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411" r:id="rId2"/>
    <p:sldId id="423" r:id="rId3"/>
    <p:sldId id="424" r:id="rId4"/>
    <p:sldId id="425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6" r:id="rId25"/>
    <p:sldId id="450" r:id="rId26"/>
    <p:sldId id="451" r:id="rId27"/>
    <p:sldId id="455" r:id="rId28"/>
    <p:sldId id="452" r:id="rId29"/>
    <p:sldId id="453" r:id="rId30"/>
    <p:sldId id="454" r:id="rId3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3606" autoAdjust="0"/>
  </p:normalViewPr>
  <p:slideViewPr>
    <p:cSldViewPr>
      <p:cViewPr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4800" dirty="0" smtClean="0"/>
              <a:t>F</a:t>
            </a:r>
            <a:r>
              <a:rPr lang="hu-HU" altLang="hu-HU" dirty="0" smtClean="0"/>
              <a:t>INANSZÍROZÁSI DÖNTÉSEK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07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Adómegtakarítás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értékegyenlet a következő: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„BT”</a:t>
            </a:r>
            <a:r>
              <a:rPr lang="hu-HU" dirty="0" smtClean="0"/>
              <a:t>: </a:t>
            </a:r>
            <a:r>
              <a:rPr lang="hu-HU" i="1" dirty="0" err="1" smtClean="0"/>
              <a:t>before-tax</a:t>
            </a:r>
            <a:r>
              <a:rPr lang="hu-HU" dirty="0" smtClean="0"/>
              <a:t>, vállalati adók (itt csak: társasági adó) előtt; </a:t>
            </a:r>
            <a:r>
              <a:rPr lang="hu-HU" i="1" dirty="0" err="1" smtClean="0"/>
              <a:t>T</a:t>
            </a:r>
            <a:r>
              <a:rPr lang="hu-HU" i="1" baseline="-25000" dirty="0" err="1" smtClean="0"/>
              <a:t>cE</a:t>
            </a:r>
            <a:r>
              <a:rPr lang="hu-HU" dirty="0" smtClean="0"/>
              <a:t>: társasági adó összege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állam is kivesz egy részt a projekt pénzáramaiból…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Levezethető, hogy: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Ahol </a:t>
            </a:r>
            <a:r>
              <a:rPr lang="hu-HU" i="1" dirty="0" err="1" smtClean="0"/>
              <a:t>t</a:t>
            </a:r>
            <a:r>
              <a:rPr lang="hu-HU" i="1" baseline="-25000" dirty="0" err="1" smtClean="0"/>
              <a:t>cE</a:t>
            </a:r>
            <a:r>
              <a:rPr lang="hu-HU" dirty="0" smtClean="0"/>
              <a:t> a társasági adókulcs</a:t>
            </a:r>
            <a:endParaRPr lang="hu-HU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Amiből: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790563"/>
              </p:ext>
            </p:extLst>
          </p:nvPr>
        </p:nvGraphicFramePr>
        <p:xfrm>
          <a:off x="2339752" y="2276872"/>
          <a:ext cx="3984523" cy="94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3" imgW="1713756" imgH="406224" progId="Equation.3">
                  <p:embed/>
                </p:oleObj>
              </mc:Choice>
              <mc:Fallback>
                <p:oleObj name="Equation" r:id="rId3" imgW="1713756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276872"/>
                        <a:ext cx="3984523" cy="9475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15028"/>
              </p:ext>
            </p:extLst>
          </p:nvPr>
        </p:nvGraphicFramePr>
        <p:xfrm>
          <a:off x="4974398" y="4725144"/>
          <a:ext cx="204587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5" imgW="876240" imgH="431640" progId="Equation.3">
                  <p:embed/>
                </p:oleObj>
              </mc:Choice>
              <mc:Fallback>
                <p:oleObj name="Equation" r:id="rId5" imgW="876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4398" y="4725144"/>
                        <a:ext cx="204587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676096"/>
              </p:ext>
            </p:extLst>
          </p:nvPr>
        </p:nvGraphicFramePr>
        <p:xfrm>
          <a:off x="2483768" y="5733256"/>
          <a:ext cx="3384376" cy="100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7" imgW="1447560" imgH="431640" progId="Equation.3">
                  <p:embed/>
                </p:oleObj>
              </mc:Choice>
              <mc:Fallback>
                <p:oleObj name="Equation" r:id="rId7" imgW="14475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5733256"/>
                        <a:ext cx="3384376" cy="100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8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Adómegtakarítás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Tovább írva: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(</a:t>
            </a:r>
            <a:r>
              <a:rPr lang="hu-HU" i="1" dirty="0" smtClean="0"/>
              <a:t>A</a:t>
            </a:r>
            <a:r>
              <a:rPr lang="hu-HU" i="1" baseline="-25000" dirty="0" smtClean="0"/>
              <a:t>BT</a:t>
            </a:r>
            <a:r>
              <a:rPr lang="hu-HU" dirty="0" smtClean="0"/>
              <a:t> nem változik a tőkeszerkezet változásával, hiszen a működési oldalról adott)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kapcsos zárójeles tag mutatja, hogy a részvények értéke mennyivel emelkedik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Végül a következő írható fel: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373295"/>
              </p:ext>
            </p:extLst>
          </p:nvPr>
        </p:nvGraphicFramePr>
        <p:xfrm>
          <a:off x="467544" y="3068960"/>
          <a:ext cx="846544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3" imgW="3797300" imgH="711200" progId="Equation.3">
                  <p:embed/>
                </p:oleObj>
              </mc:Choice>
              <mc:Fallback>
                <p:oleObj name="Equation" r:id="rId3" imgW="37973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68960"/>
                        <a:ext cx="8465441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351913"/>
              </p:ext>
            </p:extLst>
          </p:nvPr>
        </p:nvGraphicFramePr>
        <p:xfrm>
          <a:off x="5508104" y="5733256"/>
          <a:ext cx="179219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5" imgW="711000" imgH="228600" progId="Equation.3">
                  <p:embed/>
                </p:oleObj>
              </mc:Choice>
              <mc:Fallback>
                <p:oleObj name="Equation" r:id="rId5" imgW="711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8104" y="5733256"/>
                        <a:ext cx="1792199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33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Adómegtakarítás (III.)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Ábrán az alábbi módon illusztrálható mindez:</a:t>
            </a:r>
            <a:endParaRPr lang="hu-HU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3"/>
            <a:ext cx="4608512" cy="465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3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Hatékonyságromlás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u="sng" dirty="0" smtClean="0"/>
              <a:t>Fontos:</a:t>
            </a:r>
            <a:r>
              <a:rPr lang="hu-HU" dirty="0" smtClean="0"/>
              <a:t> nem önmagában a csőd/likviditási kockázat megnövekedése okoz értékváltozást, hanem az e megnövekedés miatt fellépő „költségek”!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Nézzük ezeket a lehetséges hatásokat!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Bevételek csökkenése, költségek növekedése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V</a:t>
            </a:r>
            <a:r>
              <a:rPr lang="hu-HU" dirty="0" smtClean="0"/>
              <a:t>evők látják </a:t>
            </a:r>
            <a:r>
              <a:rPr lang="hu-HU" dirty="0"/>
              <a:t>a vállalat pénzzavarba </a:t>
            </a:r>
            <a:r>
              <a:rPr lang="hu-HU" dirty="0" smtClean="0"/>
              <a:t>kerülését → </a:t>
            </a:r>
            <a:r>
              <a:rPr lang="hu-HU" dirty="0"/>
              <a:t>egyre nagyobb biztonságra kezdenek </a:t>
            </a:r>
            <a:r>
              <a:rPr lang="hu-HU" dirty="0" smtClean="0"/>
              <a:t>törekedni: komolyabb </a:t>
            </a:r>
            <a:r>
              <a:rPr lang="hu-HU" dirty="0"/>
              <a:t>garanciákat </a:t>
            </a:r>
            <a:r>
              <a:rPr lang="hu-HU" dirty="0" smtClean="0"/>
              <a:t>kérnek</a:t>
            </a:r>
            <a:r>
              <a:rPr lang="hu-HU" dirty="0"/>
              <a:t>, vagy </a:t>
            </a:r>
            <a:r>
              <a:rPr lang="hu-HU" dirty="0" smtClean="0"/>
              <a:t>akár </a:t>
            </a:r>
            <a:r>
              <a:rPr lang="hu-HU" dirty="0"/>
              <a:t>leépítik üzleti </a:t>
            </a:r>
            <a:r>
              <a:rPr lang="hu-HU" dirty="0" smtClean="0"/>
              <a:t>kapcsolataikat, </a:t>
            </a:r>
            <a:r>
              <a:rPr lang="hu-HU" dirty="0"/>
              <a:t>más partnert </a:t>
            </a:r>
            <a:r>
              <a:rPr lang="hu-HU" dirty="0" smtClean="0"/>
              <a:t>keresnek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B</a:t>
            </a:r>
            <a:r>
              <a:rPr lang="hu-HU" dirty="0" smtClean="0"/>
              <a:t>eszállítók </a:t>
            </a:r>
            <a:r>
              <a:rPr lang="hu-HU" dirty="0"/>
              <a:t>követelnek </a:t>
            </a:r>
            <a:r>
              <a:rPr lang="hu-HU" dirty="0" smtClean="0"/>
              <a:t>komolyabb </a:t>
            </a:r>
            <a:r>
              <a:rPr lang="hu-HU" dirty="0"/>
              <a:t>fedezeteket, rövidebb fizetési </a:t>
            </a:r>
            <a:r>
              <a:rPr lang="hu-HU" dirty="0" smtClean="0"/>
              <a:t>határidőket, stb.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M</a:t>
            </a:r>
            <a:r>
              <a:rPr lang="hu-HU" dirty="0" smtClean="0"/>
              <a:t>unkavállalók </a:t>
            </a:r>
            <a:r>
              <a:rPr lang="hu-HU" dirty="0"/>
              <a:t>kérnek bérkompenzációt </a:t>
            </a:r>
            <a:r>
              <a:rPr lang="hu-HU" dirty="0" smtClean="0"/>
              <a:t>a </a:t>
            </a:r>
            <a:r>
              <a:rPr lang="hu-HU" dirty="0"/>
              <a:t>munkahely elvesztésének </a:t>
            </a:r>
            <a:r>
              <a:rPr lang="hu-HU" dirty="0" smtClean="0"/>
              <a:t>nagyobb kockázata miatt</a:t>
            </a:r>
          </a:p>
        </p:txBody>
      </p:sp>
    </p:spTree>
    <p:extLst>
      <p:ext uri="{BB962C8B-B14F-4D97-AF65-F5344CB8AC3E}">
        <p14:creationId xmlns:p14="http://schemas.microsoft.com/office/powerpoint/2010/main" val="390471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Hatékonyságromlás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Eltérés az értékmaximalizálástól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menedzserek hajlamosak lehetnek a rövid távon több cash flow-t generáló, de nem feltétlenül értékteremtő projekteket preferálni; K+F és innováció alábbhagy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Teljes kockázat belekeveredése a döntésekbe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Kisebb teljes kockázatú projektek preferálása, amivel elkerülhető a rövid távú bajba kerülés, a munkahely elvesztése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Nagyobb teljes kockázatú projektek preferálása, ha már valószínű a baj, csak egy „nagyobb dobás” segíthet, a veszteséget úgyis a hitelezők viselik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38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Hatékonyságromlás (III.)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Csődeljárás veszélye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Amikor a vállalat nem tud eleget tenni fizetési kötelezettségeinek – a hagyományos nézet szerint rossz dolog a csőd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Modernebb nézet: a csőd pusztán egy jogi eljárás, amely önmagában nem teremt vagy rombol értéket – nem oka, hanem következménye az értékvesztésnek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jogi költségektől eltekintve tehát a csőd nem érv a magasabb tőkeáttétel ellen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Kórházba kerülés példája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Sőt, a csőd lényegében a tulajdonosok barátja: megvédi őket a hitelezőkkel szemben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28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Hatékonyságromlás (IV.)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Ellenőrzési költségek növekedése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Magasabb tőkeáttételnél számottevő ellenőrzési, ügynöki költségek, mert a részvényesi – hitelezői – menedzseri (– adózási/állami ) érdekkonfliktusok fokozódnak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Mind a részvényesek, mind a hitelezők jobban rajta akarják tartani a szemüket a vállalatnál történteken – plusz költségekkel jár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Érthető, hiszen pl. a részvényesek a felszámolás legnagyobb vesztesei, a rangsor végén, alig „marad nekik valami”</a:t>
            </a:r>
          </a:p>
        </p:txBody>
      </p:sp>
    </p:spTree>
    <p:extLst>
      <p:ext uri="{BB962C8B-B14F-4D97-AF65-F5344CB8AC3E}">
        <p14:creationId xmlns:p14="http://schemas.microsoft.com/office/powerpoint/2010/main" val="196701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Hatékonyságromlás (V.)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Információs hatások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 tőkeszerkezet megváltoztatásának jelzésértéke is lehet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Pl. ha inkább hitelt vesz fel, mint részvényt bocsát ki, azt jelentheti, hogy a részvények pillanatnyilag alulértékeltek (ezért nem részvényt bocsátanak ki)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Túlértékeltség esetén inkább részvénykibocsátás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Ilyen jellegű hatásokra inkább csak alacsonyabb hatékonyságú tőkepiacokon számíthatunk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56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Hatékonyságromlás (</a:t>
            </a:r>
            <a:r>
              <a:rPr lang="hu-HU" dirty="0" smtClean="0"/>
              <a:t>VI.)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 hatások összegzése: a tőkeáttétel növekedésével a projekt (vállalat) adózás előtti értéke csökken</a:t>
            </a:r>
            <a:endParaRPr lang="hu-HU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4"/>
            <a:ext cx="4324998" cy="436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6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Tökéletlenségek együttes hatása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Az adómegtakarítás és a hatékonyságromlás együtt: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528971" y="3536145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+mj-lt"/>
              </a:rPr>
              <a:t>A két hatás hasonló nagyságrendű, nagyjából kioltják egymást…</a:t>
            </a:r>
            <a:endParaRPr lang="hu-HU" sz="2400" dirty="0">
              <a:latin typeface="+mj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1650"/>
            <a:ext cx="4680520" cy="474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9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Finanszírozási döntések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Pénzügyi döntések két fő csoportja: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Beruházási döntések </a:t>
            </a:r>
            <a:r>
              <a:rPr lang="hu-HU" dirty="0" smtClean="0"/>
              <a:t>(eszköz oldal) – mely projekteket valósítsuk meg?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Finanszírozási döntések </a:t>
            </a:r>
            <a:r>
              <a:rPr lang="hu-HU" dirty="0" smtClean="0"/>
              <a:t>(forrás oldal) – miből valósítsuk meg a kiválasztott projekteket?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Pl. részvény-, kötvénykibocsátás, </a:t>
            </a:r>
            <a:r>
              <a:rPr lang="hu-HU" dirty="0" smtClean="0"/>
              <a:t>hitelfelvétel</a:t>
            </a: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u="sng" dirty="0" smtClean="0"/>
              <a:t>Kérdés:</a:t>
            </a:r>
            <a:r>
              <a:rPr lang="hu-HU" dirty="0" smtClean="0"/>
              <a:t> számít-e a forrásszerkezet?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Azaz: a </a:t>
            </a:r>
            <a:r>
              <a:rPr lang="hu-HU" b="1" dirty="0" smtClean="0"/>
              <a:t>tőkeszerkezet</a:t>
            </a:r>
            <a:r>
              <a:rPr lang="hu-HU" dirty="0" smtClean="0"/>
              <a:t> (</a:t>
            </a:r>
            <a:r>
              <a:rPr lang="hu-HU" i="1" dirty="0" err="1" smtClean="0"/>
              <a:t>capital</a:t>
            </a:r>
            <a:r>
              <a:rPr lang="hu-HU" i="1" dirty="0" smtClean="0"/>
              <a:t> </a:t>
            </a:r>
            <a:r>
              <a:rPr lang="hu-HU" i="1" dirty="0" err="1" smtClean="0"/>
              <a:t>structure</a:t>
            </a:r>
            <a:r>
              <a:rPr lang="hu-HU" dirty="0" smtClean="0"/>
              <a:t>) megválasztása befolyásolja-e a részvényesi értéket?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952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Tökéletlenségek – konklúzió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dirty="0" smtClean="0"/>
              <a:t>Lényeges ez a megállapítás: a projekt (vállalat) adózás utáni értéke (nagyjából) független a tőkeszerkezettől még tökéletlenségek esetén is!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dirty="0" smtClean="0"/>
              <a:t>Tehát az MM tételek alkalmazhatók tökéletlen világban is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dirty="0" smtClean="0"/>
              <a:t>Azaz, a gyakorlatban feltételezhetjük a finanszírozás értéksemlegességét (irrelevanciáját)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dirty="0" smtClean="0"/>
              <a:t>→ Praktikusan teljesen saját tőkéből való finanszírozást tételezünk fel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0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APV módszer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Többféle DCF (diszkontált pénzáram, </a:t>
            </a:r>
            <a:r>
              <a:rPr lang="hu-HU" dirty="0" err="1" smtClean="0"/>
              <a:t>discounted</a:t>
            </a:r>
            <a:r>
              <a:rPr lang="hu-HU" dirty="0" smtClean="0"/>
              <a:t> cash flow) alapú értékelési módszer létezik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Pl. APV, FCFF, FCFE, EVA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különbség lényegében abban van, hogy milyen pénzáramokat milyen tőkeköltséggel diszkontálunk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Viszont az érték „egyféle” – bármely módszert is használjuk, helyes feltételezések esetén ugyanarra az értékre kell jutnunk!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APV: </a:t>
            </a:r>
            <a:r>
              <a:rPr lang="hu-HU" b="1" dirty="0" err="1" smtClean="0"/>
              <a:t>Adjusted</a:t>
            </a:r>
            <a:r>
              <a:rPr lang="hu-HU" b="1" dirty="0" smtClean="0"/>
              <a:t> </a:t>
            </a:r>
            <a:r>
              <a:rPr lang="hu-HU" b="1" dirty="0" err="1" smtClean="0"/>
              <a:t>Present</a:t>
            </a:r>
            <a:r>
              <a:rPr lang="hu-HU" b="1" dirty="0" smtClean="0"/>
              <a:t> </a:t>
            </a:r>
            <a:r>
              <a:rPr lang="hu-HU" b="1" dirty="0" err="1" smtClean="0"/>
              <a:t>Value</a:t>
            </a:r>
            <a:r>
              <a:rPr lang="hu-HU" b="1" dirty="0" smtClean="0"/>
              <a:t> </a:t>
            </a:r>
            <a:r>
              <a:rPr lang="hu-HU" dirty="0" smtClean="0"/>
              <a:t>(módosított jelenérték)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Projektek értékelésére talán a legcélszerűbb és legelterjedtebb módszer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8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APV módszer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FCF</a:t>
            </a:r>
            <a:r>
              <a:rPr lang="hu-HU" altLang="hu-HU" sz="2400" dirty="0"/>
              <a:t> (Free </a:t>
            </a:r>
            <a:r>
              <a:rPr lang="hu-HU" altLang="hu-HU" sz="2400" dirty="0" err="1"/>
              <a:t>Cash-Flow</a:t>
            </a:r>
            <a:r>
              <a:rPr lang="hu-HU" altLang="hu-HU" sz="2400" dirty="0"/>
              <a:t>) szemlélet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Tartalmilag nem egyezik meg a korábbi szabad pénzáram fogalmunkkal!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Mert: az </a:t>
            </a:r>
            <a:r>
              <a:rPr lang="hu-HU" altLang="hu-HU" sz="2200" b="1" dirty="0"/>
              <a:t>összes forrást biztosító</a:t>
            </a:r>
            <a:r>
              <a:rPr lang="hu-HU" altLang="hu-HU" sz="2200" dirty="0"/>
              <a:t> (részvényes, hitelező) számára rendelkezésre álló, kifizethető pénzt jelenti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Ezért csak a </a:t>
            </a:r>
            <a:r>
              <a:rPr lang="hu-HU" altLang="hu-HU" sz="2200" b="1" dirty="0"/>
              <a:t>működéssel összefüggő</a:t>
            </a:r>
            <a:r>
              <a:rPr lang="hu-HU" altLang="hu-HU" sz="2200" dirty="0"/>
              <a:t> pénzáramokat tekintjük, a finanszírozási pénzáramokat nem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Magyarán, amit a vállalat/projekt a működésével termel meg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Például milyen finanszírozási pénzáramokat nem veszünk figyelembe?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Kamatfizetés/</a:t>
            </a:r>
            <a:r>
              <a:rPr lang="hu-HU" altLang="hu-HU" sz="2200" dirty="0" err="1"/>
              <a:t>-bevétel</a:t>
            </a:r>
            <a:r>
              <a:rPr lang="hu-HU" altLang="hu-HU" sz="2200" dirty="0"/>
              <a:t>, hiteltörlesztés/</a:t>
            </a:r>
            <a:r>
              <a:rPr lang="hu-HU" altLang="hu-HU" sz="2200" dirty="0" err="1"/>
              <a:t>-felvétel</a:t>
            </a:r>
            <a:r>
              <a:rPr lang="hu-HU" altLang="hu-HU" sz="2200" dirty="0"/>
              <a:t>, osztalékfizetés/</a:t>
            </a:r>
            <a:r>
              <a:rPr lang="hu-HU" altLang="hu-HU" sz="2200" dirty="0" err="1"/>
              <a:t>-bevétel</a:t>
            </a:r>
            <a:r>
              <a:rPr lang="hu-HU" altLang="hu-HU" sz="2200" dirty="0"/>
              <a:t>, részvénykibocsátás/</a:t>
            </a:r>
            <a:r>
              <a:rPr lang="hu-HU" altLang="hu-HU" sz="2200" dirty="0" err="1"/>
              <a:t>-visszavásárlás</a:t>
            </a:r>
            <a:r>
              <a:rPr lang="hu-HU" altLang="hu-HU" sz="2200" dirty="0"/>
              <a:t>, stb.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Lényegében eddig is ezt csináltuk…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388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APV módszer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dirty="0" smtClean="0"/>
              <a:t>Az érték meghatározása: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/>
              <a:t>Teljesen </a:t>
            </a:r>
            <a:r>
              <a:rPr lang="hu-HU" altLang="hu-HU" sz="2200" dirty="0" smtClean="0"/>
              <a:t>saját tőkéből </a:t>
            </a:r>
            <a:r>
              <a:rPr lang="hu-HU" altLang="hu-HU" sz="2200" dirty="0"/>
              <a:t>való finanszírozásból indulunk </a:t>
            </a:r>
            <a:r>
              <a:rPr lang="hu-HU" altLang="hu-HU" sz="2200" dirty="0" smtClean="0"/>
              <a:t>ki és az </a:t>
            </a:r>
            <a:r>
              <a:rPr lang="hu-HU" altLang="hu-HU" sz="2200" dirty="0"/>
              <a:t>ennek megfelelő tőkeköltséggel (CAPM, </a:t>
            </a:r>
            <a:r>
              <a:rPr lang="el-GR" altLang="hu-HU" sz="2200" dirty="0"/>
              <a:t>β</a:t>
            </a:r>
            <a:r>
              <a:rPr lang="hu-HU" altLang="hu-HU" sz="2200" baseline="-25000" dirty="0"/>
              <a:t>projekt</a:t>
            </a:r>
            <a:r>
              <a:rPr lang="hu-HU" altLang="hu-HU" sz="2200" dirty="0"/>
              <a:t>) diszkontáljuk az FCF pénzáramokat – így kapjuk az </a:t>
            </a:r>
            <a:r>
              <a:rPr lang="hu-HU" altLang="hu-HU" sz="2200" b="1" dirty="0"/>
              <a:t>üzleti </a:t>
            </a:r>
            <a:r>
              <a:rPr lang="hu-HU" altLang="hu-HU" sz="2200" b="1" dirty="0" smtClean="0"/>
              <a:t>tevékenység (működési pénzáramok) értékét</a:t>
            </a:r>
            <a:endParaRPr lang="hu-HU" altLang="hu-HU" sz="22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/>
              <a:t>Ehhez hozzáadjuk a </a:t>
            </a:r>
            <a:r>
              <a:rPr lang="hu-HU" altLang="hu-HU" sz="2200" b="1" dirty="0"/>
              <a:t>finanszírozás</a:t>
            </a:r>
            <a:r>
              <a:rPr lang="hu-HU" altLang="hu-HU" sz="2200" dirty="0"/>
              <a:t>ból származó esetleges </a:t>
            </a:r>
            <a:r>
              <a:rPr lang="hu-HU" altLang="hu-HU" sz="2200" b="1" dirty="0" smtClean="0"/>
              <a:t>értékmódosítást</a:t>
            </a:r>
            <a:r>
              <a:rPr lang="hu-HU" altLang="hu-HU" sz="2200" dirty="0" smtClean="0"/>
              <a:t> </a:t>
            </a:r>
            <a:r>
              <a:rPr lang="hu-HU" altLang="hu-HU" sz="2200" dirty="0"/>
              <a:t>– ennek két forrását említettük</a:t>
            </a:r>
            <a:r>
              <a:rPr lang="hu-HU" altLang="hu-HU" sz="2200" dirty="0" smtClean="0"/>
              <a:t>: adómegtakarítás és hatékonyságromlás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sz="4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Amik viszont közelítőleg kioltják egymást, így: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endParaRPr lang="hu-HU" altLang="hu-HU" sz="4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A hitelek </a:t>
            </a:r>
            <a:r>
              <a:rPr lang="hu-HU" altLang="hu-HU" sz="2200" dirty="0" err="1" smtClean="0"/>
              <a:t>NPV-je</a:t>
            </a:r>
            <a:r>
              <a:rPr lang="hu-HU" altLang="hu-HU" sz="2200" dirty="0" smtClean="0"/>
              <a:t> pedig hatékony piacon zérus, így a döntési kritérium:</a:t>
            </a:r>
            <a:endParaRPr lang="hu-HU" altLang="hu-HU" sz="2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0349"/>
              </p:ext>
            </p:extLst>
          </p:nvPr>
        </p:nvGraphicFramePr>
        <p:xfrm>
          <a:off x="254940" y="4293096"/>
          <a:ext cx="8634120" cy="53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3" imgW="3924300" imgH="241300" progId="Equation.3">
                  <p:embed/>
                </p:oleObj>
              </mc:Choice>
              <mc:Fallback>
                <p:oleObj name="Equation" r:id="rId3" imgW="39243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40" y="4293096"/>
                        <a:ext cx="8634120" cy="530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53585"/>
              </p:ext>
            </p:extLst>
          </p:nvPr>
        </p:nvGraphicFramePr>
        <p:xfrm>
          <a:off x="2807804" y="5373216"/>
          <a:ext cx="3528392" cy="5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5" imgW="1739900" imgH="241300" progId="Equation.3">
                  <p:embed/>
                </p:oleObj>
              </mc:Choice>
              <mc:Fallback>
                <p:oleObj name="Equation" r:id="rId5" imgW="1739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04" y="5373216"/>
                        <a:ext cx="3528392" cy="500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44378"/>
              </p:ext>
            </p:extLst>
          </p:nvPr>
        </p:nvGraphicFramePr>
        <p:xfrm>
          <a:off x="2987824" y="6313234"/>
          <a:ext cx="316835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7" imgW="1447800" imgH="241300" progId="Equation.3">
                  <p:embed/>
                </p:oleObj>
              </mc:Choice>
              <mc:Fallback>
                <p:oleObj name="Equation" r:id="rId7" imgW="14478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6313234"/>
                        <a:ext cx="3168352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102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4800" dirty="0"/>
              <a:t>K</a:t>
            </a:r>
            <a:r>
              <a:rPr lang="hu-HU" altLang="hu-HU" dirty="0"/>
              <a:t>OCKÁZATELEMZÉS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62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A kockázatelemzés motivációja</a:t>
            </a:r>
            <a:endParaRPr lang="hu-HU" altLang="hu-HU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Eddig mit csináltunk: pénzáramok + tőkeköltség → érték → döntés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Ennek során sok </a:t>
            </a:r>
            <a:r>
              <a:rPr lang="hu-HU" altLang="hu-HU" sz="2800" b="1" dirty="0"/>
              <a:t>becsléssel</a:t>
            </a:r>
            <a:r>
              <a:rPr lang="hu-HU" altLang="hu-HU" sz="2800" dirty="0"/>
              <a:t>, </a:t>
            </a:r>
            <a:r>
              <a:rPr lang="hu-HU" altLang="hu-HU" sz="2800" b="1" dirty="0"/>
              <a:t>feltételezéssel</a:t>
            </a:r>
            <a:r>
              <a:rPr lang="hu-HU" altLang="hu-HU" sz="2800" dirty="0"/>
              <a:t> éltünk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Érdemes megnézni, hogy ezek esetleges pontatlansága, hibája milyen hatással van elemzésünkre (az értékre)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Tudjuk majd, hogy „mire figyeljünk” a projekt kapcsán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három fő módszer: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Érzékenységvizsgálat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Szcenárióanalízis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Szimulációs analízis (Monte Carlo)</a:t>
            </a:r>
          </a:p>
        </p:txBody>
      </p:sp>
    </p:spTree>
    <p:extLst>
      <p:ext uri="{BB962C8B-B14F-4D97-AF65-F5344CB8AC3E}">
        <p14:creationId xmlns:p14="http://schemas.microsoft.com/office/powerpoint/2010/main" val="35127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Érzékenységvizsgálat (I.)</a:t>
            </a:r>
            <a:endParaRPr lang="hu-HU" altLang="hu-HU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Egyetlen</a:t>
            </a:r>
            <a:r>
              <a:rPr lang="hu-HU" altLang="hu-HU" sz="2400" dirty="0"/>
              <a:t> változónak </a:t>
            </a:r>
            <a:r>
              <a:rPr lang="hu-HU" altLang="hu-HU" sz="2400" b="1" dirty="0"/>
              <a:t>sok</a:t>
            </a:r>
            <a:r>
              <a:rPr lang="hu-HU" altLang="hu-HU" sz="2400" dirty="0"/>
              <a:t> lehetséges értékét tekintjük (az összes többi változó rögzítettsége mellett)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09825"/>
            <a:ext cx="78486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64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Érzékenységvizsgálat (</a:t>
            </a:r>
            <a:r>
              <a:rPr lang="hu-HU" alt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Gazdasági profitküszöb</a:t>
            </a:r>
            <a:r>
              <a:rPr lang="hu-HU" dirty="0" smtClean="0"/>
              <a:t>: a paraméternek az az értéke, amelynél az NPV zérus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Gazdasági fedezeti pont </a:t>
            </a:r>
            <a:r>
              <a:rPr lang="hu-HU" dirty="0" smtClean="0"/>
              <a:t>(</a:t>
            </a:r>
            <a:r>
              <a:rPr lang="hu-HU" i="1" dirty="0" err="1" smtClean="0"/>
              <a:t>break-even</a:t>
            </a:r>
            <a:r>
              <a:rPr lang="hu-HU" i="1" dirty="0" smtClean="0"/>
              <a:t> </a:t>
            </a:r>
            <a:r>
              <a:rPr lang="hu-HU" i="1" dirty="0" err="1" smtClean="0"/>
              <a:t>point</a:t>
            </a:r>
            <a:r>
              <a:rPr lang="hu-HU" dirty="0" smtClean="0"/>
              <a:t>): az eladási volumennek az az értéke, amelynél az NPV zérus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 változó eloszlásának ismeretében kiszámíthatjuk, hogy mekkora a valószínűsége, hogy a változó értéke pl. kisebb lesz, mint a profitküszöbhöz tartozó értéke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Az érzékenységvizsgálat nem számol a változók közötti korrelációval (pontosabban azok együttes </a:t>
            </a:r>
            <a:r>
              <a:rPr lang="hu-HU" dirty="0" smtClean="0"/>
              <a:t>valószínűség-eloszlásával </a:t>
            </a:r>
            <a:r>
              <a:rPr lang="hu-HU" dirty="0" smtClean="0"/>
              <a:t>[</a:t>
            </a:r>
            <a:r>
              <a:rPr lang="hu-HU" i="1" dirty="0" err="1" smtClean="0"/>
              <a:t>joint</a:t>
            </a:r>
            <a:r>
              <a:rPr lang="hu-HU" i="1" dirty="0" smtClean="0"/>
              <a:t> </a:t>
            </a:r>
            <a:r>
              <a:rPr lang="hu-HU" i="1" dirty="0" err="1" smtClean="0"/>
              <a:t>probability</a:t>
            </a:r>
            <a:r>
              <a:rPr lang="hu-HU" i="1" dirty="0" smtClean="0"/>
              <a:t> </a:t>
            </a:r>
            <a:r>
              <a:rPr lang="hu-HU" i="1" dirty="0" err="1" smtClean="0"/>
              <a:t>distribution</a:t>
            </a:r>
            <a:r>
              <a:rPr lang="hu-HU" dirty="0" smtClean="0"/>
              <a:t>])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19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Szcenárióanalízis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Kevés</a:t>
            </a:r>
            <a:r>
              <a:rPr lang="hu-HU" altLang="hu-HU" sz="2400" dirty="0"/>
              <a:t> változó </a:t>
            </a:r>
            <a:r>
              <a:rPr lang="hu-HU" altLang="hu-HU" sz="2400" b="1" dirty="0"/>
              <a:t>kevés</a:t>
            </a:r>
            <a:r>
              <a:rPr lang="hu-HU" altLang="hu-HU" sz="2400" dirty="0"/>
              <a:t> lehetséges értékeit tekintjük (egyszerre)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Egy projekt „forgatókönyvei</a:t>
            </a:r>
            <a:r>
              <a:rPr lang="hu-HU" altLang="hu-HU" sz="2400" dirty="0" smtClean="0"/>
              <a:t>”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Figyelembe veszi a változók közötti korrelációt</a:t>
            </a:r>
            <a:endParaRPr lang="hu-HU" alt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Példa: új terméket akarunk piacra dobni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2449512" cy="240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i="1" u="sng" dirty="0">
                <a:latin typeface="+mj-lt"/>
              </a:rPr>
              <a:t>A</a:t>
            </a:r>
            <a:r>
              <a:rPr lang="hu-HU" altLang="hu-HU" sz="2400" u="sng" dirty="0">
                <a:latin typeface="+mj-lt"/>
              </a:rPr>
              <a:t> szcenárió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20% eséllyel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bevételek: 200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költségek: 100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dirty="0">
                <a:latin typeface="+mj-lt"/>
              </a:rPr>
              <a:t>NPV = 100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635375" y="3500438"/>
            <a:ext cx="2449513" cy="240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i="1" u="sng" dirty="0">
                <a:latin typeface="+mj-lt"/>
              </a:rPr>
              <a:t>B</a:t>
            </a:r>
            <a:r>
              <a:rPr lang="hu-HU" altLang="hu-HU" sz="2400" u="sng" dirty="0">
                <a:latin typeface="+mj-lt"/>
              </a:rPr>
              <a:t> szcenárió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50% eséllyel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bevételek: 250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költségek: 50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dirty="0">
                <a:latin typeface="+mj-lt"/>
              </a:rPr>
              <a:t>NPV = 200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443663" y="3500438"/>
            <a:ext cx="2449512" cy="240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i="1" u="sng" dirty="0">
                <a:latin typeface="+mj-lt"/>
              </a:rPr>
              <a:t>C</a:t>
            </a:r>
            <a:r>
              <a:rPr lang="hu-HU" altLang="hu-HU" sz="2400" u="sng" dirty="0">
                <a:latin typeface="+mj-lt"/>
              </a:rPr>
              <a:t> szcenárió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30% eséllyel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bevételek: 450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PV költségek: 100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hu-HU" altLang="hu-HU" sz="2400" b="1" dirty="0">
                <a:latin typeface="+mj-lt"/>
              </a:rPr>
              <a:t>NPV = 350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763787" y="5898476"/>
            <a:ext cx="6192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dirty="0">
                <a:latin typeface="+mj-lt"/>
              </a:rPr>
              <a:t>A </a:t>
            </a:r>
            <a:r>
              <a:rPr lang="hu-HU" altLang="hu-HU" sz="2400" b="1" dirty="0">
                <a:latin typeface="+mj-lt"/>
              </a:rPr>
              <a:t>várható NPV</a:t>
            </a:r>
            <a:r>
              <a:rPr lang="hu-HU" altLang="hu-HU" sz="2400" dirty="0">
                <a:latin typeface="+mj-lt"/>
              </a:rPr>
              <a:t> (amit egyébként is </a:t>
            </a:r>
            <a:r>
              <a:rPr lang="hu-HU" altLang="hu-HU" sz="2400" dirty="0" smtClean="0">
                <a:latin typeface="+mj-lt"/>
              </a:rPr>
              <a:t>számolunk!): </a:t>
            </a:r>
            <a:r>
              <a:rPr lang="hu-HU" altLang="hu-HU" sz="2400" dirty="0">
                <a:latin typeface="+mj-lt"/>
              </a:rPr>
              <a:t>0,2*100 + 0,5*200 + 0,3*350 = </a:t>
            </a:r>
            <a:r>
              <a:rPr lang="hu-HU" altLang="hu-HU" sz="2400" b="1" dirty="0">
                <a:latin typeface="+mj-lt"/>
              </a:rPr>
              <a:t>225</a:t>
            </a:r>
          </a:p>
        </p:txBody>
      </p:sp>
    </p:spTree>
    <p:extLst>
      <p:ext uri="{BB962C8B-B14F-4D97-AF65-F5344CB8AC3E}">
        <p14:creationId xmlns:p14="http://schemas.microsoft.com/office/powerpoint/2010/main" val="226824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  <p:bldP spid="49157" grpId="0"/>
      <p:bldP spid="49158" grpId="0"/>
      <p:bldP spid="491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Szimulációs analízis (I.)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600200"/>
            <a:ext cx="8496944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Sok </a:t>
            </a:r>
            <a:r>
              <a:rPr lang="hu-HU" altLang="hu-HU" sz="2400" dirty="0"/>
              <a:t>változó </a:t>
            </a:r>
            <a:r>
              <a:rPr lang="hu-HU" altLang="hu-HU" sz="2400" b="1" dirty="0"/>
              <a:t>sok</a:t>
            </a:r>
            <a:r>
              <a:rPr lang="hu-HU" altLang="hu-HU" sz="2400" dirty="0"/>
              <a:t> lehetséges értékét tekintjük (egyszerre)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Az egyes bemeneti változóknak itt a </a:t>
            </a:r>
            <a:r>
              <a:rPr lang="hu-HU" altLang="hu-HU" sz="2400" b="1" dirty="0"/>
              <a:t>valószínűségi változó</a:t>
            </a:r>
            <a:r>
              <a:rPr lang="hu-HU" altLang="hu-HU" sz="2400" dirty="0"/>
              <a:t> formáját használjuk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Megbecsüljük eloszlásaikat, korrelációs kapcsolataikat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Így a kimenetet (pl. az </a:t>
            </a:r>
            <a:r>
              <a:rPr lang="hu-HU" altLang="hu-HU" sz="2400" dirty="0" err="1"/>
              <a:t>NPV-t</a:t>
            </a:r>
            <a:r>
              <a:rPr lang="hu-HU" altLang="hu-HU" sz="2400" dirty="0"/>
              <a:t>) is valószínűségi változó formában meghatározhatjuk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Pl. meg tudjuk határozni az NPV eloszlását, ebből következtetéseket vonhatunk le – pl. mekkora valószínűséggel lesz az NPV pozitív?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Analitikusan ez legtöbbször meglehetősen bonyolult lenne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Monte Carlo</a:t>
            </a:r>
            <a:r>
              <a:rPr lang="hu-HU" altLang="hu-HU" sz="2400" dirty="0"/>
              <a:t> </a:t>
            </a:r>
            <a:r>
              <a:rPr lang="hu-HU" altLang="hu-HU" sz="2400" b="1" dirty="0"/>
              <a:t>szimuláció</a:t>
            </a:r>
            <a:r>
              <a:rPr lang="hu-HU" altLang="hu-HU" sz="2400" dirty="0"/>
              <a:t>: az egyes változókra az eloszlásuknak megfelelően nagyszámú véletlen értéket generálunk (számítógéppel), így közelítjük a keresett kimenetet</a:t>
            </a:r>
          </a:p>
        </p:txBody>
      </p:sp>
    </p:spTree>
    <p:extLst>
      <p:ext uri="{BB962C8B-B14F-4D97-AF65-F5344CB8AC3E}">
        <p14:creationId xmlns:p14="http://schemas.microsoft.com/office/powerpoint/2010/main" val="5733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Tőkeszerkezet irrelevanciája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200" b="1" dirty="0" smtClean="0"/>
              <a:t>Miller és Modigliani (MM)</a:t>
            </a:r>
            <a:r>
              <a:rPr lang="hu-HU" sz="2200" dirty="0" smtClean="0"/>
              <a:t>: tökéletes világban nem számít!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200" u="sng" dirty="0"/>
              <a:t>Azaz:</a:t>
            </a:r>
            <a:r>
              <a:rPr lang="hu-HU" sz="2200" dirty="0"/>
              <a:t> a részvényesi érték szempontjából mindegy, hogy a projektet (vállalatot) miből finanszírozzuk, a tőkeszerkezet megválasztásával nem teremthető, </a:t>
            </a:r>
            <a:r>
              <a:rPr lang="hu-HU" sz="2200" dirty="0" smtClean="0"/>
              <a:t>sem </a:t>
            </a:r>
            <a:r>
              <a:rPr lang="hu-HU" sz="2200" dirty="0"/>
              <a:t>nem rombolható </a:t>
            </a:r>
            <a:r>
              <a:rPr lang="hu-HU" sz="2200" dirty="0" smtClean="0"/>
              <a:t>érték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200" dirty="0" smtClean="0"/>
              <a:t>A tökéletes világ néhány feltétele: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Nincsenek adók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Nincsenek pénzügyi nehézségekkel kapcsolatos költségek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Nincsenek ügynökproblémák és –költségek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Szimmetrikus információk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Nincsenek tranzakciós költségek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Hatékony tőkepiac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E</a:t>
            </a:r>
            <a:r>
              <a:rPr lang="hu-HU" altLang="hu-HU" sz="2200" dirty="0" smtClean="0"/>
              <a:t>gyének </a:t>
            </a:r>
            <a:r>
              <a:rPr lang="hu-HU" altLang="hu-HU" sz="2200" dirty="0"/>
              <a:t>és </a:t>
            </a:r>
            <a:r>
              <a:rPr lang="hu-HU" altLang="hu-HU" sz="2200" dirty="0" smtClean="0"/>
              <a:t>vállalatok </a:t>
            </a:r>
            <a:r>
              <a:rPr lang="hu-HU" altLang="hu-HU" sz="2200" dirty="0"/>
              <a:t>ugyanolyan feltételek mellett vehetnek fel </a:t>
            </a:r>
            <a:r>
              <a:rPr lang="hu-HU" altLang="hu-HU" sz="2200" dirty="0" smtClean="0"/>
              <a:t>hitelt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4225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Szimulációs analízis (II.)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folyamatot ábrázolva: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79" y="2276872"/>
            <a:ext cx="7056388" cy="444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43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Hozamok, kockázatok, tőkeszerkezet (I.)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Tőke különböző forrásokból, különböző feltételekkel → különböző tőkeköltségek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Hogyan alakul egy </a:t>
            </a:r>
            <a:r>
              <a:rPr lang="hu-HU" altLang="hu-HU" sz="2600" dirty="0" smtClean="0"/>
              <a:t>projekt (vállalat) </a:t>
            </a:r>
            <a:r>
              <a:rPr lang="hu-HU" altLang="hu-HU" sz="2600" dirty="0"/>
              <a:t>(eredő) tőkeköltsége?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Érték: </a:t>
            </a:r>
            <a:r>
              <a:rPr lang="hu-HU" sz="2600" i="1" dirty="0" smtClean="0"/>
              <a:t>A</a:t>
            </a:r>
            <a:r>
              <a:rPr lang="hu-HU" sz="2600" dirty="0" smtClean="0"/>
              <a:t> = </a:t>
            </a:r>
            <a:r>
              <a:rPr lang="hu-HU" sz="2600" i="1" dirty="0" smtClean="0"/>
              <a:t>D</a:t>
            </a:r>
            <a:r>
              <a:rPr lang="hu-HU" sz="2600" dirty="0" smtClean="0"/>
              <a:t> + </a:t>
            </a:r>
            <a:r>
              <a:rPr lang="hu-HU" sz="2600" i="1" dirty="0" smtClean="0"/>
              <a:t>E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i="1" dirty="0" smtClean="0"/>
              <a:t>A</a:t>
            </a:r>
            <a:r>
              <a:rPr lang="hu-HU" sz="2400" dirty="0" smtClean="0"/>
              <a:t> (</a:t>
            </a:r>
            <a:r>
              <a:rPr lang="hu-HU" sz="2400" i="1" dirty="0" err="1" smtClean="0"/>
              <a:t>asset</a:t>
            </a:r>
            <a:r>
              <a:rPr lang="hu-HU" sz="2400" dirty="0"/>
              <a:t>:</a:t>
            </a:r>
            <a:r>
              <a:rPr lang="hu-HU" sz="2400" dirty="0" smtClean="0"/>
              <a:t> eszköz), </a:t>
            </a:r>
            <a:r>
              <a:rPr lang="hu-HU" sz="2400" i="1" dirty="0" smtClean="0"/>
              <a:t>D</a:t>
            </a:r>
            <a:r>
              <a:rPr lang="hu-HU" sz="2400" dirty="0" smtClean="0"/>
              <a:t> (</a:t>
            </a:r>
            <a:r>
              <a:rPr lang="hu-HU" sz="2400" i="1" dirty="0" err="1" smtClean="0"/>
              <a:t>debt</a:t>
            </a:r>
            <a:r>
              <a:rPr lang="hu-HU" sz="2400" dirty="0"/>
              <a:t>:</a:t>
            </a:r>
            <a:r>
              <a:rPr lang="hu-HU" sz="2400" dirty="0" smtClean="0"/>
              <a:t> adósság), </a:t>
            </a:r>
            <a:r>
              <a:rPr lang="hu-HU" sz="2400" i="1" dirty="0" smtClean="0"/>
              <a:t>E</a:t>
            </a:r>
            <a:r>
              <a:rPr lang="hu-HU" sz="2400" dirty="0" smtClean="0"/>
              <a:t> (</a:t>
            </a:r>
            <a:r>
              <a:rPr lang="hu-HU" sz="2400" i="1" dirty="0" err="1" smtClean="0"/>
              <a:t>equity</a:t>
            </a:r>
            <a:r>
              <a:rPr lang="hu-HU" sz="2400" dirty="0"/>
              <a:t>:</a:t>
            </a:r>
            <a:r>
              <a:rPr lang="hu-HU" sz="2400" dirty="0" smtClean="0"/>
              <a:t> saját tőke) – piaci értékek (</a:t>
            </a:r>
            <a:r>
              <a:rPr lang="hu-HU" sz="2400" i="1" dirty="0" smtClean="0"/>
              <a:t>market </a:t>
            </a:r>
            <a:r>
              <a:rPr lang="hu-HU" sz="2400" i="1" dirty="0" err="1" smtClean="0"/>
              <a:t>values</a:t>
            </a:r>
            <a:r>
              <a:rPr lang="hu-HU" sz="2400" dirty="0" smtClean="0"/>
              <a:t>)!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4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Az üzleti tevékenység várható hozama a „részvények” és a „hitelek” várható hozamainak súlyozott átlaga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600" dirty="0" smtClean="0"/>
              <a:t>(Súlyozott átlagos tőkeköltség [</a:t>
            </a:r>
            <a:r>
              <a:rPr lang="hu-HU" sz="2600" i="1" dirty="0" smtClean="0"/>
              <a:t>WACC</a:t>
            </a:r>
            <a:r>
              <a:rPr lang="hu-HU" sz="2600" dirty="0" smtClean="0"/>
              <a:t>, </a:t>
            </a:r>
            <a:r>
              <a:rPr lang="hu-HU" sz="2600" i="1" dirty="0" err="1" smtClean="0"/>
              <a:t>weighted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average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cost</a:t>
            </a:r>
            <a:r>
              <a:rPr lang="hu-HU" sz="2600" i="1" dirty="0" smtClean="0"/>
              <a:t> of </a:t>
            </a:r>
            <a:r>
              <a:rPr lang="hu-HU" sz="2600" i="1" dirty="0" err="1" smtClean="0"/>
              <a:t>capital</a:t>
            </a:r>
            <a:r>
              <a:rPr lang="hu-HU" sz="2600" dirty="0" smtClean="0"/>
              <a:t>])</a:t>
            </a:r>
            <a:endParaRPr lang="hu-HU" sz="2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221088"/>
              </p:ext>
            </p:extLst>
          </p:nvPr>
        </p:nvGraphicFramePr>
        <p:xfrm>
          <a:off x="2771800" y="4149080"/>
          <a:ext cx="4652776" cy="85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184400" imgH="393700" progId="Equation.3">
                  <p:embed/>
                </p:oleObj>
              </mc:Choice>
              <mc:Fallback>
                <p:oleObj name="Equation" r:id="rId3" imgW="21844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149080"/>
                        <a:ext cx="4652776" cy="856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7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Hozamok, kockázatok, tőkeszerkezet (</a:t>
            </a:r>
            <a:r>
              <a:rPr lang="hu-HU" sz="3600" dirty="0" smtClean="0"/>
              <a:t>II.)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 várható hozamokat a </a:t>
            </a:r>
            <a:r>
              <a:rPr lang="hu-HU" dirty="0" err="1" smtClean="0"/>
              <a:t>CAPM-mel</a:t>
            </a:r>
            <a:r>
              <a:rPr lang="hu-HU" dirty="0" smtClean="0"/>
              <a:t> megadhatjuk, így felírható: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/>
              <a:t>Az üzleti tevékenység </a:t>
            </a:r>
            <a:r>
              <a:rPr lang="hu-HU" dirty="0" smtClean="0"/>
              <a:t>kockázata </a:t>
            </a:r>
            <a:r>
              <a:rPr lang="hu-HU" dirty="0"/>
              <a:t>a „részvények” és a „hitelek” </a:t>
            </a:r>
            <a:r>
              <a:rPr lang="hu-HU" dirty="0" smtClean="0"/>
              <a:t>kockázatainak </a:t>
            </a:r>
            <a:r>
              <a:rPr lang="hu-HU" dirty="0"/>
              <a:t>súlyozott </a:t>
            </a:r>
            <a:r>
              <a:rPr lang="hu-HU" dirty="0" smtClean="0"/>
              <a:t>átlaga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„Hozam- és kockázat-megmaradás”</a:t>
            </a:r>
            <a:r>
              <a:rPr lang="hu-HU" dirty="0" smtClean="0"/>
              <a:t> – az üzleti tevékenység hozama és kockázata megoszlik a részvényesek és a hitelezők között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D/E</a:t>
            </a:r>
            <a:r>
              <a:rPr lang="hu-HU" dirty="0" smtClean="0"/>
              <a:t> ráta: </a:t>
            </a:r>
            <a:r>
              <a:rPr lang="hu-HU" b="1" dirty="0" smtClean="0"/>
              <a:t>tőkeáttétel (</a:t>
            </a:r>
            <a:r>
              <a:rPr lang="hu-HU" b="1" i="1" dirty="0" err="1" smtClean="0"/>
              <a:t>leverage</a:t>
            </a:r>
            <a:r>
              <a:rPr lang="hu-HU" b="1" dirty="0" smtClean="0"/>
              <a:t>)</a:t>
            </a:r>
            <a:endParaRPr lang="hu-HU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4006"/>
              </p:ext>
            </p:extLst>
          </p:nvPr>
        </p:nvGraphicFramePr>
        <p:xfrm>
          <a:off x="3065833" y="2492896"/>
          <a:ext cx="413445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1726451" imgH="393529" progId="Equation.3">
                  <p:embed/>
                </p:oleObj>
              </mc:Choice>
              <mc:Fallback>
                <p:oleObj name="Equation" r:id="rId3" imgW="1726451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833" y="2492896"/>
                        <a:ext cx="413445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2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Hozamok, kockázatok, tőkeszerkezet (</a:t>
            </a:r>
            <a:r>
              <a:rPr lang="hu-HU" sz="3600" dirty="0" smtClean="0"/>
              <a:t>III.)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800" dirty="0" smtClean="0"/>
              <a:t>A várható hozamok és a kockázatok a tőkeáttétel függvényében (</a:t>
            </a:r>
            <a:r>
              <a:rPr lang="hu-HU" sz="2800" dirty="0" err="1" smtClean="0"/>
              <a:t>tőkeáttételeződés</a:t>
            </a:r>
            <a:r>
              <a:rPr lang="hu-HU" sz="2800" dirty="0" smtClean="0"/>
              <a:t>):</a:t>
            </a:r>
            <a:endParaRPr lang="hu-HU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0" y="2780928"/>
            <a:ext cx="4603282" cy="381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63" y="2780928"/>
            <a:ext cx="4510439" cy="381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3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Hozamok, kockázatok, tőkeszerkezet (</a:t>
            </a:r>
            <a:r>
              <a:rPr lang="hu-HU" sz="3600" dirty="0" smtClean="0"/>
              <a:t>IV.)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Mindez a </a:t>
            </a:r>
            <a:r>
              <a:rPr lang="hu-HU" sz="2800" dirty="0" err="1" smtClean="0"/>
              <a:t>CAPM-ben</a:t>
            </a:r>
            <a:r>
              <a:rPr lang="hu-HU" sz="2800" dirty="0" smtClean="0"/>
              <a:t> ábrázolva:</a:t>
            </a:r>
            <a:endParaRPr lang="hu-HU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49" y="2348879"/>
            <a:ext cx="5475899" cy="415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715955" y="2338017"/>
            <a:ext cx="2126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+mj-lt"/>
              </a:rPr>
              <a:t>0,1-es és 0,8-as tőkeáttételnél</a:t>
            </a:r>
            <a:endParaRPr lang="hu-HU" sz="2000" dirty="0"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932039" y="3717032"/>
            <a:ext cx="40324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 smtClean="0">
                <a:latin typeface="+mj-lt"/>
              </a:rPr>
              <a:t>Látható, hogy nincs értékváltozás, hiszen nem térünk le az értékpapír-piaci egyenesről…</a:t>
            </a:r>
            <a:endParaRPr lang="hu-HU" sz="2600" dirty="0">
              <a:latin typeface="+mj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292078" y="6298901"/>
            <a:ext cx="367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+mj-lt"/>
              </a:rPr>
              <a:t>(Megjegyzés a béták becsléséhez)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07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 tökéletes világban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Miller – Modigliani tételek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I. tétel</a:t>
            </a:r>
            <a:r>
              <a:rPr lang="hu-HU" dirty="0" smtClean="0"/>
              <a:t>: a tőkeszerkezet megváltoztatása nincs hatással a részvények értékére (árfolyamára) → a tőkeszerkezet megváltoztatásával nem teremthető/rombolható érték → a finanszírozási döntések irrelevánsak, így teljesen el is választhatók a beruházási döntésektől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smtClean="0"/>
              <a:t>II. tétel</a:t>
            </a:r>
            <a:r>
              <a:rPr lang="hu-HU" dirty="0" smtClean="0"/>
              <a:t>: a részvények kockázata és várható hozama a tőkeáttétel növekedésével egyaránt nő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Ezek fényében elég csak a teljesen saját tőkéből való finanszírozást tekinteni, ami praktikus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192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Tökéletlenségek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De mi van, ha világunk nem tökéletes?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Akkor a tőkeszerkezet megválasztása befolyásolhatja a részvényesi értéket – hogyan?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 smtClean="0"/>
              <a:t>Társasági adó</a:t>
            </a:r>
            <a:r>
              <a:rPr lang="hu-HU" altLang="hu-HU" sz="2400" dirty="0" smtClean="0"/>
              <a:t>: </a:t>
            </a:r>
            <a:r>
              <a:rPr lang="hu-HU" altLang="hu-HU" sz="2400" dirty="0"/>
              <a:t>a hitelek </a:t>
            </a:r>
            <a:r>
              <a:rPr lang="hu-HU" altLang="hu-HU" sz="2400" dirty="0" smtClean="0"/>
              <a:t>után fizetendő kamatok csökkentik a társasági adó alapját </a:t>
            </a:r>
            <a:r>
              <a:rPr lang="hu-HU" altLang="hu-HU" sz="2400" dirty="0"/>
              <a:t>→ minél több hitel, annál </a:t>
            </a:r>
            <a:r>
              <a:rPr lang="hu-HU" altLang="hu-HU" sz="2400" dirty="0" smtClean="0"/>
              <a:t>kevesebb adót kell fizetnünk → </a:t>
            </a:r>
            <a:r>
              <a:rPr lang="hu-HU" altLang="hu-HU" sz="2400" b="1" dirty="0"/>
              <a:t>adómegtakarítás</a:t>
            </a:r>
            <a:r>
              <a:rPr lang="hu-HU" altLang="hu-HU" sz="2400" dirty="0"/>
              <a:t>, ami a </a:t>
            </a:r>
            <a:r>
              <a:rPr lang="hu-HU" altLang="hu-HU" sz="2400" dirty="0" smtClean="0"/>
              <a:t>részvényeseké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 smtClean="0"/>
              <a:t>Ez tehát egy hitel mellett szóló érv [</a:t>
            </a:r>
            <a:r>
              <a:rPr lang="hu-HU" altLang="hu-HU" sz="2200" i="1" dirty="0" err="1" smtClean="0"/>
              <a:t>tax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shield</a:t>
            </a:r>
            <a:r>
              <a:rPr lang="hu-HU" altLang="hu-HU" sz="2200" dirty="0" smtClean="0"/>
              <a:t>]</a:t>
            </a:r>
            <a:endParaRPr lang="hu-HU" altLang="hu-HU" sz="22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Pénzügyi </a:t>
            </a:r>
            <a:r>
              <a:rPr lang="hu-HU" altLang="hu-HU" sz="2400" b="1" dirty="0" smtClean="0"/>
              <a:t>nehézségek, hatékonyságromlás</a:t>
            </a:r>
            <a:r>
              <a:rPr lang="hu-HU" altLang="hu-HU" sz="2400" dirty="0" smtClean="0"/>
              <a:t>: </a:t>
            </a:r>
            <a:r>
              <a:rPr lang="hu-HU" altLang="hu-HU" sz="2400" dirty="0"/>
              <a:t>minél több hitel, annál nagyobb </a:t>
            </a:r>
            <a:r>
              <a:rPr lang="hu-HU" altLang="hu-HU" sz="2400" dirty="0" smtClean="0"/>
              <a:t>valószínűsége a fizetési, likviditási nehézségeknek </a:t>
            </a:r>
            <a:r>
              <a:rPr lang="hu-HU" altLang="hu-HU" sz="2400" dirty="0"/>
              <a:t>→ költségekkel, hatékonyságromlással </a:t>
            </a:r>
            <a:r>
              <a:rPr lang="hu-HU" altLang="hu-HU" sz="2400" dirty="0" smtClean="0"/>
              <a:t>jár → a részvényesi (szabad) pénzáramokra csökkentőleg hat</a:t>
            </a:r>
            <a:endParaRPr lang="hu-HU" altLang="hu-HU" sz="2400" dirty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 smtClean="0"/>
              <a:t>Ez tehát egy hitel ellen szóló érv [</a:t>
            </a:r>
            <a:r>
              <a:rPr lang="hu-HU" altLang="hu-HU" sz="2200" i="1" dirty="0" err="1" smtClean="0"/>
              <a:t>costs</a:t>
            </a:r>
            <a:r>
              <a:rPr lang="hu-HU" altLang="hu-HU" sz="2200" i="1" dirty="0" smtClean="0"/>
              <a:t> of </a:t>
            </a:r>
            <a:r>
              <a:rPr lang="hu-HU" altLang="hu-HU" sz="2200" i="1" dirty="0" err="1" smtClean="0"/>
              <a:t>financial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distress</a:t>
            </a:r>
            <a:r>
              <a:rPr lang="hu-HU" altLang="hu-HU" sz="2200" dirty="0" smtClean="0"/>
              <a:t>]</a:t>
            </a:r>
            <a:endParaRPr lang="hu-HU" altLang="hu-HU" sz="22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Más tökéletlenségi hatásokkal </a:t>
            </a:r>
            <a:r>
              <a:rPr lang="hu-HU" altLang="hu-HU" sz="2400" dirty="0"/>
              <a:t>most nem </a:t>
            </a:r>
            <a:r>
              <a:rPr lang="hu-HU" altLang="hu-HU" sz="2400" dirty="0" smtClean="0"/>
              <a:t>foglalkozunk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39499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4108</TotalTime>
  <Words>1692</Words>
  <Application>Microsoft Office PowerPoint</Application>
  <PresentationFormat>Diavetítés a képernyőre (4:3 oldalarány)</PresentationFormat>
  <Paragraphs>189</Paragraphs>
  <Slides>30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2" baseType="lpstr">
      <vt:lpstr>Medián</vt:lpstr>
      <vt:lpstr>Equation</vt:lpstr>
      <vt:lpstr>FINANSZÍROZÁSI DÖNTÉSEK</vt:lpstr>
      <vt:lpstr>Finanszírozási döntések</vt:lpstr>
      <vt:lpstr>Tőkeszerkezet irrelevanciája</vt:lpstr>
      <vt:lpstr>Hozamok, kockázatok, tőkeszerkezet (I.)</vt:lpstr>
      <vt:lpstr>Hozamok, kockázatok, tőkeszerkezet (II.)</vt:lpstr>
      <vt:lpstr>Hozamok, kockázatok, tőkeszerkezet (III.)</vt:lpstr>
      <vt:lpstr>Hozamok, kockázatok, tőkeszerkezet (IV.)</vt:lpstr>
      <vt:lpstr>Konklúzió tökéletes világban</vt:lpstr>
      <vt:lpstr>Tökéletlenségek</vt:lpstr>
      <vt:lpstr>Adómegtakarítás (I.)</vt:lpstr>
      <vt:lpstr>Adómegtakarítás (II.)</vt:lpstr>
      <vt:lpstr>Adómegtakarítás (III.)</vt:lpstr>
      <vt:lpstr>Hatékonyságromlás (I.)</vt:lpstr>
      <vt:lpstr>Hatékonyságromlás (II.)</vt:lpstr>
      <vt:lpstr>Hatékonyságromlás (III.)</vt:lpstr>
      <vt:lpstr>Hatékonyságromlás (IV.)</vt:lpstr>
      <vt:lpstr>Hatékonyságromlás (V.)</vt:lpstr>
      <vt:lpstr>Hatékonyságromlás (VI.)</vt:lpstr>
      <vt:lpstr>Tökéletlenségek együttes hatása</vt:lpstr>
      <vt:lpstr>Tökéletlenségek – konklúzió</vt:lpstr>
      <vt:lpstr>Az APV módszer (I.)</vt:lpstr>
      <vt:lpstr>Az APV módszer (II.)</vt:lpstr>
      <vt:lpstr>Az APV módszer (III.)</vt:lpstr>
      <vt:lpstr>KOCKÁZATELEMZÉS</vt:lpstr>
      <vt:lpstr>A kockázatelemzés motivációja</vt:lpstr>
      <vt:lpstr>Érzékenységvizsgálat (I.)</vt:lpstr>
      <vt:lpstr>Érzékenységvizsgálat (II.)</vt:lpstr>
      <vt:lpstr>Szcenárióanalízis</vt:lpstr>
      <vt:lpstr>Szimulációs analízis (I.)</vt:lpstr>
      <vt:lpstr>Szimulációs analízis (II.)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352</cp:revision>
  <dcterms:created xsi:type="dcterms:W3CDTF">2013-09-05T10:07:26Z</dcterms:created>
  <dcterms:modified xsi:type="dcterms:W3CDTF">2013-11-18T16:43:37Z</dcterms:modified>
</cp:coreProperties>
</file>