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1415" r:id="rId2"/>
    <p:sldId id="2085" r:id="rId3"/>
    <p:sldId id="2099" r:id="rId4"/>
    <p:sldId id="2117" r:id="rId5"/>
    <p:sldId id="2101" r:id="rId6"/>
    <p:sldId id="2100" r:id="rId7"/>
    <p:sldId id="2119" r:id="rId8"/>
    <p:sldId id="2110" r:id="rId9"/>
    <p:sldId id="2102" r:id="rId10"/>
    <p:sldId id="2120" r:id="rId11"/>
    <p:sldId id="2111" r:id="rId12"/>
    <p:sldId id="2088" r:id="rId13"/>
    <p:sldId id="2087" r:id="rId14"/>
    <p:sldId id="2095" r:id="rId15"/>
    <p:sldId id="2092" r:id="rId16"/>
    <p:sldId id="2125" r:id="rId17"/>
    <p:sldId id="2093" r:id="rId18"/>
    <p:sldId id="2122" r:id="rId19"/>
    <p:sldId id="2089" r:id="rId20"/>
    <p:sldId id="2096" r:id="rId21"/>
    <p:sldId id="2097" r:id="rId22"/>
    <p:sldId id="2124" r:id="rId23"/>
    <p:sldId id="2112" r:id="rId24"/>
    <p:sldId id="2115" r:id="rId25"/>
    <p:sldId id="2081" r:id="rId26"/>
    <p:sldId id="1445" r:id="rId27"/>
    <p:sldId id="1446" r:id="rId28"/>
    <p:sldId id="1447" r:id="rId29"/>
    <p:sldId id="1448" r:id="rId30"/>
    <p:sldId id="1449" r:id="rId31"/>
    <p:sldId id="1450" r:id="rId32"/>
    <p:sldId id="1451" r:id="rId33"/>
    <p:sldId id="1452" r:id="rId34"/>
    <p:sldId id="1453" r:id="rId35"/>
    <p:sldId id="1454" r:id="rId36"/>
    <p:sldId id="1455" r:id="rId37"/>
    <p:sldId id="2114" r:id="rId38"/>
    <p:sldId id="1456" r:id="rId39"/>
    <p:sldId id="1462" r:id="rId40"/>
    <p:sldId id="2116" r:id="rId41"/>
    <p:sldId id="2126" r:id="rId42"/>
    <p:sldId id="1457" r:id="rId43"/>
    <p:sldId id="1458" r:id="rId44"/>
    <p:sldId id="1459" r:id="rId45"/>
    <p:sldId id="1460" r:id="rId46"/>
    <p:sldId id="1461" r:id="rId47"/>
  </p:sldIdLst>
  <p:sldSz cx="9144000" cy="6858000" type="screen4x3"/>
  <p:notesSz cx="6797675" cy="9926638"/>
  <p:defaultTextStyle>
    <a:defPPr>
      <a:defRPr lang="hu-H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1">
          <p15:clr>
            <a:srgbClr val="A4A3A4"/>
          </p15:clr>
        </p15:guide>
        <p15:guide id="2" pos="3833">
          <p15:clr>
            <a:srgbClr val="A4A3A4"/>
          </p15:clr>
        </p15:guide>
        <p15:guide id="3" pos="19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66"/>
    <a:srgbClr val="00CC00"/>
    <a:srgbClr val="FFFFCC"/>
    <a:srgbClr val="FFFF00"/>
    <a:srgbClr val="FEF7CE"/>
    <a:srgbClr val="FF5353"/>
    <a:srgbClr val="FF6D6D"/>
    <a:srgbClr val="6666FF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97" autoAdjust="0"/>
    <p:restoredTop sz="76854" autoAdjust="0"/>
  </p:normalViewPr>
  <p:slideViewPr>
    <p:cSldViewPr showGuides="1">
      <p:cViewPr varScale="1">
        <p:scale>
          <a:sx n="57" d="100"/>
          <a:sy n="57" d="100"/>
        </p:scale>
        <p:origin x="1728" y="42"/>
      </p:cViewPr>
      <p:guideLst>
        <p:guide orient="horz" pos="1661"/>
        <p:guide pos="3833"/>
        <p:guide pos="197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4" d="100"/>
          <a:sy n="54" d="100"/>
        </p:scale>
        <p:origin x="-113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FD4545AD-6BEA-437D-A0BC-9EE9726E4827}" type="datetimeFigureOut">
              <a:rPr lang="hu-HU" smtClean="0"/>
              <a:t>2016.10.11.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B4DF3394-79A9-4F8C-8358-4180511D97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9400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9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4876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4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9" y="9428164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8BD741F-A1E6-4AEC-B340-CED716E384A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46438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89" indent="-28572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907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070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232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395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559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722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884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71010FED-5BDC-450C-B9E8-475D622E1C9F}" type="slidenum">
              <a:rPr lang="hu-HU" altLang="hu-HU" smtClean="0"/>
              <a:pPr eaLnBrk="1" hangingPunct="1">
                <a:spcBef>
                  <a:spcPct val="0"/>
                </a:spcBef>
                <a:defRPr/>
              </a:pPr>
              <a:t>1</a:t>
            </a:fld>
            <a:endParaRPr lang="hu-HU" altLang="hu-HU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428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BD741F-A1E6-4AEC-B340-CED716E384A5}" type="slidenum">
              <a:rPr lang="hu-HU" smtClean="0"/>
              <a:pPr>
                <a:defRPr/>
              </a:pPr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45310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89" indent="-28572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907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070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232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395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559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722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884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F3085382-868E-4700-A249-A3904A4B8986}" type="slidenum">
              <a:rPr lang="hu-HU" altLang="hu-HU" smtClean="0"/>
              <a:pPr eaLnBrk="1" hangingPunct="1">
                <a:spcBef>
                  <a:spcPct val="0"/>
                </a:spcBef>
                <a:defRPr/>
              </a:pPr>
              <a:t>27</a:t>
            </a:fld>
            <a:endParaRPr lang="hu-HU" altLang="hu-HU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749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BD741F-A1E6-4AEC-B340-CED716E384A5}" type="slidenum">
              <a:rPr lang="hu-HU" smtClean="0"/>
              <a:pPr>
                <a:defRPr/>
              </a:pPr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7186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89" indent="-28572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907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070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232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395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559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722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884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6C2BD948-2D8A-4C1D-B034-AB95B68943DE}" type="slidenum">
              <a:rPr lang="hu-HU" altLang="hu-HU" smtClean="0"/>
              <a:pPr eaLnBrk="1" hangingPunct="1">
                <a:spcBef>
                  <a:spcPct val="0"/>
                </a:spcBef>
                <a:defRPr/>
              </a:pPr>
              <a:t>31</a:t>
            </a:fld>
            <a:endParaRPr lang="hu-HU" altLang="hu-HU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358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BD741F-A1E6-4AEC-B340-CED716E384A5}" type="slidenum">
              <a:rPr lang="hu-HU" smtClean="0"/>
              <a:pPr>
                <a:defRPr/>
              </a:pPr>
              <a:t>35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54905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89" indent="-28572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907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070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232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395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559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722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884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5FADAA19-BF31-439F-8AF4-BBD2E6D336C0}" type="slidenum">
              <a:rPr lang="hu-HU" altLang="hu-HU" smtClean="0"/>
              <a:pPr eaLnBrk="1" hangingPunct="1">
                <a:spcBef>
                  <a:spcPct val="0"/>
                </a:spcBef>
                <a:defRPr/>
              </a:pPr>
              <a:t>36</a:t>
            </a:fld>
            <a:endParaRPr lang="hu-HU" altLang="hu-HU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2023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BD741F-A1E6-4AEC-B340-CED716E384A5}" type="slidenum">
              <a:rPr lang="hu-HU" smtClean="0"/>
              <a:pPr>
                <a:defRPr/>
              </a:pPr>
              <a:t>38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01637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Hasznosítása: önköltségszámítás, gazdaságossági számítások, tervezési,</a:t>
            </a:r>
            <a:r>
              <a:rPr lang="hu-HU" baseline="0" dirty="0" smtClean="0"/>
              <a:t> intézkedési feladatok megalapozása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BD741F-A1E6-4AEC-B340-CED716E384A5}" type="slidenum">
              <a:rPr lang="hu-HU" smtClean="0"/>
              <a:pPr>
                <a:defRPr/>
              </a:pPr>
              <a:t>39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25066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1303" indent="-28414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1320" indent="-22699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8484" indent="-22699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5646" indent="-22699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2809" indent="-2269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69972" indent="-2269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7135" indent="-2269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4297" indent="-2269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B2CAA10B-210A-40C8-BF62-C50687447B70}" type="slidenum">
              <a:rPr lang="hu-HU" altLang="hu-HU" smtClean="0"/>
              <a:pPr eaLnBrk="1" hangingPunct="1">
                <a:spcBef>
                  <a:spcPct val="0"/>
                </a:spcBef>
                <a:defRPr/>
              </a:pPr>
              <a:t>40</a:t>
            </a:fld>
            <a:endParaRPr lang="hu-HU" altLang="hu-HU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948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EF21C7C6-8CE1-4DAB-9281-A2D196C232D0}" type="slidenum">
              <a:rPr lang="hu-HU" altLang="hu-HU" smtClean="0"/>
              <a:pPr eaLnBrk="1" hangingPunct="1">
                <a:spcBef>
                  <a:spcPct val="0"/>
                </a:spcBef>
                <a:defRPr/>
              </a:pPr>
              <a:t>42</a:t>
            </a:fld>
            <a:endParaRPr lang="hu-HU" altLang="hu-HU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242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1303" indent="-28414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1320" indent="-22699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8484" indent="-22699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5646" indent="-22699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2809" indent="-2269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69972" indent="-2269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7135" indent="-2269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4297" indent="-2269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B2CAA10B-210A-40C8-BF62-C50687447B70}" type="slidenum">
              <a:rPr lang="hu-HU" altLang="hu-HU" smtClean="0"/>
              <a:pPr eaLnBrk="1" hangingPunct="1">
                <a:spcBef>
                  <a:spcPct val="0"/>
                </a:spcBef>
                <a:defRPr/>
              </a:pPr>
              <a:t>2</a:t>
            </a:fld>
            <a:endParaRPr lang="hu-HU" altLang="hu-HU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1595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9EB72723-13F2-49BC-9A54-19DFE2A4DFA4}" type="slidenum">
              <a:rPr lang="hu-HU" altLang="hu-HU" smtClean="0"/>
              <a:pPr eaLnBrk="1" hangingPunct="1">
                <a:spcBef>
                  <a:spcPct val="0"/>
                </a:spcBef>
                <a:defRPr/>
              </a:pPr>
              <a:t>44</a:t>
            </a:fld>
            <a:endParaRPr lang="hu-HU" altLang="hu-HU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2885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171D68FD-3809-4E79-9D18-33ABE3F7595B}" type="slidenum">
              <a:rPr lang="hu-HU" altLang="hu-HU" smtClean="0"/>
              <a:pPr eaLnBrk="1" hangingPunct="1">
                <a:spcBef>
                  <a:spcPct val="0"/>
                </a:spcBef>
                <a:defRPr/>
              </a:pPr>
              <a:t>46</a:t>
            </a:fld>
            <a:endParaRPr lang="hu-HU" altLang="hu-HU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651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BD741F-A1E6-4AEC-B340-CED716E384A5}" type="slidenum">
              <a:rPr lang="hu-HU" smtClean="0"/>
              <a:pPr>
                <a:defRPr/>
              </a:pPr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2493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1303" indent="-28414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1320" indent="-22699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8484" indent="-22699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5646" indent="-22699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2809" indent="-2269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69972" indent="-2269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7135" indent="-2269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4297" indent="-2269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B2CAA10B-210A-40C8-BF62-C50687447B70}" type="slidenum">
              <a:rPr lang="hu-HU" altLang="hu-HU" smtClean="0"/>
              <a:pPr eaLnBrk="1" hangingPunct="1">
                <a:spcBef>
                  <a:spcPct val="0"/>
                </a:spcBef>
                <a:defRPr/>
              </a:pPr>
              <a:t>11</a:t>
            </a:fld>
            <a:endParaRPr lang="hu-HU" altLang="hu-HU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359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BD741F-A1E6-4AEC-B340-CED716E384A5}" type="slidenum">
              <a:rPr lang="hu-HU" smtClean="0"/>
              <a:pPr>
                <a:defRPr/>
              </a:pPr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6962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BD741F-A1E6-4AEC-B340-CED716E384A5}" type="slidenum">
              <a:rPr lang="hu-HU" smtClean="0"/>
              <a:pPr>
                <a:defRPr/>
              </a:pPr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5607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Bekerülési érték = bruttó érték</a:t>
            </a:r>
          </a:p>
          <a:p>
            <a:r>
              <a:rPr lang="hu-HU" dirty="0" smtClean="0"/>
              <a:t>Könyv</a:t>
            </a:r>
            <a:r>
              <a:rPr lang="hu-HU" baseline="0" dirty="0" smtClean="0"/>
              <a:t> szerinti érték = nettó érték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BD741F-A1E6-4AEC-B340-CED716E384A5}" type="slidenum">
              <a:rPr lang="hu-HU" smtClean="0"/>
              <a:pPr>
                <a:defRPr/>
              </a:pPr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0918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1303" indent="-28414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1320" indent="-22699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8484" indent="-22699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5646" indent="-22699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2809" indent="-2269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69972" indent="-2269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7135" indent="-2269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4297" indent="-2269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B2CAA10B-210A-40C8-BF62-C50687447B70}" type="slidenum">
              <a:rPr lang="hu-HU" altLang="hu-HU" smtClean="0"/>
              <a:pPr eaLnBrk="1" hangingPunct="1">
                <a:spcBef>
                  <a:spcPct val="0"/>
                </a:spcBef>
                <a:defRPr/>
              </a:pPr>
              <a:t>23</a:t>
            </a:fld>
            <a:endParaRPr lang="hu-HU" altLang="hu-HU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492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BD741F-A1E6-4AEC-B340-CED716E384A5}" type="slidenum">
              <a:rPr lang="hu-HU" smtClean="0"/>
              <a:pPr>
                <a:defRPr/>
              </a:pPr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6006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98250-A418-45C9-AC86-C5544128C89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2080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EED7D-1B4D-4381-BE7F-EF6ADB46EB8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8407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5CAAE-D29E-4B39-BCF8-6C85DA4CFB0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9819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D6838-705D-453D-9490-F031D34B25D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583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DD7FD-82E5-4AAD-9ECB-13E0479E6BF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8867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95554-E54E-4D95-848F-DF75ACEFDE2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7148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5AF5F-B070-41E6-8E00-ABE5A11695F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1103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9FEC9-71F5-47D8-A1C6-6B25830B1F0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3028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A5A02-D479-4240-9A70-E442CCA1F12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7689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73283-D866-451E-95A2-812976D9C87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985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6D930-1B61-4028-83F0-DDB8BEEE54B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0762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94F68-74C1-4879-B04C-0794E60C9DB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2184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BB7204B1-97DD-4F70-AFF3-6BE5337A546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oc\Zene\WAV%20T&#214;M&#214;R&#205;TETT\01%20Siker%20tang&#243;.wav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cid:image001.gif@01C56813.97455D60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cid:image001.gif@01C56813.97455D60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cid:image001.gif@01C56813.97455D60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cid:image001.gif@01C56813.97455D60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cid:image001.gif@01C56813.97455D60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cid:image001.gif@01C56813.97455D60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://certax-accounting.com/wp-content/uploads/2014/12/Account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1" y="8559"/>
            <a:ext cx="9474584" cy="68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B196C8AD-4092-4A31-B2E9-70A689899BE7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  <a:defRPr/>
              </a:pPr>
              <a:t>1</a:t>
            </a:fld>
            <a:endParaRPr lang="hu-HU" altLang="hu-HU" sz="1400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-1223963" y="2947988"/>
            <a:ext cx="10260013" cy="2425700"/>
          </a:xfrm>
          <a:effectLst>
            <a:outerShdw dist="50800" algn="ctr" rotWithShape="0">
              <a:srgbClr val="EAEAEA">
                <a:alpha val="50000"/>
              </a:srgbClr>
            </a:outerShdw>
          </a:effectLst>
        </p:spPr>
        <p:txBody>
          <a:bodyPr lIns="34290" tIns="34290" rIns="34290" bIns="34290" anchor="b"/>
          <a:lstStyle/>
          <a:p>
            <a:pPr algn="r" eaLnBrk="1" hangingPunct="1"/>
            <a:r>
              <a:rPr lang="hu-HU" altLang="hu-HU" sz="12900" b="1" dirty="0" smtClean="0"/>
              <a:t>6.</a:t>
            </a:r>
            <a:r>
              <a:rPr lang="hu-HU" altLang="hu-HU" sz="7200" b="1" dirty="0" smtClean="0"/>
              <a:t/>
            </a:r>
            <a:br>
              <a:rPr lang="hu-HU" altLang="hu-HU" sz="7200" b="1" dirty="0" smtClean="0"/>
            </a:br>
            <a:r>
              <a:rPr lang="hu-HU" altLang="hu-HU" sz="7200" b="1" dirty="0" smtClean="0"/>
              <a:t>KÖLTSÉGEK NYILVÁNTARTÁSA</a:t>
            </a:r>
            <a:endParaRPr lang="en-US" altLang="hu-HU" sz="7200" b="1" dirty="0" smtClean="0"/>
          </a:p>
        </p:txBody>
      </p:sp>
      <p:pic>
        <p:nvPicPr>
          <p:cNvPr id="1266692" name="01 Siker tangó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0485438"/>
            <a:ext cx="944562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787900" y="5800725"/>
            <a:ext cx="3935413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b="1" dirty="0">
                <a:solidFill>
                  <a:srgbClr val="FFFF00"/>
                </a:solidFill>
                <a:latin typeface="Arial Black" pitchFamily="34" charset="0"/>
              </a:rPr>
              <a:t>Dr. </a:t>
            </a:r>
            <a:r>
              <a:rPr lang="hu-HU" altLang="hu-HU" sz="1800" b="1" dirty="0" err="1">
                <a:solidFill>
                  <a:srgbClr val="FFFF00"/>
                </a:solidFill>
                <a:latin typeface="Arial Black" pitchFamily="34" charset="0"/>
              </a:rPr>
              <a:t>Laáb</a:t>
            </a:r>
            <a:r>
              <a:rPr lang="hu-HU" altLang="hu-HU" sz="1800" b="1" dirty="0">
                <a:solidFill>
                  <a:srgbClr val="FFFF00"/>
                </a:solidFill>
                <a:latin typeface="Arial Black" pitchFamily="34" charset="0"/>
              </a:rPr>
              <a:t> Ágnes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 err="1">
                <a:solidFill>
                  <a:srgbClr val="FFFF00"/>
                </a:solidFill>
                <a:latin typeface="Arial Black" pitchFamily="34" charset="0"/>
              </a:rPr>
              <a:t>laab</a:t>
            </a:r>
            <a:r>
              <a:rPr lang="hu-HU" altLang="hu-HU" sz="1800" dirty="0">
                <a:solidFill>
                  <a:srgbClr val="FFFF00"/>
                </a:solidFill>
                <a:latin typeface="Arial Black" pitchFamily="34" charset="0"/>
              </a:rPr>
              <a:t>@</a:t>
            </a:r>
            <a:r>
              <a:rPr lang="hu-HU" altLang="hu-HU" sz="1800" dirty="0" err="1">
                <a:solidFill>
                  <a:srgbClr val="FFFF00"/>
                </a:solidFill>
                <a:latin typeface="Arial Black" pitchFamily="34" charset="0"/>
              </a:rPr>
              <a:t>finance.bme.hu</a:t>
            </a:r>
            <a:endParaRPr lang="hu-HU" altLang="hu-HU" sz="1800" dirty="0">
              <a:solidFill>
                <a:srgbClr val="FFFF00"/>
              </a:solidFill>
              <a:latin typeface="Arial Black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677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 vol="100000">
                <p:cTn id="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6669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9E77DD88-8917-4C45-BFA4-A4AF888811B0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  <a:defRPr/>
              </a:pPr>
              <a:t>10</a:t>
            </a:fld>
            <a:endParaRPr lang="hu-HU" altLang="hu-HU" sz="140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193504" y="1412776"/>
            <a:ext cx="5626968" cy="4032250"/>
          </a:xfrm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hu-HU" altLang="hu-HU" sz="3200" b="1" dirty="0" smtClean="0"/>
              <a:t>NEM ATTÓL JÓ, HOGY KEVÉS, HANEM ATTÓL, HOGY MEGTÉRÜL (SZÜKSÉGES ÉS NEM FELESLEGES)</a:t>
            </a:r>
          </a:p>
        </p:txBody>
      </p:sp>
      <p:pic>
        <p:nvPicPr>
          <p:cNvPr id="4" name="Picture 2" descr="http://www.czuczora.sk/hirkepek/201410021107070.felkialtoje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6171"/>
            <a:ext cx="2857500" cy="499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8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://certax-accounting.com/wp-content/uploads/2014/12/Account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1" y="8559"/>
            <a:ext cx="9474584" cy="68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C6078CBD-5753-45B6-8B7C-35D7B286714C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  <a:defRPr/>
              </a:pPr>
              <a:t>11</a:t>
            </a:fld>
            <a:endParaRPr lang="hu-HU" altLang="hu-HU" sz="1400" smtClean="0"/>
          </a:p>
        </p:txBody>
      </p:sp>
      <p:sp>
        <p:nvSpPr>
          <p:cNvPr id="1268740" name="AutoShape 4"/>
          <p:cNvSpPr>
            <a:spLocks/>
          </p:cNvSpPr>
          <p:nvPr/>
        </p:nvSpPr>
        <p:spPr bwMode="auto">
          <a:xfrm>
            <a:off x="216792" y="2854126"/>
            <a:ext cx="8675688" cy="1150938"/>
          </a:xfrm>
          <a:prstGeom prst="roundRect">
            <a:avLst>
              <a:gd name="adj" fmla="val 1442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33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1" dir="3059923" algn="ctr" rotWithShape="0">
                    <a:schemeClr val="bg2">
                      <a:alpha val="75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8223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668338" indent="-257175" defTabSz="8223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028700" indent="-206375" defTabSz="82232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439863" indent="-204788" defTabSz="82232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1851025" indent="-204788" defTabSz="82232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308225" indent="-204788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765425" indent="-204788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222625" indent="-204788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679825" indent="-204788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6800" b="1" dirty="0" smtClean="0">
                <a:sym typeface="Wingdings" pitchFamily="2" charset="2"/>
              </a:rPr>
              <a:t></a:t>
            </a:r>
            <a:r>
              <a:rPr lang="hu-HU" altLang="hu-HU" sz="4000" b="1" dirty="0" smtClean="0">
                <a:sym typeface="Wingdings" pitchFamily="2" charset="2"/>
              </a:rPr>
              <a:t>KÖLTSÉGEK ELSZÁMOLÁSA</a:t>
            </a:r>
            <a:endParaRPr lang="hu-HU" altLang="hu-HU" sz="6000" dirty="0"/>
          </a:p>
        </p:txBody>
      </p:sp>
    </p:spTree>
    <p:extLst>
      <p:ext uri="{BB962C8B-B14F-4D97-AF65-F5344CB8AC3E}">
        <p14:creationId xmlns:p14="http://schemas.microsoft.com/office/powerpoint/2010/main" val="3177929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683568" y="39539"/>
            <a:ext cx="7794625" cy="365125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hu-HU" altLang="hu-HU" sz="3200" b="1" dirty="0" smtClean="0">
                <a:solidFill>
                  <a:srgbClr val="FF0000"/>
                </a:solidFill>
              </a:rPr>
              <a:t>0. NYITÁS</a:t>
            </a:r>
          </a:p>
        </p:txBody>
      </p:sp>
      <p:grpSp>
        <p:nvGrpSpPr>
          <p:cNvPr id="7173" name="Group 11"/>
          <p:cNvGrpSpPr>
            <a:grpSpLocks/>
          </p:cNvGrpSpPr>
          <p:nvPr/>
        </p:nvGrpSpPr>
        <p:grpSpPr bwMode="auto">
          <a:xfrm>
            <a:off x="2483867" y="1952179"/>
            <a:ext cx="2016125" cy="1620837"/>
            <a:chOff x="263" y="2557"/>
            <a:chExt cx="1270" cy="1021"/>
          </a:xfrm>
        </p:grpSpPr>
        <p:sp>
          <p:nvSpPr>
            <p:cNvPr id="7244" name="Rectangle 12"/>
            <p:cNvSpPr>
              <a:spLocks noChangeArrowheads="1"/>
            </p:cNvSpPr>
            <p:nvPr/>
          </p:nvSpPr>
          <p:spPr bwMode="auto">
            <a:xfrm>
              <a:off x="311" y="3003"/>
              <a:ext cx="1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u-HU" altLang="hu-HU" sz="1200" b="1" i="0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sp>
          <p:nvSpPr>
            <p:cNvPr id="7245" name="Rectangle 13"/>
            <p:cNvSpPr>
              <a:spLocks noChangeArrowheads="1"/>
            </p:cNvSpPr>
            <p:nvPr/>
          </p:nvSpPr>
          <p:spPr bwMode="auto">
            <a:xfrm>
              <a:off x="916" y="3008"/>
              <a:ext cx="57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lang="hu-HU" altLang="hu-HU" sz="1000" b="1" i="0">
                <a:solidFill>
                  <a:srgbClr val="FF33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7246" name="Picture 14" descr="cid:image001.gif@01C56813.97455D60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" y="2805"/>
              <a:ext cx="127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47" name="Rectangle 15"/>
            <p:cNvSpPr>
              <a:spLocks noChangeArrowheads="1"/>
            </p:cNvSpPr>
            <p:nvPr/>
          </p:nvSpPr>
          <p:spPr bwMode="auto">
            <a:xfrm>
              <a:off x="899" y="2911"/>
              <a:ext cx="7" cy="667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 i="0"/>
            </a:p>
          </p:txBody>
        </p:sp>
        <p:sp>
          <p:nvSpPr>
            <p:cNvPr id="7248" name="Text Box 16"/>
            <p:cNvSpPr txBox="1">
              <a:spLocks noChangeArrowheads="1"/>
            </p:cNvSpPr>
            <p:nvPr/>
          </p:nvSpPr>
          <p:spPr bwMode="auto">
            <a:xfrm>
              <a:off x="368" y="2557"/>
              <a:ext cx="107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1400" b="1" i="0" dirty="0" smtClean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3. </a:t>
              </a:r>
              <a:r>
                <a:rPr lang="hu-HU" altLang="hu-HU" sz="1400" b="1" i="0" dirty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BANKSZÁMLA</a:t>
              </a:r>
            </a:p>
          </p:txBody>
        </p:sp>
        <p:sp>
          <p:nvSpPr>
            <p:cNvPr id="7249" name="Text Box 17"/>
            <p:cNvSpPr txBox="1">
              <a:spLocks noChangeArrowheads="1"/>
            </p:cNvSpPr>
            <p:nvPr/>
          </p:nvSpPr>
          <p:spPr bwMode="auto">
            <a:xfrm>
              <a:off x="316" y="2725"/>
              <a:ext cx="109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200" b="1" i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  T                            K</a:t>
              </a:r>
              <a:endParaRPr lang="hu-HU" altLang="hu-HU" sz="900" b="1" i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368089" name="Group 25"/>
          <p:cNvGrpSpPr>
            <a:grpSpLocks/>
          </p:cNvGrpSpPr>
          <p:nvPr/>
        </p:nvGrpSpPr>
        <p:grpSpPr bwMode="auto">
          <a:xfrm>
            <a:off x="5147717" y="404664"/>
            <a:ext cx="2016125" cy="1620837"/>
            <a:chOff x="263" y="2557"/>
            <a:chExt cx="1270" cy="1021"/>
          </a:xfrm>
        </p:grpSpPr>
        <p:sp>
          <p:nvSpPr>
            <p:cNvPr id="7232" name="Rectangle 26"/>
            <p:cNvSpPr>
              <a:spLocks noChangeArrowheads="1"/>
            </p:cNvSpPr>
            <p:nvPr/>
          </p:nvSpPr>
          <p:spPr bwMode="auto">
            <a:xfrm>
              <a:off x="311" y="3003"/>
              <a:ext cx="1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u-HU" altLang="hu-HU" sz="1200" b="1" i="0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sp>
          <p:nvSpPr>
            <p:cNvPr id="7233" name="Rectangle 27"/>
            <p:cNvSpPr>
              <a:spLocks noChangeArrowheads="1"/>
            </p:cNvSpPr>
            <p:nvPr/>
          </p:nvSpPr>
          <p:spPr bwMode="auto">
            <a:xfrm>
              <a:off x="916" y="3008"/>
              <a:ext cx="57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lang="hu-HU" altLang="hu-HU" sz="1200" b="1" i="0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pic>
          <p:nvPicPr>
            <p:cNvPr id="7234" name="Picture 28" descr="cid:image001.gif@01C56813.97455D60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" y="2805"/>
              <a:ext cx="127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35" name="Rectangle 29"/>
            <p:cNvSpPr>
              <a:spLocks noChangeArrowheads="1"/>
            </p:cNvSpPr>
            <p:nvPr/>
          </p:nvSpPr>
          <p:spPr bwMode="auto">
            <a:xfrm>
              <a:off x="899" y="2911"/>
              <a:ext cx="7" cy="667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 i="0"/>
            </a:p>
          </p:txBody>
        </p:sp>
        <p:sp>
          <p:nvSpPr>
            <p:cNvPr id="7236" name="Text Box 30"/>
            <p:cNvSpPr txBox="1">
              <a:spLocks noChangeArrowheads="1"/>
            </p:cNvSpPr>
            <p:nvPr/>
          </p:nvSpPr>
          <p:spPr bwMode="auto">
            <a:xfrm>
              <a:off x="325" y="2557"/>
              <a:ext cx="1160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1400" b="1" i="0" dirty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4. </a:t>
              </a:r>
              <a:r>
                <a:rPr lang="hu-HU" altLang="hu-HU" sz="1400" b="1" i="0" dirty="0" smtClean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JEGYZETT TŐKE</a:t>
              </a:r>
              <a:endParaRPr lang="hu-HU" altLang="hu-HU" sz="1400" b="1" i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7237" name="Text Box 31"/>
            <p:cNvSpPr txBox="1">
              <a:spLocks noChangeArrowheads="1"/>
            </p:cNvSpPr>
            <p:nvPr/>
          </p:nvSpPr>
          <p:spPr bwMode="auto">
            <a:xfrm>
              <a:off x="316" y="2725"/>
              <a:ext cx="109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200" b="1" i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  T                            K</a:t>
              </a:r>
              <a:endParaRPr lang="hu-HU" altLang="hu-HU" sz="900" b="1" i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7177" name="Text Box 39"/>
          <p:cNvSpPr txBox="1">
            <a:spLocks noChangeArrowheads="1"/>
          </p:cNvSpPr>
          <p:nvPr/>
        </p:nvSpPr>
        <p:spPr bwMode="auto">
          <a:xfrm rot="-5400000">
            <a:off x="-707231" y="1734344"/>
            <a:ext cx="18446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rgbClr val="9933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400" b="1" i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ESZKÖZSZÁMLÁK</a:t>
            </a:r>
          </a:p>
        </p:txBody>
      </p:sp>
      <p:sp>
        <p:nvSpPr>
          <p:cNvPr id="7178" name="Text Box 40"/>
          <p:cNvSpPr txBox="1">
            <a:spLocks noChangeArrowheads="1"/>
          </p:cNvSpPr>
          <p:nvPr/>
        </p:nvSpPr>
        <p:spPr bwMode="auto">
          <a:xfrm rot="5400000" flipH="1">
            <a:off x="8052594" y="1778794"/>
            <a:ext cx="18446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rgbClr val="9933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400" b="1" i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FORRÁSSZÁMLÁK</a:t>
            </a:r>
          </a:p>
        </p:txBody>
      </p:sp>
      <p:sp>
        <p:nvSpPr>
          <p:cNvPr id="7180" name="Line 42"/>
          <p:cNvSpPr>
            <a:spLocks noChangeShapeType="1"/>
          </p:cNvSpPr>
          <p:nvPr/>
        </p:nvSpPr>
        <p:spPr bwMode="auto">
          <a:xfrm flipH="1">
            <a:off x="4716016" y="728664"/>
            <a:ext cx="0" cy="3064668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7181" name="Line 43"/>
          <p:cNvSpPr>
            <a:spLocks noChangeShapeType="1"/>
          </p:cNvSpPr>
          <p:nvPr/>
        </p:nvSpPr>
        <p:spPr bwMode="auto">
          <a:xfrm>
            <a:off x="0" y="3789040"/>
            <a:ext cx="9144000" cy="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grpSp>
        <p:nvGrpSpPr>
          <p:cNvPr id="1368116" name="Group 52"/>
          <p:cNvGrpSpPr>
            <a:grpSpLocks/>
          </p:cNvGrpSpPr>
          <p:nvPr/>
        </p:nvGrpSpPr>
        <p:grpSpPr bwMode="auto">
          <a:xfrm>
            <a:off x="5147719" y="1800076"/>
            <a:ext cx="2016126" cy="1349375"/>
            <a:chOff x="263" y="2557"/>
            <a:chExt cx="1270" cy="1021"/>
          </a:xfrm>
        </p:grpSpPr>
        <p:sp>
          <p:nvSpPr>
            <p:cNvPr id="7214" name="Rectangle 53"/>
            <p:cNvSpPr>
              <a:spLocks noChangeArrowheads="1"/>
            </p:cNvSpPr>
            <p:nvPr/>
          </p:nvSpPr>
          <p:spPr bwMode="auto">
            <a:xfrm>
              <a:off x="311" y="3003"/>
              <a:ext cx="116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u-HU" altLang="hu-HU" sz="1200" b="1" i="0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sp>
          <p:nvSpPr>
            <p:cNvPr id="7215" name="Rectangle 54"/>
            <p:cNvSpPr>
              <a:spLocks noChangeArrowheads="1"/>
            </p:cNvSpPr>
            <p:nvPr/>
          </p:nvSpPr>
          <p:spPr bwMode="auto">
            <a:xfrm>
              <a:off x="916" y="3007"/>
              <a:ext cx="575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lang="hu-HU" altLang="hu-HU" sz="1200" b="1" i="0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pic>
          <p:nvPicPr>
            <p:cNvPr id="7216" name="Picture 55" descr="cid:image001.gif@01C56813.97455D60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" y="2805"/>
              <a:ext cx="127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17" name="Rectangle 56"/>
            <p:cNvSpPr>
              <a:spLocks noChangeArrowheads="1"/>
            </p:cNvSpPr>
            <p:nvPr/>
          </p:nvSpPr>
          <p:spPr bwMode="auto">
            <a:xfrm>
              <a:off x="899" y="2911"/>
              <a:ext cx="7" cy="667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 i="0"/>
            </a:p>
          </p:txBody>
        </p:sp>
        <p:sp>
          <p:nvSpPr>
            <p:cNvPr id="7218" name="Text Box 57"/>
            <p:cNvSpPr txBox="1">
              <a:spLocks noChangeArrowheads="1"/>
            </p:cNvSpPr>
            <p:nvPr/>
          </p:nvSpPr>
          <p:spPr bwMode="auto">
            <a:xfrm>
              <a:off x="441" y="2557"/>
              <a:ext cx="93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1400" b="1" i="0" dirty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4. </a:t>
              </a:r>
              <a:r>
                <a:rPr lang="hu-HU" altLang="hu-HU" sz="1400" b="1" i="0" dirty="0" smtClean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SZÁLLÍTÓK</a:t>
              </a:r>
              <a:endParaRPr lang="hu-HU" altLang="hu-HU" sz="1400" b="1" i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7219" name="Text Box 58"/>
            <p:cNvSpPr txBox="1">
              <a:spLocks noChangeArrowheads="1"/>
            </p:cNvSpPr>
            <p:nvPr/>
          </p:nvSpPr>
          <p:spPr bwMode="auto">
            <a:xfrm>
              <a:off x="316" y="2725"/>
              <a:ext cx="1095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200" b="1" i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  T                            K</a:t>
              </a:r>
              <a:endParaRPr lang="hu-HU" altLang="hu-HU" sz="900" b="1" i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368144" name="Text Box 80"/>
          <p:cNvSpPr txBox="1">
            <a:spLocks noChangeArrowheads="1"/>
          </p:cNvSpPr>
          <p:nvPr/>
        </p:nvSpPr>
        <p:spPr bwMode="auto">
          <a:xfrm>
            <a:off x="6084168" y="1038573"/>
            <a:ext cx="1165225" cy="286232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400" b="1" i="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NY 3 000</a:t>
            </a:r>
            <a:endParaRPr lang="hu-HU" altLang="hu-HU" sz="1400" b="1" i="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88" name="Group 11"/>
          <p:cNvGrpSpPr>
            <a:grpSpLocks/>
          </p:cNvGrpSpPr>
          <p:nvPr/>
        </p:nvGrpSpPr>
        <p:grpSpPr bwMode="auto">
          <a:xfrm>
            <a:off x="452437" y="368003"/>
            <a:ext cx="2043114" cy="1620837"/>
            <a:chOff x="260" y="2557"/>
            <a:chExt cx="1287" cy="1021"/>
          </a:xfrm>
        </p:grpSpPr>
        <p:sp>
          <p:nvSpPr>
            <p:cNvPr id="89" name="Rectangle 12"/>
            <p:cNvSpPr>
              <a:spLocks noChangeArrowheads="1"/>
            </p:cNvSpPr>
            <p:nvPr/>
          </p:nvSpPr>
          <p:spPr bwMode="auto">
            <a:xfrm>
              <a:off x="311" y="3003"/>
              <a:ext cx="1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u-HU" altLang="hu-HU" sz="1200" b="1" i="0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sp>
          <p:nvSpPr>
            <p:cNvPr id="90" name="Rectangle 13"/>
            <p:cNvSpPr>
              <a:spLocks noChangeArrowheads="1"/>
            </p:cNvSpPr>
            <p:nvPr/>
          </p:nvSpPr>
          <p:spPr bwMode="auto">
            <a:xfrm>
              <a:off x="916" y="3008"/>
              <a:ext cx="57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lang="hu-HU" altLang="hu-HU" sz="1000" b="1" i="0">
                <a:solidFill>
                  <a:srgbClr val="FF33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91" name="Picture 14" descr="cid:image001.gif@01C56813.97455D60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" y="2805"/>
              <a:ext cx="127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" name="Rectangle 15"/>
            <p:cNvSpPr>
              <a:spLocks noChangeArrowheads="1"/>
            </p:cNvSpPr>
            <p:nvPr/>
          </p:nvSpPr>
          <p:spPr bwMode="auto">
            <a:xfrm>
              <a:off x="899" y="2911"/>
              <a:ext cx="7" cy="667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 i="0"/>
            </a:p>
          </p:txBody>
        </p:sp>
        <p:sp>
          <p:nvSpPr>
            <p:cNvPr id="93" name="Text Box 16"/>
            <p:cNvSpPr txBox="1">
              <a:spLocks noChangeArrowheads="1"/>
            </p:cNvSpPr>
            <p:nvPr/>
          </p:nvSpPr>
          <p:spPr bwMode="auto">
            <a:xfrm>
              <a:off x="260" y="2557"/>
              <a:ext cx="128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1400" b="1" i="0" dirty="0" smtClean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1. GÉPEK, BEREND…</a:t>
              </a:r>
              <a:endParaRPr lang="hu-HU" altLang="hu-HU" sz="1400" b="1" i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4" name="Text Box 17"/>
            <p:cNvSpPr txBox="1">
              <a:spLocks noChangeArrowheads="1"/>
            </p:cNvSpPr>
            <p:nvPr/>
          </p:nvSpPr>
          <p:spPr bwMode="auto">
            <a:xfrm>
              <a:off x="316" y="2725"/>
              <a:ext cx="109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200" b="1" i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  T                            K</a:t>
              </a:r>
              <a:endParaRPr lang="hu-HU" altLang="hu-HU" sz="900" b="1" i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95" name="Group 11"/>
          <p:cNvGrpSpPr>
            <a:grpSpLocks/>
          </p:cNvGrpSpPr>
          <p:nvPr/>
        </p:nvGrpSpPr>
        <p:grpSpPr bwMode="auto">
          <a:xfrm>
            <a:off x="2328414" y="368003"/>
            <a:ext cx="2387602" cy="1620837"/>
            <a:chOff x="151" y="2557"/>
            <a:chExt cx="1504" cy="1021"/>
          </a:xfrm>
        </p:grpSpPr>
        <p:sp>
          <p:nvSpPr>
            <p:cNvPr id="96" name="Rectangle 12"/>
            <p:cNvSpPr>
              <a:spLocks noChangeArrowheads="1"/>
            </p:cNvSpPr>
            <p:nvPr/>
          </p:nvSpPr>
          <p:spPr bwMode="auto">
            <a:xfrm>
              <a:off x="311" y="3003"/>
              <a:ext cx="1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u-HU" altLang="hu-HU" sz="1200" b="1" i="0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sp>
          <p:nvSpPr>
            <p:cNvPr id="97" name="Rectangle 13"/>
            <p:cNvSpPr>
              <a:spLocks noChangeArrowheads="1"/>
            </p:cNvSpPr>
            <p:nvPr/>
          </p:nvSpPr>
          <p:spPr bwMode="auto">
            <a:xfrm>
              <a:off x="916" y="3008"/>
              <a:ext cx="57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lang="hu-HU" altLang="hu-HU" sz="1000" b="1" i="0">
                <a:solidFill>
                  <a:srgbClr val="FF33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98" name="Picture 14" descr="cid:image001.gif@01C56813.97455D60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" y="2805"/>
              <a:ext cx="127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" name="Rectangle 15"/>
            <p:cNvSpPr>
              <a:spLocks noChangeArrowheads="1"/>
            </p:cNvSpPr>
            <p:nvPr/>
          </p:nvSpPr>
          <p:spPr bwMode="auto">
            <a:xfrm>
              <a:off x="899" y="2911"/>
              <a:ext cx="7" cy="667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 i="0"/>
            </a:p>
          </p:txBody>
        </p:sp>
        <p:sp>
          <p:nvSpPr>
            <p:cNvPr id="100" name="Text Box 16"/>
            <p:cNvSpPr txBox="1">
              <a:spLocks noChangeArrowheads="1"/>
            </p:cNvSpPr>
            <p:nvPr/>
          </p:nvSpPr>
          <p:spPr bwMode="auto">
            <a:xfrm>
              <a:off x="151" y="2557"/>
              <a:ext cx="1504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1400" b="1" i="0" dirty="0" smtClean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1. GÉPEK, BEREND…ÉCS</a:t>
              </a:r>
              <a:endParaRPr lang="hu-HU" altLang="hu-HU" sz="1400" b="1" i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1" name="Text Box 17"/>
            <p:cNvSpPr txBox="1">
              <a:spLocks noChangeArrowheads="1"/>
            </p:cNvSpPr>
            <p:nvPr/>
          </p:nvSpPr>
          <p:spPr bwMode="auto">
            <a:xfrm>
              <a:off x="316" y="2725"/>
              <a:ext cx="109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200" b="1" i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  T                            K</a:t>
              </a:r>
              <a:endParaRPr lang="hu-HU" altLang="hu-HU" sz="900" b="1" i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02" name="Group 11"/>
          <p:cNvGrpSpPr>
            <a:grpSpLocks/>
          </p:cNvGrpSpPr>
          <p:nvPr/>
        </p:nvGrpSpPr>
        <p:grpSpPr bwMode="auto">
          <a:xfrm>
            <a:off x="467546" y="1952179"/>
            <a:ext cx="2016125" cy="1620837"/>
            <a:chOff x="263" y="2557"/>
            <a:chExt cx="1270" cy="1021"/>
          </a:xfrm>
        </p:grpSpPr>
        <p:sp>
          <p:nvSpPr>
            <p:cNvPr id="103" name="Rectangle 12"/>
            <p:cNvSpPr>
              <a:spLocks noChangeArrowheads="1"/>
            </p:cNvSpPr>
            <p:nvPr/>
          </p:nvSpPr>
          <p:spPr bwMode="auto">
            <a:xfrm>
              <a:off x="311" y="3003"/>
              <a:ext cx="1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u-HU" altLang="hu-HU" sz="1200" b="1" i="0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sp>
          <p:nvSpPr>
            <p:cNvPr id="104" name="Rectangle 13"/>
            <p:cNvSpPr>
              <a:spLocks noChangeArrowheads="1"/>
            </p:cNvSpPr>
            <p:nvPr/>
          </p:nvSpPr>
          <p:spPr bwMode="auto">
            <a:xfrm>
              <a:off x="916" y="3008"/>
              <a:ext cx="57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lang="hu-HU" altLang="hu-HU" sz="1000" b="1" i="0">
                <a:solidFill>
                  <a:srgbClr val="FF33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105" name="Picture 14" descr="cid:image001.gif@01C56813.97455D60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" y="2805"/>
              <a:ext cx="127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6" name="Rectangle 15"/>
            <p:cNvSpPr>
              <a:spLocks noChangeArrowheads="1"/>
            </p:cNvSpPr>
            <p:nvPr/>
          </p:nvSpPr>
          <p:spPr bwMode="auto">
            <a:xfrm>
              <a:off x="899" y="2911"/>
              <a:ext cx="7" cy="667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 i="0"/>
            </a:p>
          </p:txBody>
        </p:sp>
        <p:sp>
          <p:nvSpPr>
            <p:cNvPr id="107" name="Text Box 16"/>
            <p:cNvSpPr txBox="1">
              <a:spLocks noChangeArrowheads="1"/>
            </p:cNvSpPr>
            <p:nvPr/>
          </p:nvSpPr>
          <p:spPr bwMode="auto">
            <a:xfrm>
              <a:off x="328" y="2557"/>
              <a:ext cx="1153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1400" b="1" i="0" dirty="0" smtClean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2. ANYAGKÉSZLET</a:t>
              </a:r>
              <a:endParaRPr lang="hu-HU" altLang="hu-HU" sz="1400" b="1" i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8" name="Text Box 17"/>
            <p:cNvSpPr txBox="1">
              <a:spLocks noChangeArrowheads="1"/>
            </p:cNvSpPr>
            <p:nvPr/>
          </p:nvSpPr>
          <p:spPr bwMode="auto">
            <a:xfrm>
              <a:off x="316" y="2725"/>
              <a:ext cx="109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200" b="1" i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  T                            K</a:t>
              </a:r>
              <a:endParaRPr lang="hu-HU" altLang="hu-HU" sz="900" b="1" i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09" name="Group 52"/>
          <p:cNvGrpSpPr>
            <a:grpSpLocks/>
          </p:cNvGrpSpPr>
          <p:nvPr/>
        </p:nvGrpSpPr>
        <p:grpSpPr bwMode="auto">
          <a:xfrm>
            <a:off x="7091933" y="495449"/>
            <a:ext cx="2016127" cy="1349375"/>
            <a:chOff x="263" y="2557"/>
            <a:chExt cx="1270" cy="1021"/>
          </a:xfrm>
        </p:grpSpPr>
        <p:sp>
          <p:nvSpPr>
            <p:cNvPr id="110" name="Rectangle 53"/>
            <p:cNvSpPr>
              <a:spLocks noChangeArrowheads="1"/>
            </p:cNvSpPr>
            <p:nvPr/>
          </p:nvSpPr>
          <p:spPr bwMode="auto">
            <a:xfrm>
              <a:off x="311" y="3003"/>
              <a:ext cx="116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u-HU" altLang="hu-HU" sz="1200" b="1" i="0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sp>
          <p:nvSpPr>
            <p:cNvPr id="111" name="Rectangle 54"/>
            <p:cNvSpPr>
              <a:spLocks noChangeArrowheads="1"/>
            </p:cNvSpPr>
            <p:nvPr/>
          </p:nvSpPr>
          <p:spPr bwMode="auto">
            <a:xfrm>
              <a:off x="916" y="3007"/>
              <a:ext cx="575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lang="hu-HU" altLang="hu-HU" sz="1200" b="1" i="0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pic>
          <p:nvPicPr>
            <p:cNvPr id="112" name="Picture 55" descr="cid:image001.gif@01C56813.97455D60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" y="2805"/>
              <a:ext cx="127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" name="Rectangle 56"/>
            <p:cNvSpPr>
              <a:spLocks noChangeArrowheads="1"/>
            </p:cNvSpPr>
            <p:nvPr/>
          </p:nvSpPr>
          <p:spPr bwMode="auto">
            <a:xfrm>
              <a:off x="899" y="2911"/>
              <a:ext cx="7" cy="667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 i="0"/>
            </a:p>
          </p:txBody>
        </p:sp>
        <p:sp>
          <p:nvSpPr>
            <p:cNvPr id="114" name="Text Box 57"/>
            <p:cNvSpPr txBox="1">
              <a:spLocks noChangeArrowheads="1"/>
            </p:cNvSpPr>
            <p:nvPr/>
          </p:nvSpPr>
          <p:spPr bwMode="auto">
            <a:xfrm>
              <a:off x="465" y="2557"/>
              <a:ext cx="88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1400" b="1" i="0" dirty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4. </a:t>
              </a:r>
              <a:r>
                <a:rPr lang="hu-HU" altLang="hu-HU" sz="1400" b="1" dirty="0" smtClean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ÁFA NYITÓ</a:t>
              </a:r>
              <a:endParaRPr lang="hu-HU" altLang="hu-HU" sz="1400" b="1" i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5" name="Text Box 58"/>
            <p:cNvSpPr txBox="1">
              <a:spLocks noChangeArrowheads="1"/>
            </p:cNvSpPr>
            <p:nvPr/>
          </p:nvSpPr>
          <p:spPr bwMode="auto">
            <a:xfrm>
              <a:off x="316" y="2725"/>
              <a:ext cx="1095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200" b="1" i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  T                            K</a:t>
              </a:r>
              <a:endParaRPr lang="hu-HU" altLang="hu-HU" sz="900" b="1" i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17" name="Text Box 80"/>
          <p:cNvSpPr txBox="1">
            <a:spLocks noChangeArrowheads="1"/>
          </p:cNvSpPr>
          <p:nvPr/>
        </p:nvSpPr>
        <p:spPr bwMode="auto">
          <a:xfrm>
            <a:off x="323528" y="2522396"/>
            <a:ext cx="1165225" cy="286232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400" b="1" i="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NY 500</a:t>
            </a:r>
            <a:endParaRPr lang="hu-HU" altLang="hu-HU" sz="1400" b="1" i="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8" name="Text Box 80"/>
          <p:cNvSpPr txBox="1">
            <a:spLocks noChangeArrowheads="1"/>
          </p:cNvSpPr>
          <p:nvPr/>
        </p:nvSpPr>
        <p:spPr bwMode="auto">
          <a:xfrm>
            <a:off x="6071071" y="2276872"/>
            <a:ext cx="1165225" cy="286232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400" b="1" i="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NY 600</a:t>
            </a:r>
            <a:endParaRPr lang="hu-HU" altLang="hu-HU" sz="1400" b="1" i="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9" name="Text Box 80"/>
          <p:cNvSpPr txBox="1">
            <a:spLocks noChangeArrowheads="1"/>
          </p:cNvSpPr>
          <p:nvPr/>
        </p:nvSpPr>
        <p:spPr bwMode="auto">
          <a:xfrm>
            <a:off x="7151191" y="1010228"/>
            <a:ext cx="1165225" cy="286232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400" b="1" i="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NY 100</a:t>
            </a:r>
            <a:endParaRPr lang="hu-HU" altLang="hu-HU" sz="1400" b="1" i="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0" name="Text Box 80"/>
          <p:cNvSpPr txBox="1">
            <a:spLocks noChangeArrowheads="1"/>
          </p:cNvSpPr>
          <p:nvPr/>
        </p:nvSpPr>
        <p:spPr bwMode="auto">
          <a:xfrm>
            <a:off x="2091876" y="2522396"/>
            <a:ext cx="1450977" cy="286232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400" b="1" i="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NY 2 000</a:t>
            </a:r>
            <a:endParaRPr lang="hu-HU" altLang="hu-HU" sz="1400" b="1" i="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1" name="Text Box 80"/>
          <p:cNvSpPr txBox="1">
            <a:spLocks noChangeArrowheads="1"/>
          </p:cNvSpPr>
          <p:nvPr/>
        </p:nvSpPr>
        <p:spPr bwMode="auto">
          <a:xfrm>
            <a:off x="215107" y="938220"/>
            <a:ext cx="1332558" cy="286232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400" b="1" i="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NY 1 000</a:t>
            </a:r>
            <a:endParaRPr lang="hu-HU" altLang="hu-HU" sz="1400" b="1" i="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601576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8144" grpId="0" animBg="1"/>
      <p:bldP spid="117" grpId="0" animBg="1"/>
      <p:bldP spid="118" grpId="0" animBg="1"/>
      <p:bldP spid="119" grpId="0" animBg="1"/>
      <p:bldP spid="120" grpId="0" animBg="1"/>
      <p:bldP spid="1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hu-HU" sz="4000" b="1" dirty="0" smtClean="0">
                <a:solidFill>
                  <a:srgbClr val="FF0000"/>
                </a:solidFill>
              </a:rPr>
              <a:t>OKTÓBERI KÖLTSÉGFELADÁS</a:t>
            </a:r>
            <a:endParaRPr lang="hu-HU" sz="4000" b="1" dirty="0">
              <a:solidFill>
                <a:srgbClr val="FF0000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251520" y="1495325"/>
            <a:ext cx="8712968" cy="4525963"/>
          </a:xfrm>
        </p:spPr>
        <p:txBody>
          <a:bodyPr/>
          <a:lstStyle/>
          <a:p>
            <a:pPr marL="0" indent="0">
              <a:buNone/>
            </a:pPr>
            <a:r>
              <a:rPr lang="hu-HU" b="1" dirty="0" smtClean="0">
                <a:solidFill>
                  <a:srgbClr val="FF0000"/>
                </a:solidFill>
              </a:rPr>
              <a:t>SZEMÉLYI JELLEGŰ KÖLTSÉGEK</a:t>
            </a:r>
          </a:p>
          <a:p>
            <a:pPr marL="0" indent="0">
              <a:buNone/>
            </a:pPr>
            <a:r>
              <a:rPr lang="hu-HU" dirty="0" smtClean="0"/>
              <a:t>5</a:t>
            </a:r>
            <a:r>
              <a:rPr lang="hu-HU" dirty="0"/>
              <a:t>. BÉRKÖLTSÉG				</a:t>
            </a:r>
            <a:r>
              <a:rPr lang="hu-HU" dirty="0" smtClean="0"/>
              <a:t>  139 </a:t>
            </a:r>
            <a:r>
              <a:rPr lang="hu-HU" dirty="0"/>
              <a:t>500</a:t>
            </a:r>
          </a:p>
          <a:p>
            <a:pPr marL="0" indent="0">
              <a:buNone/>
            </a:pPr>
            <a:r>
              <a:rPr lang="hu-HU" dirty="0" smtClean="0"/>
              <a:t>5</a:t>
            </a:r>
            <a:r>
              <a:rPr lang="hu-HU" dirty="0"/>
              <a:t>. SZOCIÁLIS HOZZÁJÁRULÁS	  </a:t>
            </a:r>
            <a:r>
              <a:rPr lang="hu-HU" dirty="0" smtClean="0"/>
              <a:t>  37 </a:t>
            </a:r>
            <a:r>
              <a:rPr lang="hu-HU" dirty="0"/>
              <a:t>665</a:t>
            </a:r>
          </a:p>
          <a:p>
            <a:pPr marL="0" indent="0">
              <a:buNone/>
            </a:pPr>
            <a:r>
              <a:rPr lang="hu-HU" dirty="0"/>
              <a:t>5. SZAKKÉPZÉSI </a:t>
            </a:r>
            <a:r>
              <a:rPr lang="hu-HU" dirty="0" smtClean="0"/>
              <a:t>HOZZÁJÁRULÁS     2 </a:t>
            </a:r>
            <a:r>
              <a:rPr lang="hu-HU" dirty="0"/>
              <a:t>093</a:t>
            </a:r>
          </a:p>
          <a:p>
            <a:pPr marL="0" indent="0">
              <a:buNone/>
            </a:pPr>
            <a:r>
              <a:rPr lang="hu-HU" dirty="0"/>
              <a:t>5. ALAPANYAGKÖLTSÉG		   300 742</a:t>
            </a:r>
          </a:p>
          <a:p>
            <a:pPr marL="0" indent="0">
              <a:buNone/>
            </a:pPr>
            <a:r>
              <a:rPr lang="hu-HU" dirty="0"/>
              <a:t>5. ÉRTÉKCSÖKKENÉSI LEÍRÁS	   200 000</a:t>
            </a:r>
          </a:p>
          <a:p>
            <a:pPr marL="0" indent="0">
              <a:buNone/>
            </a:pPr>
            <a:r>
              <a:rPr lang="hu-HU" dirty="0"/>
              <a:t>5. ÜZEMI ÁLTALÁNOS KÖLTSÉG	   150 000</a:t>
            </a:r>
          </a:p>
          <a:p>
            <a:pPr marL="0" indent="0">
              <a:buNone/>
            </a:pPr>
            <a:r>
              <a:rPr lang="hu-HU" sz="2400" dirty="0"/>
              <a:t>      (ENERGIASZOLGÁLTATÁS)</a:t>
            </a:r>
          </a:p>
          <a:p>
            <a:pPr marL="0" indent="0">
              <a:buNone/>
            </a:pPr>
            <a:r>
              <a:rPr lang="hu-HU" b="1" dirty="0" smtClean="0">
                <a:solidFill>
                  <a:srgbClr val="FF0000"/>
                </a:solidFill>
              </a:rPr>
              <a:t>ÖSSZESEN:					    830 000			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B73283-D866-451E-95A2-812976D9C87F}" type="slidenum">
              <a:rPr lang="hu-HU" smtClean="0"/>
              <a:pPr>
                <a:defRPr/>
              </a:pPr>
              <a:t>13</a:t>
            </a:fld>
            <a:endParaRPr lang="hu-HU"/>
          </a:p>
        </p:txBody>
      </p:sp>
      <p:cxnSp>
        <p:nvCxnSpPr>
          <p:cNvPr id="6" name="Egyenes összekötő 5"/>
          <p:cNvCxnSpPr/>
          <p:nvPr/>
        </p:nvCxnSpPr>
        <p:spPr bwMode="auto">
          <a:xfrm>
            <a:off x="179512" y="6093296"/>
            <a:ext cx="8712968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églalap 6"/>
          <p:cNvSpPr/>
          <p:nvPr/>
        </p:nvSpPr>
        <p:spPr bwMode="auto">
          <a:xfrm>
            <a:off x="1979712" y="-315416"/>
            <a:ext cx="288032" cy="14401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églalap 7"/>
          <p:cNvSpPr/>
          <p:nvPr/>
        </p:nvSpPr>
        <p:spPr bwMode="auto">
          <a:xfrm>
            <a:off x="107504" y="1484784"/>
            <a:ext cx="8784976" cy="2376264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28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9B5432-A4DD-45F9-B924-3667FC93DAB2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hu-HU" altLang="hu-HU" sz="140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sz="4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BRUTTÓ BÉR – NETTÓ BÉR</a:t>
            </a:r>
          </a:p>
        </p:txBody>
      </p:sp>
      <p:sp>
        <p:nvSpPr>
          <p:cNvPr id="1365025" name="Text Box 33"/>
          <p:cNvSpPr txBox="1">
            <a:spLocks noChangeArrowheads="1"/>
          </p:cNvSpPr>
          <p:nvPr/>
        </p:nvSpPr>
        <p:spPr bwMode="auto">
          <a:xfrm>
            <a:off x="360363" y="2379663"/>
            <a:ext cx="44465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b="1" i="0">
                <a:solidFill>
                  <a:srgbClr val="000066"/>
                </a:solidFill>
                <a:latin typeface="Tahoma" pitchFamily="34" charset="0"/>
              </a:rPr>
              <a:t>+ BRUTTÓ HAVI BÉR</a:t>
            </a:r>
          </a:p>
        </p:txBody>
      </p:sp>
      <p:sp>
        <p:nvSpPr>
          <p:cNvPr id="1365026" name="Text Box 34"/>
          <p:cNvSpPr txBox="1">
            <a:spLocks noChangeArrowheads="1"/>
          </p:cNvSpPr>
          <p:nvPr/>
        </p:nvSpPr>
        <p:spPr bwMode="auto">
          <a:xfrm>
            <a:off x="6581775" y="2295525"/>
            <a:ext cx="2276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4000" b="1" i="0">
                <a:solidFill>
                  <a:srgbClr val="FF3300"/>
                </a:solidFill>
                <a:latin typeface="Tahoma" pitchFamily="34" charset="0"/>
              </a:rPr>
              <a:t>139 500</a:t>
            </a:r>
          </a:p>
        </p:txBody>
      </p:sp>
      <p:sp>
        <p:nvSpPr>
          <p:cNvPr id="1365027" name="Text Box 35"/>
          <p:cNvSpPr txBox="1">
            <a:spLocks noChangeArrowheads="1"/>
          </p:cNvSpPr>
          <p:nvPr/>
        </p:nvSpPr>
        <p:spPr bwMode="auto">
          <a:xfrm>
            <a:off x="395288" y="2994025"/>
            <a:ext cx="29606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b="1" i="0">
                <a:solidFill>
                  <a:srgbClr val="000066"/>
                </a:solidFill>
                <a:latin typeface="Tahoma" pitchFamily="34" charset="0"/>
              </a:rPr>
              <a:t>- SZJA (16%)</a:t>
            </a:r>
          </a:p>
        </p:txBody>
      </p:sp>
      <p:sp>
        <p:nvSpPr>
          <p:cNvPr id="1365029" name="Text Box 37"/>
          <p:cNvSpPr txBox="1">
            <a:spLocks noChangeArrowheads="1"/>
          </p:cNvSpPr>
          <p:nvPr/>
        </p:nvSpPr>
        <p:spPr bwMode="auto">
          <a:xfrm>
            <a:off x="6888163" y="2871788"/>
            <a:ext cx="19526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4000" b="1" i="0">
                <a:solidFill>
                  <a:srgbClr val="FF3300"/>
                </a:solidFill>
                <a:latin typeface="Tahoma" pitchFamily="34" charset="0"/>
              </a:rPr>
              <a:t>22 320</a:t>
            </a:r>
          </a:p>
        </p:txBody>
      </p:sp>
      <p:sp>
        <p:nvSpPr>
          <p:cNvPr id="1365030" name="Text Box 38"/>
          <p:cNvSpPr txBox="1">
            <a:spLocks noChangeArrowheads="1"/>
          </p:cNvSpPr>
          <p:nvPr/>
        </p:nvSpPr>
        <p:spPr bwMode="auto">
          <a:xfrm>
            <a:off x="395288" y="3497263"/>
            <a:ext cx="57102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b="1" i="0" dirty="0">
                <a:solidFill>
                  <a:srgbClr val="000066"/>
                </a:solidFill>
                <a:latin typeface="Tahoma" pitchFamily="34" charset="0"/>
              </a:rPr>
              <a:t>- NYUGDÍJJÁRULÉK (10%)</a:t>
            </a:r>
          </a:p>
        </p:txBody>
      </p:sp>
      <p:sp>
        <p:nvSpPr>
          <p:cNvPr id="1365031" name="Text Box 39"/>
          <p:cNvSpPr txBox="1">
            <a:spLocks noChangeArrowheads="1"/>
          </p:cNvSpPr>
          <p:nvPr/>
        </p:nvSpPr>
        <p:spPr bwMode="auto">
          <a:xfrm>
            <a:off x="6856413" y="3448050"/>
            <a:ext cx="19526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4000" b="1" i="0">
                <a:solidFill>
                  <a:srgbClr val="FF3300"/>
                </a:solidFill>
                <a:latin typeface="Tahoma" pitchFamily="34" charset="0"/>
              </a:rPr>
              <a:t>13 950</a:t>
            </a:r>
          </a:p>
        </p:txBody>
      </p:sp>
      <p:sp>
        <p:nvSpPr>
          <p:cNvPr id="1365032" name="Text Box 40"/>
          <p:cNvSpPr txBox="1">
            <a:spLocks noChangeArrowheads="1"/>
          </p:cNvSpPr>
          <p:nvPr/>
        </p:nvSpPr>
        <p:spPr bwMode="auto">
          <a:xfrm>
            <a:off x="395288" y="4073525"/>
            <a:ext cx="6276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b="1" i="0">
                <a:solidFill>
                  <a:srgbClr val="000066"/>
                </a:solidFill>
                <a:latin typeface="Tahoma" pitchFamily="34" charset="0"/>
              </a:rPr>
              <a:t>- EÜ HOZZÁJÁRULÁS* (8,5%)</a:t>
            </a:r>
          </a:p>
        </p:txBody>
      </p:sp>
      <p:sp>
        <p:nvSpPr>
          <p:cNvPr id="1365033" name="Text Box 41"/>
          <p:cNvSpPr txBox="1">
            <a:spLocks noChangeArrowheads="1"/>
          </p:cNvSpPr>
          <p:nvPr/>
        </p:nvSpPr>
        <p:spPr bwMode="auto">
          <a:xfrm>
            <a:off x="6816725" y="4005263"/>
            <a:ext cx="19526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4000" b="1" i="0">
                <a:solidFill>
                  <a:srgbClr val="FF3300"/>
                </a:solidFill>
                <a:latin typeface="Tahoma" pitchFamily="34" charset="0"/>
              </a:rPr>
              <a:t>11 858</a:t>
            </a:r>
          </a:p>
        </p:txBody>
      </p:sp>
      <p:sp>
        <p:nvSpPr>
          <p:cNvPr id="1365040" name="Line 48"/>
          <p:cNvSpPr>
            <a:spLocks noChangeShapeType="1"/>
          </p:cNvSpPr>
          <p:nvPr/>
        </p:nvSpPr>
        <p:spPr bwMode="auto">
          <a:xfrm>
            <a:off x="107950" y="4797425"/>
            <a:ext cx="8712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365041" name="Text Box 49"/>
          <p:cNvSpPr txBox="1">
            <a:spLocks noChangeArrowheads="1"/>
          </p:cNvSpPr>
          <p:nvPr/>
        </p:nvSpPr>
        <p:spPr bwMode="auto">
          <a:xfrm>
            <a:off x="323850" y="4937125"/>
            <a:ext cx="41354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b="1" i="0">
                <a:solidFill>
                  <a:srgbClr val="FF3300"/>
                </a:solidFill>
                <a:latin typeface="Tahoma" pitchFamily="34" charset="0"/>
              </a:rPr>
              <a:t>= NETTÓ HAVI BÉR</a:t>
            </a:r>
          </a:p>
        </p:txBody>
      </p:sp>
      <p:sp>
        <p:nvSpPr>
          <p:cNvPr id="1365042" name="Text Box 50"/>
          <p:cNvSpPr txBox="1">
            <a:spLocks noChangeArrowheads="1"/>
          </p:cNvSpPr>
          <p:nvPr/>
        </p:nvSpPr>
        <p:spPr bwMode="auto">
          <a:xfrm>
            <a:off x="6707188" y="4814888"/>
            <a:ext cx="19526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4000" b="1" i="0">
                <a:solidFill>
                  <a:srgbClr val="FF3300"/>
                </a:solidFill>
                <a:latin typeface="Tahoma" pitchFamily="34" charset="0"/>
              </a:rPr>
              <a:t>91 372</a:t>
            </a:r>
          </a:p>
        </p:txBody>
      </p:sp>
      <p:sp>
        <p:nvSpPr>
          <p:cNvPr id="1365044" name="AutoShape 52"/>
          <p:cNvSpPr>
            <a:spLocks noChangeArrowheads="1"/>
          </p:cNvSpPr>
          <p:nvPr/>
        </p:nvSpPr>
        <p:spPr bwMode="auto">
          <a:xfrm>
            <a:off x="0" y="5516563"/>
            <a:ext cx="4394200" cy="865187"/>
          </a:xfrm>
          <a:prstGeom prst="wedgeRoundRectCallout">
            <a:avLst>
              <a:gd name="adj1" fmla="val 108273"/>
              <a:gd name="adj2" fmla="val -81375"/>
              <a:gd name="adj3" fmla="val 16667"/>
            </a:avLst>
          </a:prstGeom>
          <a:solidFill>
            <a:srgbClr val="FFFF00"/>
          </a:solidFill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b="1" i="0">
                <a:solidFill>
                  <a:schemeClr val="accent2"/>
                </a:solidFill>
              </a:rPr>
              <a:t>4. JÖVEDELEMELSZÁMOLÁS SZÁMLA</a:t>
            </a:r>
          </a:p>
        </p:txBody>
      </p:sp>
      <p:sp>
        <p:nvSpPr>
          <p:cNvPr id="1365043" name="AutoShape 51"/>
          <p:cNvSpPr>
            <a:spLocks noChangeArrowheads="1"/>
          </p:cNvSpPr>
          <p:nvPr/>
        </p:nvSpPr>
        <p:spPr bwMode="auto">
          <a:xfrm>
            <a:off x="0" y="1195388"/>
            <a:ext cx="4394200" cy="865187"/>
          </a:xfrm>
          <a:prstGeom prst="wedgeRoundRectCallout">
            <a:avLst>
              <a:gd name="adj1" fmla="val 102347"/>
              <a:gd name="adj2" fmla="val 98806"/>
              <a:gd name="adj3" fmla="val 16667"/>
            </a:avLst>
          </a:prstGeom>
          <a:solidFill>
            <a:srgbClr val="FFFF00"/>
          </a:solidFill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 b="1" i="0">
                <a:solidFill>
                  <a:schemeClr val="accent2"/>
                </a:solidFill>
              </a:rPr>
              <a:t>5. BÉRKÖLTSÉG </a:t>
            </a:r>
            <a:br>
              <a:rPr lang="hu-HU" altLang="hu-HU" sz="2400" b="1" i="0">
                <a:solidFill>
                  <a:schemeClr val="accent2"/>
                </a:solidFill>
              </a:rPr>
            </a:br>
            <a:r>
              <a:rPr lang="hu-HU" altLang="hu-HU" sz="2400" b="1" i="0">
                <a:solidFill>
                  <a:schemeClr val="accent2"/>
                </a:solidFill>
              </a:rPr>
              <a:t>SZÁMLA</a:t>
            </a:r>
          </a:p>
        </p:txBody>
      </p:sp>
      <p:sp>
        <p:nvSpPr>
          <p:cNvPr id="1365046" name="Text Box 54"/>
          <p:cNvSpPr txBox="1">
            <a:spLocks noChangeArrowheads="1"/>
          </p:cNvSpPr>
          <p:nvPr/>
        </p:nvSpPr>
        <p:spPr bwMode="auto">
          <a:xfrm>
            <a:off x="863600" y="6470650"/>
            <a:ext cx="5832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600" b="1" i="0">
                <a:solidFill>
                  <a:srgbClr val="000066"/>
                </a:solidFill>
              </a:rPr>
              <a:t>* EGÉSZSÉGBIZTOSÍTÁSI ÉS MUNKAERŐPIACI JÁRULÉK</a:t>
            </a:r>
          </a:p>
        </p:txBody>
      </p:sp>
    </p:spTree>
    <p:extLst>
      <p:ext uri="{BB962C8B-B14F-4D97-AF65-F5344CB8AC3E}">
        <p14:creationId xmlns:p14="http://schemas.microsoft.com/office/powerpoint/2010/main" val="241643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5025" grpId="0"/>
      <p:bldP spid="1365026" grpId="0"/>
      <p:bldP spid="1365027" grpId="0"/>
      <p:bldP spid="1365029" grpId="0"/>
      <p:bldP spid="1365030" grpId="0"/>
      <p:bldP spid="1365031" grpId="0"/>
      <p:bldP spid="1365032" grpId="0"/>
      <p:bldP spid="1365033" grpId="0"/>
      <p:bldP spid="1365040" grpId="0" animBg="1"/>
      <p:bldP spid="1365041" grpId="0"/>
      <p:bldP spid="1365042" grpId="0"/>
      <p:bldP spid="1365044" grpId="0" animBg="1"/>
      <p:bldP spid="1365044" grpId="1" animBg="1"/>
      <p:bldP spid="1365043" grpId="0" animBg="1"/>
      <p:bldP spid="1365043" grpId="1" animBg="1"/>
      <p:bldP spid="13650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4A48DB-22F1-43DA-9C31-D01F13EBAEF2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hu-HU" altLang="hu-HU" sz="140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BÉRJÁRULÉKOK A MUNKAVÁLLALÓ UTÁN</a:t>
            </a:r>
          </a:p>
        </p:txBody>
      </p:sp>
      <p:sp>
        <p:nvSpPr>
          <p:cNvPr id="1369091" name="Text Box 3"/>
          <p:cNvSpPr txBox="1">
            <a:spLocks noChangeArrowheads="1"/>
          </p:cNvSpPr>
          <p:nvPr/>
        </p:nvSpPr>
        <p:spPr bwMode="auto">
          <a:xfrm>
            <a:off x="360363" y="2379663"/>
            <a:ext cx="630555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b="1" i="0" dirty="0">
                <a:solidFill>
                  <a:srgbClr val="000066"/>
                </a:solidFill>
                <a:latin typeface="Tahoma" pitchFamily="34" charset="0"/>
              </a:rPr>
              <a:t>  SZOCIÁLIS HOZZÁJÁRULÁSI</a:t>
            </a:r>
            <a:br>
              <a:rPr lang="hu-HU" altLang="hu-HU" b="1" i="0" dirty="0">
                <a:solidFill>
                  <a:srgbClr val="000066"/>
                </a:solidFill>
                <a:latin typeface="Tahoma" pitchFamily="34" charset="0"/>
              </a:rPr>
            </a:br>
            <a:r>
              <a:rPr lang="hu-HU" altLang="hu-HU" b="1" i="0" dirty="0">
                <a:solidFill>
                  <a:srgbClr val="000066"/>
                </a:solidFill>
                <a:latin typeface="Tahoma" pitchFamily="34" charset="0"/>
              </a:rPr>
              <a:t>    ADÓ </a:t>
            </a:r>
            <a:r>
              <a:rPr lang="hu-HU" altLang="hu-HU" b="1" i="0" dirty="0">
                <a:solidFill>
                  <a:srgbClr val="000066"/>
                </a:solidFill>
              </a:rPr>
              <a:t>27%</a:t>
            </a:r>
            <a:r>
              <a:rPr lang="hu-HU" altLang="hu-HU" sz="1800" b="1" i="0" dirty="0">
                <a:solidFill>
                  <a:srgbClr val="000066"/>
                </a:solidFill>
              </a:rPr>
              <a:t/>
            </a:r>
            <a:br>
              <a:rPr lang="hu-HU" altLang="hu-HU" sz="1800" b="1" i="0" dirty="0">
                <a:solidFill>
                  <a:srgbClr val="000066"/>
                </a:solidFill>
              </a:rPr>
            </a:br>
            <a:r>
              <a:rPr lang="hu-HU" altLang="hu-HU" sz="1400" b="1" i="0" dirty="0">
                <a:solidFill>
                  <a:srgbClr val="000066"/>
                </a:solidFill>
                <a:latin typeface="Tahoma" pitchFamily="34" charset="0"/>
              </a:rPr>
              <a:t>(A KORÁBBI TÁRSADALOMBIZTOSÍTÁSI JÁRULÉK HELYETT)</a:t>
            </a:r>
          </a:p>
        </p:txBody>
      </p:sp>
      <p:sp>
        <p:nvSpPr>
          <p:cNvPr id="1369092" name="Text Box 4"/>
          <p:cNvSpPr txBox="1">
            <a:spLocks noChangeArrowheads="1"/>
          </p:cNvSpPr>
          <p:nvPr/>
        </p:nvSpPr>
        <p:spPr bwMode="auto">
          <a:xfrm>
            <a:off x="6743700" y="2295525"/>
            <a:ext cx="19526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4000" b="1" i="0">
                <a:solidFill>
                  <a:srgbClr val="FF3300"/>
                </a:solidFill>
                <a:latin typeface="Tahoma" pitchFamily="34" charset="0"/>
              </a:rPr>
              <a:t>37 665</a:t>
            </a:r>
          </a:p>
        </p:txBody>
      </p:sp>
      <p:sp>
        <p:nvSpPr>
          <p:cNvPr id="1369093" name="Text Box 5"/>
          <p:cNvSpPr txBox="1">
            <a:spLocks noChangeArrowheads="1"/>
          </p:cNvSpPr>
          <p:nvPr/>
        </p:nvSpPr>
        <p:spPr bwMode="auto">
          <a:xfrm>
            <a:off x="395288" y="3641725"/>
            <a:ext cx="5629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b="1" i="0" dirty="0">
                <a:solidFill>
                  <a:srgbClr val="000066"/>
                </a:solidFill>
                <a:latin typeface="Tahoma" pitchFamily="34" charset="0"/>
              </a:rPr>
              <a:t>  SZAKKÉPZÉSI HJ. (1,5%)</a:t>
            </a:r>
          </a:p>
        </p:txBody>
      </p:sp>
      <p:sp>
        <p:nvSpPr>
          <p:cNvPr id="1369095" name="Text Box 7"/>
          <p:cNvSpPr txBox="1">
            <a:spLocks noChangeArrowheads="1"/>
          </p:cNvSpPr>
          <p:nvPr/>
        </p:nvSpPr>
        <p:spPr bwMode="auto">
          <a:xfrm>
            <a:off x="7050088" y="3663950"/>
            <a:ext cx="16287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4000" b="1" i="0">
                <a:solidFill>
                  <a:srgbClr val="FF3300"/>
                </a:solidFill>
                <a:latin typeface="Tahoma" pitchFamily="34" charset="0"/>
              </a:rPr>
              <a:t>2 093</a:t>
            </a:r>
          </a:p>
        </p:txBody>
      </p:sp>
      <p:sp>
        <p:nvSpPr>
          <p:cNvPr id="1369100" name="Line 12"/>
          <p:cNvSpPr>
            <a:spLocks noChangeShapeType="1"/>
          </p:cNvSpPr>
          <p:nvPr/>
        </p:nvSpPr>
        <p:spPr bwMode="auto">
          <a:xfrm>
            <a:off x="107950" y="4508500"/>
            <a:ext cx="8712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369101" name="Text Box 13"/>
          <p:cNvSpPr txBox="1">
            <a:spLocks noChangeArrowheads="1"/>
          </p:cNvSpPr>
          <p:nvPr/>
        </p:nvSpPr>
        <p:spPr bwMode="auto">
          <a:xfrm>
            <a:off x="323850" y="4581525"/>
            <a:ext cx="62563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b="1" i="0" dirty="0">
                <a:solidFill>
                  <a:srgbClr val="FF0000"/>
                </a:solidFill>
                <a:latin typeface="Tahoma" pitchFamily="34" charset="0"/>
              </a:rPr>
              <a:t>= </a:t>
            </a:r>
            <a:r>
              <a:rPr lang="hu-HU" altLang="hu-HU" b="1" i="0" dirty="0">
                <a:solidFill>
                  <a:srgbClr val="FF0000"/>
                </a:solidFill>
              </a:rPr>
              <a:t>MUNKÁLTATÓI JÁRULÉKOK</a:t>
            </a:r>
            <a:br>
              <a:rPr lang="hu-HU" altLang="hu-HU" b="1" i="0" dirty="0">
                <a:solidFill>
                  <a:srgbClr val="FF0000"/>
                </a:solidFill>
              </a:rPr>
            </a:br>
            <a:r>
              <a:rPr lang="hu-HU" altLang="hu-HU" b="1" i="0" dirty="0">
                <a:solidFill>
                  <a:srgbClr val="FF0000"/>
                </a:solidFill>
              </a:rPr>
              <a:t>    ÖSSZESEN</a:t>
            </a:r>
            <a:endParaRPr lang="hu-HU" altLang="hu-HU" sz="4800" b="1" i="0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369102" name="Text Box 14"/>
          <p:cNvSpPr txBox="1">
            <a:spLocks noChangeArrowheads="1"/>
          </p:cNvSpPr>
          <p:nvPr/>
        </p:nvSpPr>
        <p:spPr bwMode="auto">
          <a:xfrm>
            <a:off x="6697663" y="4437063"/>
            <a:ext cx="19716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4000" b="1" i="0">
                <a:solidFill>
                  <a:srgbClr val="FF3300"/>
                </a:solidFill>
                <a:latin typeface="Tahoma" pitchFamily="34" charset="0"/>
              </a:rPr>
              <a:t>39 758</a:t>
            </a:r>
          </a:p>
        </p:txBody>
      </p:sp>
      <p:sp>
        <p:nvSpPr>
          <p:cNvPr id="6155" name="AutoShape 15"/>
          <p:cNvSpPr>
            <a:spLocks noChangeArrowheads="1"/>
          </p:cNvSpPr>
          <p:nvPr/>
        </p:nvSpPr>
        <p:spPr bwMode="auto">
          <a:xfrm>
            <a:off x="0" y="8972550"/>
            <a:ext cx="4394200" cy="865188"/>
          </a:xfrm>
          <a:prstGeom prst="wedgeRoundRectCallout">
            <a:avLst>
              <a:gd name="adj1" fmla="val 108273"/>
              <a:gd name="adj2" fmla="val -81375"/>
              <a:gd name="adj3" fmla="val 16667"/>
            </a:avLst>
          </a:prstGeom>
          <a:solidFill>
            <a:srgbClr val="FFFF00"/>
          </a:solidFill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b="1">
                <a:solidFill>
                  <a:schemeClr val="accent2"/>
                </a:solidFill>
              </a:rPr>
              <a:t>4. JÖVEDELEMELSZÁMOLÁS SZÁMLA</a:t>
            </a:r>
          </a:p>
        </p:txBody>
      </p:sp>
      <p:sp>
        <p:nvSpPr>
          <p:cNvPr id="1369105" name="AutoShape 17"/>
          <p:cNvSpPr>
            <a:spLocks noChangeArrowheads="1"/>
          </p:cNvSpPr>
          <p:nvPr/>
        </p:nvSpPr>
        <p:spPr bwMode="auto">
          <a:xfrm>
            <a:off x="-36513" y="1412875"/>
            <a:ext cx="6048376" cy="865188"/>
          </a:xfrm>
          <a:prstGeom prst="wedgeRoundRectCallout">
            <a:avLst>
              <a:gd name="adj1" fmla="val 60681"/>
              <a:gd name="adj2" fmla="val 98806"/>
              <a:gd name="adj3" fmla="val 16667"/>
            </a:avLst>
          </a:prstGeom>
          <a:solidFill>
            <a:srgbClr val="FFFF00"/>
          </a:solidFill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 b="1" i="0">
                <a:solidFill>
                  <a:schemeClr val="accent2"/>
                </a:solidFill>
              </a:rPr>
              <a:t>T 5. BÉRJÁRULÉK SZÁMLA/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 b="1" i="0">
                <a:solidFill>
                  <a:schemeClr val="accent2"/>
                </a:solidFill>
              </a:rPr>
              <a:t>K 4. SZ.HJ ELSZÁMOLÁS SZÁMLA</a:t>
            </a:r>
          </a:p>
        </p:txBody>
      </p:sp>
      <p:sp>
        <p:nvSpPr>
          <p:cNvPr id="1369106" name="AutoShape 18"/>
          <p:cNvSpPr>
            <a:spLocks noChangeArrowheads="1"/>
          </p:cNvSpPr>
          <p:nvPr/>
        </p:nvSpPr>
        <p:spPr bwMode="auto">
          <a:xfrm>
            <a:off x="-36513" y="5948363"/>
            <a:ext cx="6048376" cy="936625"/>
          </a:xfrm>
          <a:prstGeom prst="wedgeRoundRectCallout">
            <a:avLst>
              <a:gd name="adj1" fmla="val 65093"/>
              <a:gd name="adj2" fmla="val -248981"/>
              <a:gd name="adj3" fmla="val 16667"/>
            </a:avLst>
          </a:prstGeom>
          <a:solidFill>
            <a:srgbClr val="FFFF00"/>
          </a:solidFill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 b="1" i="0">
                <a:solidFill>
                  <a:schemeClr val="accent2"/>
                </a:solidFill>
              </a:rPr>
              <a:t>T 5. BÉRJÁRULÉK SZÁMLA/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 b="1" i="0">
                <a:solidFill>
                  <a:schemeClr val="accent2"/>
                </a:solidFill>
              </a:rPr>
              <a:t>K 4. EGYÉB ADÓK SZÁMLA</a:t>
            </a:r>
          </a:p>
        </p:txBody>
      </p:sp>
    </p:spTree>
    <p:extLst>
      <p:ext uri="{BB962C8B-B14F-4D97-AF65-F5344CB8AC3E}">
        <p14:creationId xmlns:p14="http://schemas.microsoft.com/office/powerpoint/2010/main" val="124356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9091" grpId="0"/>
      <p:bldP spid="1369092" grpId="0"/>
      <p:bldP spid="1369093" grpId="0"/>
      <p:bldP spid="1369095" grpId="0"/>
      <p:bldP spid="1369100" grpId="0" animBg="1"/>
      <p:bldP spid="1369101" grpId="0"/>
      <p:bldP spid="1369102" grpId="0"/>
      <p:bldP spid="1369105" grpId="0" animBg="1"/>
      <p:bldP spid="1369105" grpId="1" animBg="1"/>
      <p:bldP spid="1369106" grpId="0" animBg="1"/>
      <p:bldP spid="136910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B73283-D866-451E-95A2-812976D9C87F}" type="slidenum">
              <a:rPr lang="hu-HU" smtClean="0"/>
              <a:pPr>
                <a:defRPr/>
              </a:pPr>
              <a:t>16</a:t>
            </a:fld>
            <a:endParaRPr lang="hu-H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57" y="1"/>
            <a:ext cx="87820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2037209" y="332656"/>
            <a:ext cx="5177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http://www.mfor.hu/kalkulatorok/ber2016.html</a:t>
            </a:r>
          </a:p>
        </p:txBody>
      </p:sp>
    </p:spTree>
    <p:extLst>
      <p:ext uri="{BB962C8B-B14F-4D97-AF65-F5344CB8AC3E}">
        <p14:creationId xmlns:p14="http://schemas.microsoft.com/office/powerpoint/2010/main" val="183168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2"/>
          <p:cNvSpPr>
            <a:spLocks noChangeShapeType="1"/>
          </p:cNvSpPr>
          <p:nvPr/>
        </p:nvSpPr>
        <p:spPr bwMode="auto">
          <a:xfrm>
            <a:off x="8986838" y="5276850"/>
            <a:ext cx="0" cy="30003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683568" y="260648"/>
            <a:ext cx="7794625" cy="365125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hu-HU" altLang="hu-HU" sz="3600" b="1" dirty="0" smtClean="0">
                <a:solidFill>
                  <a:srgbClr val="FF0000"/>
                </a:solidFill>
              </a:rPr>
              <a:t>BÉRELSZÁMOLÁS KÖNYVELÉSE</a:t>
            </a:r>
          </a:p>
        </p:txBody>
      </p:sp>
      <p:grpSp>
        <p:nvGrpSpPr>
          <p:cNvPr id="7172" name="Group 4"/>
          <p:cNvGrpSpPr>
            <a:grpSpLocks/>
          </p:cNvGrpSpPr>
          <p:nvPr/>
        </p:nvGrpSpPr>
        <p:grpSpPr bwMode="auto">
          <a:xfrm>
            <a:off x="2411413" y="4148138"/>
            <a:ext cx="2016125" cy="1620837"/>
            <a:chOff x="263" y="2557"/>
            <a:chExt cx="1270" cy="1021"/>
          </a:xfrm>
        </p:grpSpPr>
        <p:sp>
          <p:nvSpPr>
            <p:cNvPr id="7250" name="Rectangle 5"/>
            <p:cNvSpPr>
              <a:spLocks noChangeArrowheads="1"/>
            </p:cNvSpPr>
            <p:nvPr/>
          </p:nvSpPr>
          <p:spPr bwMode="auto">
            <a:xfrm>
              <a:off x="311" y="3003"/>
              <a:ext cx="1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u-HU" altLang="hu-HU" sz="1200" b="1" i="0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sp>
          <p:nvSpPr>
            <p:cNvPr id="7251" name="Rectangle 6"/>
            <p:cNvSpPr>
              <a:spLocks noChangeArrowheads="1"/>
            </p:cNvSpPr>
            <p:nvPr/>
          </p:nvSpPr>
          <p:spPr bwMode="auto">
            <a:xfrm>
              <a:off x="916" y="3008"/>
              <a:ext cx="57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lang="hu-HU" altLang="hu-HU" sz="1200" b="1" i="0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pic>
          <p:nvPicPr>
            <p:cNvPr id="7252" name="Picture 7" descr="cid:image001.gif@01C56813.97455D60"/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" y="2805"/>
              <a:ext cx="127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53" name="Rectangle 8"/>
            <p:cNvSpPr>
              <a:spLocks noChangeArrowheads="1"/>
            </p:cNvSpPr>
            <p:nvPr/>
          </p:nvSpPr>
          <p:spPr bwMode="auto">
            <a:xfrm>
              <a:off x="899" y="2911"/>
              <a:ext cx="7" cy="667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 i="0"/>
            </a:p>
          </p:txBody>
        </p:sp>
        <p:sp>
          <p:nvSpPr>
            <p:cNvPr id="7254" name="Text Box 9"/>
            <p:cNvSpPr txBox="1">
              <a:spLocks noChangeArrowheads="1"/>
            </p:cNvSpPr>
            <p:nvPr/>
          </p:nvSpPr>
          <p:spPr bwMode="auto">
            <a:xfrm>
              <a:off x="329" y="2557"/>
              <a:ext cx="115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1400" b="1" i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5. BÉRJÁRULÉKOK</a:t>
              </a:r>
            </a:p>
          </p:txBody>
        </p:sp>
        <p:sp>
          <p:nvSpPr>
            <p:cNvPr id="7255" name="Text Box 10"/>
            <p:cNvSpPr txBox="1">
              <a:spLocks noChangeArrowheads="1"/>
            </p:cNvSpPr>
            <p:nvPr/>
          </p:nvSpPr>
          <p:spPr bwMode="auto">
            <a:xfrm>
              <a:off x="316" y="2725"/>
              <a:ext cx="109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200" b="1" i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  T                            K</a:t>
              </a:r>
              <a:endParaRPr lang="hu-HU" altLang="hu-HU" sz="900" b="1" i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173" name="Group 11"/>
          <p:cNvGrpSpPr>
            <a:grpSpLocks/>
          </p:cNvGrpSpPr>
          <p:nvPr/>
        </p:nvGrpSpPr>
        <p:grpSpPr bwMode="auto">
          <a:xfrm>
            <a:off x="668338" y="1223963"/>
            <a:ext cx="2016125" cy="1620837"/>
            <a:chOff x="263" y="2557"/>
            <a:chExt cx="1270" cy="1021"/>
          </a:xfrm>
        </p:grpSpPr>
        <p:sp>
          <p:nvSpPr>
            <p:cNvPr id="7244" name="Rectangle 12"/>
            <p:cNvSpPr>
              <a:spLocks noChangeArrowheads="1"/>
            </p:cNvSpPr>
            <p:nvPr/>
          </p:nvSpPr>
          <p:spPr bwMode="auto">
            <a:xfrm>
              <a:off x="311" y="3003"/>
              <a:ext cx="1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u-HU" altLang="hu-HU" sz="1200" b="1" i="0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sp>
          <p:nvSpPr>
            <p:cNvPr id="7245" name="Rectangle 13"/>
            <p:cNvSpPr>
              <a:spLocks noChangeArrowheads="1"/>
            </p:cNvSpPr>
            <p:nvPr/>
          </p:nvSpPr>
          <p:spPr bwMode="auto">
            <a:xfrm>
              <a:off x="916" y="3008"/>
              <a:ext cx="57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lang="hu-HU" altLang="hu-HU" sz="1000" b="1" i="0">
                <a:solidFill>
                  <a:srgbClr val="FF33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7246" name="Picture 14" descr="cid:image001.gif@01C56813.97455D60"/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" y="2805"/>
              <a:ext cx="127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47" name="Rectangle 15"/>
            <p:cNvSpPr>
              <a:spLocks noChangeArrowheads="1"/>
            </p:cNvSpPr>
            <p:nvPr/>
          </p:nvSpPr>
          <p:spPr bwMode="auto">
            <a:xfrm>
              <a:off x="899" y="2911"/>
              <a:ext cx="7" cy="667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 i="0"/>
            </a:p>
          </p:txBody>
        </p:sp>
        <p:sp>
          <p:nvSpPr>
            <p:cNvPr id="7248" name="Text Box 16"/>
            <p:cNvSpPr txBox="1">
              <a:spLocks noChangeArrowheads="1"/>
            </p:cNvSpPr>
            <p:nvPr/>
          </p:nvSpPr>
          <p:spPr bwMode="auto">
            <a:xfrm>
              <a:off x="390" y="2557"/>
              <a:ext cx="10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1400" b="1" i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3, BANKSZÁMLA</a:t>
              </a:r>
            </a:p>
          </p:txBody>
        </p:sp>
        <p:sp>
          <p:nvSpPr>
            <p:cNvPr id="7249" name="Text Box 17"/>
            <p:cNvSpPr txBox="1">
              <a:spLocks noChangeArrowheads="1"/>
            </p:cNvSpPr>
            <p:nvPr/>
          </p:nvSpPr>
          <p:spPr bwMode="auto">
            <a:xfrm>
              <a:off x="316" y="2725"/>
              <a:ext cx="109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200" b="1" i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  T                            K</a:t>
              </a:r>
              <a:endParaRPr lang="hu-HU" altLang="hu-HU" sz="900" b="1" i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174" name="Group 18"/>
          <p:cNvGrpSpPr>
            <a:grpSpLocks/>
          </p:cNvGrpSpPr>
          <p:nvPr/>
        </p:nvGrpSpPr>
        <p:grpSpPr bwMode="auto">
          <a:xfrm>
            <a:off x="296863" y="4148138"/>
            <a:ext cx="2016125" cy="1620837"/>
            <a:chOff x="263" y="2557"/>
            <a:chExt cx="1270" cy="1021"/>
          </a:xfrm>
        </p:grpSpPr>
        <p:sp>
          <p:nvSpPr>
            <p:cNvPr id="7238" name="Rectangle 19"/>
            <p:cNvSpPr>
              <a:spLocks noChangeArrowheads="1"/>
            </p:cNvSpPr>
            <p:nvPr/>
          </p:nvSpPr>
          <p:spPr bwMode="auto">
            <a:xfrm>
              <a:off x="311" y="3003"/>
              <a:ext cx="1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u-HU" altLang="hu-HU" sz="1200" b="1" i="0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sp>
          <p:nvSpPr>
            <p:cNvPr id="7239" name="Rectangle 20"/>
            <p:cNvSpPr>
              <a:spLocks noChangeArrowheads="1"/>
            </p:cNvSpPr>
            <p:nvPr/>
          </p:nvSpPr>
          <p:spPr bwMode="auto">
            <a:xfrm>
              <a:off x="916" y="3008"/>
              <a:ext cx="57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lang="hu-HU" altLang="hu-HU" sz="1200" b="1" i="0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pic>
          <p:nvPicPr>
            <p:cNvPr id="7240" name="Picture 21" descr="cid:image001.gif@01C56813.97455D60"/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" y="2805"/>
              <a:ext cx="127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41" name="Rectangle 22"/>
            <p:cNvSpPr>
              <a:spLocks noChangeArrowheads="1"/>
            </p:cNvSpPr>
            <p:nvPr/>
          </p:nvSpPr>
          <p:spPr bwMode="auto">
            <a:xfrm>
              <a:off x="899" y="2911"/>
              <a:ext cx="7" cy="667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 i="0"/>
            </a:p>
          </p:txBody>
        </p:sp>
        <p:sp>
          <p:nvSpPr>
            <p:cNvPr id="7242" name="Text Box 23"/>
            <p:cNvSpPr txBox="1">
              <a:spLocks noChangeArrowheads="1"/>
            </p:cNvSpPr>
            <p:nvPr/>
          </p:nvSpPr>
          <p:spPr bwMode="auto">
            <a:xfrm>
              <a:off x="421" y="2557"/>
              <a:ext cx="96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1400" b="1" i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5.BÉRKÖLTSÉG</a:t>
              </a:r>
            </a:p>
          </p:txBody>
        </p:sp>
        <p:sp>
          <p:nvSpPr>
            <p:cNvPr id="7243" name="Text Box 24"/>
            <p:cNvSpPr txBox="1">
              <a:spLocks noChangeArrowheads="1"/>
            </p:cNvSpPr>
            <p:nvPr/>
          </p:nvSpPr>
          <p:spPr bwMode="auto">
            <a:xfrm>
              <a:off x="316" y="2725"/>
              <a:ext cx="109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200" b="1" i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  T                            K</a:t>
              </a:r>
              <a:endParaRPr lang="hu-HU" altLang="hu-HU" sz="900" b="1" i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368089" name="Group 25"/>
          <p:cNvGrpSpPr>
            <a:grpSpLocks/>
          </p:cNvGrpSpPr>
          <p:nvPr/>
        </p:nvGrpSpPr>
        <p:grpSpPr bwMode="auto">
          <a:xfrm>
            <a:off x="6844283" y="908720"/>
            <a:ext cx="2016125" cy="1620837"/>
            <a:chOff x="263" y="2557"/>
            <a:chExt cx="1270" cy="1021"/>
          </a:xfrm>
        </p:grpSpPr>
        <p:sp>
          <p:nvSpPr>
            <p:cNvPr id="7232" name="Rectangle 26"/>
            <p:cNvSpPr>
              <a:spLocks noChangeArrowheads="1"/>
            </p:cNvSpPr>
            <p:nvPr/>
          </p:nvSpPr>
          <p:spPr bwMode="auto">
            <a:xfrm>
              <a:off x="311" y="3003"/>
              <a:ext cx="1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u-HU" altLang="hu-HU" sz="1200" b="1" i="0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sp>
          <p:nvSpPr>
            <p:cNvPr id="7233" name="Rectangle 27"/>
            <p:cNvSpPr>
              <a:spLocks noChangeArrowheads="1"/>
            </p:cNvSpPr>
            <p:nvPr/>
          </p:nvSpPr>
          <p:spPr bwMode="auto">
            <a:xfrm>
              <a:off x="916" y="3008"/>
              <a:ext cx="57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lang="hu-HU" altLang="hu-HU" sz="1200" b="1" i="0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pic>
          <p:nvPicPr>
            <p:cNvPr id="7234" name="Picture 28" descr="cid:image001.gif@01C56813.97455D60"/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" y="2805"/>
              <a:ext cx="127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35" name="Rectangle 29"/>
            <p:cNvSpPr>
              <a:spLocks noChangeArrowheads="1"/>
            </p:cNvSpPr>
            <p:nvPr/>
          </p:nvSpPr>
          <p:spPr bwMode="auto">
            <a:xfrm>
              <a:off x="899" y="2911"/>
              <a:ext cx="7" cy="667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 i="0"/>
            </a:p>
          </p:txBody>
        </p:sp>
        <p:sp>
          <p:nvSpPr>
            <p:cNvPr id="7236" name="Text Box 30"/>
            <p:cNvSpPr txBox="1">
              <a:spLocks noChangeArrowheads="1"/>
            </p:cNvSpPr>
            <p:nvPr/>
          </p:nvSpPr>
          <p:spPr bwMode="auto">
            <a:xfrm>
              <a:off x="470" y="2557"/>
              <a:ext cx="87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1400" b="1" i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4. SZJA </a:t>
              </a:r>
              <a:br>
                <a:rPr lang="hu-HU" altLang="hu-HU" sz="1400" b="1" i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</a:br>
              <a:r>
                <a:rPr lang="hu-HU" altLang="hu-HU" sz="1400" b="1" i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ELSZÁMOLÁS</a:t>
              </a:r>
            </a:p>
          </p:txBody>
        </p:sp>
        <p:sp>
          <p:nvSpPr>
            <p:cNvPr id="7237" name="Text Box 31"/>
            <p:cNvSpPr txBox="1">
              <a:spLocks noChangeArrowheads="1"/>
            </p:cNvSpPr>
            <p:nvPr/>
          </p:nvSpPr>
          <p:spPr bwMode="auto">
            <a:xfrm>
              <a:off x="316" y="2725"/>
              <a:ext cx="109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200" b="1" i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  T                            K</a:t>
              </a:r>
              <a:endParaRPr lang="hu-HU" altLang="hu-HU" sz="900" b="1" i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368096" name="Group 32"/>
          <p:cNvGrpSpPr>
            <a:grpSpLocks/>
          </p:cNvGrpSpPr>
          <p:nvPr/>
        </p:nvGrpSpPr>
        <p:grpSpPr bwMode="auto">
          <a:xfrm>
            <a:off x="4874196" y="908720"/>
            <a:ext cx="2016125" cy="1619250"/>
            <a:chOff x="263" y="2557"/>
            <a:chExt cx="1270" cy="1021"/>
          </a:xfrm>
        </p:grpSpPr>
        <p:sp>
          <p:nvSpPr>
            <p:cNvPr id="7226" name="Rectangle 33"/>
            <p:cNvSpPr>
              <a:spLocks noChangeArrowheads="1"/>
            </p:cNvSpPr>
            <p:nvPr/>
          </p:nvSpPr>
          <p:spPr bwMode="auto">
            <a:xfrm>
              <a:off x="311" y="3003"/>
              <a:ext cx="47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u-HU" altLang="hu-HU" sz="1200" b="1" i="0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sp>
          <p:nvSpPr>
            <p:cNvPr id="7227" name="Rectangle 34"/>
            <p:cNvSpPr>
              <a:spLocks noChangeArrowheads="1"/>
            </p:cNvSpPr>
            <p:nvPr/>
          </p:nvSpPr>
          <p:spPr bwMode="auto">
            <a:xfrm>
              <a:off x="916" y="3008"/>
              <a:ext cx="57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lang="hu-HU" altLang="hu-HU" sz="1200" b="1" i="0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pic>
          <p:nvPicPr>
            <p:cNvPr id="7228" name="Picture 35" descr="cid:image001.gif@01C56813.97455D60"/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" y="2805"/>
              <a:ext cx="127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29" name="Rectangle 36"/>
            <p:cNvSpPr>
              <a:spLocks noChangeArrowheads="1"/>
            </p:cNvSpPr>
            <p:nvPr/>
          </p:nvSpPr>
          <p:spPr bwMode="auto">
            <a:xfrm>
              <a:off x="899" y="2911"/>
              <a:ext cx="7" cy="667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 i="0"/>
            </a:p>
          </p:txBody>
        </p:sp>
        <p:sp>
          <p:nvSpPr>
            <p:cNvPr id="7230" name="Text Box 37"/>
            <p:cNvSpPr txBox="1">
              <a:spLocks noChangeArrowheads="1"/>
            </p:cNvSpPr>
            <p:nvPr/>
          </p:nvSpPr>
          <p:spPr bwMode="auto">
            <a:xfrm>
              <a:off x="437" y="2557"/>
              <a:ext cx="93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1400" b="1" i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4. JÖVEDELEM</a:t>
              </a:r>
              <a:br>
                <a:rPr lang="hu-HU" altLang="hu-HU" sz="1400" b="1" i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</a:br>
              <a:r>
                <a:rPr lang="hu-HU" altLang="hu-HU" sz="1400" b="1" i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ELSZÁMOLÁS</a:t>
              </a:r>
            </a:p>
          </p:txBody>
        </p:sp>
        <p:sp>
          <p:nvSpPr>
            <p:cNvPr id="7231" name="Text Box 38"/>
            <p:cNvSpPr txBox="1">
              <a:spLocks noChangeArrowheads="1"/>
            </p:cNvSpPr>
            <p:nvPr/>
          </p:nvSpPr>
          <p:spPr bwMode="auto">
            <a:xfrm>
              <a:off x="316" y="2725"/>
              <a:ext cx="109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200" b="1" i="0" dirty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  T                            K</a:t>
              </a:r>
              <a:endParaRPr lang="hu-HU" altLang="hu-HU" sz="900" b="1" i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7177" name="Text Box 39"/>
          <p:cNvSpPr txBox="1">
            <a:spLocks noChangeArrowheads="1"/>
          </p:cNvSpPr>
          <p:nvPr/>
        </p:nvSpPr>
        <p:spPr bwMode="auto">
          <a:xfrm rot="-5400000">
            <a:off x="-707231" y="1734344"/>
            <a:ext cx="18446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rgbClr val="9933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400" b="1" i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ESZKÖZSZÁMLÁK</a:t>
            </a:r>
          </a:p>
        </p:txBody>
      </p:sp>
      <p:sp>
        <p:nvSpPr>
          <p:cNvPr id="7178" name="Text Box 40"/>
          <p:cNvSpPr txBox="1">
            <a:spLocks noChangeArrowheads="1"/>
          </p:cNvSpPr>
          <p:nvPr/>
        </p:nvSpPr>
        <p:spPr bwMode="auto">
          <a:xfrm rot="5400000" flipH="1">
            <a:off x="8116093" y="1778794"/>
            <a:ext cx="18446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rgbClr val="9933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400" b="1" i="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FORRÁSSZÁMLÁK</a:t>
            </a:r>
          </a:p>
        </p:txBody>
      </p:sp>
      <p:sp>
        <p:nvSpPr>
          <p:cNvPr id="7180" name="Line 42"/>
          <p:cNvSpPr>
            <a:spLocks noChangeShapeType="1"/>
          </p:cNvSpPr>
          <p:nvPr/>
        </p:nvSpPr>
        <p:spPr bwMode="auto">
          <a:xfrm flipH="1">
            <a:off x="4644008" y="728663"/>
            <a:ext cx="44450" cy="6129337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7181" name="Line 43"/>
          <p:cNvSpPr>
            <a:spLocks noChangeShapeType="1"/>
          </p:cNvSpPr>
          <p:nvPr/>
        </p:nvSpPr>
        <p:spPr bwMode="auto">
          <a:xfrm>
            <a:off x="0" y="3789040"/>
            <a:ext cx="9144000" cy="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grpSp>
        <p:nvGrpSpPr>
          <p:cNvPr id="1368108" name="Group 44"/>
          <p:cNvGrpSpPr>
            <a:grpSpLocks/>
          </p:cNvGrpSpPr>
          <p:nvPr/>
        </p:nvGrpSpPr>
        <p:grpSpPr bwMode="auto">
          <a:xfrm>
            <a:off x="4874196" y="2303463"/>
            <a:ext cx="2024062" cy="1349375"/>
            <a:chOff x="263" y="2557"/>
            <a:chExt cx="1275" cy="1021"/>
          </a:xfrm>
        </p:grpSpPr>
        <p:sp>
          <p:nvSpPr>
            <p:cNvPr id="7220" name="Rectangle 45"/>
            <p:cNvSpPr>
              <a:spLocks noChangeArrowheads="1"/>
            </p:cNvSpPr>
            <p:nvPr/>
          </p:nvSpPr>
          <p:spPr bwMode="auto">
            <a:xfrm>
              <a:off x="311" y="3003"/>
              <a:ext cx="116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u-HU" altLang="hu-HU" sz="1200" b="1" i="0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sp>
          <p:nvSpPr>
            <p:cNvPr id="7221" name="Rectangle 46"/>
            <p:cNvSpPr>
              <a:spLocks noChangeArrowheads="1"/>
            </p:cNvSpPr>
            <p:nvPr/>
          </p:nvSpPr>
          <p:spPr bwMode="auto">
            <a:xfrm>
              <a:off x="916" y="3007"/>
              <a:ext cx="575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lang="hu-HU" altLang="hu-HU" sz="1200" b="1" i="0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pic>
          <p:nvPicPr>
            <p:cNvPr id="7222" name="Picture 47" descr="cid:image001.gif@01C56813.97455D60"/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" y="2805"/>
              <a:ext cx="127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23" name="Rectangle 48"/>
            <p:cNvSpPr>
              <a:spLocks noChangeArrowheads="1"/>
            </p:cNvSpPr>
            <p:nvPr/>
          </p:nvSpPr>
          <p:spPr bwMode="auto">
            <a:xfrm>
              <a:off x="899" y="2911"/>
              <a:ext cx="7" cy="667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 i="0"/>
            </a:p>
          </p:txBody>
        </p:sp>
        <p:sp>
          <p:nvSpPr>
            <p:cNvPr id="7224" name="Text Box 49"/>
            <p:cNvSpPr txBox="1">
              <a:spLocks noChangeArrowheads="1"/>
            </p:cNvSpPr>
            <p:nvPr/>
          </p:nvSpPr>
          <p:spPr bwMode="auto">
            <a:xfrm>
              <a:off x="274" y="2557"/>
              <a:ext cx="1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1400" b="1" i="0" dirty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4. SZH ELSZÁMOLÁS</a:t>
              </a:r>
            </a:p>
          </p:txBody>
        </p:sp>
        <p:sp>
          <p:nvSpPr>
            <p:cNvPr id="7225" name="Text Box 50"/>
            <p:cNvSpPr txBox="1">
              <a:spLocks noChangeArrowheads="1"/>
            </p:cNvSpPr>
            <p:nvPr/>
          </p:nvSpPr>
          <p:spPr bwMode="auto">
            <a:xfrm>
              <a:off x="316" y="2725"/>
              <a:ext cx="1095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200" b="1" i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  T                            K</a:t>
              </a:r>
              <a:endParaRPr lang="hu-HU" altLang="hu-HU" sz="900" b="1" i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368115" name="Text Box 51"/>
          <p:cNvSpPr txBox="1">
            <a:spLocks noChangeArrowheads="1"/>
          </p:cNvSpPr>
          <p:nvPr/>
        </p:nvSpPr>
        <p:spPr bwMode="auto">
          <a:xfrm>
            <a:off x="251520" y="4687888"/>
            <a:ext cx="1165225" cy="258532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200" b="1" i="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(1) </a:t>
            </a:r>
            <a:r>
              <a:rPr lang="hu-HU" altLang="hu-HU" sz="1200" b="1" i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139,500</a:t>
            </a:r>
            <a:endParaRPr lang="hu-HU" altLang="hu-HU" sz="1200" b="1" i="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368116" name="Group 52"/>
          <p:cNvGrpSpPr>
            <a:grpSpLocks/>
          </p:cNvGrpSpPr>
          <p:nvPr/>
        </p:nvGrpSpPr>
        <p:grpSpPr bwMode="auto">
          <a:xfrm>
            <a:off x="7087616" y="2619375"/>
            <a:ext cx="2016125" cy="1349375"/>
            <a:chOff x="263" y="2557"/>
            <a:chExt cx="1270" cy="1021"/>
          </a:xfrm>
        </p:grpSpPr>
        <p:sp>
          <p:nvSpPr>
            <p:cNvPr id="7214" name="Rectangle 53"/>
            <p:cNvSpPr>
              <a:spLocks noChangeArrowheads="1"/>
            </p:cNvSpPr>
            <p:nvPr/>
          </p:nvSpPr>
          <p:spPr bwMode="auto">
            <a:xfrm>
              <a:off x="311" y="3003"/>
              <a:ext cx="116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u-HU" altLang="hu-HU" sz="1200" b="1" i="0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sp>
          <p:nvSpPr>
            <p:cNvPr id="7215" name="Rectangle 54"/>
            <p:cNvSpPr>
              <a:spLocks noChangeArrowheads="1"/>
            </p:cNvSpPr>
            <p:nvPr/>
          </p:nvSpPr>
          <p:spPr bwMode="auto">
            <a:xfrm>
              <a:off x="916" y="3007"/>
              <a:ext cx="575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lang="hu-HU" altLang="hu-HU" sz="1200" b="1" i="0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pic>
          <p:nvPicPr>
            <p:cNvPr id="7216" name="Picture 55" descr="cid:image001.gif@01C56813.97455D60"/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" y="2805"/>
              <a:ext cx="127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17" name="Rectangle 56"/>
            <p:cNvSpPr>
              <a:spLocks noChangeArrowheads="1"/>
            </p:cNvSpPr>
            <p:nvPr/>
          </p:nvSpPr>
          <p:spPr bwMode="auto">
            <a:xfrm>
              <a:off x="899" y="2911"/>
              <a:ext cx="7" cy="667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 i="0"/>
            </a:p>
          </p:txBody>
        </p:sp>
        <p:sp>
          <p:nvSpPr>
            <p:cNvPr id="7218" name="Text Box 57"/>
            <p:cNvSpPr txBox="1">
              <a:spLocks noChangeArrowheads="1"/>
            </p:cNvSpPr>
            <p:nvPr/>
          </p:nvSpPr>
          <p:spPr bwMode="auto">
            <a:xfrm>
              <a:off x="319" y="2557"/>
              <a:ext cx="117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1400" b="1" i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4. EGYÉB ADÓKÖT.</a:t>
              </a:r>
            </a:p>
          </p:txBody>
        </p:sp>
        <p:sp>
          <p:nvSpPr>
            <p:cNvPr id="7219" name="Text Box 58"/>
            <p:cNvSpPr txBox="1">
              <a:spLocks noChangeArrowheads="1"/>
            </p:cNvSpPr>
            <p:nvPr/>
          </p:nvSpPr>
          <p:spPr bwMode="auto">
            <a:xfrm>
              <a:off x="316" y="2725"/>
              <a:ext cx="1095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200" b="1" i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  T                            K</a:t>
              </a:r>
              <a:endParaRPr lang="hu-HU" altLang="hu-HU" sz="900" b="1" i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368123" name="Text Box 59"/>
          <p:cNvSpPr txBox="1">
            <a:spLocks noChangeArrowheads="1"/>
          </p:cNvSpPr>
          <p:nvPr/>
        </p:nvSpPr>
        <p:spPr bwMode="auto">
          <a:xfrm>
            <a:off x="4976813" y="4349750"/>
            <a:ext cx="3552825" cy="143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AutoNum type="arabicPeriod"/>
            </a:pPr>
            <a:r>
              <a:rPr lang="hu-HU" altLang="hu-HU" sz="1200" b="1" i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BÉRKÖLTSÉG ELSZÁMOLÁSA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hu-HU" altLang="hu-HU" sz="1200" b="1" i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	BRUTTÓ BÉR		</a:t>
            </a:r>
            <a:r>
              <a:rPr lang="hu-HU" altLang="hu-HU" sz="1200" b="1" i="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139,500 </a:t>
            </a:r>
            <a:r>
              <a:rPr lang="hu-HU" altLang="hu-HU" sz="1200" b="1" i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hu-HU" altLang="hu-HU" sz="1200" b="1" i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</a:br>
            <a:r>
              <a:rPr lang="hu-HU" altLang="hu-HU" sz="1200" b="1" i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LE: 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hu-HU" altLang="hu-HU" sz="1200" b="1" i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	SZJA =	 	  </a:t>
            </a:r>
            <a:r>
              <a:rPr lang="hu-HU" altLang="hu-HU" sz="1200" b="1" i="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22,320</a:t>
            </a:r>
            <a:endParaRPr lang="hu-HU" altLang="hu-HU" sz="1200" b="1" i="0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hu-HU" altLang="hu-HU" sz="1200" b="1" i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	NYUGDÍJJÁRULÉK =	  </a:t>
            </a:r>
            <a:r>
              <a:rPr lang="hu-HU" altLang="hu-HU" sz="1200" b="1" i="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13,950</a:t>
            </a:r>
            <a:endParaRPr lang="hu-HU" altLang="hu-HU" sz="1200" b="1" i="0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hu-HU" altLang="hu-HU" sz="1200" b="1" i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	</a:t>
            </a:r>
            <a:r>
              <a:rPr lang="hu-HU" altLang="hu-HU" sz="1200" b="1" i="0" u="sng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EÜI. HJ =		  </a:t>
            </a:r>
            <a:r>
              <a:rPr lang="hu-HU" altLang="hu-HU" sz="1200" b="1" i="0" u="sng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11,858</a:t>
            </a:r>
            <a:endParaRPr lang="hu-HU" altLang="hu-HU" sz="1200" b="1" i="0" u="sng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hu-HU" altLang="hu-HU" sz="1200" b="1" i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        NETTÓ BÉR =                               </a:t>
            </a:r>
            <a:r>
              <a:rPr lang="hu-HU" altLang="hu-HU" sz="1200" b="1" i="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91,372</a:t>
            </a:r>
            <a:endParaRPr lang="hu-HU" altLang="hu-HU" sz="1200" b="1" i="0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68124" name="Text Box 60"/>
          <p:cNvSpPr txBox="1">
            <a:spLocks noChangeArrowheads="1"/>
          </p:cNvSpPr>
          <p:nvPr/>
        </p:nvSpPr>
        <p:spPr bwMode="auto">
          <a:xfrm>
            <a:off x="5111750" y="5781675"/>
            <a:ext cx="29019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hu-HU" altLang="hu-HU" sz="1200" b="1" i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2.</a:t>
            </a:r>
            <a:r>
              <a:rPr lang="hu-HU" altLang="hu-HU" sz="1200" b="1" i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   BÉRJÁRULÉKOK ELSZÁMOLÁSA</a:t>
            </a:r>
          </a:p>
        </p:txBody>
      </p:sp>
      <p:sp>
        <p:nvSpPr>
          <p:cNvPr id="1368126" name="Text Box 62"/>
          <p:cNvSpPr txBox="1">
            <a:spLocks noChangeArrowheads="1"/>
          </p:cNvSpPr>
          <p:nvPr/>
        </p:nvSpPr>
        <p:spPr bwMode="auto">
          <a:xfrm>
            <a:off x="5149850" y="6084888"/>
            <a:ext cx="225742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174625" indent="-1746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hu-HU" altLang="hu-HU" sz="1200" b="1" i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3.</a:t>
            </a:r>
            <a:r>
              <a:rPr lang="hu-HU" altLang="hu-HU" sz="1200" b="1" i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   PÉNZÜGYI TELJESÍTÉS</a:t>
            </a:r>
          </a:p>
        </p:txBody>
      </p:sp>
      <p:sp>
        <p:nvSpPr>
          <p:cNvPr id="1368127" name="Text Box 63"/>
          <p:cNvSpPr txBox="1">
            <a:spLocks noChangeArrowheads="1"/>
          </p:cNvSpPr>
          <p:nvPr/>
        </p:nvSpPr>
        <p:spPr bwMode="auto">
          <a:xfrm>
            <a:off x="5787355" y="1448470"/>
            <a:ext cx="1165225" cy="258532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200" b="1" i="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hu-HU" altLang="hu-HU" sz="1200" b="1" i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1)91,372</a:t>
            </a:r>
            <a:endParaRPr lang="hu-HU" altLang="hu-HU" sz="1200" b="1" i="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68128" name="Text Box 64"/>
          <p:cNvSpPr txBox="1">
            <a:spLocks noChangeArrowheads="1"/>
          </p:cNvSpPr>
          <p:nvPr/>
        </p:nvSpPr>
        <p:spPr bwMode="auto">
          <a:xfrm>
            <a:off x="7812360" y="1442276"/>
            <a:ext cx="1165225" cy="258532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200" b="1" i="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(1) </a:t>
            </a:r>
            <a:r>
              <a:rPr lang="hu-HU" altLang="hu-HU" sz="1200" b="1" i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22,320</a:t>
            </a:r>
            <a:endParaRPr lang="hu-HU" altLang="hu-HU" sz="1200" b="1" i="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68129" name="Text Box 65"/>
          <p:cNvSpPr txBox="1">
            <a:spLocks noChangeArrowheads="1"/>
          </p:cNvSpPr>
          <p:nvPr/>
        </p:nvSpPr>
        <p:spPr bwMode="auto">
          <a:xfrm>
            <a:off x="5868144" y="3054350"/>
            <a:ext cx="1165225" cy="258532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200" b="1" i="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(1)   </a:t>
            </a:r>
            <a:r>
              <a:rPr lang="hu-HU" altLang="hu-HU" sz="1200" b="1" i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11,858</a:t>
            </a:r>
            <a:endParaRPr lang="hu-HU" altLang="hu-HU" sz="1200" b="1" i="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68130" name="Text Box 66"/>
          <p:cNvSpPr txBox="1">
            <a:spLocks noChangeArrowheads="1"/>
          </p:cNvSpPr>
          <p:nvPr/>
        </p:nvSpPr>
        <p:spPr bwMode="auto">
          <a:xfrm>
            <a:off x="5842174" y="2754313"/>
            <a:ext cx="1165225" cy="258532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200" b="1" i="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(1)    </a:t>
            </a:r>
            <a:r>
              <a:rPr lang="hu-HU" altLang="hu-HU" sz="1200" b="1" i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13,950</a:t>
            </a:r>
            <a:endParaRPr lang="hu-HU" altLang="hu-HU" sz="1200" b="1" i="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68133" name="Text Box 69"/>
          <p:cNvSpPr txBox="1">
            <a:spLocks noChangeArrowheads="1"/>
          </p:cNvSpPr>
          <p:nvPr/>
        </p:nvSpPr>
        <p:spPr bwMode="auto">
          <a:xfrm>
            <a:off x="2281238" y="4689475"/>
            <a:ext cx="1165225" cy="258532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200" b="1" i="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(2A) </a:t>
            </a:r>
            <a:r>
              <a:rPr lang="hu-HU" altLang="hu-HU" sz="1200" b="1" i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37,665</a:t>
            </a:r>
            <a:endParaRPr lang="hu-HU" altLang="hu-HU" sz="1200" b="1" i="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68134" name="Text Box 70"/>
          <p:cNvSpPr txBox="1">
            <a:spLocks noChangeArrowheads="1"/>
          </p:cNvSpPr>
          <p:nvPr/>
        </p:nvSpPr>
        <p:spPr bwMode="auto">
          <a:xfrm>
            <a:off x="8015287" y="3098460"/>
            <a:ext cx="1165225" cy="258532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200" b="1" i="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(2 B) </a:t>
            </a:r>
            <a:r>
              <a:rPr lang="hu-HU" altLang="hu-HU" sz="1200" b="1" i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2,093</a:t>
            </a:r>
            <a:endParaRPr lang="hu-HU" altLang="hu-HU" sz="1200" b="1" i="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68135" name="Text Box 71"/>
          <p:cNvSpPr txBox="1">
            <a:spLocks noChangeArrowheads="1"/>
          </p:cNvSpPr>
          <p:nvPr/>
        </p:nvSpPr>
        <p:spPr bwMode="auto">
          <a:xfrm>
            <a:off x="2326655" y="4927600"/>
            <a:ext cx="1165225" cy="258532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200" b="1" i="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(2B)  </a:t>
            </a:r>
            <a:r>
              <a:rPr lang="hu-HU" altLang="hu-HU" sz="1200" b="1" i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2,093</a:t>
            </a:r>
            <a:endParaRPr lang="hu-HU" altLang="hu-HU" sz="1200" b="1" i="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68136" name="Text Box 72"/>
          <p:cNvSpPr txBox="1">
            <a:spLocks noChangeArrowheads="1"/>
          </p:cNvSpPr>
          <p:nvPr/>
        </p:nvSpPr>
        <p:spPr bwMode="auto">
          <a:xfrm>
            <a:off x="5855047" y="3242476"/>
            <a:ext cx="1165225" cy="258532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200" b="1" i="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(2A</a:t>
            </a:r>
            <a:r>
              <a:rPr lang="hu-HU" altLang="hu-HU" sz="1200" b="1" i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)  37,665  </a:t>
            </a:r>
            <a:endParaRPr lang="hu-HU" altLang="hu-HU" sz="1200" b="1" i="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68141" name="Text Box 77"/>
          <p:cNvSpPr txBox="1">
            <a:spLocks noChangeArrowheads="1"/>
          </p:cNvSpPr>
          <p:nvPr/>
        </p:nvSpPr>
        <p:spPr bwMode="auto">
          <a:xfrm>
            <a:off x="1606550" y="1808163"/>
            <a:ext cx="1165225" cy="258532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200" b="1" i="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(3A) </a:t>
            </a:r>
            <a:r>
              <a:rPr lang="hu-HU" altLang="hu-HU" sz="1200" b="1" i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91,372</a:t>
            </a:r>
            <a:endParaRPr lang="hu-HU" altLang="hu-HU" sz="1200" b="1" i="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68142" name="Text Box 78"/>
          <p:cNvSpPr txBox="1">
            <a:spLocks noChangeArrowheads="1"/>
          </p:cNvSpPr>
          <p:nvPr/>
        </p:nvSpPr>
        <p:spPr bwMode="auto">
          <a:xfrm>
            <a:off x="4774927" y="1442276"/>
            <a:ext cx="1165225" cy="258532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200" b="1" i="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(3A) </a:t>
            </a:r>
            <a:r>
              <a:rPr lang="hu-HU" altLang="hu-HU" sz="1200" b="1" i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91,372</a:t>
            </a:r>
            <a:endParaRPr lang="hu-HU" altLang="hu-HU" sz="1200" b="1" i="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68143" name="Text Box 79"/>
          <p:cNvSpPr txBox="1">
            <a:spLocks noChangeArrowheads="1"/>
          </p:cNvSpPr>
          <p:nvPr/>
        </p:nvSpPr>
        <p:spPr bwMode="auto">
          <a:xfrm>
            <a:off x="1547664" y="1987550"/>
            <a:ext cx="1249361" cy="258532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200" b="1" i="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(3B) </a:t>
            </a:r>
            <a:r>
              <a:rPr lang="hu-HU" altLang="hu-HU" sz="1200" b="1" i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22,320</a:t>
            </a:r>
            <a:endParaRPr lang="hu-HU" altLang="hu-HU" sz="1200" b="1" i="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68144" name="Text Box 80"/>
          <p:cNvSpPr txBox="1">
            <a:spLocks noChangeArrowheads="1"/>
          </p:cNvSpPr>
          <p:nvPr/>
        </p:nvSpPr>
        <p:spPr bwMode="auto">
          <a:xfrm>
            <a:off x="6795467" y="1448470"/>
            <a:ext cx="1165225" cy="258532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200" b="1" i="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(3B) </a:t>
            </a:r>
            <a:r>
              <a:rPr lang="hu-HU" altLang="hu-HU" sz="1200" b="1" i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22,320</a:t>
            </a:r>
            <a:endParaRPr lang="hu-HU" altLang="hu-HU" sz="1200" b="1" i="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68145" name="Text Box 81"/>
          <p:cNvSpPr txBox="1">
            <a:spLocks noChangeArrowheads="1"/>
          </p:cNvSpPr>
          <p:nvPr/>
        </p:nvSpPr>
        <p:spPr bwMode="auto">
          <a:xfrm>
            <a:off x="1606550" y="2259013"/>
            <a:ext cx="1165225" cy="258532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200" b="1" i="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(3C) </a:t>
            </a:r>
            <a:r>
              <a:rPr lang="hu-HU" altLang="hu-HU" sz="1200" b="1" i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63,473</a:t>
            </a:r>
            <a:endParaRPr lang="hu-HU" altLang="hu-HU" sz="1200" b="1" i="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68146" name="Text Box 82"/>
          <p:cNvSpPr txBox="1">
            <a:spLocks noChangeArrowheads="1"/>
          </p:cNvSpPr>
          <p:nvPr/>
        </p:nvSpPr>
        <p:spPr bwMode="auto">
          <a:xfrm>
            <a:off x="4729733" y="2754313"/>
            <a:ext cx="1165225" cy="258532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200" b="1" i="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(3C) </a:t>
            </a:r>
            <a:r>
              <a:rPr lang="hu-HU" altLang="hu-HU" sz="1200" b="1" i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63,473</a:t>
            </a:r>
            <a:endParaRPr lang="hu-HU" altLang="hu-HU" sz="1200" b="1" i="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68147" name="Text Box 83"/>
          <p:cNvSpPr txBox="1">
            <a:spLocks noChangeArrowheads="1"/>
          </p:cNvSpPr>
          <p:nvPr/>
        </p:nvSpPr>
        <p:spPr bwMode="auto">
          <a:xfrm>
            <a:off x="1619250" y="2541588"/>
            <a:ext cx="1165225" cy="258532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200" b="1" i="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(3D)   </a:t>
            </a:r>
            <a:r>
              <a:rPr lang="hu-HU" altLang="hu-HU" sz="1200" b="1" i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2,093</a:t>
            </a:r>
            <a:endParaRPr lang="hu-HU" altLang="hu-HU" sz="1200" b="1" i="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68148" name="Text Box 84"/>
          <p:cNvSpPr txBox="1">
            <a:spLocks noChangeArrowheads="1"/>
          </p:cNvSpPr>
          <p:nvPr/>
        </p:nvSpPr>
        <p:spPr bwMode="auto">
          <a:xfrm>
            <a:off x="7020272" y="3096196"/>
            <a:ext cx="1165225" cy="258532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200" b="1" i="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(3D) </a:t>
            </a:r>
            <a:r>
              <a:rPr lang="hu-HU" altLang="hu-HU" sz="1200" b="1" i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,2093</a:t>
            </a:r>
            <a:endParaRPr lang="hu-HU" altLang="hu-HU" sz="1200" b="1" i="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68149" name="AutoShape 85"/>
          <p:cNvSpPr>
            <a:spLocks/>
          </p:cNvSpPr>
          <p:nvPr/>
        </p:nvSpPr>
        <p:spPr bwMode="auto">
          <a:xfrm rot="-5400000">
            <a:off x="1939131" y="4396582"/>
            <a:ext cx="179387" cy="2565400"/>
          </a:xfrm>
          <a:prstGeom prst="leftBrace">
            <a:avLst>
              <a:gd name="adj1" fmla="val 119174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1800" i="0"/>
          </a:p>
        </p:txBody>
      </p:sp>
      <p:sp>
        <p:nvSpPr>
          <p:cNvPr id="1368150" name="Text Box 86"/>
          <p:cNvSpPr txBox="1">
            <a:spLocks noChangeArrowheads="1"/>
          </p:cNvSpPr>
          <p:nvPr/>
        </p:nvSpPr>
        <p:spPr bwMode="auto">
          <a:xfrm>
            <a:off x="627063" y="5734050"/>
            <a:ext cx="3290887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174625" indent="-1746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hu-HU" altLang="hu-HU" sz="1600" b="1" i="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BÉR ÉS JÁRULÉKKÖLTSÉG </a:t>
            </a:r>
          </a:p>
          <a:p>
            <a:pPr algn="ctr"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hu-HU" altLang="hu-HU" sz="1600" b="1" i="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A MUNKAADÓNÁL ÖSSZESEN: </a:t>
            </a:r>
            <a:br>
              <a:rPr lang="hu-HU" altLang="hu-HU" sz="1600" b="1" i="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</a:br>
            <a:r>
              <a:rPr lang="hu-HU" altLang="hu-HU" sz="2000" b="1" i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179,258 </a:t>
            </a:r>
            <a:endParaRPr lang="hu-HU" altLang="hu-HU" sz="2000" b="1" i="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68152" name="Text Box 88"/>
          <p:cNvSpPr txBox="1">
            <a:spLocks noChangeArrowheads="1"/>
          </p:cNvSpPr>
          <p:nvPr/>
        </p:nvSpPr>
        <p:spPr bwMode="auto">
          <a:xfrm>
            <a:off x="5440933" y="1529432"/>
            <a:ext cx="863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i="0" dirty="0">
                <a:solidFill>
                  <a:srgbClr val="FF3300"/>
                </a:solidFill>
              </a:rPr>
              <a:t>=</a:t>
            </a:r>
          </a:p>
        </p:txBody>
      </p:sp>
      <p:sp>
        <p:nvSpPr>
          <p:cNvPr id="1368153" name="Text Box 89"/>
          <p:cNvSpPr txBox="1">
            <a:spLocks noChangeArrowheads="1"/>
          </p:cNvSpPr>
          <p:nvPr/>
        </p:nvSpPr>
        <p:spPr bwMode="auto">
          <a:xfrm>
            <a:off x="7457058" y="1529432"/>
            <a:ext cx="863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i="0">
                <a:solidFill>
                  <a:srgbClr val="FF3300"/>
                </a:solidFill>
              </a:rPr>
              <a:t>=</a:t>
            </a:r>
          </a:p>
        </p:txBody>
      </p:sp>
      <p:sp>
        <p:nvSpPr>
          <p:cNvPr id="1368154" name="Text Box 90"/>
          <p:cNvSpPr txBox="1">
            <a:spLocks noChangeArrowheads="1"/>
          </p:cNvSpPr>
          <p:nvPr/>
        </p:nvSpPr>
        <p:spPr bwMode="auto">
          <a:xfrm>
            <a:off x="5436096" y="3281363"/>
            <a:ext cx="863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i="0">
                <a:solidFill>
                  <a:srgbClr val="FF3300"/>
                </a:solidFill>
              </a:rPr>
              <a:t>=</a:t>
            </a:r>
          </a:p>
        </p:txBody>
      </p:sp>
      <p:sp>
        <p:nvSpPr>
          <p:cNvPr id="1368155" name="Text Box 91"/>
          <p:cNvSpPr txBox="1">
            <a:spLocks noChangeArrowheads="1"/>
          </p:cNvSpPr>
          <p:nvPr/>
        </p:nvSpPr>
        <p:spPr bwMode="auto">
          <a:xfrm>
            <a:off x="7668840" y="3137595"/>
            <a:ext cx="863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i="0" dirty="0">
                <a:solidFill>
                  <a:srgbClr val="FF3300"/>
                </a:solidFill>
              </a:rPr>
              <a:t>=</a:t>
            </a:r>
          </a:p>
        </p:txBody>
      </p:sp>
      <p:sp>
        <p:nvSpPr>
          <p:cNvPr id="1368156" name="AutoShape 92"/>
          <p:cNvSpPr>
            <a:spLocks/>
          </p:cNvSpPr>
          <p:nvPr/>
        </p:nvSpPr>
        <p:spPr bwMode="auto">
          <a:xfrm rot="10800000" flipV="1">
            <a:off x="2555875" y="1773238"/>
            <a:ext cx="360363" cy="1008062"/>
          </a:xfrm>
          <a:prstGeom prst="leftBrace">
            <a:avLst>
              <a:gd name="adj1" fmla="val 23311"/>
              <a:gd name="adj2" fmla="val 49051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1800" i="0"/>
          </a:p>
        </p:txBody>
      </p:sp>
      <p:sp>
        <p:nvSpPr>
          <p:cNvPr id="1368157" name="Text Box 93"/>
          <p:cNvSpPr txBox="1">
            <a:spLocks noChangeArrowheads="1"/>
          </p:cNvSpPr>
          <p:nvPr/>
        </p:nvSpPr>
        <p:spPr bwMode="auto">
          <a:xfrm>
            <a:off x="2697221" y="1704929"/>
            <a:ext cx="2089033" cy="1234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174625" indent="-1746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hu-HU" altLang="hu-HU" sz="1400" b="1" i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BÉRELSZÁMOLÁSSAL</a:t>
            </a:r>
          </a:p>
          <a:p>
            <a:pPr algn="ctr"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hu-HU" altLang="hu-HU" sz="1400" b="1" i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ÖSSZEFÜGGŐ</a:t>
            </a:r>
          </a:p>
          <a:p>
            <a:pPr algn="ctr"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hu-HU" altLang="hu-HU" sz="1400" b="1" i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PÉNZKIADÁS </a:t>
            </a:r>
          </a:p>
          <a:p>
            <a:pPr algn="ctr"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hu-HU" altLang="hu-HU" sz="1400" b="1" i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ÖSSZESEN:</a:t>
            </a:r>
          </a:p>
          <a:p>
            <a:pPr algn="ctr"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hu-HU" altLang="hu-HU" sz="1400" b="1" i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179,258 </a:t>
            </a:r>
            <a:endParaRPr lang="hu-HU" altLang="hu-HU" sz="1400" b="1" i="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68158" name="Text Box 94"/>
          <p:cNvSpPr txBox="1">
            <a:spLocks noChangeArrowheads="1"/>
          </p:cNvSpPr>
          <p:nvPr/>
        </p:nvSpPr>
        <p:spPr bwMode="auto">
          <a:xfrm>
            <a:off x="3348038" y="2777555"/>
            <a:ext cx="863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i="0" dirty="0">
                <a:solidFill>
                  <a:srgbClr val="FF3300"/>
                </a:solidFill>
              </a:rPr>
              <a:t>=</a:t>
            </a:r>
          </a:p>
        </p:txBody>
      </p:sp>
      <p:sp>
        <p:nvSpPr>
          <p:cNvPr id="1368159" name="Text Box 95"/>
          <p:cNvSpPr txBox="1">
            <a:spLocks noChangeArrowheads="1"/>
          </p:cNvSpPr>
          <p:nvPr/>
        </p:nvSpPr>
        <p:spPr bwMode="auto">
          <a:xfrm>
            <a:off x="3132138" y="6278563"/>
            <a:ext cx="863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i="0">
                <a:solidFill>
                  <a:srgbClr val="FF3300"/>
                </a:solidFill>
              </a:rPr>
              <a:t>=</a:t>
            </a:r>
          </a:p>
        </p:txBody>
      </p:sp>
      <p:sp>
        <p:nvSpPr>
          <p:cNvPr id="88" name="Text Box 39"/>
          <p:cNvSpPr txBox="1">
            <a:spLocks noChangeArrowheads="1"/>
          </p:cNvSpPr>
          <p:nvPr/>
        </p:nvSpPr>
        <p:spPr bwMode="auto">
          <a:xfrm rot="-5400000">
            <a:off x="-852772" y="5252338"/>
            <a:ext cx="2060699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rgbClr val="9933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400" b="1" i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KÖLTSÉGSZÁMLÁK</a:t>
            </a:r>
            <a:endParaRPr lang="hu-HU" altLang="hu-HU" sz="1400" b="1" i="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855830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1368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13681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681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1368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68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1368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68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1368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13681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681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368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68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1368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68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68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68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6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6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68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68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6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6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68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68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68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68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68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68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68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68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68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68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68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68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68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68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68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68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68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68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68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368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368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368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8115" grpId="0" animBg="1"/>
      <p:bldP spid="1368123" grpId="0"/>
      <p:bldP spid="1368124" grpId="0"/>
      <p:bldP spid="1368126" grpId="0"/>
      <p:bldP spid="1368127" grpId="0" animBg="1"/>
      <p:bldP spid="1368127" grpId="1" animBg="1"/>
      <p:bldP spid="1368128" grpId="0" animBg="1"/>
      <p:bldP spid="1368128" grpId="1" animBg="1"/>
      <p:bldP spid="1368129" grpId="0" animBg="1"/>
      <p:bldP spid="1368129" grpId="1" animBg="1"/>
      <p:bldP spid="1368130" grpId="0" animBg="1"/>
      <p:bldP spid="1368130" grpId="1" animBg="1"/>
      <p:bldP spid="1368133" grpId="0" animBg="1"/>
      <p:bldP spid="1368134" grpId="0" animBg="1"/>
      <p:bldP spid="1368134" grpId="1" animBg="1"/>
      <p:bldP spid="1368135" grpId="0" animBg="1"/>
      <p:bldP spid="1368136" grpId="0" animBg="1"/>
      <p:bldP spid="1368136" grpId="1" animBg="1"/>
      <p:bldP spid="1368141" grpId="0" animBg="1"/>
      <p:bldP spid="1368142" grpId="0" animBg="1"/>
      <p:bldP spid="1368142" grpId="1" animBg="1"/>
      <p:bldP spid="1368143" grpId="0" animBg="1"/>
      <p:bldP spid="1368144" grpId="0" animBg="1"/>
      <p:bldP spid="1368144" grpId="1" animBg="1"/>
      <p:bldP spid="1368145" grpId="0" animBg="1"/>
      <p:bldP spid="1368146" grpId="0" animBg="1"/>
      <p:bldP spid="1368146" grpId="1" animBg="1"/>
      <p:bldP spid="1368147" grpId="0" animBg="1"/>
      <p:bldP spid="1368148" grpId="0" animBg="1"/>
      <p:bldP spid="1368148" grpId="1" animBg="1"/>
      <p:bldP spid="1368149" grpId="0" animBg="1"/>
      <p:bldP spid="1368150" grpId="0"/>
      <p:bldP spid="1368150" grpId="1"/>
      <p:bldP spid="1368152" grpId="0"/>
      <p:bldP spid="1368152" grpId="1"/>
      <p:bldP spid="1368153" grpId="0"/>
      <p:bldP spid="1368153" grpId="1"/>
      <p:bldP spid="1368154" grpId="0"/>
      <p:bldP spid="1368154" grpId="1"/>
      <p:bldP spid="1368155" grpId="0"/>
      <p:bldP spid="1368155" grpId="1"/>
      <p:bldP spid="1368156" grpId="0" animBg="1"/>
      <p:bldP spid="1368157" grpId="0"/>
      <p:bldP spid="1368157" grpId="1"/>
      <p:bldP spid="1368158" grpId="0"/>
      <p:bldP spid="13681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9E77DD88-8917-4C45-BFA4-A4AF888811B0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  <a:defRPr/>
              </a:pPr>
              <a:t>18</a:t>
            </a:fld>
            <a:endParaRPr lang="hu-HU" altLang="hu-HU" sz="140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915816" y="1196752"/>
            <a:ext cx="5904656" cy="4464496"/>
          </a:xfrm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hu-HU" altLang="hu-HU" sz="2800" b="1" dirty="0" smtClean="0"/>
              <a:t>A PÉNZÜGYI TELJESÍTÉST KÖVETŐEN CSAK A KÖLTSÉGSZÁMLÁK MUTATJÁK A TÉNYLEGES ERŐFORRÁSÁLDOZATOKAT, </a:t>
            </a:r>
            <a:br>
              <a:rPr lang="hu-HU" altLang="hu-HU" sz="2800" b="1" dirty="0" smtClean="0"/>
            </a:br>
            <a:r>
              <a:rPr lang="hu-HU" altLang="hu-HU" sz="2800" b="1" dirty="0" smtClean="0"/>
              <a:t>A PÉNZSZÁMLÁK A PÉNZÜGYI TELJESÍTÉSEKET. </a:t>
            </a:r>
            <a:br>
              <a:rPr lang="hu-HU" altLang="hu-HU" sz="2800" b="1" dirty="0" smtClean="0"/>
            </a:br>
            <a:r>
              <a:rPr lang="hu-HU" altLang="hu-HU" sz="2800" b="1" dirty="0" smtClean="0"/>
              <a:t>A FORRÁSSZÁMLÁKNAK – HA MINDEN KIFIZETÉSRE KERÜLT – MÁR NEM LEHET EGYENLEGÜK. </a:t>
            </a:r>
          </a:p>
        </p:txBody>
      </p:sp>
      <p:pic>
        <p:nvPicPr>
          <p:cNvPr id="4" name="Picture 2" descr="http://www.czuczora.sk/hirkepek/201410021107070.felkialtoje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6171"/>
            <a:ext cx="2857500" cy="499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7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683568" y="39539"/>
            <a:ext cx="7794625" cy="365125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hu-HU" altLang="hu-HU" sz="3200" b="1" dirty="0">
                <a:solidFill>
                  <a:srgbClr val="FF0000"/>
                </a:solidFill>
              </a:rPr>
              <a:t>4</a:t>
            </a:r>
            <a:r>
              <a:rPr lang="hu-HU" altLang="hu-HU" sz="3200" b="1" dirty="0" smtClean="0">
                <a:solidFill>
                  <a:srgbClr val="FF0000"/>
                </a:solidFill>
              </a:rPr>
              <a:t>. ALAPANYAGFELHASZNÁLÁS</a:t>
            </a:r>
          </a:p>
        </p:txBody>
      </p:sp>
      <p:grpSp>
        <p:nvGrpSpPr>
          <p:cNvPr id="7173" name="Group 11"/>
          <p:cNvGrpSpPr>
            <a:grpSpLocks/>
          </p:cNvGrpSpPr>
          <p:nvPr/>
        </p:nvGrpSpPr>
        <p:grpSpPr bwMode="auto">
          <a:xfrm>
            <a:off x="2483867" y="1952179"/>
            <a:ext cx="2016125" cy="1620837"/>
            <a:chOff x="263" y="2557"/>
            <a:chExt cx="1270" cy="1021"/>
          </a:xfrm>
        </p:grpSpPr>
        <p:sp>
          <p:nvSpPr>
            <p:cNvPr id="7244" name="Rectangle 12"/>
            <p:cNvSpPr>
              <a:spLocks noChangeArrowheads="1"/>
            </p:cNvSpPr>
            <p:nvPr/>
          </p:nvSpPr>
          <p:spPr bwMode="auto">
            <a:xfrm>
              <a:off x="311" y="3003"/>
              <a:ext cx="1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u-HU" altLang="hu-HU" sz="1200" b="1" i="0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sp>
          <p:nvSpPr>
            <p:cNvPr id="7245" name="Rectangle 13"/>
            <p:cNvSpPr>
              <a:spLocks noChangeArrowheads="1"/>
            </p:cNvSpPr>
            <p:nvPr/>
          </p:nvSpPr>
          <p:spPr bwMode="auto">
            <a:xfrm>
              <a:off x="916" y="3008"/>
              <a:ext cx="57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lang="hu-HU" altLang="hu-HU" sz="1000" b="1" i="0">
                <a:solidFill>
                  <a:srgbClr val="FF33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7246" name="Picture 14" descr="cid:image001.gif@01C56813.97455D60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" y="2805"/>
              <a:ext cx="127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47" name="Rectangle 15"/>
            <p:cNvSpPr>
              <a:spLocks noChangeArrowheads="1"/>
            </p:cNvSpPr>
            <p:nvPr/>
          </p:nvSpPr>
          <p:spPr bwMode="auto">
            <a:xfrm>
              <a:off x="899" y="2911"/>
              <a:ext cx="7" cy="667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 i="0"/>
            </a:p>
          </p:txBody>
        </p:sp>
        <p:sp>
          <p:nvSpPr>
            <p:cNvPr id="7248" name="Text Box 16"/>
            <p:cNvSpPr txBox="1">
              <a:spLocks noChangeArrowheads="1"/>
            </p:cNvSpPr>
            <p:nvPr/>
          </p:nvSpPr>
          <p:spPr bwMode="auto">
            <a:xfrm>
              <a:off x="368" y="2557"/>
              <a:ext cx="107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1400" b="1" i="0" dirty="0" smtClean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3. </a:t>
              </a:r>
              <a:r>
                <a:rPr lang="hu-HU" altLang="hu-HU" sz="1400" b="1" i="0" dirty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BANKSZÁMLA</a:t>
              </a:r>
            </a:p>
          </p:txBody>
        </p:sp>
        <p:sp>
          <p:nvSpPr>
            <p:cNvPr id="7249" name="Text Box 17"/>
            <p:cNvSpPr txBox="1">
              <a:spLocks noChangeArrowheads="1"/>
            </p:cNvSpPr>
            <p:nvPr/>
          </p:nvSpPr>
          <p:spPr bwMode="auto">
            <a:xfrm>
              <a:off x="316" y="2725"/>
              <a:ext cx="109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200" b="1" i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  T                            K</a:t>
              </a:r>
              <a:endParaRPr lang="hu-HU" altLang="hu-HU" sz="900" b="1" i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368089" name="Group 25"/>
          <p:cNvGrpSpPr>
            <a:grpSpLocks/>
          </p:cNvGrpSpPr>
          <p:nvPr/>
        </p:nvGrpSpPr>
        <p:grpSpPr bwMode="auto">
          <a:xfrm>
            <a:off x="5147717" y="404664"/>
            <a:ext cx="2016125" cy="1620837"/>
            <a:chOff x="263" y="2557"/>
            <a:chExt cx="1270" cy="1021"/>
          </a:xfrm>
        </p:grpSpPr>
        <p:sp>
          <p:nvSpPr>
            <p:cNvPr id="7232" name="Rectangle 26"/>
            <p:cNvSpPr>
              <a:spLocks noChangeArrowheads="1"/>
            </p:cNvSpPr>
            <p:nvPr/>
          </p:nvSpPr>
          <p:spPr bwMode="auto">
            <a:xfrm>
              <a:off x="311" y="3003"/>
              <a:ext cx="1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u-HU" altLang="hu-HU" sz="1200" b="1" i="0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sp>
          <p:nvSpPr>
            <p:cNvPr id="7233" name="Rectangle 27"/>
            <p:cNvSpPr>
              <a:spLocks noChangeArrowheads="1"/>
            </p:cNvSpPr>
            <p:nvPr/>
          </p:nvSpPr>
          <p:spPr bwMode="auto">
            <a:xfrm>
              <a:off x="916" y="3008"/>
              <a:ext cx="57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lang="hu-HU" altLang="hu-HU" sz="1200" b="1" i="0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pic>
          <p:nvPicPr>
            <p:cNvPr id="7234" name="Picture 28" descr="cid:image001.gif@01C56813.97455D60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" y="2805"/>
              <a:ext cx="127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35" name="Rectangle 29"/>
            <p:cNvSpPr>
              <a:spLocks noChangeArrowheads="1"/>
            </p:cNvSpPr>
            <p:nvPr/>
          </p:nvSpPr>
          <p:spPr bwMode="auto">
            <a:xfrm>
              <a:off x="899" y="2911"/>
              <a:ext cx="7" cy="667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 i="0"/>
            </a:p>
          </p:txBody>
        </p:sp>
        <p:sp>
          <p:nvSpPr>
            <p:cNvPr id="7236" name="Text Box 30"/>
            <p:cNvSpPr txBox="1">
              <a:spLocks noChangeArrowheads="1"/>
            </p:cNvSpPr>
            <p:nvPr/>
          </p:nvSpPr>
          <p:spPr bwMode="auto">
            <a:xfrm>
              <a:off x="325" y="2557"/>
              <a:ext cx="1160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1400" b="1" i="0" dirty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4. </a:t>
              </a:r>
              <a:r>
                <a:rPr lang="hu-HU" altLang="hu-HU" sz="1400" b="1" i="0" dirty="0" smtClean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JEGYZETT TŐKE</a:t>
              </a:r>
              <a:endParaRPr lang="hu-HU" altLang="hu-HU" sz="1400" b="1" i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7237" name="Text Box 31"/>
            <p:cNvSpPr txBox="1">
              <a:spLocks noChangeArrowheads="1"/>
            </p:cNvSpPr>
            <p:nvPr/>
          </p:nvSpPr>
          <p:spPr bwMode="auto">
            <a:xfrm>
              <a:off x="316" y="2725"/>
              <a:ext cx="109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200" b="1" i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  T                            K</a:t>
              </a:r>
              <a:endParaRPr lang="hu-HU" altLang="hu-HU" sz="900" b="1" i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7177" name="Text Box 39"/>
          <p:cNvSpPr txBox="1">
            <a:spLocks noChangeArrowheads="1"/>
          </p:cNvSpPr>
          <p:nvPr/>
        </p:nvSpPr>
        <p:spPr bwMode="auto">
          <a:xfrm rot="-5400000">
            <a:off x="-707231" y="1734344"/>
            <a:ext cx="18446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rgbClr val="9933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400" b="1" i="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ESZKÖZSZÁMLÁK</a:t>
            </a:r>
          </a:p>
        </p:txBody>
      </p:sp>
      <p:sp>
        <p:nvSpPr>
          <p:cNvPr id="7178" name="Text Box 40"/>
          <p:cNvSpPr txBox="1">
            <a:spLocks noChangeArrowheads="1"/>
          </p:cNvSpPr>
          <p:nvPr/>
        </p:nvSpPr>
        <p:spPr bwMode="auto">
          <a:xfrm rot="5400000" flipH="1">
            <a:off x="8052594" y="1778794"/>
            <a:ext cx="18446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rgbClr val="9933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400" b="1" i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FORRÁSSZÁMLÁK</a:t>
            </a:r>
          </a:p>
        </p:txBody>
      </p:sp>
      <p:sp>
        <p:nvSpPr>
          <p:cNvPr id="7180" name="Line 42"/>
          <p:cNvSpPr>
            <a:spLocks noChangeShapeType="1"/>
          </p:cNvSpPr>
          <p:nvPr/>
        </p:nvSpPr>
        <p:spPr bwMode="auto">
          <a:xfrm flipH="1">
            <a:off x="4716016" y="728664"/>
            <a:ext cx="0" cy="3064668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7181" name="Line 43"/>
          <p:cNvSpPr>
            <a:spLocks noChangeShapeType="1"/>
          </p:cNvSpPr>
          <p:nvPr/>
        </p:nvSpPr>
        <p:spPr bwMode="auto">
          <a:xfrm>
            <a:off x="0" y="3789040"/>
            <a:ext cx="9144000" cy="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grpSp>
        <p:nvGrpSpPr>
          <p:cNvPr id="1368116" name="Group 52"/>
          <p:cNvGrpSpPr>
            <a:grpSpLocks/>
          </p:cNvGrpSpPr>
          <p:nvPr/>
        </p:nvGrpSpPr>
        <p:grpSpPr bwMode="auto">
          <a:xfrm>
            <a:off x="5147719" y="1800076"/>
            <a:ext cx="2016126" cy="1349375"/>
            <a:chOff x="263" y="2557"/>
            <a:chExt cx="1270" cy="1021"/>
          </a:xfrm>
        </p:grpSpPr>
        <p:sp>
          <p:nvSpPr>
            <p:cNvPr id="7214" name="Rectangle 53"/>
            <p:cNvSpPr>
              <a:spLocks noChangeArrowheads="1"/>
            </p:cNvSpPr>
            <p:nvPr/>
          </p:nvSpPr>
          <p:spPr bwMode="auto">
            <a:xfrm>
              <a:off x="311" y="3003"/>
              <a:ext cx="116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u-HU" altLang="hu-HU" sz="1200" b="1" i="0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sp>
          <p:nvSpPr>
            <p:cNvPr id="7215" name="Rectangle 54"/>
            <p:cNvSpPr>
              <a:spLocks noChangeArrowheads="1"/>
            </p:cNvSpPr>
            <p:nvPr/>
          </p:nvSpPr>
          <p:spPr bwMode="auto">
            <a:xfrm>
              <a:off x="916" y="3007"/>
              <a:ext cx="575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lang="hu-HU" altLang="hu-HU" sz="1200" b="1" i="0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pic>
          <p:nvPicPr>
            <p:cNvPr id="7216" name="Picture 55" descr="cid:image001.gif@01C56813.97455D60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" y="2805"/>
              <a:ext cx="127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17" name="Rectangle 56"/>
            <p:cNvSpPr>
              <a:spLocks noChangeArrowheads="1"/>
            </p:cNvSpPr>
            <p:nvPr/>
          </p:nvSpPr>
          <p:spPr bwMode="auto">
            <a:xfrm>
              <a:off x="899" y="2911"/>
              <a:ext cx="7" cy="667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 i="0"/>
            </a:p>
          </p:txBody>
        </p:sp>
        <p:sp>
          <p:nvSpPr>
            <p:cNvPr id="7218" name="Text Box 57"/>
            <p:cNvSpPr txBox="1">
              <a:spLocks noChangeArrowheads="1"/>
            </p:cNvSpPr>
            <p:nvPr/>
          </p:nvSpPr>
          <p:spPr bwMode="auto">
            <a:xfrm>
              <a:off x="441" y="2557"/>
              <a:ext cx="93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1400" b="1" i="0" dirty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4. </a:t>
              </a:r>
              <a:r>
                <a:rPr lang="hu-HU" altLang="hu-HU" sz="1400" b="1" i="0" dirty="0" smtClean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SZÁLLÍTÓK</a:t>
              </a:r>
              <a:endParaRPr lang="hu-HU" altLang="hu-HU" sz="1400" b="1" i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7219" name="Text Box 58"/>
            <p:cNvSpPr txBox="1">
              <a:spLocks noChangeArrowheads="1"/>
            </p:cNvSpPr>
            <p:nvPr/>
          </p:nvSpPr>
          <p:spPr bwMode="auto">
            <a:xfrm>
              <a:off x="316" y="2725"/>
              <a:ext cx="1095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200" b="1" i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  T                            K</a:t>
              </a:r>
              <a:endParaRPr lang="hu-HU" altLang="hu-HU" sz="900" b="1" i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368144" name="Text Box 80"/>
          <p:cNvSpPr txBox="1">
            <a:spLocks noChangeArrowheads="1"/>
          </p:cNvSpPr>
          <p:nvPr/>
        </p:nvSpPr>
        <p:spPr bwMode="auto">
          <a:xfrm>
            <a:off x="6084168" y="1038573"/>
            <a:ext cx="1165225" cy="258532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200" b="1" i="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NY 3 000</a:t>
            </a:r>
            <a:endParaRPr lang="hu-HU" altLang="hu-HU" sz="1200" b="1" i="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88" name="Group 11"/>
          <p:cNvGrpSpPr>
            <a:grpSpLocks/>
          </p:cNvGrpSpPr>
          <p:nvPr/>
        </p:nvGrpSpPr>
        <p:grpSpPr bwMode="auto">
          <a:xfrm>
            <a:off x="452437" y="368003"/>
            <a:ext cx="2043114" cy="1620837"/>
            <a:chOff x="260" y="2557"/>
            <a:chExt cx="1287" cy="1021"/>
          </a:xfrm>
        </p:grpSpPr>
        <p:sp>
          <p:nvSpPr>
            <p:cNvPr id="89" name="Rectangle 12"/>
            <p:cNvSpPr>
              <a:spLocks noChangeArrowheads="1"/>
            </p:cNvSpPr>
            <p:nvPr/>
          </p:nvSpPr>
          <p:spPr bwMode="auto">
            <a:xfrm>
              <a:off x="311" y="3003"/>
              <a:ext cx="1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u-HU" altLang="hu-HU" sz="1200" b="1" i="0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sp>
          <p:nvSpPr>
            <p:cNvPr id="90" name="Rectangle 13"/>
            <p:cNvSpPr>
              <a:spLocks noChangeArrowheads="1"/>
            </p:cNvSpPr>
            <p:nvPr/>
          </p:nvSpPr>
          <p:spPr bwMode="auto">
            <a:xfrm>
              <a:off x="916" y="3008"/>
              <a:ext cx="57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lang="hu-HU" altLang="hu-HU" sz="1000" b="1" i="0">
                <a:solidFill>
                  <a:srgbClr val="FF33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91" name="Picture 14" descr="cid:image001.gif@01C56813.97455D60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" y="2805"/>
              <a:ext cx="127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" name="Rectangle 15"/>
            <p:cNvSpPr>
              <a:spLocks noChangeArrowheads="1"/>
            </p:cNvSpPr>
            <p:nvPr/>
          </p:nvSpPr>
          <p:spPr bwMode="auto">
            <a:xfrm>
              <a:off x="899" y="2911"/>
              <a:ext cx="7" cy="667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 i="0"/>
            </a:p>
          </p:txBody>
        </p:sp>
        <p:sp>
          <p:nvSpPr>
            <p:cNvPr id="93" name="Text Box 16"/>
            <p:cNvSpPr txBox="1">
              <a:spLocks noChangeArrowheads="1"/>
            </p:cNvSpPr>
            <p:nvPr/>
          </p:nvSpPr>
          <p:spPr bwMode="auto">
            <a:xfrm>
              <a:off x="260" y="2557"/>
              <a:ext cx="128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1400" b="1" i="0" dirty="0" smtClean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1. GÉPEK, BEREND…</a:t>
              </a:r>
              <a:endParaRPr lang="hu-HU" altLang="hu-HU" sz="1400" b="1" i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4" name="Text Box 17"/>
            <p:cNvSpPr txBox="1">
              <a:spLocks noChangeArrowheads="1"/>
            </p:cNvSpPr>
            <p:nvPr/>
          </p:nvSpPr>
          <p:spPr bwMode="auto">
            <a:xfrm>
              <a:off x="316" y="2725"/>
              <a:ext cx="109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200" b="1" i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  T                            K</a:t>
              </a:r>
              <a:endParaRPr lang="hu-HU" altLang="hu-HU" sz="900" b="1" i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95" name="Group 11"/>
          <p:cNvGrpSpPr>
            <a:grpSpLocks/>
          </p:cNvGrpSpPr>
          <p:nvPr/>
        </p:nvGrpSpPr>
        <p:grpSpPr bwMode="auto">
          <a:xfrm>
            <a:off x="2328414" y="368003"/>
            <a:ext cx="2387602" cy="1620837"/>
            <a:chOff x="151" y="2557"/>
            <a:chExt cx="1504" cy="1021"/>
          </a:xfrm>
        </p:grpSpPr>
        <p:sp>
          <p:nvSpPr>
            <p:cNvPr id="96" name="Rectangle 12"/>
            <p:cNvSpPr>
              <a:spLocks noChangeArrowheads="1"/>
            </p:cNvSpPr>
            <p:nvPr/>
          </p:nvSpPr>
          <p:spPr bwMode="auto">
            <a:xfrm>
              <a:off x="311" y="3003"/>
              <a:ext cx="1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u-HU" altLang="hu-HU" sz="1200" b="1" i="0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sp>
          <p:nvSpPr>
            <p:cNvPr id="97" name="Rectangle 13"/>
            <p:cNvSpPr>
              <a:spLocks noChangeArrowheads="1"/>
            </p:cNvSpPr>
            <p:nvPr/>
          </p:nvSpPr>
          <p:spPr bwMode="auto">
            <a:xfrm>
              <a:off x="916" y="3008"/>
              <a:ext cx="57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lang="hu-HU" altLang="hu-HU" sz="1000" b="1" i="0">
                <a:solidFill>
                  <a:srgbClr val="FF33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98" name="Picture 14" descr="cid:image001.gif@01C56813.97455D60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" y="2805"/>
              <a:ext cx="127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" name="Rectangle 15"/>
            <p:cNvSpPr>
              <a:spLocks noChangeArrowheads="1"/>
            </p:cNvSpPr>
            <p:nvPr/>
          </p:nvSpPr>
          <p:spPr bwMode="auto">
            <a:xfrm>
              <a:off x="899" y="2911"/>
              <a:ext cx="7" cy="667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 i="0"/>
            </a:p>
          </p:txBody>
        </p:sp>
        <p:sp>
          <p:nvSpPr>
            <p:cNvPr id="100" name="Text Box 16"/>
            <p:cNvSpPr txBox="1">
              <a:spLocks noChangeArrowheads="1"/>
            </p:cNvSpPr>
            <p:nvPr/>
          </p:nvSpPr>
          <p:spPr bwMode="auto">
            <a:xfrm>
              <a:off x="151" y="2557"/>
              <a:ext cx="1504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1400" b="1" i="0" dirty="0" smtClean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1. GÉPEK, BEREND…ÉCS</a:t>
              </a:r>
              <a:endParaRPr lang="hu-HU" altLang="hu-HU" sz="1400" b="1" i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1" name="Text Box 17"/>
            <p:cNvSpPr txBox="1">
              <a:spLocks noChangeArrowheads="1"/>
            </p:cNvSpPr>
            <p:nvPr/>
          </p:nvSpPr>
          <p:spPr bwMode="auto">
            <a:xfrm>
              <a:off x="316" y="2725"/>
              <a:ext cx="109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200" b="1" i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  T                            K</a:t>
              </a:r>
              <a:endParaRPr lang="hu-HU" altLang="hu-HU" sz="900" b="1" i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02" name="Group 11"/>
          <p:cNvGrpSpPr>
            <a:grpSpLocks/>
          </p:cNvGrpSpPr>
          <p:nvPr/>
        </p:nvGrpSpPr>
        <p:grpSpPr bwMode="auto">
          <a:xfrm>
            <a:off x="467546" y="1952179"/>
            <a:ext cx="2016125" cy="1620837"/>
            <a:chOff x="263" y="2557"/>
            <a:chExt cx="1270" cy="1021"/>
          </a:xfrm>
        </p:grpSpPr>
        <p:sp>
          <p:nvSpPr>
            <p:cNvPr id="103" name="Rectangle 12"/>
            <p:cNvSpPr>
              <a:spLocks noChangeArrowheads="1"/>
            </p:cNvSpPr>
            <p:nvPr/>
          </p:nvSpPr>
          <p:spPr bwMode="auto">
            <a:xfrm>
              <a:off x="311" y="3003"/>
              <a:ext cx="1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u-HU" altLang="hu-HU" sz="1200" b="1" i="0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sp>
          <p:nvSpPr>
            <p:cNvPr id="104" name="Rectangle 13"/>
            <p:cNvSpPr>
              <a:spLocks noChangeArrowheads="1"/>
            </p:cNvSpPr>
            <p:nvPr/>
          </p:nvSpPr>
          <p:spPr bwMode="auto">
            <a:xfrm>
              <a:off x="916" y="3008"/>
              <a:ext cx="57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lang="hu-HU" altLang="hu-HU" sz="1000" b="1" i="0">
                <a:solidFill>
                  <a:srgbClr val="FF33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105" name="Picture 14" descr="cid:image001.gif@01C56813.97455D60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" y="2805"/>
              <a:ext cx="127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6" name="Rectangle 15"/>
            <p:cNvSpPr>
              <a:spLocks noChangeArrowheads="1"/>
            </p:cNvSpPr>
            <p:nvPr/>
          </p:nvSpPr>
          <p:spPr bwMode="auto">
            <a:xfrm>
              <a:off x="899" y="2911"/>
              <a:ext cx="7" cy="667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 i="0"/>
            </a:p>
          </p:txBody>
        </p:sp>
        <p:sp>
          <p:nvSpPr>
            <p:cNvPr id="107" name="Text Box 16"/>
            <p:cNvSpPr txBox="1">
              <a:spLocks noChangeArrowheads="1"/>
            </p:cNvSpPr>
            <p:nvPr/>
          </p:nvSpPr>
          <p:spPr bwMode="auto">
            <a:xfrm>
              <a:off x="328" y="2557"/>
              <a:ext cx="1153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1400" b="1" i="0" dirty="0" smtClean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2. ANYAGKÉSZLET</a:t>
              </a:r>
              <a:endParaRPr lang="hu-HU" altLang="hu-HU" sz="1400" b="1" i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8" name="Text Box 17"/>
            <p:cNvSpPr txBox="1">
              <a:spLocks noChangeArrowheads="1"/>
            </p:cNvSpPr>
            <p:nvPr/>
          </p:nvSpPr>
          <p:spPr bwMode="auto">
            <a:xfrm>
              <a:off x="316" y="2725"/>
              <a:ext cx="109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200" b="1" i="0" dirty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  T                            K</a:t>
              </a:r>
              <a:endParaRPr lang="hu-HU" altLang="hu-HU" sz="900" b="1" i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09" name="Group 52"/>
          <p:cNvGrpSpPr>
            <a:grpSpLocks/>
          </p:cNvGrpSpPr>
          <p:nvPr/>
        </p:nvGrpSpPr>
        <p:grpSpPr bwMode="auto">
          <a:xfrm>
            <a:off x="7091933" y="495449"/>
            <a:ext cx="2016127" cy="1349375"/>
            <a:chOff x="263" y="2557"/>
            <a:chExt cx="1270" cy="1021"/>
          </a:xfrm>
        </p:grpSpPr>
        <p:sp>
          <p:nvSpPr>
            <p:cNvPr id="110" name="Rectangle 53"/>
            <p:cNvSpPr>
              <a:spLocks noChangeArrowheads="1"/>
            </p:cNvSpPr>
            <p:nvPr/>
          </p:nvSpPr>
          <p:spPr bwMode="auto">
            <a:xfrm>
              <a:off x="311" y="3003"/>
              <a:ext cx="116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u-HU" altLang="hu-HU" sz="1200" b="1" i="0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sp>
          <p:nvSpPr>
            <p:cNvPr id="111" name="Rectangle 54"/>
            <p:cNvSpPr>
              <a:spLocks noChangeArrowheads="1"/>
            </p:cNvSpPr>
            <p:nvPr/>
          </p:nvSpPr>
          <p:spPr bwMode="auto">
            <a:xfrm>
              <a:off x="916" y="3007"/>
              <a:ext cx="575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lang="hu-HU" altLang="hu-HU" sz="1200" b="1" i="0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pic>
          <p:nvPicPr>
            <p:cNvPr id="112" name="Picture 55" descr="cid:image001.gif@01C56813.97455D60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" y="2805"/>
              <a:ext cx="127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" name="Rectangle 56"/>
            <p:cNvSpPr>
              <a:spLocks noChangeArrowheads="1"/>
            </p:cNvSpPr>
            <p:nvPr/>
          </p:nvSpPr>
          <p:spPr bwMode="auto">
            <a:xfrm>
              <a:off x="899" y="2911"/>
              <a:ext cx="7" cy="667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 i="0"/>
            </a:p>
          </p:txBody>
        </p:sp>
        <p:sp>
          <p:nvSpPr>
            <p:cNvPr id="114" name="Text Box 57"/>
            <p:cNvSpPr txBox="1">
              <a:spLocks noChangeArrowheads="1"/>
            </p:cNvSpPr>
            <p:nvPr/>
          </p:nvSpPr>
          <p:spPr bwMode="auto">
            <a:xfrm>
              <a:off x="467" y="2557"/>
              <a:ext cx="88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1400" b="1" i="0" dirty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4. </a:t>
              </a:r>
              <a:r>
                <a:rPr lang="hu-HU" altLang="hu-HU" sz="1400" b="1" dirty="0" smtClean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ÁFA NYITÓ</a:t>
              </a:r>
              <a:endParaRPr lang="hu-HU" altLang="hu-HU" sz="1400" b="1" i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5" name="Text Box 58"/>
            <p:cNvSpPr txBox="1">
              <a:spLocks noChangeArrowheads="1"/>
            </p:cNvSpPr>
            <p:nvPr/>
          </p:nvSpPr>
          <p:spPr bwMode="auto">
            <a:xfrm>
              <a:off x="316" y="2725"/>
              <a:ext cx="1095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200" b="1" i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  T                            K</a:t>
              </a:r>
              <a:endParaRPr lang="hu-HU" altLang="hu-HU" sz="900" b="1" i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17" name="Text Box 80"/>
          <p:cNvSpPr txBox="1">
            <a:spLocks noChangeArrowheads="1"/>
          </p:cNvSpPr>
          <p:nvPr/>
        </p:nvSpPr>
        <p:spPr bwMode="auto">
          <a:xfrm>
            <a:off x="323528" y="2522396"/>
            <a:ext cx="1165225" cy="258532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200" b="1" i="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NY 500</a:t>
            </a:r>
            <a:endParaRPr lang="hu-HU" altLang="hu-HU" sz="1200" b="1" i="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8" name="Text Box 80"/>
          <p:cNvSpPr txBox="1">
            <a:spLocks noChangeArrowheads="1"/>
          </p:cNvSpPr>
          <p:nvPr/>
        </p:nvSpPr>
        <p:spPr bwMode="auto">
          <a:xfrm>
            <a:off x="6071071" y="2276872"/>
            <a:ext cx="1165225" cy="258532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200" b="1" i="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NY 600</a:t>
            </a:r>
            <a:endParaRPr lang="hu-HU" altLang="hu-HU" sz="1200" b="1" i="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9" name="Text Box 80"/>
          <p:cNvSpPr txBox="1">
            <a:spLocks noChangeArrowheads="1"/>
          </p:cNvSpPr>
          <p:nvPr/>
        </p:nvSpPr>
        <p:spPr bwMode="auto">
          <a:xfrm>
            <a:off x="7151191" y="1010228"/>
            <a:ext cx="1165225" cy="258532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200" b="1" i="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NY 100</a:t>
            </a:r>
            <a:endParaRPr lang="hu-HU" altLang="hu-HU" sz="1200" b="1" i="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0" name="Text Box 80"/>
          <p:cNvSpPr txBox="1">
            <a:spLocks noChangeArrowheads="1"/>
          </p:cNvSpPr>
          <p:nvPr/>
        </p:nvSpPr>
        <p:spPr bwMode="auto">
          <a:xfrm>
            <a:off x="2411760" y="2522396"/>
            <a:ext cx="1165225" cy="258532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200" b="1" i="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NY 2 000</a:t>
            </a:r>
            <a:endParaRPr lang="hu-HU" altLang="hu-HU" sz="1200" b="1" i="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1" name="Text Box 80"/>
          <p:cNvSpPr txBox="1">
            <a:spLocks noChangeArrowheads="1"/>
          </p:cNvSpPr>
          <p:nvPr/>
        </p:nvSpPr>
        <p:spPr bwMode="auto">
          <a:xfrm>
            <a:off x="382439" y="938220"/>
            <a:ext cx="1165225" cy="258532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200" b="1" i="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NY 1 000</a:t>
            </a:r>
            <a:endParaRPr lang="hu-HU" altLang="hu-HU" sz="1200" b="1" i="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62" name="Group 11"/>
          <p:cNvGrpSpPr>
            <a:grpSpLocks/>
          </p:cNvGrpSpPr>
          <p:nvPr/>
        </p:nvGrpSpPr>
        <p:grpSpPr bwMode="auto">
          <a:xfrm>
            <a:off x="4745952" y="4005064"/>
            <a:ext cx="2346328" cy="1620837"/>
            <a:chOff x="164" y="2557"/>
            <a:chExt cx="1478" cy="1021"/>
          </a:xfrm>
        </p:grpSpPr>
        <p:sp>
          <p:nvSpPr>
            <p:cNvPr id="63" name="Rectangle 12"/>
            <p:cNvSpPr>
              <a:spLocks noChangeArrowheads="1"/>
            </p:cNvSpPr>
            <p:nvPr/>
          </p:nvSpPr>
          <p:spPr bwMode="auto">
            <a:xfrm>
              <a:off x="311" y="3003"/>
              <a:ext cx="1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u-HU" altLang="hu-HU" sz="1200" b="1" i="0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sp>
          <p:nvSpPr>
            <p:cNvPr id="64" name="Rectangle 13"/>
            <p:cNvSpPr>
              <a:spLocks noChangeArrowheads="1"/>
            </p:cNvSpPr>
            <p:nvPr/>
          </p:nvSpPr>
          <p:spPr bwMode="auto">
            <a:xfrm>
              <a:off x="916" y="3008"/>
              <a:ext cx="57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lang="hu-HU" altLang="hu-HU" sz="1000" b="1" i="0">
                <a:solidFill>
                  <a:srgbClr val="FF33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65" name="Picture 14" descr="cid:image001.gif@01C56813.97455D60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" y="2805"/>
              <a:ext cx="127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Rectangle 15"/>
            <p:cNvSpPr>
              <a:spLocks noChangeArrowheads="1"/>
            </p:cNvSpPr>
            <p:nvPr/>
          </p:nvSpPr>
          <p:spPr bwMode="auto">
            <a:xfrm>
              <a:off x="899" y="2911"/>
              <a:ext cx="7" cy="667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 i="0"/>
            </a:p>
          </p:txBody>
        </p:sp>
        <p:sp>
          <p:nvSpPr>
            <p:cNvPr id="67" name="Text Box 16"/>
            <p:cNvSpPr txBox="1">
              <a:spLocks noChangeArrowheads="1"/>
            </p:cNvSpPr>
            <p:nvPr/>
          </p:nvSpPr>
          <p:spPr bwMode="auto">
            <a:xfrm>
              <a:off x="164" y="2557"/>
              <a:ext cx="147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1400" b="1" i="0" dirty="0" smtClean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5. ALAPANYAGKÖLTSÉG</a:t>
              </a:r>
              <a:endParaRPr lang="hu-HU" altLang="hu-HU" sz="1400" b="1" i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68" name="Text Box 17"/>
            <p:cNvSpPr txBox="1">
              <a:spLocks noChangeArrowheads="1"/>
            </p:cNvSpPr>
            <p:nvPr/>
          </p:nvSpPr>
          <p:spPr bwMode="auto">
            <a:xfrm>
              <a:off x="316" y="2725"/>
              <a:ext cx="109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200" b="1" i="0" dirty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  T                            K</a:t>
              </a:r>
              <a:endParaRPr lang="hu-HU" altLang="hu-HU" sz="900" b="1" i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69" name="Text Box 39"/>
          <p:cNvSpPr txBox="1">
            <a:spLocks noChangeArrowheads="1"/>
          </p:cNvSpPr>
          <p:nvPr/>
        </p:nvSpPr>
        <p:spPr bwMode="auto">
          <a:xfrm rot="-5400000">
            <a:off x="-852772" y="5252338"/>
            <a:ext cx="2060699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rgbClr val="9933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400" b="1" i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KÖLTSÉGSZÁMLÁK</a:t>
            </a:r>
            <a:endParaRPr lang="hu-HU" altLang="hu-HU" sz="1400" b="1" i="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0" name="Text Box 80"/>
          <p:cNvSpPr txBox="1">
            <a:spLocks noChangeArrowheads="1"/>
          </p:cNvSpPr>
          <p:nvPr/>
        </p:nvSpPr>
        <p:spPr bwMode="auto">
          <a:xfrm>
            <a:off x="1462559" y="2522396"/>
            <a:ext cx="1165225" cy="258532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200" b="1" i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4.   300,742</a:t>
            </a:r>
            <a:endParaRPr lang="hu-HU" altLang="hu-HU" sz="1200" b="1" i="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2" name="Text Box 80"/>
          <p:cNvSpPr txBox="1">
            <a:spLocks noChangeArrowheads="1"/>
          </p:cNvSpPr>
          <p:nvPr/>
        </p:nvSpPr>
        <p:spPr bwMode="auto">
          <a:xfrm>
            <a:off x="4745952" y="4581128"/>
            <a:ext cx="1165225" cy="258532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2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4</a:t>
            </a:r>
            <a:r>
              <a:rPr lang="hu-HU" altLang="hu-HU" sz="1200" b="1" i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.   300,742</a:t>
            </a:r>
            <a:endParaRPr lang="hu-HU" altLang="hu-HU" sz="1200" b="1" i="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81" name="Group 4"/>
          <p:cNvGrpSpPr>
            <a:grpSpLocks/>
          </p:cNvGrpSpPr>
          <p:nvPr/>
        </p:nvGrpSpPr>
        <p:grpSpPr bwMode="auto">
          <a:xfrm>
            <a:off x="2555875" y="4005064"/>
            <a:ext cx="2016125" cy="1620837"/>
            <a:chOff x="263" y="2557"/>
            <a:chExt cx="1270" cy="1021"/>
          </a:xfrm>
        </p:grpSpPr>
        <p:sp>
          <p:nvSpPr>
            <p:cNvPr id="82" name="Rectangle 5"/>
            <p:cNvSpPr>
              <a:spLocks noChangeArrowheads="1"/>
            </p:cNvSpPr>
            <p:nvPr/>
          </p:nvSpPr>
          <p:spPr bwMode="auto">
            <a:xfrm>
              <a:off x="311" y="3003"/>
              <a:ext cx="1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u-HU" altLang="hu-HU" sz="1200" b="1" i="0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sp>
          <p:nvSpPr>
            <p:cNvPr id="83" name="Rectangle 6"/>
            <p:cNvSpPr>
              <a:spLocks noChangeArrowheads="1"/>
            </p:cNvSpPr>
            <p:nvPr/>
          </p:nvSpPr>
          <p:spPr bwMode="auto">
            <a:xfrm>
              <a:off x="916" y="3008"/>
              <a:ext cx="57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lang="hu-HU" altLang="hu-HU" sz="1200" b="1" i="0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pic>
          <p:nvPicPr>
            <p:cNvPr id="84" name="Picture 7" descr="cid:image001.gif@01C56813.97455D60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" y="2805"/>
              <a:ext cx="127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" name="Rectangle 8"/>
            <p:cNvSpPr>
              <a:spLocks noChangeArrowheads="1"/>
            </p:cNvSpPr>
            <p:nvPr/>
          </p:nvSpPr>
          <p:spPr bwMode="auto">
            <a:xfrm>
              <a:off x="899" y="2911"/>
              <a:ext cx="7" cy="667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 i="0"/>
            </a:p>
          </p:txBody>
        </p:sp>
        <p:sp>
          <p:nvSpPr>
            <p:cNvPr id="86" name="Text Box 9"/>
            <p:cNvSpPr txBox="1">
              <a:spLocks noChangeArrowheads="1"/>
            </p:cNvSpPr>
            <p:nvPr/>
          </p:nvSpPr>
          <p:spPr bwMode="auto">
            <a:xfrm>
              <a:off x="329" y="2557"/>
              <a:ext cx="115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1400" b="1" i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5. BÉRJÁRULÉKOK</a:t>
              </a:r>
            </a:p>
          </p:txBody>
        </p:sp>
        <p:sp>
          <p:nvSpPr>
            <p:cNvPr id="87" name="Text Box 10"/>
            <p:cNvSpPr txBox="1">
              <a:spLocks noChangeArrowheads="1"/>
            </p:cNvSpPr>
            <p:nvPr/>
          </p:nvSpPr>
          <p:spPr bwMode="auto">
            <a:xfrm>
              <a:off x="316" y="2725"/>
              <a:ext cx="109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200" b="1" i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  T                            K</a:t>
              </a:r>
              <a:endParaRPr lang="hu-HU" altLang="hu-HU" sz="900" b="1" i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16" name="Group 18"/>
          <p:cNvGrpSpPr>
            <a:grpSpLocks/>
          </p:cNvGrpSpPr>
          <p:nvPr/>
        </p:nvGrpSpPr>
        <p:grpSpPr bwMode="auto">
          <a:xfrm>
            <a:off x="296863" y="4005064"/>
            <a:ext cx="2016125" cy="1620837"/>
            <a:chOff x="263" y="2557"/>
            <a:chExt cx="1270" cy="1021"/>
          </a:xfrm>
        </p:grpSpPr>
        <p:sp>
          <p:nvSpPr>
            <p:cNvPr id="122" name="Rectangle 19"/>
            <p:cNvSpPr>
              <a:spLocks noChangeArrowheads="1"/>
            </p:cNvSpPr>
            <p:nvPr/>
          </p:nvSpPr>
          <p:spPr bwMode="auto">
            <a:xfrm>
              <a:off x="311" y="3003"/>
              <a:ext cx="1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u-HU" altLang="hu-HU" sz="1200" b="1" i="0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sp>
          <p:nvSpPr>
            <p:cNvPr id="123" name="Rectangle 20"/>
            <p:cNvSpPr>
              <a:spLocks noChangeArrowheads="1"/>
            </p:cNvSpPr>
            <p:nvPr/>
          </p:nvSpPr>
          <p:spPr bwMode="auto">
            <a:xfrm>
              <a:off x="916" y="3008"/>
              <a:ext cx="57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lang="hu-HU" altLang="hu-HU" sz="1200" b="1" i="0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pic>
          <p:nvPicPr>
            <p:cNvPr id="124" name="Picture 21" descr="cid:image001.gif@01C56813.97455D60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" y="2805"/>
              <a:ext cx="127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" name="Rectangle 22"/>
            <p:cNvSpPr>
              <a:spLocks noChangeArrowheads="1"/>
            </p:cNvSpPr>
            <p:nvPr/>
          </p:nvSpPr>
          <p:spPr bwMode="auto">
            <a:xfrm>
              <a:off x="899" y="2911"/>
              <a:ext cx="7" cy="667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 i="0"/>
            </a:p>
          </p:txBody>
        </p:sp>
        <p:sp>
          <p:nvSpPr>
            <p:cNvPr id="126" name="Text Box 23"/>
            <p:cNvSpPr txBox="1">
              <a:spLocks noChangeArrowheads="1"/>
            </p:cNvSpPr>
            <p:nvPr/>
          </p:nvSpPr>
          <p:spPr bwMode="auto">
            <a:xfrm>
              <a:off x="421" y="2557"/>
              <a:ext cx="96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1400" b="1" i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5.BÉRKÖLTSÉG</a:t>
              </a:r>
            </a:p>
          </p:txBody>
        </p:sp>
        <p:sp>
          <p:nvSpPr>
            <p:cNvPr id="127" name="Text Box 24"/>
            <p:cNvSpPr txBox="1">
              <a:spLocks noChangeArrowheads="1"/>
            </p:cNvSpPr>
            <p:nvPr/>
          </p:nvSpPr>
          <p:spPr bwMode="auto">
            <a:xfrm>
              <a:off x="316" y="2725"/>
              <a:ext cx="109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200" b="1" i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  T                            K</a:t>
              </a:r>
              <a:endParaRPr lang="hu-HU" altLang="hu-HU" sz="900" b="1" i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28" name="Text Box 51"/>
          <p:cNvSpPr txBox="1">
            <a:spLocks noChangeArrowheads="1"/>
          </p:cNvSpPr>
          <p:nvPr/>
        </p:nvSpPr>
        <p:spPr bwMode="auto">
          <a:xfrm>
            <a:off x="251520" y="4544814"/>
            <a:ext cx="1165225" cy="258532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200" b="1" i="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(1) </a:t>
            </a:r>
            <a:r>
              <a:rPr lang="hu-HU" altLang="hu-HU" sz="1200" b="1" i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139,500</a:t>
            </a:r>
            <a:endParaRPr lang="hu-HU" altLang="hu-HU" sz="1200" b="1" i="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9" name="Text Box 69"/>
          <p:cNvSpPr txBox="1">
            <a:spLocks noChangeArrowheads="1"/>
          </p:cNvSpPr>
          <p:nvPr/>
        </p:nvSpPr>
        <p:spPr bwMode="auto">
          <a:xfrm>
            <a:off x="2425700" y="4546401"/>
            <a:ext cx="1165225" cy="258532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200" b="1" i="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(2A) </a:t>
            </a:r>
            <a:r>
              <a:rPr lang="hu-HU" altLang="hu-HU" sz="1200" b="1" i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37,665</a:t>
            </a:r>
            <a:endParaRPr lang="hu-HU" altLang="hu-HU" sz="1200" b="1" i="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0" name="Text Box 71"/>
          <p:cNvSpPr txBox="1">
            <a:spLocks noChangeArrowheads="1"/>
          </p:cNvSpPr>
          <p:nvPr/>
        </p:nvSpPr>
        <p:spPr bwMode="auto">
          <a:xfrm>
            <a:off x="2470671" y="4784526"/>
            <a:ext cx="1165225" cy="258532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200" b="1" i="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(2B)  </a:t>
            </a:r>
            <a:r>
              <a:rPr lang="hu-HU" altLang="hu-HU" sz="1200" b="1" i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2,093</a:t>
            </a:r>
            <a:endParaRPr lang="hu-HU" altLang="hu-HU" sz="1200" b="1" i="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4" name="Text Box 77"/>
          <p:cNvSpPr txBox="1">
            <a:spLocks noChangeArrowheads="1"/>
          </p:cNvSpPr>
          <p:nvPr/>
        </p:nvSpPr>
        <p:spPr bwMode="auto">
          <a:xfrm>
            <a:off x="3491880" y="2465388"/>
            <a:ext cx="1165225" cy="258532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200" b="1" i="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(3A) </a:t>
            </a:r>
            <a:r>
              <a:rPr lang="hu-HU" altLang="hu-HU" sz="1200" b="1" i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91,372</a:t>
            </a:r>
            <a:endParaRPr lang="hu-HU" altLang="hu-HU" sz="1200" b="1" i="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5" name="Text Box 79"/>
          <p:cNvSpPr txBox="1">
            <a:spLocks noChangeArrowheads="1"/>
          </p:cNvSpPr>
          <p:nvPr/>
        </p:nvSpPr>
        <p:spPr bwMode="auto">
          <a:xfrm>
            <a:off x="3438474" y="2688438"/>
            <a:ext cx="1277542" cy="258532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200" b="1" i="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(3B</a:t>
            </a:r>
            <a:r>
              <a:rPr lang="hu-HU" altLang="hu-HU" sz="1200" b="1" i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) 22,320</a:t>
            </a:r>
            <a:endParaRPr lang="hu-HU" altLang="hu-HU" sz="1200" b="1" i="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6" name="Text Box 81"/>
          <p:cNvSpPr txBox="1">
            <a:spLocks noChangeArrowheads="1"/>
          </p:cNvSpPr>
          <p:nvPr/>
        </p:nvSpPr>
        <p:spPr bwMode="auto">
          <a:xfrm>
            <a:off x="3491880" y="2959901"/>
            <a:ext cx="1165225" cy="258532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200" b="1" i="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(3C) </a:t>
            </a:r>
            <a:r>
              <a:rPr lang="hu-HU" altLang="hu-HU" sz="1200" b="1" i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63,473</a:t>
            </a:r>
            <a:endParaRPr lang="hu-HU" altLang="hu-HU" sz="1200" b="1" i="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7" name="Text Box 83"/>
          <p:cNvSpPr txBox="1">
            <a:spLocks noChangeArrowheads="1"/>
          </p:cNvSpPr>
          <p:nvPr/>
        </p:nvSpPr>
        <p:spPr bwMode="auto">
          <a:xfrm>
            <a:off x="3504580" y="3242476"/>
            <a:ext cx="1165225" cy="258532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200" b="1" i="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(3D)   </a:t>
            </a:r>
            <a:r>
              <a:rPr lang="hu-HU" altLang="hu-HU" sz="1200" b="1" i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2,093</a:t>
            </a:r>
            <a:endParaRPr lang="hu-HU" altLang="hu-HU" sz="1200" b="1" i="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090600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://certax-accounting.com/wp-content/uploads/2014/12/Account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1" y="8559"/>
            <a:ext cx="9474584" cy="68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C6078CBD-5753-45B6-8B7C-35D7B286714C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  <a:defRPr/>
              </a:pPr>
              <a:t>2</a:t>
            </a:fld>
            <a:endParaRPr lang="hu-HU" altLang="hu-HU" sz="1400" smtClean="0"/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457200" y="5397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4400" b="1" dirty="0">
                <a:solidFill>
                  <a:srgbClr val="FF0000"/>
                </a:solidFill>
              </a:rPr>
              <a:t>MIRŐL LESZ MA SZÓ?</a:t>
            </a:r>
          </a:p>
        </p:txBody>
      </p:sp>
      <p:sp>
        <p:nvSpPr>
          <p:cNvPr id="1268740" name="AutoShape 4"/>
          <p:cNvSpPr>
            <a:spLocks/>
          </p:cNvSpPr>
          <p:nvPr/>
        </p:nvSpPr>
        <p:spPr bwMode="auto">
          <a:xfrm>
            <a:off x="216792" y="2276872"/>
            <a:ext cx="8675688" cy="1150938"/>
          </a:xfrm>
          <a:prstGeom prst="roundRect">
            <a:avLst>
              <a:gd name="adj" fmla="val 1442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33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1" dir="3059923" algn="ctr" rotWithShape="0">
                    <a:schemeClr val="bg2">
                      <a:alpha val="75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8223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668338" indent="-257175" defTabSz="8223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028700" indent="-206375" defTabSz="82232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439863" indent="-204788" defTabSz="82232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1851025" indent="-204788" defTabSz="82232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308225" indent="-204788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765425" indent="-204788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222625" indent="-204788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679825" indent="-204788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6800" b="1" dirty="0" smtClean="0">
                <a:sym typeface="Wingdings" pitchFamily="2" charset="2"/>
              </a:rPr>
              <a:t></a:t>
            </a:r>
            <a:r>
              <a:rPr lang="hu-HU" altLang="hu-HU" sz="4000" b="1" dirty="0" smtClean="0">
                <a:sym typeface="Wingdings" pitchFamily="2" charset="2"/>
              </a:rPr>
              <a:t>KÖLTSÉGEK ELSZÁMOLÁSA</a:t>
            </a:r>
            <a:endParaRPr lang="hu-HU" altLang="hu-HU" sz="6000" dirty="0"/>
          </a:p>
        </p:txBody>
      </p:sp>
      <p:sp>
        <p:nvSpPr>
          <p:cNvPr id="1268742" name="AutoShape 1"/>
          <p:cNvSpPr>
            <a:spLocks/>
          </p:cNvSpPr>
          <p:nvPr/>
        </p:nvSpPr>
        <p:spPr bwMode="auto">
          <a:xfrm>
            <a:off x="-468560" y="982663"/>
            <a:ext cx="10009188" cy="1150937"/>
          </a:xfrm>
          <a:prstGeom prst="roundRect">
            <a:avLst>
              <a:gd name="adj" fmla="val 1442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33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1" dir="3059923" algn="ctr" rotWithShape="0">
                    <a:schemeClr val="bg2">
                      <a:alpha val="75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8223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668338" indent="-257175" defTabSz="8223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028700" indent="-206375" defTabSz="82232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439863" indent="-204788" defTabSz="82232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1851025" indent="-204788" defTabSz="82232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308225" indent="-204788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765425" indent="-204788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222625" indent="-204788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679825" indent="-204788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6800" b="1" dirty="0">
                <a:sym typeface="Wingdings" pitchFamily="2" charset="2"/>
              </a:rPr>
              <a:t></a:t>
            </a:r>
            <a:r>
              <a:rPr lang="hu-HU" altLang="hu-HU" sz="6800" b="1" dirty="0"/>
              <a:t> </a:t>
            </a:r>
            <a:r>
              <a:rPr lang="hu-HU" altLang="hu-HU" sz="3600" b="1" dirty="0" smtClean="0"/>
              <a:t> KÖLTSÉGEK FELMERÜLÉSE</a:t>
            </a:r>
            <a:endParaRPr lang="hu-HU" altLang="hu-HU" sz="3800" b="1" dirty="0"/>
          </a:p>
        </p:txBody>
      </p:sp>
      <p:sp>
        <p:nvSpPr>
          <p:cNvPr id="1268743" name="AutoShape 7"/>
          <p:cNvSpPr>
            <a:spLocks/>
          </p:cNvSpPr>
          <p:nvPr/>
        </p:nvSpPr>
        <p:spPr bwMode="auto">
          <a:xfrm>
            <a:off x="216792" y="3861048"/>
            <a:ext cx="8675688" cy="1150937"/>
          </a:xfrm>
          <a:prstGeom prst="roundRect">
            <a:avLst>
              <a:gd name="adj" fmla="val 1442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33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1" dir="3059923" algn="ctr" rotWithShape="0">
                    <a:schemeClr val="bg2">
                      <a:alpha val="75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8223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668338" indent="-257175" defTabSz="8223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028700" indent="-206375" defTabSz="82232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439863" indent="-204788" defTabSz="82232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1851025" indent="-204788" defTabSz="82232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308225" indent="-204788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765425" indent="-204788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222625" indent="-204788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679825" indent="-204788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6800" b="1" dirty="0">
                <a:sym typeface="Wingdings" pitchFamily="2" charset="2"/>
              </a:rPr>
              <a:t></a:t>
            </a:r>
            <a:r>
              <a:rPr lang="hu-HU" altLang="hu-HU" sz="4200" b="1" dirty="0"/>
              <a:t> </a:t>
            </a:r>
            <a:r>
              <a:rPr lang="hu-HU" altLang="hu-HU" sz="3600" b="1" dirty="0"/>
              <a:t>A KÖLTSÉGSZÁMÍTÁS </a:t>
            </a:r>
            <a:br>
              <a:rPr lang="hu-HU" altLang="hu-HU" sz="3600" b="1" dirty="0"/>
            </a:br>
            <a:r>
              <a:rPr lang="hu-HU" altLang="hu-HU" sz="3600" b="1" dirty="0"/>
              <a:t>       RENDSZERE ÉS A KÖLTSÉGEK     </a:t>
            </a:r>
            <a:br>
              <a:rPr lang="hu-HU" altLang="hu-HU" sz="3600" b="1" dirty="0"/>
            </a:br>
            <a:r>
              <a:rPr lang="hu-HU" altLang="hu-HU" sz="3600" b="1" dirty="0"/>
              <a:t>       CSOPORTOSÍTÁSA </a:t>
            </a:r>
            <a:endParaRPr lang="hu-HU" altLang="hu-HU" sz="6000" dirty="0"/>
          </a:p>
        </p:txBody>
      </p:sp>
    </p:spTree>
    <p:extLst>
      <p:ext uri="{BB962C8B-B14F-4D97-AF65-F5344CB8AC3E}">
        <p14:creationId xmlns:p14="http://schemas.microsoft.com/office/powerpoint/2010/main" val="38459616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8740" grpId="0"/>
      <p:bldP spid="1268740" grpId="1"/>
      <p:bldP spid="1268742" grpId="0"/>
      <p:bldP spid="1268743" grpId="0"/>
      <p:bldP spid="126874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683568" y="39539"/>
            <a:ext cx="7794625" cy="365125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hu-HU" altLang="hu-HU" sz="3200" b="1" dirty="0" smtClean="0">
                <a:solidFill>
                  <a:srgbClr val="FF0000"/>
                </a:solidFill>
              </a:rPr>
              <a:t>5</a:t>
            </a:r>
            <a:r>
              <a:rPr lang="hu-HU" altLang="hu-HU" sz="3200" b="1" dirty="0">
                <a:solidFill>
                  <a:srgbClr val="FF0000"/>
                </a:solidFill>
              </a:rPr>
              <a:t>. ÉRTÉKCSÖKKENÉS </a:t>
            </a:r>
            <a:r>
              <a:rPr lang="hu-HU" altLang="hu-HU" sz="3200" b="1" dirty="0" smtClean="0">
                <a:solidFill>
                  <a:srgbClr val="FF0000"/>
                </a:solidFill>
              </a:rPr>
              <a:t>ELSZÁMOLÁSA</a:t>
            </a:r>
          </a:p>
        </p:txBody>
      </p:sp>
      <p:grpSp>
        <p:nvGrpSpPr>
          <p:cNvPr id="7173" name="Group 11"/>
          <p:cNvGrpSpPr>
            <a:grpSpLocks/>
          </p:cNvGrpSpPr>
          <p:nvPr/>
        </p:nvGrpSpPr>
        <p:grpSpPr bwMode="auto">
          <a:xfrm>
            <a:off x="2483867" y="1952179"/>
            <a:ext cx="2016125" cy="1620837"/>
            <a:chOff x="263" y="2557"/>
            <a:chExt cx="1270" cy="1021"/>
          </a:xfrm>
        </p:grpSpPr>
        <p:sp>
          <p:nvSpPr>
            <p:cNvPr id="7244" name="Rectangle 12"/>
            <p:cNvSpPr>
              <a:spLocks noChangeArrowheads="1"/>
            </p:cNvSpPr>
            <p:nvPr/>
          </p:nvSpPr>
          <p:spPr bwMode="auto">
            <a:xfrm>
              <a:off x="311" y="3003"/>
              <a:ext cx="1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u-HU" altLang="hu-HU" sz="1200" b="1" i="0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sp>
          <p:nvSpPr>
            <p:cNvPr id="7245" name="Rectangle 13"/>
            <p:cNvSpPr>
              <a:spLocks noChangeArrowheads="1"/>
            </p:cNvSpPr>
            <p:nvPr/>
          </p:nvSpPr>
          <p:spPr bwMode="auto">
            <a:xfrm>
              <a:off x="916" y="3008"/>
              <a:ext cx="57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lang="hu-HU" altLang="hu-HU" sz="1000" b="1" i="0">
                <a:solidFill>
                  <a:srgbClr val="FF33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7246" name="Picture 14" descr="cid:image001.gif@01C56813.97455D60"/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" y="2805"/>
              <a:ext cx="127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47" name="Rectangle 15"/>
            <p:cNvSpPr>
              <a:spLocks noChangeArrowheads="1"/>
            </p:cNvSpPr>
            <p:nvPr/>
          </p:nvSpPr>
          <p:spPr bwMode="auto">
            <a:xfrm>
              <a:off x="899" y="2911"/>
              <a:ext cx="7" cy="667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 i="0"/>
            </a:p>
          </p:txBody>
        </p:sp>
        <p:sp>
          <p:nvSpPr>
            <p:cNvPr id="7248" name="Text Box 16"/>
            <p:cNvSpPr txBox="1">
              <a:spLocks noChangeArrowheads="1"/>
            </p:cNvSpPr>
            <p:nvPr/>
          </p:nvSpPr>
          <p:spPr bwMode="auto">
            <a:xfrm>
              <a:off x="368" y="2557"/>
              <a:ext cx="107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1400" b="1" i="0" dirty="0" smtClean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3. </a:t>
              </a:r>
              <a:r>
                <a:rPr lang="hu-HU" altLang="hu-HU" sz="1400" b="1" i="0" dirty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BANKSZÁMLA</a:t>
              </a:r>
            </a:p>
          </p:txBody>
        </p:sp>
        <p:sp>
          <p:nvSpPr>
            <p:cNvPr id="7249" name="Text Box 17"/>
            <p:cNvSpPr txBox="1">
              <a:spLocks noChangeArrowheads="1"/>
            </p:cNvSpPr>
            <p:nvPr/>
          </p:nvSpPr>
          <p:spPr bwMode="auto">
            <a:xfrm>
              <a:off x="316" y="2725"/>
              <a:ext cx="109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200" b="1" i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  T                            K</a:t>
              </a:r>
              <a:endParaRPr lang="hu-HU" altLang="hu-HU" sz="900" b="1" i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368089" name="Group 25"/>
          <p:cNvGrpSpPr>
            <a:grpSpLocks/>
          </p:cNvGrpSpPr>
          <p:nvPr/>
        </p:nvGrpSpPr>
        <p:grpSpPr bwMode="auto">
          <a:xfrm>
            <a:off x="5147717" y="404664"/>
            <a:ext cx="2016125" cy="1620837"/>
            <a:chOff x="263" y="2557"/>
            <a:chExt cx="1270" cy="1021"/>
          </a:xfrm>
        </p:grpSpPr>
        <p:sp>
          <p:nvSpPr>
            <p:cNvPr id="7232" name="Rectangle 26"/>
            <p:cNvSpPr>
              <a:spLocks noChangeArrowheads="1"/>
            </p:cNvSpPr>
            <p:nvPr/>
          </p:nvSpPr>
          <p:spPr bwMode="auto">
            <a:xfrm>
              <a:off x="311" y="3003"/>
              <a:ext cx="1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u-HU" altLang="hu-HU" sz="1200" b="1" i="0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sp>
          <p:nvSpPr>
            <p:cNvPr id="7233" name="Rectangle 27"/>
            <p:cNvSpPr>
              <a:spLocks noChangeArrowheads="1"/>
            </p:cNvSpPr>
            <p:nvPr/>
          </p:nvSpPr>
          <p:spPr bwMode="auto">
            <a:xfrm>
              <a:off x="916" y="3008"/>
              <a:ext cx="57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lang="hu-HU" altLang="hu-HU" sz="1200" b="1" i="0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pic>
          <p:nvPicPr>
            <p:cNvPr id="7234" name="Picture 28" descr="cid:image001.gif@01C56813.97455D60"/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" y="2805"/>
              <a:ext cx="127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35" name="Rectangle 29"/>
            <p:cNvSpPr>
              <a:spLocks noChangeArrowheads="1"/>
            </p:cNvSpPr>
            <p:nvPr/>
          </p:nvSpPr>
          <p:spPr bwMode="auto">
            <a:xfrm>
              <a:off x="899" y="2911"/>
              <a:ext cx="7" cy="667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 i="0"/>
            </a:p>
          </p:txBody>
        </p:sp>
        <p:sp>
          <p:nvSpPr>
            <p:cNvPr id="7236" name="Text Box 30"/>
            <p:cNvSpPr txBox="1">
              <a:spLocks noChangeArrowheads="1"/>
            </p:cNvSpPr>
            <p:nvPr/>
          </p:nvSpPr>
          <p:spPr bwMode="auto">
            <a:xfrm>
              <a:off x="325" y="2557"/>
              <a:ext cx="1160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1400" b="1" i="0" dirty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4. </a:t>
              </a:r>
              <a:r>
                <a:rPr lang="hu-HU" altLang="hu-HU" sz="1400" b="1" i="0" dirty="0" smtClean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JEGYZETT TŐKE</a:t>
              </a:r>
              <a:endParaRPr lang="hu-HU" altLang="hu-HU" sz="1400" b="1" i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7237" name="Text Box 31"/>
            <p:cNvSpPr txBox="1">
              <a:spLocks noChangeArrowheads="1"/>
            </p:cNvSpPr>
            <p:nvPr/>
          </p:nvSpPr>
          <p:spPr bwMode="auto">
            <a:xfrm>
              <a:off x="316" y="2725"/>
              <a:ext cx="109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200" b="1" i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  T                            K</a:t>
              </a:r>
              <a:endParaRPr lang="hu-HU" altLang="hu-HU" sz="900" b="1" i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7177" name="Text Box 39"/>
          <p:cNvSpPr txBox="1">
            <a:spLocks noChangeArrowheads="1"/>
          </p:cNvSpPr>
          <p:nvPr/>
        </p:nvSpPr>
        <p:spPr bwMode="auto">
          <a:xfrm rot="-5400000">
            <a:off x="-707231" y="1734344"/>
            <a:ext cx="18446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rgbClr val="9933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400" b="1" i="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ESZKÖZSZÁMLÁK</a:t>
            </a:r>
          </a:p>
        </p:txBody>
      </p:sp>
      <p:sp>
        <p:nvSpPr>
          <p:cNvPr id="7178" name="Text Box 40"/>
          <p:cNvSpPr txBox="1">
            <a:spLocks noChangeArrowheads="1"/>
          </p:cNvSpPr>
          <p:nvPr/>
        </p:nvSpPr>
        <p:spPr bwMode="auto">
          <a:xfrm rot="5400000" flipH="1">
            <a:off x="8052594" y="1778794"/>
            <a:ext cx="18446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rgbClr val="9933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400" b="1" i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FORRÁSSZÁMLÁK</a:t>
            </a:r>
          </a:p>
        </p:txBody>
      </p:sp>
      <p:sp>
        <p:nvSpPr>
          <p:cNvPr id="7180" name="Line 42"/>
          <p:cNvSpPr>
            <a:spLocks noChangeShapeType="1"/>
          </p:cNvSpPr>
          <p:nvPr/>
        </p:nvSpPr>
        <p:spPr bwMode="auto">
          <a:xfrm flipH="1">
            <a:off x="4716016" y="728664"/>
            <a:ext cx="0" cy="3064668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7181" name="Line 43"/>
          <p:cNvSpPr>
            <a:spLocks noChangeShapeType="1"/>
          </p:cNvSpPr>
          <p:nvPr/>
        </p:nvSpPr>
        <p:spPr bwMode="auto">
          <a:xfrm>
            <a:off x="0" y="3789040"/>
            <a:ext cx="9144000" cy="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grpSp>
        <p:nvGrpSpPr>
          <p:cNvPr id="1368116" name="Group 52"/>
          <p:cNvGrpSpPr>
            <a:grpSpLocks/>
          </p:cNvGrpSpPr>
          <p:nvPr/>
        </p:nvGrpSpPr>
        <p:grpSpPr bwMode="auto">
          <a:xfrm>
            <a:off x="5147719" y="1800076"/>
            <a:ext cx="2016126" cy="1349375"/>
            <a:chOff x="263" y="2557"/>
            <a:chExt cx="1270" cy="1021"/>
          </a:xfrm>
        </p:grpSpPr>
        <p:sp>
          <p:nvSpPr>
            <p:cNvPr id="7214" name="Rectangle 53"/>
            <p:cNvSpPr>
              <a:spLocks noChangeArrowheads="1"/>
            </p:cNvSpPr>
            <p:nvPr/>
          </p:nvSpPr>
          <p:spPr bwMode="auto">
            <a:xfrm>
              <a:off x="311" y="3003"/>
              <a:ext cx="116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u-HU" altLang="hu-HU" sz="1200" b="1" i="0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sp>
          <p:nvSpPr>
            <p:cNvPr id="7215" name="Rectangle 54"/>
            <p:cNvSpPr>
              <a:spLocks noChangeArrowheads="1"/>
            </p:cNvSpPr>
            <p:nvPr/>
          </p:nvSpPr>
          <p:spPr bwMode="auto">
            <a:xfrm>
              <a:off x="916" y="3007"/>
              <a:ext cx="575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lang="hu-HU" altLang="hu-HU" sz="1200" b="1" i="0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pic>
          <p:nvPicPr>
            <p:cNvPr id="7216" name="Picture 55" descr="cid:image001.gif@01C56813.97455D60"/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" y="2805"/>
              <a:ext cx="127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17" name="Rectangle 56"/>
            <p:cNvSpPr>
              <a:spLocks noChangeArrowheads="1"/>
            </p:cNvSpPr>
            <p:nvPr/>
          </p:nvSpPr>
          <p:spPr bwMode="auto">
            <a:xfrm>
              <a:off x="899" y="2911"/>
              <a:ext cx="7" cy="667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 i="0"/>
            </a:p>
          </p:txBody>
        </p:sp>
        <p:sp>
          <p:nvSpPr>
            <p:cNvPr id="7218" name="Text Box 57"/>
            <p:cNvSpPr txBox="1">
              <a:spLocks noChangeArrowheads="1"/>
            </p:cNvSpPr>
            <p:nvPr/>
          </p:nvSpPr>
          <p:spPr bwMode="auto">
            <a:xfrm>
              <a:off x="441" y="2557"/>
              <a:ext cx="93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1400" b="1" i="0" dirty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4. </a:t>
              </a:r>
              <a:r>
                <a:rPr lang="hu-HU" altLang="hu-HU" sz="1400" b="1" i="0" dirty="0" smtClean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SZÁLLÍTÓK</a:t>
              </a:r>
              <a:endParaRPr lang="hu-HU" altLang="hu-HU" sz="1400" b="1" i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7219" name="Text Box 58"/>
            <p:cNvSpPr txBox="1">
              <a:spLocks noChangeArrowheads="1"/>
            </p:cNvSpPr>
            <p:nvPr/>
          </p:nvSpPr>
          <p:spPr bwMode="auto">
            <a:xfrm>
              <a:off x="316" y="2725"/>
              <a:ext cx="1095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200" b="1" i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  T                            K</a:t>
              </a:r>
              <a:endParaRPr lang="hu-HU" altLang="hu-HU" sz="900" b="1" i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368144" name="Text Box 80"/>
          <p:cNvSpPr txBox="1">
            <a:spLocks noChangeArrowheads="1"/>
          </p:cNvSpPr>
          <p:nvPr/>
        </p:nvSpPr>
        <p:spPr bwMode="auto">
          <a:xfrm>
            <a:off x="6084168" y="1038573"/>
            <a:ext cx="1165225" cy="258532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200" b="1" i="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NY 3 000</a:t>
            </a:r>
            <a:endParaRPr lang="hu-HU" altLang="hu-HU" sz="1200" b="1" i="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88" name="Group 11"/>
          <p:cNvGrpSpPr>
            <a:grpSpLocks/>
          </p:cNvGrpSpPr>
          <p:nvPr/>
        </p:nvGrpSpPr>
        <p:grpSpPr bwMode="auto">
          <a:xfrm>
            <a:off x="452437" y="368003"/>
            <a:ext cx="2043114" cy="1620837"/>
            <a:chOff x="260" y="2557"/>
            <a:chExt cx="1287" cy="1021"/>
          </a:xfrm>
        </p:grpSpPr>
        <p:sp>
          <p:nvSpPr>
            <p:cNvPr id="89" name="Rectangle 12"/>
            <p:cNvSpPr>
              <a:spLocks noChangeArrowheads="1"/>
            </p:cNvSpPr>
            <p:nvPr/>
          </p:nvSpPr>
          <p:spPr bwMode="auto">
            <a:xfrm>
              <a:off x="311" y="3003"/>
              <a:ext cx="1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u-HU" altLang="hu-HU" sz="1200" b="1" i="0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sp>
          <p:nvSpPr>
            <p:cNvPr id="90" name="Rectangle 13"/>
            <p:cNvSpPr>
              <a:spLocks noChangeArrowheads="1"/>
            </p:cNvSpPr>
            <p:nvPr/>
          </p:nvSpPr>
          <p:spPr bwMode="auto">
            <a:xfrm>
              <a:off x="916" y="3008"/>
              <a:ext cx="57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lang="hu-HU" altLang="hu-HU" sz="1000" b="1" i="0">
                <a:solidFill>
                  <a:srgbClr val="FF33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91" name="Picture 14" descr="cid:image001.gif@01C56813.97455D60"/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" y="2805"/>
              <a:ext cx="127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" name="Rectangle 15"/>
            <p:cNvSpPr>
              <a:spLocks noChangeArrowheads="1"/>
            </p:cNvSpPr>
            <p:nvPr/>
          </p:nvSpPr>
          <p:spPr bwMode="auto">
            <a:xfrm>
              <a:off x="899" y="2911"/>
              <a:ext cx="7" cy="667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 i="0"/>
            </a:p>
          </p:txBody>
        </p:sp>
        <p:sp>
          <p:nvSpPr>
            <p:cNvPr id="93" name="Text Box 16"/>
            <p:cNvSpPr txBox="1">
              <a:spLocks noChangeArrowheads="1"/>
            </p:cNvSpPr>
            <p:nvPr/>
          </p:nvSpPr>
          <p:spPr bwMode="auto">
            <a:xfrm>
              <a:off x="260" y="2557"/>
              <a:ext cx="128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1400" b="1" i="0" dirty="0" smtClean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1. GÉPEK, BEREND…</a:t>
              </a:r>
              <a:endParaRPr lang="hu-HU" altLang="hu-HU" sz="1400" b="1" i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4" name="Text Box 17"/>
            <p:cNvSpPr txBox="1">
              <a:spLocks noChangeArrowheads="1"/>
            </p:cNvSpPr>
            <p:nvPr/>
          </p:nvSpPr>
          <p:spPr bwMode="auto">
            <a:xfrm>
              <a:off x="316" y="2725"/>
              <a:ext cx="109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200" b="1" i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  T                            K</a:t>
              </a:r>
              <a:endParaRPr lang="hu-HU" altLang="hu-HU" sz="900" b="1" i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95" name="Group 11"/>
          <p:cNvGrpSpPr>
            <a:grpSpLocks/>
          </p:cNvGrpSpPr>
          <p:nvPr/>
        </p:nvGrpSpPr>
        <p:grpSpPr bwMode="auto">
          <a:xfrm>
            <a:off x="2328414" y="368003"/>
            <a:ext cx="2387602" cy="1620837"/>
            <a:chOff x="151" y="2557"/>
            <a:chExt cx="1504" cy="1021"/>
          </a:xfrm>
        </p:grpSpPr>
        <p:sp>
          <p:nvSpPr>
            <p:cNvPr id="96" name="Rectangle 12"/>
            <p:cNvSpPr>
              <a:spLocks noChangeArrowheads="1"/>
            </p:cNvSpPr>
            <p:nvPr/>
          </p:nvSpPr>
          <p:spPr bwMode="auto">
            <a:xfrm>
              <a:off x="311" y="3003"/>
              <a:ext cx="1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u-HU" altLang="hu-HU" sz="1200" b="1" i="0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sp>
          <p:nvSpPr>
            <p:cNvPr id="97" name="Rectangle 13"/>
            <p:cNvSpPr>
              <a:spLocks noChangeArrowheads="1"/>
            </p:cNvSpPr>
            <p:nvPr/>
          </p:nvSpPr>
          <p:spPr bwMode="auto">
            <a:xfrm>
              <a:off x="916" y="3008"/>
              <a:ext cx="57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lang="hu-HU" altLang="hu-HU" sz="1000" b="1" i="0">
                <a:solidFill>
                  <a:srgbClr val="FF33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98" name="Picture 14" descr="cid:image001.gif@01C56813.97455D60"/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" y="2805"/>
              <a:ext cx="127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" name="Rectangle 15"/>
            <p:cNvSpPr>
              <a:spLocks noChangeArrowheads="1"/>
            </p:cNvSpPr>
            <p:nvPr/>
          </p:nvSpPr>
          <p:spPr bwMode="auto">
            <a:xfrm>
              <a:off x="899" y="2911"/>
              <a:ext cx="7" cy="667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 i="0"/>
            </a:p>
          </p:txBody>
        </p:sp>
        <p:sp>
          <p:nvSpPr>
            <p:cNvPr id="100" name="Text Box 16"/>
            <p:cNvSpPr txBox="1">
              <a:spLocks noChangeArrowheads="1"/>
            </p:cNvSpPr>
            <p:nvPr/>
          </p:nvSpPr>
          <p:spPr bwMode="auto">
            <a:xfrm>
              <a:off x="151" y="2557"/>
              <a:ext cx="1504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1400" b="1" i="0" dirty="0" smtClean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1. GÉPEK, BEREND…ÉCS</a:t>
              </a:r>
              <a:endParaRPr lang="hu-HU" altLang="hu-HU" sz="1400" b="1" i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1" name="Text Box 17"/>
            <p:cNvSpPr txBox="1">
              <a:spLocks noChangeArrowheads="1"/>
            </p:cNvSpPr>
            <p:nvPr/>
          </p:nvSpPr>
          <p:spPr bwMode="auto">
            <a:xfrm>
              <a:off x="316" y="2725"/>
              <a:ext cx="109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200" b="1" i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  T                            K</a:t>
              </a:r>
              <a:endParaRPr lang="hu-HU" altLang="hu-HU" sz="900" b="1" i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02" name="Group 11"/>
          <p:cNvGrpSpPr>
            <a:grpSpLocks/>
          </p:cNvGrpSpPr>
          <p:nvPr/>
        </p:nvGrpSpPr>
        <p:grpSpPr bwMode="auto">
          <a:xfrm>
            <a:off x="467546" y="1952179"/>
            <a:ext cx="2016125" cy="1620837"/>
            <a:chOff x="263" y="2557"/>
            <a:chExt cx="1270" cy="1021"/>
          </a:xfrm>
        </p:grpSpPr>
        <p:sp>
          <p:nvSpPr>
            <p:cNvPr id="103" name="Rectangle 12"/>
            <p:cNvSpPr>
              <a:spLocks noChangeArrowheads="1"/>
            </p:cNvSpPr>
            <p:nvPr/>
          </p:nvSpPr>
          <p:spPr bwMode="auto">
            <a:xfrm>
              <a:off x="311" y="3003"/>
              <a:ext cx="1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u-HU" altLang="hu-HU" sz="1200" b="1" i="0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sp>
          <p:nvSpPr>
            <p:cNvPr id="104" name="Rectangle 13"/>
            <p:cNvSpPr>
              <a:spLocks noChangeArrowheads="1"/>
            </p:cNvSpPr>
            <p:nvPr/>
          </p:nvSpPr>
          <p:spPr bwMode="auto">
            <a:xfrm>
              <a:off x="916" y="3008"/>
              <a:ext cx="57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lang="hu-HU" altLang="hu-HU" sz="1000" b="1" i="0">
                <a:solidFill>
                  <a:srgbClr val="FF33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105" name="Picture 14" descr="cid:image001.gif@01C56813.97455D60"/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" y="2805"/>
              <a:ext cx="127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6" name="Rectangle 15"/>
            <p:cNvSpPr>
              <a:spLocks noChangeArrowheads="1"/>
            </p:cNvSpPr>
            <p:nvPr/>
          </p:nvSpPr>
          <p:spPr bwMode="auto">
            <a:xfrm>
              <a:off x="899" y="2911"/>
              <a:ext cx="7" cy="667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 i="0"/>
            </a:p>
          </p:txBody>
        </p:sp>
        <p:sp>
          <p:nvSpPr>
            <p:cNvPr id="107" name="Text Box 16"/>
            <p:cNvSpPr txBox="1">
              <a:spLocks noChangeArrowheads="1"/>
            </p:cNvSpPr>
            <p:nvPr/>
          </p:nvSpPr>
          <p:spPr bwMode="auto">
            <a:xfrm>
              <a:off x="328" y="2557"/>
              <a:ext cx="1153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1400" b="1" i="0" dirty="0" smtClean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2. ANYAGKÉSZLET</a:t>
              </a:r>
              <a:endParaRPr lang="hu-HU" altLang="hu-HU" sz="1400" b="1" i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8" name="Text Box 17"/>
            <p:cNvSpPr txBox="1">
              <a:spLocks noChangeArrowheads="1"/>
            </p:cNvSpPr>
            <p:nvPr/>
          </p:nvSpPr>
          <p:spPr bwMode="auto">
            <a:xfrm>
              <a:off x="316" y="2725"/>
              <a:ext cx="109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200" b="1" i="0" dirty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  T                            K</a:t>
              </a:r>
              <a:endParaRPr lang="hu-HU" altLang="hu-HU" sz="900" b="1" i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09" name="Group 52"/>
          <p:cNvGrpSpPr>
            <a:grpSpLocks/>
          </p:cNvGrpSpPr>
          <p:nvPr/>
        </p:nvGrpSpPr>
        <p:grpSpPr bwMode="auto">
          <a:xfrm>
            <a:off x="7091933" y="495449"/>
            <a:ext cx="2016127" cy="1349375"/>
            <a:chOff x="263" y="2557"/>
            <a:chExt cx="1270" cy="1021"/>
          </a:xfrm>
        </p:grpSpPr>
        <p:sp>
          <p:nvSpPr>
            <p:cNvPr id="110" name="Rectangle 53"/>
            <p:cNvSpPr>
              <a:spLocks noChangeArrowheads="1"/>
            </p:cNvSpPr>
            <p:nvPr/>
          </p:nvSpPr>
          <p:spPr bwMode="auto">
            <a:xfrm>
              <a:off x="311" y="3003"/>
              <a:ext cx="116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u-HU" altLang="hu-HU" sz="1200" b="1" i="0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sp>
          <p:nvSpPr>
            <p:cNvPr id="111" name="Rectangle 54"/>
            <p:cNvSpPr>
              <a:spLocks noChangeArrowheads="1"/>
            </p:cNvSpPr>
            <p:nvPr/>
          </p:nvSpPr>
          <p:spPr bwMode="auto">
            <a:xfrm>
              <a:off x="916" y="3007"/>
              <a:ext cx="575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lang="hu-HU" altLang="hu-HU" sz="1200" b="1" i="0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pic>
          <p:nvPicPr>
            <p:cNvPr id="112" name="Picture 55" descr="cid:image001.gif@01C56813.97455D60"/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" y="2805"/>
              <a:ext cx="127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" name="Rectangle 56"/>
            <p:cNvSpPr>
              <a:spLocks noChangeArrowheads="1"/>
            </p:cNvSpPr>
            <p:nvPr/>
          </p:nvSpPr>
          <p:spPr bwMode="auto">
            <a:xfrm>
              <a:off x="899" y="2911"/>
              <a:ext cx="7" cy="667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 i="0"/>
            </a:p>
          </p:txBody>
        </p:sp>
        <p:sp>
          <p:nvSpPr>
            <p:cNvPr id="114" name="Text Box 57"/>
            <p:cNvSpPr txBox="1">
              <a:spLocks noChangeArrowheads="1"/>
            </p:cNvSpPr>
            <p:nvPr/>
          </p:nvSpPr>
          <p:spPr bwMode="auto">
            <a:xfrm>
              <a:off x="446" y="2557"/>
              <a:ext cx="91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1400" b="1" i="0" dirty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4. </a:t>
              </a:r>
              <a:r>
                <a:rPr lang="hu-HU" altLang="hu-HU" sz="1400" b="1" i="0" dirty="0" smtClean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 ÁFA NYITÓ</a:t>
              </a:r>
              <a:endParaRPr lang="hu-HU" altLang="hu-HU" sz="1400" b="1" i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5" name="Text Box 58"/>
            <p:cNvSpPr txBox="1">
              <a:spLocks noChangeArrowheads="1"/>
            </p:cNvSpPr>
            <p:nvPr/>
          </p:nvSpPr>
          <p:spPr bwMode="auto">
            <a:xfrm>
              <a:off x="316" y="2725"/>
              <a:ext cx="1095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200" b="1" i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  T                            K</a:t>
              </a:r>
              <a:endParaRPr lang="hu-HU" altLang="hu-HU" sz="900" b="1" i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17" name="Text Box 80"/>
          <p:cNvSpPr txBox="1">
            <a:spLocks noChangeArrowheads="1"/>
          </p:cNvSpPr>
          <p:nvPr/>
        </p:nvSpPr>
        <p:spPr bwMode="auto">
          <a:xfrm>
            <a:off x="323528" y="2522396"/>
            <a:ext cx="1165225" cy="258532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200" b="1" i="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NY 500</a:t>
            </a:r>
            <a:endParaRPr lang="hu-HU" altLang="hu-HU" sz="1200" b="1" i="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8" name="Text Box 80"/>
          <p:cNvSpPr txBox="1">
            <a:spLocks noChangeArrowheads="1"/>
          </p:cNvSpPr>
          <p:nvPr/>
        </p:nvSpPr>
        <p:spPr bwMode="auto">
          <a:xfrm>
            <a:off x="6071071" y="2276872"/>
            <a:ext cx="1165225" cy="258532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200" b="1" i="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NY 600</a:t>
            </a:r>
            <a:endParaRPr lang="hu-HU" altLang="hu-HU" sz="1200" b="1" i="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9" name="Text Box 80"/>
          <p:cNvSpPr txBox="1">
            <a:spLocks noChangeArrowheads="1"/>
          </p:cNvSpPr>
          <p:nvPr/>
        </p:nvSpPr>
        <p:spPr bwMode="auto">
          <a:xfrm>
            <a:off x="7151191" y="1010228"/>
            <a:ext cx="1165225" cy="258532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200" b="1" i="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NY 100</a:t>
            </a:r>
            <a:endParaRPr lang="hu-HU" altLang="hu-HU" sz="1200" b="1" i="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0" name="Text Box 80"/>
          <p:cNvSpPr txBox="1">
            <a:spLocks noChangeArrowheads="1"/>
          </p:cNvSpPr>
          <p:nvPr/>
        </p:nvSpPr>
        <p:spPr bwMode="auto">
          <a:xfrm>
            <a:off x="2411760" y="2522396"/>
            <a:ext cx="1165225" cy="258532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200" b="1" i="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NY 2 000</a:t>
            </a:r>
            <a:endParaRPr lang="hu-HU" altLang="hu-HU" sz="1200" b="1" i="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1" name="Text Box 80"/>
          <p:cNvSpPr txBox="1">
            <a:spLocks noChangeArrowheads="1"/>
          </p:cNvSpPr>
          <p:nvPr/>
        </p:nvSpPr>
        <p:spPr bwMode="auto">
          <a:xfrm>
            <a:off x="382439" y="938220"/>
            <a:ext cx="1165225" cy="258532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200" b="1" i="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NY 1 000</a:t>
            </a:r>
            <a:endParaRPr lang="hu-HU" altLang="hu-HU" sz="1200" b="1" i="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62" name="Group 11"/>
          <p:cNvGrpSpPr>
            <a:grpSpLocks/>
          </p:cNvGrpSpPr>
          <p:nvPr/>
        </p:nvGrpSpPr>
        <p:grpSpPr bwMode="auto">
          <a:xfrm>
            <a:off x="4067944" y="4005064"/>
            <a:ext cx="2346328" cy="1620837"/>
            <a:chOff x="164" y="2557"/>
            <a:chExt cx="1478" cy="1021"/>
          </a:xfrm>
        </p:grpSpPr>
        <p:sp>
          <p:nvSpPr>
            <p:cNvPr id="63" name="Rectangle 12"/>
            <p:cNvSpPr>
              <a:spLocks noChangeArrowheads="1"/>
            </p:cNvSpPr>
            <p:nvPr/>
          </p:nvSpPr>
          <p:spPr bwMode="auto">
            <a:xfrm>
              <a:off x="311" y="3003"/>
              <a:ext cx="1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u-HU" altLang="hu-HU" sz="1200" b="1" i="0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sp>
          <p:nvSpPr>
            <p:cNvPr id="64" name="Rectangle 13"/>
            <p:cNvSpPr>
              <a:spLocks noChangeArrowheads="1"/>
            </p:cNvSpPr>
            <p:nvPr/>
          </p:nvSpPr>
          <p:spPr bwMode="auto">
            <a:xfrm>
              <a:off x="916" y="3008"/>
              <a:ext cx="57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lang="hu-HU" altLang="hu-HU" sz="1000" b="1" i="0">
                <a:solidFill>
                  <a:srgbClr val="FF33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65" name="Picture 14" descr="cid:image001.gif@01C56813.97455D60"/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" y="2805"/>
              <a:ext cx="127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Rectangle 15"/>
            <p:cNvSpPr>
              <a:spLocks noChangeArrowheads="1"/>
            </p:cNvSpPr>
            <p:nvPr/>
          </p:nvSpPr>
          <p:spPr bwMode="auto">
            <a:xfrm>
              <a:off x="899" y="2911"/>
              <a:ext cx="7" cy="667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 i="0"/>
            </a:p>
          </p:txBody>
        </p:sp>
        <p:sp>
          <p:nvSpPr>
            <p:cNvPr id="67" name="Text Box 16"/>
            <p:cNvSpPr txBox="1">
              <a:spLocks noChangeArrowheads="1"/>
            </p:cNvSpPr>
            <p:nvPr/>
          </p:nvSpPr>
          <p:spPr bwMode="auto">
            <a:xfrm>
              <a:off x="164" y="2557"/>
              <a:ext cx="147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1400" b="1" i="0" dirty="0" smtClean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5. ALAPANYAGKÖLTSÉG</a:t>
              </a:r>
              <a:endParaRPr lang="hu-HU" altLang="hu-HU" sz="1400" b="1" i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68" name="Text Box 17"/>
            <p:cNvSpPr txBox="1">
              <a:spLocks noChangeArrowheads="1"/>
            </p:cNvSpPr>
            <p:nvPr/>
          </p:nvSpPr>
          <p:spPr bwMode="auto">
            <a:xfrm>
              <a:off x="316" y="2725"/>
              <a:ext cx="109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200" b="1" i="0" dirty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  T                            K</a:t>
              </a:r>
              <a:endParaRPr lang="hu-HU" altLang="hu-HU" sz="900" b="1" i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69" name="Text Box 39"/>
          <p:cNvSpPr txBox="1">
            <a:spLocks noChangeArrowheads="1"/>
          </p:cNvSpPr>
          <p:nvPr/>
        </p:nvSpPr>
        <p:spPr bwMode="auto">
          <a:xfrm rot="-5400000">
            <a:off x="-852772" y="5252338"/>
            <a:ext cx="2060699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rgbClr val="9933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400" b="1" i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KÖLTSÉGSZÁMLÁK</a:t>
            </a:r>
            <a:endParaRPr lang="hu-HU" altLang="hu-HU" sz="1400" b="1" i="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0" name="Text Box 80"/>
          <p:cNvSpPr txBox="1">
            <a:spLocks noChangeArrowheads="1"/>
          </p:cNvSpPr>
          <p:nvPr/>
        </p:nvSpPr>
        <p:spPr bwMode="auto">
          <a:xfrm>
            <a:off x="1462559" y="2522396"/>
            <a:ext cx="1165225" cy="258532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200" b="1" i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4.   300,742</a:t>
            </a:r>
            <a:endParaRPr lang="hu-HU" altLang="hu-HU" sz="1200" b="1" i="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2" name="Text Box 80"/>
          <p:cNvSpPr txBox="1">
            <a:spLocks noChangeArrowheads="1"/>
          </p:cNvSpPr>
          <p:nvPr/>
        </p:nvSpPr>
        <p:spPr bwMode="auto">
          <a:xfrm>
            <a:off x="4067944" y="4581128"/>
            <a:ext cx="1165225" cy="258532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2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4</a:t>
            </a:r>
            <a:r>
              <a:rPr lang="hu-HU" altLang="hu-HU" sz="1200" b="1" i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.   300,742</a:t>
            </a:r>
            <a:endParaRPr lang="hu-HU" altLang="hu-HU" sz="1200" b="1" i="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81" name="Group 4"/>
          <p:cNvGrpSpPr>
            <a:grpSpLocks/>
          </p:cNvGrpSpPr>
          <p:nvPr/>
        </p:nvGrpSpPr>
        <p:grpSpPr bwMode="auto">
          <a:xfrm>
            <a:off x="2267843" y="4005064"/>
            <a:ext cx="2016125" cy="1620837"/>
            <a:chOff x="263" y="2557"/>
            <a:chExt cx="1270" cy="1021"/>
          </a:xfrm>
        </p:grpSpPr>
        <p:sp>
          <p:nvSpPr>
            <p:cNvPr id="82" name="Rectangle 5"/>
            <p:cNvSpPr>
              <a:spLocks noChangeArrowheads="1"/>
            </p:cNvSpPr>
            <p:nvPr/>
          </p:nvSpPr>
          <p:spPr bwMode="auto">
            <a:xfrm>
              <a:off x="311" y="3003"/>
              <a:ext cx="1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u-HU" altLang="hu-HU" sz="1200" b="1" i="0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sp>
          <p:nvSpPr>
            <p:cNvPr id="83" name="Rectangle 6"/>
            <p:cNvSpPr>
              <a:spLocks noChangeArrowheads="1"/>
            </p:cNvSpPr>
            <p:nvPr/>
          </p:nvSpPr>
          <p:spPr bwMode="auto">
            <a:xfrm>
              <a:off x="916" y="3008"/>
              <a:ext cx="57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lang="hu-HU" altLang="hu-HU" sz="1200" b="1" i="0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pic>
          <p:nvPicPr>
            <p:cNvPr id="84" name="Picture 7" descr="cid:image001.gif@01C56813.97455D60"/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" y="2805"/>
              <a:ext cx="127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" name="Rectangle 8"/>
            <p:cNvSpPr>
              <a:spLocks noChangeArrowheads="1"/>
            </p:cNvSpPr>
            <p:nvPr/>
          </p:nvSpPr>
          <p:spPr bwMode="auto">
            <a:xfrm>
              <a:off x="899" y="2911"/>
              <a:ext cx="7" cy="667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 i="0"/>
            </a:p>
          </p:txBody>
        </p:sp>
        <p:sp>
          <p:nvSpPr>
            <p:cNvPr id="86" name="Text Box 9"/>
            <p:cNvSpPr txBox="1">
              <a:spLocks noChangeArrowheads="1"/>
            </p:cNvSpPr>
            <p:nvPr/>
          </p:nvSpPr>
          <p:spPr bwMode="auto">
            <a:xfrm>
              <a:off x="329" y="2557"/>
              <a:ext cx="115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1400" b="1" i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5. BÉRJÁRULÉKOK</a:t>
              </a:r>
            </a:p>
          </p:txBody>
        </p:sp>
        <p:sp>
          <p:nvSpPr>
            <p:cNvPr id="87" name="Text Box 10"/>
            <p:cNvSpPr txBox="1">
              <a:spLocks noChangeArrowheads="1"/>
            </p:cNvSpPr>
            <p:nvPr/>
          </p:nvSpPr>
          <p:spPr bwMode="auto">
            <a:xfrm>
              <a:off x="316" y="2725"/>
              <a:ext cx="109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200" b="1" i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  T                            K</a:t>
              </a:r>
              <a:endParaRPr lang="hu-HU" altLang="hu-HU" sz="900" b="1" i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16" name="Group 18"/>
          <p:cNvGrpSpPr>
            <a:grpSpLocks/>
          </p:cNvGrpSpPr>
          <p:nvPr/>
        </p:nvGrpSpPr>
        <p:grpSpPr bwMode="auto">
          <a:xfrm>
            <a:off x="296863" y="4005064"/>
            <a:ext cx="2016125" cy="1620837"/>
            <a:chOff x="263" y="2557"/>
            <a:chExt cx="1270" cy="1021"/>
          </a:xfrm>
        </p:grpSpPr>
        <p:sp>
          <p:nvSpPr>
            <p:cNvPr id="122" name="Rectangle 19"/>
            <p:cNvSpPr>
              <a:spLocks noChangeArrowheads="1"/>
            </p:cNvSpPr>
            <p:nvPr/>
          </p:nvSpPr>
          <p:spPr bwMode="auto">
            <a:xfrm>
              <a:off x="311" y="3003"/>
              <a:ext cx="1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u-HU" altLang="hu-HU" sz="1200" b="1" i="0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sp>
          <p:nvSpPr>
            <p:cNvPr id="123" name="Rectangle 20"/>
            <p:cNvSpPr>
              <a:spLocks noChangeArrowheads="1"/>
            </p:cNvSpPr>
            <p:nvPr/>
          </p:nvSpPr>
          <p:spPr bwMode="auto">
            <a:xfrm>
              <a:off x="916" y="3008"/>
              <a:ext cx="57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lang="hu-HU" altLang="hu-HU" sz="1200" b="1" i="0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pic>
          <p:nvPicPr>
            <p:cNvPr id="124" name="Picture 21" descr="cid:image001.gif@01C56813.97455D60"/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" y="2805"/>
              <a:ext cx="127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" name="Rectangle 22"/>
            <p:cNvSpPr>
              <a:spLocks noChangeArrowheads="1"/>
            </p:cNvSpPr>
            <p:nvPr/>
          </p:nvSpPr>
          <p:spPr bwMode="auto">
            <a:xfrm>
              <a:off x="899" y="2911"/>
              <a:ext cx="7" cy="667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 i="0"/>
            </a:p>
          </p:txBody>
        </p:sp>
        <p:sp>
          <p:nvSpPr>
            <p:cNvPr id="126" name="Text Box 23"/>
            <p:cNvSpPr txBox="1">
              <a:spLocks noChangeArrowheads="1"/>
            </p:cNvSpPr>
            <p:nvPr/>
          </p:nvSpPr>
          <p:spPr bwMode="auto">
            <a:xfrm>
              <a:off x="421" y="2557"/>
              <a:ext cx="96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1400" b="1" i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5.BÉRKÖLTSÉG</a:t>
              </a:r>
            </a:p>
          </p:txBody>
        </p:sp>
        <p:sp>
          <p:nvSpPr>
            <p:cNvPr id="127" name="Text Box 24"/>
            <p:cNvSpPr txBox="1">
              <a:spLocks noChangeArrowheads="1"/>
            </p:cNvSpPr>
            <p:nvPr/>
          </p:nvSpPr>
          <p:spPr bwMode="auto">
            <a:xfrm>
              <a:off x="316" y="2725"/>
              <a:ext cx="109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200" b="1" i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  T                            K</a:t>
              </a:r>
              <a:endParaRPr lang="hu-HU" altLang="hu-HU" sz="900" b="1" i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31" name="Group 11"/>
          <p:cNvGrpSpPr>
            <a:grpSpLocks/>
          </p:cNvGrpSpPr>
          <p:nvPr/>
        </p:nvGrpSpPr>
        <p:grpSpPr bwMode="auto">
          <a:xfrm>
            <a:off x="6466256" y="4005064"/>
            <a:ext cx="2174878" cy="1620837"/>
            <a:chOff x="215" y="2557"/>
            <a:chExt cx="1370" cy="1021"/>
          </a:xfrm>
        </p:grpSpPr>
        <p:sp>
          <p:nvSpPr>
            <p:cNvPr id="132" name="Rectangle 12"/>
            <p:cNvSpPr>
              <a:spLocks noChangeArrowheads="1"/>
            </p:cNvSpPr>
            <p:nvPr/>
          </p:nvSpPr>
          <p:spPr bwMode="auto">
            <a:xfrm>
              <a:off x="311" y="3003"/>
              <a:ext cx="1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u-HU" altLang="hu-HU" sz="1200" b="1" i="0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sp>
          <p:nvSpPr>
            <p:cNvPr id="133" name="Rectangle 13"/>
            <p:cNvSpPr>
              <a:spLocks noChangeArrowheads="1"/>
            </p:cNvSpPr>
            <p:nvPr/>
          </p:nvSpPr>
          <p:spPr bwMode="auto">
            <a:xfrm>
              <a:off x="916" y="3008"/>
              <a:ext cx="57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lang="hu-HU" altLang="hu-HU" sz="1000" b="1" i="0">
                <a:solidFill>
                  <a:srgbClr val="FF33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138" name="Picture 14" descr="cid:image001.gif@01C56813.97455D60"/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" y="2805"/>
              <a:ext cx="127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9" name="Rectangle 15"/>
            <p:cNvSpPr>
              <a:spLocks noChangeArrowheads="1"/>
            </p:cNvSpPr>
            <p:nvPr/>
          </p:nvSpPr>
          <p:spPr bwMode="auto">
            <a:xfrm>
              <a:off x="899" y="2911"/>
              <a:ext cx="7" cy="667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 i="0"/>
            </a:p>
          </p:txBody>
        </p:sp>
        <p:sp>
          <p:nvSpPr>
            <p:cNvPr id="140" name="Text Box 16"/>
            <p:cNvSpPr txBox="1">
              <a:spLocks noChangeArrowheads="1"/>
            </p:cNvSpPr>
            <p:nvPr/>
          </p:nvSpPr>
          <p:spPr bwMode="auto">
            <a:xfrm>
              <a:off x="215" y="2557"/>
              <a:ext cx="137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1400" b="1" i="0" dirty="0" smtClean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5. ÉRTÉKCSÖKKENÉSI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1400" b="1" i="0" dirty="0" smtClean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 LEÍRÁS</a:t>
              </a:r>
              <a:endParaRPr lang="hu-HU" altLang="hu-HU" sz="1400" b="1" i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41" name="Text Box 17"/>
            <p:cNvSpPr txBox="1">
              <a:spLocks noChangeArrowheads="1"/>
            </p:cNvSpPr>
            <p:nvPr/>
          </p:nvSpPr>
          <p:spPr bwMode="auto">
            <a:xfrm>
              <a:off x="316" y="2725"/>
              <a:ext cx="109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200" b="1" i="0" dirty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  T                            K</a:t>
              </a:r>
              <a:endParaRPr lang="hu-HU" altLang="hu-HU" sz="900" b="1" i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42" name="Text Box 80"/>
          <p:cNvSpPr txBox="1">
            <a:spLocks noChangeArrowheads="1"/>
          </p:cNvSpPr>
          <p:nvPr/>
        </p:nvSpPr>
        <p:spPr bwMode="auto">
          <a:xfrm>
            <a:off x="6444208" y="4653136"/>
            <a:ext cx="1165225" cy="258532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200" b="1" i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5.   200</a:t>
            </a:r>
            <a:endParaRPr lang="hu-HU" altLang="hu-HU" sz="1200" b="1" i="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3" name="Text Box 80"/>
          <p:cNvSpPr txBox="1">
            <a:spLocks noChangeArrowheads="1"/>
          </p:cNvSpPr>
          <p:nvPr/>
        </p:nvSpPr>
        <p:spPr bwMode="auto">
          <a:xfrm>
            <a:off x="3406775" y="908720"/>
            <a:ext cx="1165225" cy="258532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200" b="1" i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5.   200</a:t>
            </a:r>
            <a:endParaRPr lang="hu-HU" altLang="hu-HU" sz="1200" b="1" i="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4" name="Text Box 77"/>
          <p:cNvSpPr txBox="1">
            <a:spLocks noChangeArrowheads="1"/>
          </p:cNvSpPr>
          <p:nvPr/>
        </p:nvSpPr>
        <p:spPr bwMode="auto">
          <a:xfrm>
            <a:off x="3491880" y="2465388"/>
            <a:ext cx="1165225" cy="258532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200" b="1" i="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(3A) </a:t>
            </a:r>
            <a:r>
              <a:rPr lang="hu-HU" altLang="hu-HU" sz="1200" b="1" i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91,372</a:t>
            </a:r>
            <a:endParaRPr lang="hu-HU" altLang="hu-HU" sz="1200" b="1" i="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5" name="Text Box 79"/>
          <p:cNvSpPr txBox="1">
            <a:spLocks noChangeArrowheads="1"/>
          </p:cNvSpPr>
          <p:nvPr/>
        </p:nvSpPr>
        <p:spPr bwMode="auto">
          <a:xfrm>
            <a:off x="3504580" y="2688438"/>
            <a:ext cx="1238824" cy="258532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200" b="1" i="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(3B) </a:t>
            </a:r>
            <a:r>
              <a:rPr lang="hu-HU" altLang="hu-HU" sz="1200" b="1" i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2,320</a:t>
            </a:r>
            <a:endParaRPr lang="hu-HU" altLang="hu-HU" sz="1200" b="1" i="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6" name="Text Box 81"/>
          <p:cNvSpPr txBox="1">
            <a:spLocks noChangeArrowheads="1"/>
          </p:cNvSpPr>
          <p:nvPr/>
        </p:nvSpPr>
        <p:spPr bwMode="auto">
          <a:xfrm>
            <a:off x="3491880" y="2959901"/>
            <a:ext cx="1165225" cy="258532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200" b="1" i="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(3C) </a:t>
            </a:r>
            <a:r>
              <a:rPr lang="hu-HU" altLang="hu-HU" sz="1200" b="1" i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63,473</a:t>
            </a:r>
            <a:endParaRPr lang="hu-HU" altLang="hu-HU" sz="1200" b="1" i="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7" name="Text Box 83"/>
          <p:cNvSpPr txBox="1">
            <a:spLocks noChangeArrowheads="1"/>
          </p:cNvSpPr>
          <p:nvPr/>
        </p:nvSpPr>
        <p:spPr bwMode="auto">
          <a:xfrm>
            <a:off x="3504580" y="3242476"/>
            <a:ext cx="1165225" cy="258532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200" b="1" i="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(3D)   </a:t>
            </a:r>
            <a:r>
              <a:rPr lang="hu-HU" altLang="hu-HU" sz="1200" b="1" i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2,093</a:t>
            </a:r>
            <a:endParaRPr lang="hu-HU" altLang="hu-HU" sz="1200" b="1" i="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8" name="Text Box 51"/>
          <p:cNvSpPr txBox="1">
            <a:spLocks noChangeArrowheads="1"/>
          </p:cNvSpPr>
          <p:nvPr/>
        </p:nvSpPr>
        <p:spPr bwMode="auto">
          <a:xfrm>
            <a:off x="251520" y="4544814"/>
            <a:ext cx="1165225" cy="258532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200" b="1" i="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(1) </a:t>
            </a:r>
            <a:r>
              <a:rPr lang="hu-HU" altLang="hu-HU" sz="1200" b="1" i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139,500</a:t>
            </a:r>
            <a:endParaRPr lang="hu-HU" altLang="hu-HU" sz="1200" b="1" i="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9" name="Text Box 69"/>
          <p:cNvSpPr txBox="1">
            <a:spLocks noChangeArrowheads="1"/>
          </p:cNvSpPr>
          <p:nvPr/>
        </p:nvSpPr>
        <p:spPr bwMode="auto">
          <a:xfrm>
            <a:off x="2137668" y="4546401"/>
            <a:ext cx="1165225" cy="258532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200" b="1" i="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(2A) </a:t>
            </a:r>
            <a:r>
              <a:rPr lang="hu-HU" altLang="hu-HU" sz="1200" b="1" i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37,665</a:t>
            </a:r>
            <a:endParaRPr lang="hu-HU" altLang="hu-HU" sz="1200" b="1" i="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0" name="Text Box 71"/>
          <p:cNvSpPr txBox="1">
            <a:spLocks noChangeArrowheads="1"/>
          </p:cNvSpPr>
          <p:nvPr/>
        </p:nvSpPr>
        <p:spPr bwMode="auto">
          <a:xfrm>
            <a:off x="2124968" y="4784526"/>
            <a:ext cx="1165225" cy="258532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200" b="1" i="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(2B)  </a:t>
            </a:r>
            <a:r>
              <a:rPr lang="hu-HU" altLang="hu-HU" sz="1200" b="1" i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2,093</a:t>
            </a:r>
            <a:endParaRPr lang="hu-HU" altLang="hu-HU" sz="1200" b="1" i="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439151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  <p:bldP spid="14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3" name="Group 11"/>
          <p:cNvGrpSpPr>
            <a:grpSpLocks/>
          </p:cNvGrpSpPr>
          <p:nvPr/>
        </p:nvGrpSpPr>
        <p:grpSpPr bwMode="auto">
          <a:xfrm>
            <a:off x="2483867" y="1952179"/>
            <a:ext cx="2016125" cy="1620837"/>
            <a:chOff x="263" y="2557"/>
            <a:chExt cx="1270" cy="1021"/>
          </a:xfrm>
        </p:grpSpPr>
        <p:sp>
          <p:nvSpPr>
            <p:cNvPr id="7244" name="Rectangle 12"/>
            <p:cNvSpPr>
              <a:spLocks noChangeArrowheads="1"/>
            </p:cNvSpPr>
            <p:nvPr/>
          </p:nvSpPr>
          <p:spPr bwMode="auto">
            <a:xfrm>
              <a:off x="311" y="3003"/>
              <a:ext cx="1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u-HU" altLang="hu-HU" sz="1200" b="1" i="0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sp>
          <p:nvSpPr>
            <p:cNvPr id="7245" name="Rectangle 13"/>
            <p:cNvSpPr>
              <a:spLocks noChangeArrowheads="1"/>
            </p:cNvSpPr>
            <p:nvPr/>
          </p:nvSpPr>
          <p:spPr bwMode="auto">
            <a:xfrm>
              <a:off x="916" y="3008"/>
              <a:ext cx="57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lang="hu-HU" altLang="hu-HU" sz="1000" b="1" i="0">
                <a:solidFill>
                  <a:srgbClr val="FF33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7246" name="Picture 14" descr="cid:image001.gif@01C56813.97455D60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" y="2805"/>
              <a:ext cx="127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47" name="Rectangle 15"/>
            <p:cNvSpPr>
              <a:spLocks noChangeArrowheads="1"/>
            </p:cNvSpPr>
            <p:nvPr/>
          </p:nvSpPr>
          <p:spPr bwMode="auto">
            <a:xfrm>
              <a:off x="899" y="2911"/>
              <a:ext cx="7" cy="667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 i="0"/>
            </a:p>
          </p:txBody>
        </p:sp>
        <p:sp>
          <p:nvSpPr>
            <p:cNvPr id="7248" name="Text Box 16"/>
            <p:cNvSpPr txBox="1">
              <a:spLocks noChangeArrowheads="1"/>
            </p:cNvSpPr>
            <p:nvPr/>
          </p:nvSpPr>
          <p:spPr bwMode="auto">
            <a:xfrm>
              <a:off x="368" y="2557"/>
              <a:ext cx="107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1400" b="1" i="0" dirty="0" smtClean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3. </a:t>
              </a:r>
              <a:r>
                <a:rPr lang="hu-HU" altLang="hu-HU" sz="1400" b="1" i="0" dirty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BANKSZÁMLA</a:t>
              </a:r>
            </a:p>
          </p:txBody>
        </p:sp>
        <p:sp>
          <p:nvSpPr>
            <p:cNvPr id="7249" name="Text Box 17"/>
            <p:cNvSpPr txBox="1">
              <a:spLocks noChangeArrowheads="1"/>
            </p:cNvSpPr>
            <p:nvPr/>
          </p:nvSpPr>
          <p:spPr bwMode="auto">
            <a:xfrm>
              <a:off x="316" y="2725"/>
              <a:ext cx="109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200" b="1" i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  T                            K</a:t>
              </a:r>
              <a:endParaRPr lang="hu-HU" altLang="hu-HU" sz="900" b="1" i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368089" name="Group 25"/>
          <p:cNvGrpSpPr>
            <a:grpSpLocks/>
          </p:cNvGrpSpPr>
          <p:nvPr/>
        </p:nvGrpSpPr>
        <p:grpSpPr bwMode="auto">
          <a:xfrm>
            <a:off x="5147717" y="404664"/>
            <a:ext cx="2016125" cy="1620837"/>
            <a:chOff x="263" y="2557"/>
            <a:chExt cx="1270" cy="1021"/>
          </a:xfrm>
        </p:grpSpPr>
        <p:sp>
          <p:nvSpPr>
            <p:cNvPr id="7232" name="Rectangle 26"/>
            <p:cNvSpPr>
              <a:spLocks noChangeArrowheads="1"/>
            </p:cNvSpPr>
            <p:nvPr/>
          </p:nvSpPr>
          <p:spPr bwMode="auto">
            <a:xfrm>
              <a:off x="311" y="3003"/>
              <a:ext cx="1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u-HU" altLang="hu-HU" sz="1200" b="1" i="0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sp>
          <p:nvSpPr>
            <p:cNvPr id="7233" name="Rectangle 27"/>
            <p:cNvSpPr>
              <a:spLocks noChangeArrowheads="1"/>
            </p:cNvSpPr>
            <p:nvPr/>
          </p:nvSpPr>
          <p:spPr bwMode="auto">
            <a:xfrm>
              <a:off x="916" y="3008"/>
              <a:ext cx="57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lang="hu-HU" altLang="hu-HU" sz="1200" b="1" i="0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pic>
          <p:nvPicPr>
            <p:cNvPr id="7234" name="Picture 28" descr="cid:image001.gif@01C56813.97455D60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" y="2805"/>
              <a:ext cx="127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35" name="Rectangle 29"/>
            <p:cNvSpPr>
              <a:spLocks noChangeArrowheads="1"/>
            </p:cNvSpPr>
            <p:nvPr/>
          </p:nvSpPr>
          <p:spPr bwMode="auto">
            <a:xfrm>
              <a:off x="899" y="2911"/>
              <a:ext cx="7" cy="667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 i="0"/>
            </a:p>
          </p:txBody>
        </p:sp>
        <p:sp>
          <p:nvSpPr>
            <p:cNvPr id="7236" name="Text Box 30"/>
            <p:cNvSpPr txBox="1">
              <a:spLocks noChangeArrowheads="1"/>
            </p:cNvSpPr>
            <p:nvPr/>
          </p:nvSpPr>
          <p:spPr bwMode="auto">
            <a:xfrm>
              <a:off x="325" y="2557"/>
              <a:ext cx="1160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1400" b="1" i="0" dirty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4. </a:t>
              </a:r>
              <a:r>
                <a:rPr lang="hu-HU" altLang="hu-HU" sz="1400" b="1" i="0" dirty="0" smtClean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JEGYZETT TŐKE</a:t>
              </a:r>
              <a:endParaRPr lang="hu-HU" altLang="hu-HU" sz="1400" b="1" i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7237" name="Text Box 31"/>
            <p:cNvSpPr txBox="1">
              <a:spLocks noChangeArrowheads="1"/>
            </p:cNvSpPr>
            <p:nvPr/>
          </p:nvSpPr>
          <p:spPr bwMode="auto">
            <a:xfrm>
              <a:off x="316" y="2725"/>
              <a:ext cx="109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200" b="1" i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  T                            K</a:t>
              </a:r>
              <a:endParaRPr lang="hu-HU" altLang="hu-HU" sz="900" b="1" i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7177" name="Text Box 39"/>
          <p:cNvSpPr txBox="1">
            <a:spLocks noChangeArrowheads="1"/>
          </p:cNvSpPr>
          <p:nvPr/>
        </p:nvSpPr>
        <p:spPr bwMode="auto">
          <a:xfrm rot="-5400000">
            <a:off x="-707231" y="1734344"/>
            <a:ext cx="18446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rgbClr val="9933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400" b="1" i="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ESZKÖZSZÁMLÁK</a:t>
            </a:r>
          </a:p>
        </p:txBody>
      </p:sp>
      <p:sp>
        <p:nvSpPr>
          <p:cNvPr id="7178" name="Text Box 40"/>
          <p:cNvSpPr txBox="1">
            <a:spLocks noChangeArrowheads="1"/>
          </p:cNvSpPr>
          <p:nvPr/>
        </p:nvSpPr>
        <p:spPr bwMode="auto">
          <a:xfrm rot="5400000" flipH="1">
            <a:off x="8052594" y="1778794"/>
            <a:ext cx="18446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rgbClr val="9933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400" b="1" i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FORRÁSSZÁMLÁK</a:t>
            </a:r>
          </a:p>
        </p:txBody>
      </p:sp>
      <p:sp>
        <p:nvSpPr>
          <p:cNvPr id="7180" name="Line 42"/>
          <p:cNvSpPr>
            <a:spLocks noChangeShapeType="1"/>
          </p:cNvSpPr>
          <p:nvPr/>
        </p:nvSpPr>
        <p:spPr bwMode="auto">
          <a:xfrm flipH="1">
            <a:off x="4716016" y="728664"/>
            <a:ext cx="0" cy="3064668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7181" name="Line 43"/>
          <p:cNvSpPr>
            <a:spLocks noChangeShapeType="1"/>
          </p:cNvSpPr>
          <p:nvPr/>
        </p:nvSpPr>
        <p:spPr bwMode="auto">
          <a:xfrm>
            <a:off x="34461" y="3789040"/>
            <a:ext cx="9144000" cy="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grpSp>
        <p:nvGrpSpPr>
          <p:cNvPr id="1368116" name="Group 52"/>
          <p:cNvGrpSpPr>
            <a:grpSpLocks/>
          </p:cNvGrpSpPr>
          <p:nvPr/>
        </p:nvGrpSpPr>
        <p:grpSpPr bwMode="auto">
          <a:xfrm>
            <a:off x="5147719" y="1800076"/>
            <a:ext cx="2016126" cy="1349375"/>
            <a:chOff x="263" y="2557"/>
            <a:chExt cx="1270" cy="1021"/>
          </a:xfrm>
        </p:grpSpPr>
        <p:sp>
          <p:nvSpPr>
            <p:cNvPr id="7214" name="Rectangle 53"/>
            <p:cNvSpPr>
              <a:spLocks noChangeArrowheads="1"/>
            </p:cNvSpPr>
            <p:nvPr/>
          </p:nvSpPr>
          <p:spPr bwMode="auto">
            <a:xfrm>
              <a:off x="311" y="3003"/>
              <a:ext cx="116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u-HU" altLang="hu-HU" sz="1200" b="1" i="0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sp>
          <p:nvSpPr>
            <p:cNvPr id="7215" name="Rectangle 54"/>
            <p:cNvSpPr>
              <a:spLocks noChangeArrowheads="1"/>
            </p:cNvSpPr>
            <p:nvPr/>
          </p:nvSpPr>
          <p:spPr bwMode="auto">
            <a:xfrm>
              <a:off x="916" y="3007"/>
              <a:ext cx="575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lang="hu-HU" altLang="hu-HU" sz="1200" b="1" i="0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pic>
          <p:nvPicPr>
            <p:cNvPr id="7216" name="Picture 55" descr="cid:image001.gif@01C56813.97455D60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" y="2805"/>
              <a:ext cx="127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17" name="Rectangle 56"/>
            <p:cNvSpPr>
              <a:spLocks noChangeArrowheads="1"/>
            </p:cNvSpPr>
            <p:nvPr/>
          </p:nvSpPr>
          <p:spPr bwMode="auto">
            <a:xfrm>
              <a:off x="899" y="2911"/>
              <a:ext cx="7" cy="667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 i="0"/>
            </a:p>
          </p:txBody>
        </p:sp>
        <p:sp>
          <p:nvSpPr>
            <p:cNvPr id="7218" name="Text Box 57"/>
            <p:cNvSpPr txBox="1">
              <a:spLocks noChangeArrowheads="1"/>
            </p:cNvSpPr>
            <p:nvPr/>
          </p:nvSpPr>
          <p:spPr bwMode="auto">
            <a:xfrm>
              <a:off x="441" y="2557"/>
              <a:ext cx="93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1400" b="1" i="0" dirty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4. </a:t>
              </a:r>
              <a:r>
                <a:rPr lang="hu-HU" altLang="hu-HU" sz="1400" b="1" i="0" dirty="0" smtClean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SZÁLLÍTÓK</a:t>
              </a:r>
              <a:endParaRPr lang="hu-HU" altLang="hu-HU" sz="1400" b="1" i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7219" name="Text Box 58"/>
            <p:cNvSpPr txBox="1">
              <a:spLocks noChangeArrowheads="1"/>
            </p:cNvSpPr>
            <p:nvPr/>
          </p:nvSpPr>
          <p:spPr bwMode="auto">
            <a:xfrm>
              <a:off x="316" y="2725"/>
              <a:ext cx="1095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200" b="1" i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  T                            K</a:t>
              </a:r>
              <a:endParaRPr lang="hu-HU" altLang="hu-HU" sz="900" b="1" i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368144" name="Text Box 80"/>
          <p:cNvSpPr txBox="1">
            <a:spLocks noChangeArrowheads="1"/>
          </p:cNvSpPr>
          <p:nvPr/>
        </p:nvSpPr>
        <p:spPr bwMode="auto">
          <a:xfrm>
            <a:off x="6084168" y="1038573"/>
            <a:ext cx="1165225" cy="258532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200" b="1" i="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NY 3 000</a:t>
            </a:r>
            <a:endParaRPr lang="hu-HU" altLang="hu-HU" sz="1200" b="1" i="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88" name="Group 11"/>
          <p:cNvGrpSpPr>
            <a:grpSpLocks/>
          </p:cNvGrpSpPr>
          <p:nvPr/>
        </p:nvGrpSpPr>
        <p:grpSpPr bwMode="auto">
          <a:xfrm>
            <a:off x="452437" y="368003"/>
            <a:ext cx="2043114" cy="1620837"/>
            <a:chOff x="260" y="2557"/>
            <a:chExt cx="1287" cy="1021"/>
          </a:xfrm>
        </p:grpSpPr>
        <p:sp>
          <p:nvSpPr>
            <p:cNvPr id="89" name="Rectangle 12"/>
            <p:cNvSpPr>
              <a:spLocks noChangeArrowheads="1"/>
            </p:cNvSpPr>
            <p:nvPr/>
          </p:nvSpPr>
          <p:spPr bwMode="auto">
            <a:xfrm>
              <a:off x="311" y="3003"/>
              <a:ext cx="1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u-HU" altLang="hu-HU" sz="1200" b="1" i="0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sp>
          <p:nvSpPr>
            <p:cNvPr id="90" name="Rectangle 13"/>
            <p:cNvSpPr>
              <a:spLocks noChangeArrowheads="1"/>
            </p:cNvSpPr>
            <p:nvPr/>
          </p:nvSpPr>
          <p:spPr bwMode="auto">
            <a:xfrm>
              <a:off x="916" y="3008"/>
              <a:ext cx="57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lang="hu-HU" altLang="hu-HU" sz="1000" b="1" i="0">
                <a:solidFill>
                  <a:srgbClr val="FF33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91" name="Picture 14" descr="cid:image001.gif@01C56813.97455D60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" y="2805"/>
              <a:ext cx="127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" name="Rectangle 15"/>
            <p:cNvSpPr>
              <a:spLocks noChangeArrowheads="1"/>
            </p:cNvSpPr>
            <p:nvPr/>
          </p:nvSpPr>
          <p:spPr bwMode="auto">
            <a:xfrm>
              <a:off x="899" y="2911"/>
              <a:ext cx="7" cy="667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 i="0"/>
            </a:p>
          </p:txBody>
        </p:sp>
        <p:sp>
          <p:nvSpPr>
            <p:cNvPr id="93" name="Text Box 16"/>
            <p:cNvSpPr txBox="1">
              <a:spLocks noChangeArrowheads="1"/>
            </p:cNvSpPr>
            <p:nvPr/>
          </p:nvSpPr>
          <p:spPr bwMode="auto">
            <a:xfrm>
              <a:off x="260" y="2557"/>
              <a:ext cx="128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1400" b="1" i="0" dirty="0" smtClean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1. GÉPEK, BEREND…</a:t>
              </a:r>
              <a:endParaRPr lang="hu-HU" altLang="hu-HU" sz="1400" b="1" i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4" name="Text Box 17"/>
            <p:cNvSpPr txBox="1">
              <a:spLocks noChangeArrowheads="1"/>
            </p:cNvSpPr>
            <p:nvPr/>
          </p:nvSpPr>
          <p:spPr bwMode="auto">
            <a:xfrm>
              <a:off x="316" y="2725"/>
              <a:ext cx="109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200" b="1" i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  T                            K</a:t>
              </a:r>
              <a:endParaRPr lang="hu-HU" altLang="hu-HU" sz="900" b="1" i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95" name="Group 11"/>
          <p:cNvGrpSpPr>
            <a:grpSpLocks/>
          </p:cNvGrpSpPr>
          <p:nvPr/>
        </p:nvGrpSpPr>
        <p:grpSpPr bwMode="auto">
          <a:xfrm>
            <a:off x="2328414" y="368003"/>
            <a:ext cx="2387602" cy="1620837"/>
            <a:chOff x="151" y="2557"/>
            <a:chExt cx="1504" cy="1021"/>
          </a:xfrm>
        </p:grpSpPr>
        <p:sp>
          <p:nvSpPr>
            <p:cNvPr id="96" name="Rectangle 12"/>
            <p:cNvSpPr>
              <a:spLocks noChangeArrowheads="1"/>
            </p:cNvSpPr>
            <p:nvPr/>
          </p:nvSpPr>
          <p:spPr bwMode="auto">
            <a:xfrm>
              <a:off x="311" y="3003"/>
              <a:ext cx="1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u-HU" altLang="hu-HU" sz="1200" b="1" i="0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sp>
          <p:nvSpPr>
            <p:cNvPr id="97" name="Rectangle 13"/>
            <p:cNvSpPr>
              <a:spLocks noChangeArrowheads="1"/>
            </p:cNvSpPr>
            <p:nvPr/>
          </p:nvSpPr>
          <p:spPr bwMode="auto">
            <a:xfrm>
              <a:off x="916" y="3008"/>
              <a:ext cx="57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lang="hu-HU" altLang="hu-HU" sz="1000" b="1" i="0">
                <a:solidFill>
                  <a:srgbClr val="FF33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98" name="Picture 14" descr="cid:image001.gif@01C56813.97455D60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" y="2805"/>
              <a:ext cx="127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" name="Rectangle 15"/>
            <p:cNvSpPr>
              <a:spLocks noChangeArrowheads="1"/>
            </p:cNvSpPr>
            <p:nvPr/>
          </p:nvSpPr>
          <p:spPr bwMode="auto">
            <a:xfrm>
              <a:off x="899" y="2911"/>
              <a:ext cx="7" cy="667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 i="0"/>
            </a:p>
          </p:txBody>
        </p:sp>
        <p:sp>
          <p:nvSpPr>
            <p:cNvPr id="100" name="Text Box 16"/>
            <p:cNvSpPr txBox="1">
              <a:spLocks noChangeArrowheads="1"/>
            </p:cNvSpPr>
            <p:nvPr/>
          </p:nvSpPr>
          <p:spPr bwMode="auto">
            <a:xfrm>
              <a:off x="151" y="2557"/>
              <a:ext cx="1504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1400" b="1" i="0" dirty="0" smtClean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1. GÉPEK, BEREND…ÉCS</a:t>
              </a:r>
              <a:endParaRPr lang="hu-HU" altLang="hu-HU" sz="1400" b="1" i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1" name="Text Box 17"/>
            <p:cNvSpPr txBox="1">
              <a:spLocks noChangeArrowheads="1"/>
            </p:cNvSpPr>
            <p:nvPr/>
          </p:nvSpPr>
          <p:spPr bwMode="auto">
            <a:xfrm>
              <a:off x="316" y="2725"/>
              <a:ext cx="109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200" b="1" i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  T                            K</a:t>
              </a:r>
              <a:endParaRPr lang="hu-HU" altLang="hu-HU" sz="900" b="1" i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02" name="Group 11"/>
          <p:cNvGrpSpPr>
            <a:grpSpLocks/>
          </p:cNvGrpSpPr>
          <p:nvPr/>
        </p:nvGrpSpPr>
        <p:grpSpPr bwMode="auto">
          <a:xfrm>
            <a:off x="467546" y="1952179"/>
            <a:ext cx="2016125" cy="1620837"/>
            <a:chOff x="263" y="2557"/>
            <a:chExt cx="1270" cy="1021"/>
          </a:xfrm>
        </p:grpSpPr>
        <p:sp>
          <p:nvSpPr>
            <p:cNvPr id="103" name="Rectangle 12"/>
            <p:cNvSpPr>
              <a:spLocks noChangeArrowheads="1"/>
            </p:cNvSpPr>
            <p:nvPr/>
          </p:nvSpPr>
          <p:spPr bwMode="auto">
            <a:xfrm>
              <a:off x="311" y="3003"/>
              <a:ext cx="1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u-HU" altLang="hu-HU" sz="1200" b="1" i="0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sp>
          <p:nvSpPr>
            <p:cNvPr id="104" name="Rectangle 13"/>
            <p:cNvSpPr>
              <a:spLocks noChangeArrowheads="1"/>
            </p:cNvSpPr>
            <p:nvPr/>
          </p:nvSpPr>
          <p:spPr bwMode="auto">
            <a:xfrm>
              <a:off x="916" y="3008"/>
              <a:ext cx="57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lang="hu-HU" altLang="hu-HU" sz="1000" b="1" i="0">
                <a:solidFill>
                  <a:srgbClr val="FF33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105" name="Picture 14" descr="cid:image001.gif@01C56813.97455D60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" y="2805"/>
              <a:ext cx="127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6" name="Rectangle 15"/>
            <p:cNvSpPr>
              <a:spLocks noChangeArrowheads="1"/>
            </p:cNvSpPr>
            <p:nvPr/>
          </p:nvSpPr>
          <p:spPr bwMode="auto">
            <a:xfrm>
              <a:off x="899" y="2911"/>
              <a:ext cx="7" cy="667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 i="0"/>
            </a:p>
          </p:txBody>
        </p:sp>
        <p:sp>
          <p:nvSpPr>
            <p:cNvPr id="107" name="Text Box 16"/>
            <p:cNvSpPr txBox="1">
              <a:spLocks noChangeArrowheads="1"/>
            </p:cNvSpPr>
            <p:nvPr/>
          </p:nvSpPr>
          <p:spPr bwMode="auto">
            <a:xfrm>
              <a:off x="328" y="2557"/>
              <a:ext cx="1153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1400" b="1" i="0" dirty="0" smtClean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2. ANYAGKÉSZLET</a:t>
              </a:r>
              <a:endParaRPr lang="hu-HU" altLang="hu-HU" sz="1400" b="1" i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8" name="Text Box 17"/>
            <p:cNvSpPr txBox="1">
              <a:spLocks noChangeArrowheads="1"/>
            </p:cNvSpPr>
            <p:nvPr/>
          </p:nvSpPr>
          <p:spPr bwMode="auto">
            <a:xfrm>
              <a:off x="316" y="2725"/>
              <a:ext cx="109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200" b="1" i="0" dirty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  T                            K</a:t>
              </a:r>
              <a:endParaRPr lang="hu-HU" altLang="hu-HU" sz="900" b="1" i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09" name="Group 52"/>
          <p:cNvGrpSpPr>
            <a:grpSpLocks/>
          </p:cNvGrpSpPr>
          <p:nvPr/>
        </p:nvGrpSpPr>
        <p:grpSpPr bwMode="auto">
          <a:xfrm>
            <a:off x="7091933" y="495449"/>
            <a:ext cx="2016127" cy="1349375"/>
            <a:chOff x="263" y="2557"/>
            <a:chExt cx="1270" cy="1021"/>
          </a:xfrm>
        </p:grpSpPr>
        <p:sp>
          <p:nvSpPr>
            <p:cNvPr id="110" name="Rectangle 53"/>
            <p:cNvSpPr>
              <a:spLocks noChangeArrowheads="1"/>
            </p:cNvSpPr>
            <p:nvPr/>
          </p:nvSpPr>
          <p:spPr bwMode="auto">
            <a:xfrm>
              <a:off x="311" y="3003"/>
              <a:ext cx="116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u-HU" altLang="hu-HU" sz="1200" b="1" i="0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sp>
          <p:nvSpPr>
            <p:cNvPr id="111" name="Rectangle 54"/>
            <p:cNvSpPr>
              <a:spLocks noChangeArrowheads="1"/>
            </p:cNvSpPr>
            <p:nvPr/>
          </p:nvSpPr>
          <p:spPr bwMode="auto">
            <a:xfrm>
              <a:off x="916" y="3007"/>
              <a:ext cx="575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lang="hu-HU" altLang="hu-HU" sz="1200" b="1" i="0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pic>
          <p:nvPicPr>
            <p:cNvPr id="112" name="Picture 55" descr="cid:image001.gif@01C56813.97455D60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" y="2805"/>
              <a:ext cx="127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" name="Rectangle 56"/>
            <p:cNvSpPr>
              <a:spLocks noChangeArrowheads="1"/>
            </p:cNvSpPr>
            <p:nvPr/>
          </p:nvSpPr>
          <p:spPr bwMode="auto">
            <a:xfrm>
              <a:off x="899" y="2911"/>
              <a:ext cx="7" cy="667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 i="0"/>
            </a:p>
          </p:txBody>
        </p:sp>
        <p:sp>
          <p:nvSpPr>
            <p:cNvPr id="114" name="Text Box 57"/>
            <p:cNvSpPr txBox="1">
              <a:spLocks noChangeArrowheads="1"/>
            </p:cNvSpPr>
            <p:nvPr/>
          </p:nvSpPr>
          <p:spPr bwMode="auto">
            <a:xfrm>
              <a:off x="363" y="2557"/>
              <a:ext cx="108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1400" b="1" i="0" dirty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4. </a:t>
              </a:r>
              <a:r>
                <a:rPr lang="hu-HU" altLang="hu-HU" sz="1400" b="1" dirty="0" smtClean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ELŐZETES </a:t>
              </a:r>
              <a:r>
                <a:rPr lang="hu-HU" altLang="hu-HU" sz="1400" b="1" i="0" dirty="0" smtClean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ÁFA</a:t>
              </a:r>
              <a:endParaRPr lang="hu-HU" altLang="hu-HU" sz="1400" b="1" i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5" name="Text Box 58"/>
            <p:cNvSpPr txBox="1">
              <a:spLocks noChangeArrowheads="1"/>
            </p:cNvSpPr>
            <p:nvPr/>
          </p:nvSpPr>
          <p:spPr bwMode="auto">
            <a:xfrm>
              <a:off x="316" y="2725"/>
              <a:ext cx="1095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200" b="1" i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  T                            K</a:t>
              </a:r>
              <a:endParaRPr lang="hu-HU" altLang="hu-HU" sz="900" b="1" i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17" name="Text Box 80"/>
          <p:cNvSpPr txBox="1">
            <a:spLocks noChangeArrowheads="1"/>
          </p:cNvSpPr>
          <p:nvPr/>
        </p:nvSpPr>
        <p:spPr bwMode="auto">
          <a:xfrm>
            <a:off x="323528" y="2522396"/>
            <a:ext cx="1165225" cy="258532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200" b="1" i="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NY 500</a:t>
            </a:r>
            <a:endParaRPr lang="hu-HU" altLang="hu-HU" sz="1200" b="1" i="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8" name="Text Box 80"/>
          <p:cNvSpPr txBox="1">
            <a:spLocks noChangeArrowheads="1"/>
          </p:cNvSpPr>
          <p:nvPr/>
        </p:nvSpPr>
        <p:spPr bwMode="auto">
          <a:xfrm>
            <a:off x="6071071" y="2276872"/>
            <a:ext cx="1165225" cy="258532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200" b="1" i="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NY 600</a:t>
            </a:r>
            <a:endParaRPr lang="hu-HU" altLang="hu-HU" sz="1200" b="1" i="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0" name="Text Box 80"/>
          <p:cNvSpPr txBox="1">
            <a:spLocks noChangeArrowheads="1"/>
          </p:cNvSpPr>
          <p:nvPr/>
        </p:nvSpPr>
        <p:spPr bwMode="auto">
          <a:xfrm>
            <a:off x="2411760" y="2522396"/>
            <a:ext cx="1165225" cy="258532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200" b="1" i="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NY 2 000</a:t>
            </a:r>
            <a:endParaRPr lang="hu-HU" altLang="hu-HU" sz="1200" b="1" i="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1" name="Text Box 80"/>
          <p:cNvSpPr txBox="1">
            <a:spLocks noChangeArrowheads="1"/>
          </p:cNvSpPr>
          <p:nvPr/>
        </p:nvSpPr>
        <p:spPr bwMode="auto">
          <a:xfrm>
            <a:off x="382439" y="938220"/>
            <a:ext cx="1165225" cy="258532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200" b="1" i="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NY 1 000</a:t>
            </a:r>
            <a:endParaRPr lang="hu-HU" altLang="hu-HU" sz="1200" b="1" i="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62" name="Group 11"/>
          <p:cNvGrpSpPr>
            <a:grpSpLocks/>
          </p:cNvGrpSpPr>
          <p:nvPr/>
        </p:nvGrpSpPr>
        <p:grpSpPr bwMode="auto">
          <a:xfrm>
            <a:off x="4067944" y="4005064"/>
            <a:ext cx="2346328" cy="1620837"/>
            <a:chOff x="164" y="2557"/>
            <a:chExt cx="1478" cy="1021"/>
          </a:xfrm>
        </p:grpSpPr>
        <p:sp>
          <p:nvSpPr>
            <p:cNvPr id="63" name="Rectangle 12"/>
            <p:cNvSpPr>
              <a:spLocks noChangeArrowheads="1"/>
            </p:cNvSpPr>
            <p:nvPr/>
          </p:nvSpPr>
          <p:spPr bwMode="auto">
            <a:xfrm>
              <a:off x="311" y="3003"/>
              <a:ext cx="1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u-HU" altLang="hu-HU" sz="1200" b="1" i="0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sp>
          <p:nvSpPr>
            <p:cNvPr id="64" name="Rectangle 13"/>
            <p:cNvSpPr>
              <a:spLocks noChangeArrowheads="1"/>
            </p:cNvSpPr>
            <p:nvPr/>
          </p:nvSpPr>
          <p:spPr bwMode="auto">
            <a:xfrm>
              <a:off x="916" y="3008"/>
              <a:ext cx="57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lang="hu-HU" altLang="hu-HU" sz="1000" b="1" i="0">
                <a:solidFill>
                  <a:srgbClr val="FF33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65" name="Picture 14" descr="cid:image001.gif@01C56813.97455D60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" y="2805"/>
              <a:ext cx="127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Rectangle 15"/>
            <p:cNvSpPr>
              <a:spLocks noChangeArrowheads="1"/>
            </p:cNvSpPr>
            <p:nvPr/>
          </p:nvSpPr>
          <p:spPr bwMode="auto">
            <a:xfrm>
              <a:off x="899" y="2911"/>
              <a:ext cx="7" cy="667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 i="0"/>
            </a:p>
          </p:txBody>
        </p:sp>
        <p:sp>
          <p:nvSpPr>
            <p:cNvPr id="67" name="Text Box 16"/>
            <p:cNvSpPr txBox="1">
              <a:spLocks noChangeArrowheads="1"/>
            </p:cNvSpPr>
            <p:nvPr/>
          </p:nvSpPr>
          <p:spPr bwMode="auto">
            <a:xfrm>
              <a:off x="164" y="2557"/>
              <a:ext cx="147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1400" b="1" i="0" dirty="0" smtClean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5. ALAPANYAGKÖLTSÉG</a:t>
              </a:r>
              <a:endParaRPr lang="hu-HU" altLang="hu-HU" sz="1400" b="1" i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68" name="Text Box 17"/>
            <p:cNvSpPr txBox="1">
              <a:spLocks noChangeArrowheads="1"/>
            </p:cNvSpPr>
            <p:nvPr/>
          </p:nvSpPr>
          <p:spPr bwMode="auto">
            <a:xfrm>
              <a:off x="316" y="2725"/>
              <a:ext cx="109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200" b="1" i="0" dirty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  T                            K</a:t>
              </a:r>
              <a:endParaRPr lang="hu-HU" altLang="hu-HU" sz="900" b="1" i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69" name="Text Box 39"/>
          <p:cNvSpPr txBox="1">
            <a:spLocks noChangeArrowheads="1"/>
          </p:cNvSpPr>
          <p:nvPr/>
        </p:nvSpPr>
        <p:spPr bwMode="auto">
          <a:xfrm rot="-5400000">
            <a:off x="-852772" y="5252338"/>
            <a:ext cx="2060699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rgbClr val="9933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400" b="1" i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KÖLTSÉGSZÁMLÁK</a:t>
            </a:r>
            <a:endParaRPr lang="hu-HU" altLang="hu-HU" sz="1400" b="1" i="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0" name="Text Box 80"/>
          <p:cNvSpPr txBox="1">
            <a:spLocks noChangeArrowheads="1"/>
          </p:cNvSpPr>
          <p:nvPr/>
        </p:nvSpPr>
        <p:spPr bwMode="auto">
          <a:xfrm>
            <a:off x="1462559" y="2522396"/>
            <a:ext cx="1165225" cy="258532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200" b="1" i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4.   300,742</a:t>
            </a:r>
            <a:endParaRPr lang="hu-HU" altLang="hu-HU" sz="1200" b="1" i="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2" name="Text Box 80"/>
          <p:cNvSpPr txBox="1">
            <a:spLocks noChangeArrowheads="1"/>
          </p:cNvSpPr>
          <p:nvPr/>
        </p:nvSpPr>
        <p:spPr bwMode="auto">
          <a:xfrm>
            <a:off x="4067944" y="4581128"/>
            <a:ext cx="1165225" cy="258532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2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4</a:t>
            </a:r>
            <a:r>
              <a:rPr lang="hu-HU" altLang="hu-HU" sz="1200" b="1" i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.   300,742</a:t>
            </a:r>
            <a:endParaRPr lang="hu-HU" altLang="hu-HU" sz="1200" b="1" i="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81" name="Group 4"/>
          <p:cNvGrpSpPr>
            <a:grpSpLocks/>
          </p:cNvGrpSpPr>
          <p:nvPr/>
        </p:nvGrpSpPr>
        <p:grpSpPr bwMode="auto">
          <a:xfrm>
            <a:off x="2267843" y="4005064"/>
            <a:ext cx="2016125" cy="1620837"/>
            <a:chOff x="263" y="2557"/>
            <a:chExt cx="1270" cy="1021"/>
          </a:xfrm>
        </p:grpSpPr>
        <p:sp>
          <p:nvSpPr>
            <p:cNvPr id="82" name="Rectangle 5"/>
            <p:cNvSpPr>
              <a:spLocks noChangeArrowheads="1"/>
            </p:cNvSpPr>
            <p:nvPr/>
          </p:nvSpPr>
          <p:spPr bwMode="auto">
            <a:xfrm>
              <a:off x="311" y="3003"/>
              <a:ext cx="1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u-HU" altLang="hu-HU" sz="1200" b="1" i="0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sp>
          <p:nvSpPr>
            <p:cNvPr id="83" name="Rectangle 6"/>
            <p:cNvSpPr>
              <a:spLocks noChangeArrowheads="1"/>
            </p:cNvSpPr>
            <p:nvPr/>
          </p:nvSpPr>
          <p:spPr bwMode="auto">
            <a:xfrm>
              <a:off x="916" y="3008"/>
              <a:ext cx="57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lang="hu-HU" altLang="hu-HU" sz="1200" b="1" i="0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pic>
          <p:nvPicPr>
            <p:cNvPr id="84" name="Picture 7" descr="cid:image001.gif@01C56813.97455D60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" y="2805"/>
              <a:ext cx="127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" name="Rectangle 8"/>
            <p:cNvSpPr>
              <a:spLocks noChangeArrowheads="1"/>
            </p:cNvSpPr>
            <p:nvPr/>
          </p:nvSpPr>
          <p:spPr bwMode="auto">
            <a:xfrm>
              <a:off x="899" y="2911"/>
              <a:ext cx="7" cy="667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 i="0"/>
            </a:p>
          </p:txBody>
        </p:sp>
        <p:sp>
          <p:nvSpPr>
            <p:cNvPr id="86" name="Text Box 9"/>
            <p:cNvSpPr txBox="1">
              <a:spLocks noChangeArrowheads="1"/>
            </p:cNvSpPr>
            <p:nvPr/>
          </p:nvSpPr>
          <p:spPr bwMode="auto">
            <a:xfrm>
              <a:off x="329" y="2557"/>
              <a:ext cx="115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1400" b="1" i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5. BÉRJÁRULÉKOK</a:t>
              </a:r>
            </a:p>
          </p:txBody>
        </p:sp>
        <p:sp>
          <p:nvSpPr>
            <p:cNvPr id="87" name="Text Box 10"/>
            <p:cNvSpPr txBox="1">
              <a:spLocks noChangeArrowheads="1"/>
            </p:cNvSpPr>
            <p:nvPr/>
          </p:nvSpPr>
          <p:spPr bwMode="auto">
            <a:xfrm>
              <a:off x="316" y="2725"/>
              <a:ext cx="109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200" b="1" i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  T                            K</a:t>
              </a:r>
              <a:endParaRPr lang="hu-HU" altLang="hu-HU" sz="900" b="1" i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16" name="Group 18"/>
          <p:cNvGrpSpPr>
            <a:grpSpLocks/>
          </p:cNvGrpSpPr>
          <p:nvPr/>
        </p:nvGrpSpPr>
        <p:grpSpPr bwMode="auto">
          <a:xfrm>
            <a:off x="296863" y="4005064"/>
            <a:ext cx="2016125" cy="1620837"/>
            <a:chOff x="263" y="2557"/>
            <a:chExt cx="1270" cy="1021"/>
          </a:xfrm>
        </p:grpSpPr>
        <p:sp>
          <p:nvSpPr>
            <p:cNvPr id="122" name="Rectangle 19"/>
            <p:cNvSpPr>
              <a:spLocks noChangeArrowheads="1"/>
            </p:cNvSpPr>
            <p:nvPr/>
          </p:nvSpPr>
          <p:spPr bwMode="auto">
            <a:xfrm>
              <a:off x="311" y="3003"/>
              <a:ext cx="1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u-HU" altLang="hu-HU" sz="1200" b="1" i="0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sp>
          <p:nvSpPr>
            <p:cNvPr id="123" name="Rectangle 20"/>
            <p:cNvSpPr>
              <a:spLocks noChangeArrowheads="1"/>
            </p:cNvSpPr>
            <p:nvPr/>
          </p:nvSpPr>
          <p:spPr bwMode="auto">
            <a:xfrm>
              <a:off x="916" y="3008"/>
              <a:ext cx="57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lang="hu-HU" altLang="hu-HU" sz="1200" b="1" i="0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pic>
          <p:nvPicPr>
            <p:cNvPr id="124" name="Picture 21" descr="cid:image001.gif@01C56813.97455D60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" y="2805"/>
              <a:ext cx="127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" name="Rectangle 22"/>
            <p:cNvSpPr>
              <a:spLocks noChangeArrowheads="1"/>
            </p:cNvSpPr>
            <p:nvPr/>
          </p:nvSpPr>
          <p:spPr bwMode="auto">
            <a:xfrm>
              <a:off x="899" y="2911"/>
              <a:ext cx="7" cy="667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 i="0"/>
            </a:p>
          </p:txBody>
        </p:sp>
        <p:sp>
          <p:nvSpPr>
            <p:cNvPr id="126" name="Text Box 23"/>
            <p:cNvSpPr txBox="1">
              <a:spLocks noChangeArrowheads="1"/>
            </p:cNvSpPr>
            <p:nvPr/>
          </p:nvSpPr>
          <p:spPr bwMode="auto">
            <a:xfrm>
              <a:off x="421" y="2557"/>
              <a:ext cx="96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1400" b="1" i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5.BÉRKÖLTSÉG</a:t>
              </a:r>
            </a:p>
          </p:txBody>
        </p:sp>
        <p:sp>
          <p:nvSpPr>
            <p:cNvPr id="127" name="Text Box 24"/>
            <p:cNvSpPr txBox="1">
              <a:spLocks noChangeArrowheads="1"/>
            </p:cNvSpPr>
            <p:nvPr/>
          </p:nvSpPr>
          <p:spPr bwMode="auto">
            <a:xfrm>
              <a:off x="316" y="2725"/>
              <a:ext cx="109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200" b="1" i="0" dirty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  T                            K</a:t>
              </a:r>
              <a:endParaRPr lang="hu-HU" altLang="hu-HU" sz="900" b="1" i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31" name="Group 11"/>
          <p:cNvGrpSpPr>
            <a:grpSpLocks/>
          </p:cNvGrpSpPr>
          <p:nvPr/>
        </p:nvGrpSpPr>
        <p:grpSpPr bwMode="auto">
          <a:xfrm>
            <a:off x="6509121" y="4005064"/>
            <a:ext cx="2089153" cy="1620837"/>
            <a:chOff x="242" y="2557"/>
            <a:chExt cx="1316" cy="1021"/>
          </a:xfrm>
        </p:grpSpPr>
        <p:sp>
          <p:nvSpPr>
            <p:cNvPr id="132" name="Rectangle 12"/>
            <p:cNvSpPr>
              <a:spLocks noChangeArrowheads="1"/>
            </p:cNvSpPr>
            <p:nvPr/>
          </p:nvSpPr>
          <p:spPr bwMode="auto">
            <a:xfrm>
              <a:off x="311" y="3003"/>
              <a:ext cx="1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u-HU" altLang="hu-HU" sz="1200" b="1" i="0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sp>
          <p:nvSpPr>
            <p:cNvPr id="133" name="Rectangle 13"/>
            <p:cNvSpPr>
              <a:spLocks noChangeArrowheads="1"/>
            </p:cNvSpPr>
            <p:nvPr/>
          </p:nvSpPr>
          <p:spPr bwMode="auto">
            <a:xfrm>
              <a:off x="916" y="3008"/>
              <a:ext cx="57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lang="hu-HU" altLang="hu-HU" sz="1000" b="1" i="0">
                <a:solidFill>
                  <a:srgbClr val="FF33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138" name="Picture 14" descr="cid:image001.gif@01C56813.97455D60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" y="2805"/>
              <a:ext cx="127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9" name="Rectangle 15"/>
            <p:cNvSpPr>
              <a:spLocks noChangeArrowheads="1"/>
            </p:cNvSpPr>
            <p:nvPr/>
          </p:nvSpPr>
          <p:spPr bwMode="auto">
            <a:xfrm>
              <a:off x="899" y="2911"/>
              <a:ext cx="7" cy="667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 i="0"/>
            </a:p>
          </p:txBody>
        </p:sp>
        <p:sp>
          <p:nvSpPr>
            <p:cNvPr id="140" name="Text Box 16"/>
            <p:cNvSpPr txBox="1">
              <a:spLocks noChangeArrowheads="1"/>
            </p:cNvSpPr>
            <p:nvPr/>
          </p:nvSpPr>
          <p:spPr bwMode="auto">
            <a:xfrm>
              <a:off x="242" y="2557"/>
              <a:ext cx="131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1400" b="1" i="0" dirty="0" smtClean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5. ÉRTÉKCSÖKKENÉS</a:t>
              </a:r>
              <a:endParaRPr lang="hu-HU" altLang="hu-HU" sz="1400" b="1" i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41" name="Text Box 17"/>
            <p:cNvSpPr txBox="1">
              <a:spLocks noChangeArrowheads="1"/>
            </p:cNvSpPr>
            <p:nvPr/>
          </p:nvSpPr>
          <p:spPr bwMode="auto">
            <a:xfrm>
              <a:off x="316" y="2725"/>
              <a:ext cx="109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200" b="1" i="0" dirty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  T                            K</a:t>
              </a:r>
              <a:endParaRPr lang="hu-HU" altLang="hu-HU" sz="900" b="1" i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42" name="Text Box 80"/>
          <p:cNvSpPr txBox="1">
            <a:spLocks noChangeArrowheads="1"/>
          </p:cNvSpPr>
          <p:nvPr/>
        </p:nvSpPr>
        <p:spPr bwMode="auto">
          <a:xfrm>
            <a:off x="6444208" y="4653136"/>
            <a:ext cx="1165225" cy="258532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200" b="1" i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5.   200</a:t>
            </a:r>
            <a:endParaRPr lang="hu-HU" altLang="hu-HU" sz="1200" b="1" i="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3" name="Text Box 80"/>
          <p:cNvSpPr txBox="1">
            <a:spLocks noChangeArrowheads="1"/>
          </p:cNvSpPr>
          <p:nvPr/>
        </p:nvSpPr>
        <p:spPr bwMode="auto">
          <a:xfrm>
            <a:off x="3406775" y="908720"/>
            <a:ext cx="1165225" cy="258532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200" b="1" i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5.   200</a:t>
            </a:r>
            <a:endParaRPr lang="hu-HU" altLang="hu-HU" sz="1200" b="1" i="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44" name="Group 11"/>
          <p:cNvGrpSpPr>
            <a:grpSpLocks/>
          </p:cNvGrpSpPr>
          <p:nvPr/>
        </p:nvGrpSpPr>
        <p:grpSpPr bwMode="auto">
          <a:xfrm>
            <a:off x="1259632" y="5696595"/>
            <a:ext cx="2392367" cy="1620837"/>
            <a:chOff x="145" y="2557"/>
            <a:chExt cx="1507" cy="1021"/>
          </a:xfrm>
        </p:grpSpPr>
        <p:sp>
          <p:nvSpPr>
            <p:cNvPr id="145" name="Rectangle 12"/>
            <p:cNvSpPr>
              <a:spLocks noChangeArrowheads="1"/>
            </p:cNvSpPr>
            <p:nvPr/>
          </p:nvSpPr>
          <p:spPr bwMode="auto">
            <a:xfrm>
              <a:off x="311" y="3003"/>
              <a:ext cx="1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u-HU" altLang="hu-HU" sz="1200" b="1" i="0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sp>
          <p:nvSpPr>
            <p:cNvPr id="146" name="Rectangle 13"/>
            <p:cNvSpPr>
              <a:spLocks noChangeArrowheads="1"/>
            </p:cNvSpPr>
            <p:nvPr/>
          </p:nvSpPr>
          <p:spPr bwMode="auto">
            <a:xfrm>
              <a:off x="916" y="3008"/>
              <a:ext cx="57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lang="hu-HU" altLang="hu-HU" sz="1000" b="1" i="0">
                <a:solidFill>
                  <a:srgbClr val="FF33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147" name="Picture 14" descr="cid:image001.gif@01C56813.97455D60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" y="2805"/>
              <a:ext cx="127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" name="Rectangle 15"/>
            <p:cNvSpPr>
              <a:spLocks noChangeArrowheads="1"/>
            </p:cNvSpPr>
            <p:nvPr/>
          </p:nvSpPr>
          <p:spPr bwMode="auto">
            <a:xfrm>
              <a:off x="899" y="2911"/>
              <a:ext cx="7" cy="667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 i="0"/>
            </a:p>
          </p:txBody>
        </p:sp>
        <p:sp>
          <p:nvSpPr>
            <p:cNvPr id="149" name="Text Box 16"/>
            <p:cNvSpPr txBox="1">
              <a:spLocks noChangeArrowheads="1"/>
            </p:cNvSpPr>
            <p:nvPr/>
          </p:nvSpPr>
          <p:spPr bwMode="auto">
            <a:xfrm>
              <a:off x="145" y="2557"/>
              <a:ext cx="150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1400" b="1" i="0" dirty="0" smtClean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5. IGÉNYBEVETT SZOLG.</a:t>
              </a:r>
              <a:endParaRPr lang="hu-HU" altLang="hu-HU" sz="1400" b="1" i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50" name="Text Box 17"/>
            <p:cNvSpPr txBox="1">
              <a:spLocks noChangeArrowheads="1"/>
            </p:cNvSpPr>
            <p:nvPr/>
          </p:nvSpPr>
          <p:spPr bwMode="auto">
            <a:xfrm>
              <a:off x="316" y="2725"/>
              <a:ext cx="109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200" b="1" i="0" dirty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  T                            K</a:t>
              </a:r>
              <a:endParaRPr lang="hu-HU" altLang="hu-HU" sz="900" b="1" i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51" name="Text Box 80"/>
          <p:cNvSpPr txBox="1">
            <a:spLocks noChangeArrowheads="1"/>
          </p:cNvSpPr>
          <p:nvPr/>
        </p:nvSpPr>
        <p:spPr bwMode="auto">
          <a:xfrm>
            <a:off x="1390551" y="6230151"/>
            <a:ext cx="1165225" cy="258532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200" b="1" i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6.   150</a:t>
            </a:r>
            <a:endParaRPr lang="hu-HU" altLang="hu-HU" sz="1200" b="1" i="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2" name="Rectangle 3"/>
          <p:cNvSpPr>
            <a:spLocks noGrp="1" noChangeArrowheads="1"/>
          </p:cNvSpPr>
          <p:nvPr>
            <p:ph type="title"/>
          </p:nvPr>
        </p:nvSpPr>
        <p:spPr>
          <a:xfrm>
            <a:off x="35496" y="44624"/>
            <a:ext cx="9070975" cy="365125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hu-HU" altLang="hu-HU" sz="3200" b="1" dirty="0" smtClean="0">
                <a:solidFill>
                  <a:srgbClr val="FF0000"/>
                </a:solidFill>
              </a:rPr>
              <a:t>6. ENERGIASZOLGÁLTATÁS ELSZÁMOLÁSA</a:t>
            </a:r>
          </a:p>
        </p:txBody>
      </p:sp>
      <p:sp>
        <p:nvSpPr>
          <p:cNvPr id="153" name="Text Box 80"/>
          <p:cNvSpPr txBox="1">
            <a:spLocks noChangeArrowheads="1"/>
          </p:cNvSpPr>
          <p:nvPr/>
        </p:nvSpPr>
        <p:spPr bwMode="auto">
          <a:xfrm>
            <a:off x="6071071" y="2522396"/>
            <a:ext cx="1165225" cy="258532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200" b="1" i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3.   180</a:t>
            </a:r>
            <a:endParaRPr lang="hu-HU" altLang="hu-HU" sz="1200" b="1" i="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4" name="Text Box 80"/>
          <p:cNvSpPr txBox="1">
            <a:spLocks noChangeArrowheads="1"/>
          </p:cNvSpPr>
          <p:nvPr/>
        </p:nvSpPr>
        <p:spPr bwMode="auto">
          <a:xfrm>
            <a:off x="7151191" y="1052736"/>
            <a:ext cx="1165225" cy="258532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200" b="1" i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3.    30</a:t>
            </a:r>
            <a:endParaRPr lang="hu-HU" altLang="hu-HU" sz="1200" b="1" i="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7" name="Text Box 77"/>
          <p:cNvSpPr txBox="1">
            <a:spLocks noChangeArrowheads="1"/>
          </p:cNvSpPr>
          <p:nvPr/>
        </p:nvSpPr>
        <p:spPr bwMode="auto">
          <a:xfrm>
            <a:off x="3491880" y="2465388"/>
            <a:ext cx="1165225" cy="258532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200" b="1" i="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(3A) </a:t>
            </a:r>
            <a:r>
              <a:rPr lang="hu-HU" altLang="hu-HU" sz="1200" b="1" i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91,372</a:t>
            </a:r>
            <a:endParaRPr lang="hu-HU" altLang="hu-HU" sz="1200" b="1" i="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8" name="Text Box 79"/>
          <p:cNvSpPr txBox="1">
            <a:spLocks noChangeArrowheads="1"/>
          </p:cNvSpPr>
          <p:nvPr/>
        </p:nvSpPr>
        <p:spPr bwMode="auto">
          <a:xfrm>
            <a:off x="3347864" y="2708920"/>
            <a:ext cx="1355104" cy="258532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200" b="1" i="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(3B</a:t>
            </a:r>
            <a:r>
              <a:rPr lang="hu-HU" altLang="hu-HU" sz="1200" b="1" i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)  22,320</a:t>
            </a:r>
            <a:endParaRPr lang="hu-HU" altLang="hu-HU" sz="1200" b="1" i="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9" name="Text Box 81"/>
          <p:cNvSpPr txBox="1">
            <a:spLocks noChangeArrowheads="1"/>
          </p:cNvSpPr>
          <p:nvPr/>
        </p:nvSpPr>
        <p:spPr bwMode="auto">
          <a:xfrm>
            <a:off x="3491880" y="2980383"/>
            <a:ext cx="1165225" cy="258532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200" b="1" i="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(3C) </a:t>
            </a:r>
            <a:r>
              <a:rPr lang="hu-HU" altLang="hu-HU" sz="1200" b="1" i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63,473</a:t>
            </a:r>
            <a:endParaRPr lang="hu-HU" altLang="hu-HU" sz="1200" b="1" i="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0" name="Text Box 83"/>
          <p:cNvSpPr txBox="1">
            <a:spLocks noChangeArrowheads="1"/>
          </p:cNvSpPr>
          <p:nvPr/>
        </p:nvSpPr>
        <p:spPr bwMode="auto">
          <a:xfrm>
            <a:off x="3504580" y="3262958"/>
            <a:ext cx="1165225" cy="258532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200" b="1" i="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(3D)   </a:t>
            </a:r>
            <a:r>
              <a:rPr lang="hu-HU" altLang="hu-HU" sz="1200" b="1" i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2,093</a:t>
            </a:r>
            <a:endParaRPr lang="hu-HU" altLang="hu-HU" sz="1200" b="1" i="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1" name="Text Box 51"/>
          <p:cNvSpPr txBox="1">
            <a:spLocks noChangeArrowheads="1"/>
          </p:cNvSpPr>
          <p:nvPr/>
        </p:nvSpPr>
        <p:spPr bwMode="auto">
          <a:xfrm>
            <a:off x="251520" y="4544814"/>
            <a:ext cx="1165225" cy="258532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200" b="1" i="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(1) </a:t>
            </a:r>
            <a:r>
              <a:rPr lang="hu-HU" altLang="hu-HU" sz="1200" b="1" i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139,500</a:t>
            </a:r>
            <a:endParaRPr lang="hu-HU" altLang="hu-HU" sz="1200" b="1" i="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2" name="Text Box 69"/>
          <p:cNvSpPr txBox="1">
            <a:spLocks noChangeArrowheads="1"/>
          </p:cNvSpPr>
          <p:nvPr/>
        </p:nvSpPr>
        <p:spPr bwMode="auto">
          <a:xfrm>
            <a:off x="2137668" y="4546401"/>
            <a:ext cx="1165225" cy="258532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200" b="1" i="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(2A) </a:t>
            </a:r>
            <a:r>
              <a:rPr lang="hu-HU" altLang="hu-HU" sz="1200" b="1" i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37,665</a:t>
            </a:r>
            <a:endParaRPr lang="hu-HU" altLang="hu-HU" sz="1200" b="1" i="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3" name="Text Box 71"/>
          <p:cNvSpPr txBox="1">
            <a:spLocks noChangeArrowheads="1"/>
          </p:cNvSpPr>
          <p:nvPr/>
        </p:nvSpPr>
        <p:spPr bwMode="auto">
          <a:xfrm>
            <a:off x="2124968" y="4784526"/>
            <a:ext cx="1165225" cy="258532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200" b="1" i="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(2B)  </a:t>
            </a:r>
            <a:r>
              <a:rPr lang="hu-HU" altLang="hu-HU" sz="1200" b="1" i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2,093</a:t>
            </a:r>
            <a:endParaRPr lang="hu-HU" altLang="hu-HU" sz="1200" b="1" i="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650411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/>
      <p:bldP spid="153" grpId="0" animBg="1"/>
      <p:bldP spid="15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3" name="Group 11"/>
          <p:cNvGrpSpPr>
            <a:grpSpLocks/>
          </p:cNvGrpSpPr>
          <p:nvPr/>
        </p:nvGrpSpPr>
        <p:grpSpPr bwMode="auto">
          <a:xfrm>
            <a:off x="2483867" y="1952179"/>
            <a:ext cx="2016125" cy="1620837"/>
            <a:chOff x="263" y="2557"/>
            <a:chExt cx="1270" cy="1021"/>
          </a:xfrm>
        </p:grpSpPr>
        <p:sp>
          <p:nvSpPr>
            <p:cNvPr id="7244" name="Rectangle 12"/>
            <p:cNvSpPr>
              <a:spLocks noChangeArrowheads="1"/>
            </p:cNvSpPr>
            <p:nvPr/>
          </p:nvSpPr>
          <p:spPr bwMode="auto">
            <a:xfrm>
              <a:off x="311" y="3003"/>
              <a:ext cx="1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u-HU" altLang="hu-HU" sz="1200" b="1" i="0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sp>
          <p:nvSpPr>
            <p:cNvPr id="7245" name="Rectangle 13"/>
            <p:cNvSpPr>
              <a:spLocks noChangeArrowheads="1"/>
            </p:cNvSpPr>
            <p:nvPr/>
          </p:nvSpPr>
          <p:spPr bwMode="auto">
            <a:xfrm>
              <a:off x="916" y="3008"/>
              <a:ext cx="57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lang="hu-HU" altLang="hu-HU" sz="1000" b="1" i="0">
                <a:solidFill>
                  <a:srgbClr val="FF33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7246" name="Picture 14" descr="cid:image001.gif@01C56813.97455D60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" y="2805"/>
              <a:ext cx="127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47" name="Rectangle 15"/>
            <p:cNvSpPr>
              <a:spLocks noChangeArrowheads="1"/>
            </p:cNvSpPr>
            <p:nvPr/>
          </p:nvSpPr>
          <p:spPr bwMode="auto">
            <a:xfrm>
              <a:off x="899" y="2911"/>
              <a:ext cx="7" cy="667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 i="0"/>
            </a:p>
          </p:txBody>
        </p:sp>
        <p:sp>
          <p:nvSpPr>
            <p:cNvPr id="7248" name="Text Box 16"/>
            <p:cNvSpPr txBox="1">
              <a:spLocks noChangeArrowheads="1"/>
            </p:cNvSpPr>
            <p:nvPr/>
          </p:nvSpPr>
          <p:spPr bwMode="auto">
            <a:xfrm>
              <a:off x="368" y="2557"/>
              <a:ext cx="107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1400" b="1" i="0" dirty="0" smtClean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3. </a:t>
              </a:r>
              <a:r>
                <a:rPr lang="hu-HU" altLang="hu-HU" sz="1400" b="1" i="0" dirty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BANKSZÁMLA</a:t>
              </a:r>
            </a:p>
          </p:txBody>
        </p:sp>
        <p:sp>
          <p:nvSpPr>
            <p:cNvPr id="7249" name="Text Box 17"/>
            <p:cNvSpPr txBox="1">
              <a:spLocks noChangeArrowheads="1"/>
            </p:cNvSpPr>
            <p:nvPr/>
          </p:nvSpPr>
          <p:spPr bwMode="auto">
            <a:xfrm>
              <a:off x="316" y="2725"/>
              <a:ext cx="109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200" b="1" i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  T                            K</a:t>
              </a:r>
              <a:endParaRPr lang="hu-HU" altLang="hu-HU" sz="900" b="1" i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368089" name="Group 25"/>
          <p:cNvGrpSpPr>
            <a:grpSpLocks/>
          </p:cNvGrpSpPr>
          <p:nvPr/>
        </p:nvGrpSpPr>
        <p:grpSpPr bwMode="auto">
          <a:xfrm>
            <a:off x="5147717" y="404664"/>
            <a:ext cx="2016125" cy="1620837"/>
            <a:chOff x="263" y="2557"/>
            <a:chExt cx="1270" cy="1021"/>
          </a:xfrm>
        </p:grpSpPr>
        <p:sp>
          <p:nvSpPr>
            <p:cNvPr id="7232" name="Rectangle 26"/>
            <p:cNvSpPr>
              <a:spLocks noChangeArrowheads="1"/>
            </p:cNvSpPr>
            <p:nvPr/>
          </p:nvSpPr>
          <p:spPr bwMode="auto">
            <a:xfrm>
              <a:off x="311" y="3003"/>
              <a:ext cx="1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u-HU" altLang="hu-HU" sz="1200" b="1" i="0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sp>
          <p:nvSpPr>
            <p:cNvPr id="7233" name="Rectangle 27"/>
            <p:cNvSpPr>
              <a:spLocks noChangeArrowheads="1"/>
            </p:cNvSpPr>
            <p:nvPr/>
          </p:nvSpPr>
          <p:spPr bwMode="auto">
            <a:xfrm>
              <a:off x="916" y="3008"/>
              <a:ext cx="57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lang="hu-HU" altLang="hu-HU" sz="1200" b="1" i="0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pic>
          <p:nvPicPr>
            <p:cNvPr id="7234" name="Picture 28" descr="cid:image001.gif@01C56813.97455D60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" y="2805"/>
              <a:ext cx="127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35" name="Rectangle 29"/>
            <p:cNvSpPr>
              <a:spLocks noChangeArrowheads="1"/>
            </p:cNvSpPr>
            <p:nvPr/>
          </p:nvSpPr>
          <p:spPr bwMode="auto">
            <a:xfrm>
              <a:off x="899" y="2911"/>
              <a:ext cx="7" cy="667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 i="0"/>
            </a:p>
          </p:txBody>
        </p:sp>
        <p:sp>
          <p:nvSpPr>
            <p:cNvPr id="7236" name="Text Box 30"/>
            <p:cNvSpPr txBox="1">
              <a:spLocks noChangeArrowheads="1"/>
            </p:cNvSpPr>
            <p:nvPr/>
          </p:nvSpPr>
          <p:spPr bwMode="auto">
            <a:xfrm>
              <a:off x="325" y="2557"/>
              <a:ext cx="1160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1400" b="1" i="0" dirty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4. </a:t>
              </a:r>
              <a:r>
                <a:rPr lang="hu-HU" altLang="hu-HU" sz="1400" b="1" i="0" dirty="0" smtClean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JEGYZETT TŐKE</a:t>
              </a:r>
              <a:endParaRPr lang="hu-HU" altLang="hu-HU" sz="1400" b="1" i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7237" name="Text Box 31"/>
            <p:cNvSpPr txBox="1">
              <a:spLocks noChangeArrowheads="1"/>
            </p:cNvSpPr>
            <p:nvPr/>
          </p:nvSpPr>
          <p:spPr bwMode="auto">
            <a:xfrm>
              <a:off x="316" y="2725"/>
              <a:ext cx="109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200" b="1" i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  T                            K</a:t>
              </a:r>
              <a:endParaRPr lang="hu-HU" altLang="hu-HU" sz="900" b="1" i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7177" name="Text Box 39"/>
          <p:cNvSpPr txBox="1">
            <a:spLocks noChangeArrowheads="1"/>
          </p:cNvSpPr>
          <p:nvPr/>
        </p:nvSpPr>
        <p:spPr bwMode="auto">
          <a:xfrm rot="-5400000">
            <a:off x="-707231" y="1734344"/>
            <a:ext cx="18446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rgbClr val="9933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400" b="1" i="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ESZKÖZSZÁMLÁK</a:t>
            </a:r>
          </a:p>
        </p:txBody>
      </p:sp>
      <p:sp>
        <p:nvSpPr>
          <p:cNvPr id="7178" name="Text Box 40"/>
          <p:cNvSpPr txBox="1">
            <a:spLocks noChangeArrowheads="1"/>
          </p:cNvSpPr>
          <p:nvPr/>
        </p:nvSpPr>
        <p:spPr bwMode="auto">
          <a:xfrm rot="5400000" flipH="1">
            <a:off x="8052594" y="1778794"/>
            <a:ext cx="18446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rgbClr val="9933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400" b="1" i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FORRÁSSZÁMLÁK</a:t>
            </a:r>
          </a:p>
        </p:txBody>
      </p:sp>
      <p:sp>
        <p:nvSpPr>
          <p:cNvPr id="7180" name="Line 42"/>
          <p:cNvSpPr>
            <a:spLocks noChangeShapeType="1"/>
          </p:cNvSpPr>
          <p:nvPr/>
        </p:nvSpPr>
        <p:spPr bwMode="auto">
          <a:xfrm flipH="1">
            <a:off x="4716016" y="728664"/>
            <a:ext cx="0" cy="3064668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7181" name="Line 43"/>
          <p:cNvSpPr>
            <a:spLocks noChangeShapeType="1"/>
          </p:cNvSpPr>
          <p:nvPr/>
        </p:nvSpPr>
        <p:spPr bwMode="auto">
          <a:xfrm>
            <a:off x="0" y="3789040"/>
            <a:ext cx="9144000" cy="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grpSp>
        <p:nvGrpSpPr>
          <p:cNvPr id="1368116" name="Group 52"/>
          <p:cNvGrpSpPr>
            <a:grpSpLocks/>
          </p:cNvGrpSpPr>
          <p:nvPr/>
        </p:nvGrpSpPr>
        <p:grpSpPr bwMode="auto">
          <a:xfrm>
            <a:off x="5147719" y="1800076"/>
            <a:ext cx="2016126" cy="1349375"/>
            <a:chOff x="263" y="2557"/>
            <a:chExt cx="1270" cy="1021"/>
          </a:xfrm>
        </p:grpSpPr>
        <p:sp>
          <p:nvSpPr>
            <p:cNvPr id="7214" name="Rectangle 53"/>
            <p:cNvSpPr>
              <a:spLocks noChangeArrowheads="1"/>
            </p:cNvSpPr>
            <p:nvPr/>
          </p:nvSpPr>
          <p:spPr bwMode="auto">
            <a:xfrm>
              <a:off x="311" y="3003"/>
              <a:ext cx="116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u-HU" altLang="hu-HU" sz="1200" b="1" i="0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sp>
          <p:nvSpPr>
            <p:cNvPr id="7215" name="Rectangle 54"/>
            <p:cNvSpPr>
              <a:spLocks noChangeArrowheads="1"/>
            </p:cNvSpPr>
            <p:nvPr/>
          </p:nvSpPr>
          <p:spPr bwMode="auto">
            <a:xfrm>
              <a:off x="916" y="3007"/>
              <a:ext cx="575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lang="hu-HU" altLang="hu-HU" sz="1200" b="1" i="0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pic>
          <p:nvPicPr>
            <p:cNvPr id="7216" name="Picture 55" descr="cid:image001.gif@01C56813.97455D60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" y="2805"/>
              <a:ext cx="127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17" name="Rectangle 56"/>
            <p:cNvSpPr>
              <a:spLocks noChangeArrowheads="1"/>
            </p:cNvSpPr>
            <p:nvPr/>
          </p:nvSpPr>
          <p:spPr bwMode="auto">
            <a:xfrm>
              <a:off x="899" y="2911"/>
              <a:ext cx="7" cy="667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 i="0"/>
            </a:p>
          </p:txBody>
        </p:sp>
        <p:sp>
          <p:nvSpPr>
            <p:cNvPr id="7218" name="Text Box 57"/>
            <p:cNvSpPr txBox="1">
              <a:spLocks noChangeArrowheads="1"/>
            </p:cNvSpPr>
            <p:nvPr/>
          </p:nvSpPr>
          <p:spPr bwMode="auto">
            <a:xfrm>
              <a:off x="441" y="2557"/>
              <a:ext cx="93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1400" b="1" i="0" dirty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4. </a:t>
              </a:r>
              <a:r>
                <a:rPr lang="hu-HU" altLang="hu-HU" sz="1400" b="1" i="0" dirty="0" smtClean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SZÁLLÍTÓK</a:t>
              </a:r>
              <a:endParaRPr lang="hu-HU" altLang="hu-HU" sz="1400" b="1" i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7219" name="Text Box 58"/>
            <p:cNvSpPr txBox="1">
              <a:spLocks noChangeArrowheads="1"/>
            </p:cNvSpPr>
            <p:nvPr/>
          </p:nvSpPr>
          <p:spPr bwMode="auto">
            <a:xfrm>
              <a:off x="316" y="2725"/>
              <a:ext cx="1095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200" b="1" i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  T                            K</a:t>
              </a:r>
              <a:endParaRPr lang="hu-HU" altLang="hu-HU" sz="900" b="1" i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368144" name="Text Box 80"/>
          <p:cNvSpPr txBox="1">
            <a:spLocks noChangeArrowheads="1"/>
          </p:cNvSpPr>
          <p:nvPr/>
        </p:nvSpPr>
        <p:spPr bwMode="auto">
          <a:xfrm>
            <a:off x="6084168" y="1038573"/>
            <a:ext cx="1165225" cy="258532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200" b="1" i="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NY 3 000</a:t>
            </a:r>
            <a:endParaRPr lang="hu-HU" altLang="hu-HU" sz="1200" b="1" i="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88" name="Group 11"/>
          <p:cNvGrpSpPr>
            <a:grpSpLocks/>
          </p:cNvGrpSpPr>
          <p:nvPr/>
        </p:nvGrpSpPr>
        <p:grpSpPr bwMode="auto">
          <a:xfrm>
            <a:off x="452437" y="368003"/>
            <a:ext cx="2043114" cy="1620837"/>
            <a:chOff x="260" y="2557"/>
            <a:chExt cx="1287" cy="1021"/>
          </a:xfrm>
        </p:grpSpPr>
        <p:sp>
          <p:nvSpPr>
            <p:cNvPr id="89" name="Rectangle 12"/>
            <p:cNvSpPr>
              <a:spLocks noChangeArrowheads="1"/>
            </p:cNvSpPr>
            <p:nvPr/>
          </p:nvSpPr>
          <p:spPr bwMode="auto">
            <a:xfrm>
              <a:off x="311" y="3003"/>
              <a:ext cx="1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u-HU" altLang="hu-HU" sz="1200" b="1" i="0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sp>
          <p:nvSpPr>
            <p:cNvPr id="90" name="Rectangle 13"/>
            <p:cNvSpPr>
              <a:spLocks noChangeArrowheads="1"/>
            </p:cNvSpPr>
            <p:nvPr/>
          </p:nvSpPr>
          <p:spPr bwMode="auto">
            <a:xfrm>
              <a:off x="916" y="3008"/>
              <a:ext cx="57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lang="hu-HU" altLang="hu-HU" sz="1000" b="1" i="0">
                <a:solidFill>
                  <a:srgbClr val="FF33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91" name="Picture 14" descr="cid:image001.gif@01C56813.97455D60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" y="2805"/>
              <a:ext cx="127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" name="Rectangle 15"/>
            <p:cNvSpPr>
              <a:spLocks noChangeArrowheads="1"/>
            </p:cNvSpPr>
            <p:nvPr/>
          </p:nvSpPr>
          <p:spPr bwMode="auto">
            <a:xfrm>
              <a:off x="899" y="2911"/>
              <a:ext cx="7" cy="667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 i="0"/>
            </a:p>
          </p:txBody>
        </p:sp>
        <p:sp>
          <p:nvSpPr>
            <p:cNvPr id="93" name="Text Box 16"/>
            <p:cNvSpPr txBox="1">
              <a:spLocks noChangeArrowheads="1"/>
            </p:cNvSpPr>
            <p:nvPr/>
          </p:nvSpPr>
          <p:spPr bwMode="auto">
            <a:xfrm>
              <a:off x="260" y="2557"/>
              <a:ext cx="128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1400" b="1" i="0" dirty="0" smtClean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1. GÉPEK, BEREND…</a:t>
              </a:r>
              <a:endParaRPr lang="hu-HU" altLang="hu-HU" sz="1400" b="1" i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4" name="Text Box 17"/>
            <p:cNvSpPr txBox="1">
              <a:spLocks noChangeArrowheads="1"/>
            </p:cNvSpPr>
            <p:nvPr/>
          </p:nvSpPr>
          <p:spPr bwMode="auto">
            <a:xfrm>
              <a:off x="316" y="2725"/>
              <a:ext cx="109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200" b="1" i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  T                            K</a:t>
              </a:r>
              <a:endParaRPr lang="hu-HU" altLang="hu-HU" sz="900" b="1" i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95" name="Group 11"/>
          <p:cNvGrpSpPr>
            <a:grpSpLocks/>
          </p:cNvGrpSpPr>
          <p:nvPr/>
        </p:nvGrpSpPr>
        <p:grpSpPr bwMode="auto">
          <a:xfrm>
            <a:off x="2328414" y="368003"/>
            <a:ext cx="2387602" cy="1620837"/>
            <a:chOff x="151" y="2557"/>
            <a:chExt cx="1504" cy="1021"/>
          </a:xfrm>
        </p:grpSpPr>
        <p:sp>
          <p:nvSpPr>
            <p:cNvPr id="96" name="Rectangle 12"/>
            <p:cNvSpPr>
              <a:spLocks noChangeArrowheads="1"/>
            </p:cNvSpPr>
            <p:nvPr/>
          </p:nvSpPr>
          <p:spPr bwMode="auto">
            <a:xfrm>
              <a:off x="311" y="3003"/>
              <a:ext cx="1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u-HU" altLang="hu-HU" sz="1200" b="1" i="0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sp>
          <p:nvSpPr>
            <p:cNvPr id="97" name="Rectangle 13"/>
            <p:cNvSpPr>
              <a:spLocks noChangeArrowheads="1"/>
            </p:cNvSpPr>
            <p:nvPr/>
          </p:nvSpPr>
          <p:spPr bwMode="auto">
            <a:xfrm>
              <a:off x="916" y="3008"/>
              <a:ext cx="57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lang="hu-HU" altLang="hu-HU" sz="1000" b="1" i="0">
                <a:solidFill>
                  <a:srgbClr val="FF33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98" name="Picture 14" descr="cid:image001.gif@01C56813.97455D60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" y="2805"/>
              <a:ext cx="127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" name="Rectangle 15"/>
            <p:cNvSpPr>
              <a:spLocks noChangeArrowheads="1"/>
            </p:cNvSpPr>
            <p:nvPr/>
          </p:nvSpPr>
          <p:spPr bwMode="auto">
            <a:xfrm>
              <a:off x="899" y="2911"/>
              <a:ext cx="7" cy="667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 i="0"/>
            </a:p>
          </p:txBody>
        </p:sp>
        <p:sp>
          <p:nvSpPr>
            <p:cNvPr id="100" name="Text Box 16"/>
            <p:cNvSpPr txBox="1">
              <a:spLocks noChangeArrowheads="1"/>
            </p:cNvSpPr>
            <p:nvPr/>
          </p:nvSpPr>
          <p:spPr bwMode="auto">
            <a:xfrm>
              <a:off x="151" y="2557"/>
              <a:ext cx="1504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1400" b="1" i="0" dirty="0" smtClean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1. GÉPEK, BEREND…ÉCS</a:t>
              </a:r>
              <a:endParaRPr lang="hu-HU" altLang="hu-HU" sz="1400" b="1" i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1" name="Text Box 17"/>
            <p:cNvSpPr txBox="1">
              <a:spLocks noChangeArrowheads="1"/>
            </p:cNvSpPr>
            <p:nvPr/>
          </p:nvSpPr>
          <p:spPr bwMode="auto">
            <a:xfrm>
              <a:off x="316" y="2725"/>
              <a:ext cx="109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200" b="1" i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  T                            K</a:t>
              </a:r>
              <a:endParaRPr lang="hu-HU" altLang="hu-HU" sz="900" b="1" i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02" name="Group 11"/>
          <p:cNvGrpSpPr>
            <a:grpSpLocks/>
          </p:cNvGrpSpPr>
          <p:nvPr/>
        </p:nvGrpSpPr>
        <p:grpSpPr bwMode="auto">
          <a:xfrm>
            <a:off x="467546" y="1952179"/>
            <a:ext cx="2016125" cy="1620837"/>
            <a:chOff x="263" y="2557"/>
            <a:chExt cx="1270" cy="1021"/>
          </a:xfrm>
        </p:grpSpPr>
        <p:sp>
          <p:nvSpPr>
            <p:cNvPr id="103" name="Rectangle 12"/>
            <p:cNvSpPr>
              <a:spLocks noChangeArrowheads="1"/>
            </p:cNvSpPr>
            <p:nvPr/>
          </p:nvSpPr>
          <p:spPr bwMode="auto">
            <a:xfrm>
              <a:off x="311" y="3003"/>
              <a:ext cx="1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u-HU" altLang="hu-HU" sz="1200" b="1" i="0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sp>
          <p:nvSpPr>
            <p:cNvPr id="104" name="Rectangle 13"/>
            <p:cNvSpPr>
              <a:spLocks noChangeArrowheads="1"/>
            </p:cNvSpPr>
            <p:nvPr/>
          </p:nvSpPr>
          <p:spPr bwMode="auto">
            <a:xfrm>
              <a:off x="916" y="3008"/>
              <a:ext cx="57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lang="hu-HU" altLang="hu-HU" sz="1000" b="1" i="0">
                <a:solidFill>
                  <a:srgbClr val="FF33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105" name="Picture 14" descr="cid:image001.gif@01C56813.97455D60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" y="2805"/>
              <a:ext cx="127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6" name="Rectangle 15"/>
            <p:cNvSpPr>
              <a:spLocks noChangeArrowheads="1"/>
            </p:cNvSpPr>
            <p:nvPr/>
          </p:nvSpPr>
          <p:spPr bwMode="auto">
            <a:xfrm>
              <a:off x="899" y="2911"/>
              <a:ext cx="7" cy="667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 i="0"/>
            </a:p>
          </p:txBody>
        </p:sp>
        <p:sp>
          <p:nvSpPr>
            <p:cNvPr id="107" name="Text Box 16"/>
            <p:cNvSpPr txBox="1">
              <a:spLocks noChangeArrowheads="1"/>
            </p:cNvSpPr>
            <p:nvPr/>
          </p:nvSpPr>
          <p:spPr bwMode="auto">
            <a:xfrm>
              <a:off x="328" y="2557"/>
              <a:ext cx="1153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1400" b="1" i="0" dirty="0" smtClean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2. ANYAGKÉSZLET</a:t>
              </a:r>
              <a:endParaRPr lang="hu-HU" altLang="hu-HU" sz="1400" b="1" i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8" name="Text Box 17"/>
            <p:cNvSpPr txBox="1">
              <a:spLocks noChangeArrowheads="1"/>
            </p:cNvSpPr>
            <p:nvPr/>
          </p:nvSpPr>
          <p:spPr bwMode="auto">
            <a:xfrm>
              <a:off x="316" y="2725"/>
              <a:ext cx="109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200" b="1" i="0" dirty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  T                            K</a:t>
              </a:r>
              <a:endParaRPr lang="hu-HU" altLang="hu-HU" sz="900" b="1" i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09" name="Group 52"/>
          <p:cNvGrpSpPr>
            <a:grpSpLocks/>
          </p:cNvGrpSpPr>
          <p:nvPr/>
        </p:nvGrpSpPr>
        <p:grpSpPr bwMode="auto">
          <a:xfrm>
            <a:off x="7091933" y="495449"/>
            <a:ext cx="2016127" cy="1349375"/>
            <a:chOff x="263" y="2557"/>
            <a:chExt cx="1270" cy="1021"/>
          </a:xfrm>
        </p:grpSpPr>
        <p:sp>
          <p:nvSpPr>
            <p:cNvPr id="110" name="Rectangle 53"/>
            <p:cNvSpPr>
              <a:spLocks noChangeArrowheads="1"/>
            </p:cNvSpPr>
            <p:nvPr/>
          </p:nvSpPr>
          <p:spPr bwMode="auto">
            <a:xfrm>
              <a:off x="311" y="3003"/>
              <a:ext cx="116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u-HU" altLang="hu-HU" sz="1200" b="1" i="0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sp>
          <p:nvSpPr>
            <p:cNvPr id="111" name="Rectangle 54"/>
            <p:cNvSpPr>
              <a:spLocks noChangeArrowheads="1"/>
            </p:cNvSpPr>
            <p:nvPr/>
          </p:nvSpPr>
          <p:spPr bwMode="auto">
            <a:xfrm>
              <a:off x="916" y="3007"/>
              <a:ext cx="575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lang="hu-HU" altLang="hu-HU" sz="1200" b="1" i="0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pic>
          <p:nvPicPr>
            <p:cNvPr id="112" name="Picture 55" descr="cid:image001.gif@01C56813.97455D60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" y="2805"/>
              <a:ext cx="127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" name="Rectangle 56"/>
            <p:cNvSpPr>
              <a:spLocks noChangeArrowheads="1"/>
            </p:cNvSpPr>
            <p:nvPr/>
          </p:nvSpPr>
          <p:spPr bwMode="auto">
            <a:xfrm>
              <a:off x="899" y="2911"/>
              <a:ext cx="7" cy="667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 i="0"/>
            </a:p>
          </p:txBody>
        </p:sp>
        <p:sp>
          <p:nvSpPr>
            <p:cNvPr id="114" name="Text Box 57"/>
            <p:cNvSpPr txBox="1">
              <a:spLocks noChangeArrowheads="1"/>
            </p:cNvSpPr>
            <p:nvPr/>
          </p:nvSpPr>
          <p:spPr bwMode="auto">
            <a:xfrm>
              <a:off x="299" y="2557"/>
              <a:ext cx="121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1400" b="1" i="0" dirty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4. </a:t>
              </a:r>
              <a:r>
                <a:rPr lang="hu-HU" altLang="hu-HU" sz="1400" b="1" i="0" dirty="0" smtClean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LEVONHATÓ ÁFA</a:t>
              </a:r>
              <a:endParaRPr lang="hu-HU" altLang="hu-HU" sz="1400" b="1" i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5" name="Text Box 58"/>
            <p:cNvSpPr txBox="1">
              <a:spLocks noChangeArrowheads="1"/>
            </p:cNvSpPr>
            <p:nvPr/>
          </p:nvSpPr>
          <p:spPr bwMode="auto">
            <a:xfrm>
              <a:off x="316" y="2725"/>
              <a:ext cx="1095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200" b="1" i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  T                            K</a:t>
              </a:r>
              <a:endParaRPr lang="hu-HU" altLang="hu-HU" sz="900" b="1" i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17" name="Text Box 80"/>
          <p:cNvSpPr txBox="1">
            <a:spLocks noChangeArrowheads="1"/>
          </p:cNvSpPr>
          <p:nvPr/>
        </p:nvSpPr>
        <p:spPr bwMode="auto">
          <a:xfrm>
            <a:off x="323528" y="2522396"/>
            <a:ext cx="1165225" cy="258532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200" b="1" i="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NY 500</a:t>
            </a:r>
            <a:endParaRPr lang="hu-HU" altLang="hu-HU" sz="1200" b="1" i="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8" name="Text Box 80"/>
          <p:cNvSpPr txBox="1">
            <a:spLocks noChangeArrowheads="1"/>
          </p:cNvSpPr>
          <p:nvPr/>
        </p:nvSpPr>
        <p:spPr bwMode="auto">
          <a:xfrm>
            <a:off x="6071071" y="2276872"/>
            <a:ext cx="1165225" cy="258532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200" b="1" i="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NY 600</a:t>
            </a:r>
            <a:endParaRPr lang="hu-HU" altLang="hu-HU" sz="1200" b="1" i="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9" name="Text Box 80"/>
          <p:cNvSpPr txBox="1">
            <a:spLocks noChangeArrowheads="1"/>
          </p:cNvSpPr>
          <p:nvPr/>
        </p:nvSpPr>
        <p:spPr bwMode="auto">
          <a:xfrm>
            <a:off x="7151191" y="1010228"/>
            <a:ext cx="1165225" cy="258532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200" b="1" i="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NY 100</a:t>
            </a:r>
            <a:endParaRPr lang="hu-HU" altLang="hu-HU" sz="1200" b="1" i="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0" name="Text Box 80"/>
          <p:cNvSpPr txBox="1">
            <a:spLocks noChangeArrowheads="1"/>
          </p:cNvSpPr>
          <p:nvPr/>
        </p:nvSpPr>
        <p:spPr bwMode="auto">
          <a:xfrm>
            <a:off x="2411760" y="2522396"/>
            <a:ext cx="1165225" cy="258532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200" b="1" i="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NY 2 000</a:t>
            </a:r>
            <a:endParaRPr lang="hu-HU" altLang="hu-HU" sz="1200" b="1" i="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1" name="Text Box 80"/>
          <p:cNvSpPr txBox="1">
            <a:spLocks noChangeArrowheads="1"/>
          </p:cNvSpPr>
          <p:nvPr/>
        </p:nvSpPr>
        <p:spPr bwMode="auto">
          <a:xfrm>
            <a:off x="382439" y="938220"/>
            <a:ext cx="1165225" cy="258532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200" b="1" i="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NY 1 000</a:t>
            </a:r>
            <a:endParaRPr lang="hu-HU" altLang="hu-HU" sz="1200" b="1" i="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62" name="Group 11"/>
          <p:cNvGrpSpPr>
            <a:grpSpLocks/>
          </p:cNvGrpSpPr>
          <p:nvPr/>
        </p:nvGrpSpPr>
        <p:grpSpPr bwMode="auto">
          <a:xfrm>
            <a:off x="4067944" y="4005064"/>
            <a:ext cx="2346328" cy="1620837"/>
            <a:chOff x="164" y="2557"/>
            <a:chExt cx="1478" cy="1021"/>
          </a:xfrm>
        </p:grpSpPr>
        <p:sp>
          <p:nvSpPr>
            <p:cNvPr id="63" name="Rectangle 12"/>
            <p:cNvSpPr>
              <a:spLocks noChangeArrowheads="1"/>
            </p:cNvSpPr>
            <p:nvPr/>
          </p:nvSpPr>
          <p:spPr bwMode="auto">
            <a:xfrm>
              <a:off x="311" y="3003"/>
              <a:ext cx="1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u-HU" altLang="hu-HU" sz="1200" b="1" i="0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sp>
          <p:nvSpPr>
            <p:cNvPr id="64" name="Rectangle 13"/>
            <p:cNvSpPr>
              <a:spLocks noChangeArrowheads="1"/>
            </p:cNvSpPr>
            <p:nvPr/>
          </p:nvSpPr>
          <p:spPr bwMode="auto">
            <a:xfrm>
              <a:off x="916" y="3008"/>
              <a:ext cx="57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lang="hu-HU" altLang="hu-HU" sz="1000" b="1" i="0">
                <a:solidFill>
                  <a:srgbClr val="FF33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65" name="Picture 14" descr="cid:image001.gif@01C56813.97455D60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" y="2805"/>
              <a:ext cx="127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Rectangle 15"/>
            <p:cNvSpPr>
              <a:spLocks noChangeArrowheads="1"/>
            </p:cNvSpPr>
            <p:nvPr/>
          </p:nvSpPr>
          <p:spPr bwMode="auto">
            <a:xfrm>
              <a:off x="899" y="2911"/>
              <a:ext cx="7" cy="667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 i="0"/>
            </a:p>
          </p:txBody>
        </p:sp>
        <p:sp>
          <p:nvSpPr>
            <p:cNvPr id="67" name="Text Box 16"/>
            <p:cNvSpPr txBox="1">
              <a:spLocks noChangeArrowheads="1"/>
            </p:cNvSpPr>
            <p:nvPr/>
          </p:nvSpPr>
          <p:spPr bwMode="auto">
            <a:xfrm>
              <a:off x="164" y="2557"/>
              <a:ext cx="147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1400" b="1" i="0" dirty="0" smtClean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5. ALAPANYAGKÖLTSÉG</a:t>
              </a:r>
              <a:endParaRPr lang="hu-HU" altLang="hu-HU" sz="1400" b="1" i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68" name="Text Box 17"/>
            <p:cNvSpPr txBox="1">
              <a:spLocks noChangeArrowheads="1"/>
            </p:cNvSpPr>
            <p:nvPr/>
          </p:nvSpPr>
          <p:spPr bwMode="auto">
            <a:xfrm>
              <a:off x="316" y="2725"/>
              <a:ext cx="109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200" b="1" i="0" dirty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  T                            K</a:t>
              </a:r>
              <a:endParaRPr lang="hu-HU" altLang="hu-HU" sz="900" b="1" i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69" name="Text Box 39"/>
          <p:cNvSpPr txBox="1">
            <a:spLocks noChangeArrowheads="1"/>
          </p:cNvSpPr>
          <p:nvPr/>
        </p:nvSpPr>
        <p:spPr bwMode="auto">
          <a:xfrm rot="-5400000">
            <a:off x="-852772" y="5252338"/>
            <a:ext cx="2060699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rgbClr val="9933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400" b="1" i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KÖLTSÉGSZÁMLÁK</a:t>
            </a:r>
            <a:endParaRPr lang="hu-HU" altLang="hu-HU" sz="1400" b="1" i="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0" name="Text Box 80"/>
          <p:cNvSpPr txBox="1">
            <a:spLocks noChangeArrowheads="1"/>
          </p:cNvSpPr>
          <p:nvPr/>
        </p:nvSpPr>
        <p:spPr bwMode="auto">
          <a:xfrm>
            <a:off x="1462559" y="2522396"/>
            <a:ext cx="1165225" cy="258532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200" b="1" i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4.   300,742</a:t>
            </a:r>
            <a:endParaRPr lang="hu-HU" altLang="hu-HU" sz="1200" b="1" i="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2" name="Text Box 80"/>
          <p:cNvSpPr txBox="1">
            <a:spLocks noChangeArrowheads="1"/>
          </p:cNvSpPr>
          <p:nvPr/>
        </p:nvSpPr>
        <p:spPr bwMode="auto">
          <a:xfrm>
            <a:off x="3995936" y="4610628"/>
            <a:ext cx="1165225" cy="258532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2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4</a:t>
            </a:r>
            <a:r>
              <a:rPr lang="hu-HU" altLang="hu-HU" sz="1200" b="1" i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.   300,742</a:t>
            </a:r>
            <a:endParaRPr lang="hu-HU" altLang="hu-HU" sz="1200" b="1" i="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81" name="Group 4"/>
          <p:cNvGrpSpPr>
            <a:grpSpLocks/>
          </p:cNvGrpSpPr>
          <p:nvPr/>
        </p:nvGrpSpPr>
        <p:grpSpPr bwMode="auto">
          <a:xfrm>
            <a:off x="2267843" y="4005064"/>
            <a:ext cx="2016125" cy="1620837"/>
            <a:chOff x="263" y="2557"/>
            <a:chExt cx="1270" cy="1021"/>
          </a:xfrm>
        </p:grpSpPr>
        <p:sp>
          <p:nvSpPr>
            <p:cNvPr id="82" name="Rectangle 5"/>
            <p:cNvSpPr>
              <a:spLocks noChangeArrowheads="1"/>
            </p:cNvSpPr>
            <p:nvPr/>
          </p:nvSpPr>
          <p:spPr bwMode="auto">
            <a:xfrm>
              <a:off x="311" y="3003"/>
              <a:ext cx="1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u-HU" altLang="hu-HU" sz="1200" b="1" i="0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sp>
          <p:nvSpPr>
            <p:cNvPr id="83" name="Rectangle 6"/>
            <p:cNvSpPr>
              <a:spLocks noChangeArrowheads="1"/>
            </p:cNvSpPr>
            <p:nvPr/>
          </p:nvSpPr>
          <p:spPr bwMode="auto">
            <a:xfrm>
              <a:off x="916" y="3008"/>
              <a:ext cx="57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lang="hu-HU" altLang="hu-HU" sz="1200" b="1" i="0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pic>
          <p:nvPicPr>
            <p:cNvPr id="84" name="Picture 7" descr="cid:image001.gif@01C56813.97455D60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" y="2805"/>
              <a:ext cx="127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" name="Rectangle 8"/>
            <p:cNvSpPr>
              <a:spLocks noChangeArrowheads="1"/>
            </p:cNvSpPr>
            <p:nvPr/>
          </p:nvSpPr>
          <p:spPr bwMode="auto">
            <a:xfrm>
              <a:off x="899" y="2911"/>
              <a:ext cx="7" cy="667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 i="0"/>
            </a:p>
          </p:txBody>
        </p:sp>
        <p:sp>
          <p:nvSpPr>
            <p:cNvPr id="86" name="Text Box 9"/>
            <p:cNvSpPr txBox="1">
              <a:spLocks noChangeArrowheads="1"/>
            </p:cNvSpPr>
            <p:nvPr/>
          </p:nvSpPr>
          <p:spPr bwMode="auto">
            <a:xfrm>
              <a:off x="329" y="2557"/>
              <a:ext cx="115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1400" b="1" i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5. BÉRJÁRULÉKOK</a:t>
              </a:r>
            </a:p>
          </p:txBody>
        </p:sp>
        <p:sp>
          <p:nvSpPr>
            <p:cNvPr id="87" name="Text Box 10"/>
            <p:cNvSpPr txBox="1">
              <a:spLocks noChangeArrowheads="1"/>
            </p:cNvSpPr>
            <p:nvPr/>
          </p:nvSpPr>
          <p:spPr bwMode="auto">
            <a:xfrm>
              <a:off x="316" y="2725"/>
              <a:ext cx="109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200" b="1" i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  T                            K</a:t>
              </a:r>
              <a:endParaRPr lang="hu-HU" altLang="hu-HU" sz="900" b="1" i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16" name="Group 18"/>
          <p:cNvGrpSpPr>
            <a:grpSpLocks/>
          </p:cNvGrpSpPr>
          <p:nvPr/>
        </p:nvGrpSpPr>
        <p:grpSpPr bwMode="auto">
          <a:xfrm>
            <a:off x="296863" y="4005064"/>
            <a:ext cx="2016125" cy="1620837"/>
            <a:chOff x="263" y="2557"/>
            <a:chExt cx="1270" cy="1021"/>
          </a:xfrm>
        </p:grpSpPr>
        <p:sp>
          <p:nvSpPr>
            <p:cNvPr id="122" name="Rectangle 19"/>
            <p:cNvSpPr>
              <a:spLocks noChangeArrowheads="1"/>
            </p:cNvSpPr>
            <p:nvPr/>
          </p:nvSpPr>
          <p:spPr bwMode="auto">
            <a:xfrm>
              <a:off x="311" y="3003"/>
              <a:ext cx="1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u-HU" altLang="hu-HU" sz="1200" b="1" i="0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sp>
          <p:nvSpPr>
            <p:cNvPr id="123" name="Rectangle 20"/>
            <p:cNvSpPr>
              <a:spLocks noChangeArrowheads="1"/>
            </p:cNvSpPr>
            <p:nvPr/>
          </p:nvSpPr>
          <p:spPr bwMode="auto">
            <a:xfrm>
              <a:off x="916" y="3008"/>
              <a:ext cx="57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lang="hu-HU" altLang="hu-HU" sz="1200" b="1" i="0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pic>
          <p:nvPicPr>
            <p:cNvPr id="124" name="Picture 21" descr="cid:image001.gif@01C56813.97455D60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" y="2805"/>
              <a:ext cx="127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" name="Rectangle 22"/>
            <p:cNvSpPr>
              <a:spLocks noChangeArrowheads="1"/>
            </p:cNvSpPr>
            <p:nvPr/>
          </p:nvSpPr>
          <p:spPr bwMode="auto">
            <a:xfrm>
              <a:off x="899" y="2911"/>
              <a:ext cx="7" cy="667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 i="0"/>
            </a:p>
          </p:txBody>
        </p:sp>
        <p:sp>
          <p:nvSpPr>
            <p:cNvPr id="126" name="Text Box 23"/>
            <p:cNvSpPr txBox="1">
              <a:spLocks noChangeArrowheads="1"/>
            </p:cNvSpPr>
            <p:nvPr/>
          </p:nvSpPr>
          <p:spPr bwMode="auto">
            <a:xfrm>
              <a:off x="421" y="2557"/>
              <a:ext cx="96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1400" b="1" i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5.BÉRKÖLTSÉG</a:t>
              </a:r>
            </a:p>
          </p:txBody>
        </p:sp>
        <p:sp>
          <p:nvSpPr>
            <p:cNvPr id="127" name="Text Box 24"/>
            <p:cNvSpPr txBox="1">
              <a:spLocks noChangeArrowheads="1"/>
            </p:cNvSpPr>
            <p:nvPr/>
          </p:nvSpPr>
          <p:spPr bwMode="auto">
            <a:xfrm>
              <a:off x="316" y="2725"/>
              <a:ext cx="109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200" b="1" i="0" dirty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  T                            K</a:t>
              </a:r>
              <a:endParaRPr lang="hu-HU" altLang="hu-HU" sz="900" b="1" i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31" name="Group 11"/>
          <p:cNvGrpSpPr>
            <a:grpSpLocks/>
          </p:cNvGrpSpPr>
          <p:nvPr/>
        </p:nvGrpSpPr>
        <p:grpSpPr bwMode="auto">
          <a:xfrm>
            <a:off x="6509121" y="4005064"/>
            <a:ext cx="2089153" cy="1620837"/>
            <a:chOff x="242" y="2557"/>
            <a:chExt cx="1316" cy="1021"/>
          </a:xfrm>
        </p:grpSpPr>
        <p:sp>
          <p:nvSpPr>
            <p:cNvPr id="132" name="Rectangle 12"/>
            <p:cNvSpPr>
              <a:spLocks noChangeArrowheads="1"/>
            </p:cNvSpPr>
            <p:nvPr/>
          </p:nvSpPr>
          <p:spPr bwMode="auto">
            <a:xfrm>
              <a:off x="311" y="3003"/>
              <a:ext cx="1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u-HU" altLang="hu-HU" sz="1200" b="1" i="0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sp>
          <p:nvSpPr>
            <p:cNvPr id="133" name="Rectangle 13"/>
            <p:cNvSpPr>
              <a:spLocks noChangeArrowheads="1"/>
            </p:cNvSpPr>
            <p:nvPr/>
          </p:nvSpPr>
          <p:spPr bwMode="auto">
            <a:xfrm>
              <a:off x="916" y="3008"/>
              <a:ext cx="57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lang="hu-HU" altLang="hu-HU" sz="1000" b="1" i="0">
                <a:solidFill>
                  <a:srgbClr val="FF33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138" name="Picture 14" descr="cid:image001.gif@01C56813.97455D60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" y="2805"/>
              <a:ext cx="127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9" name="Rectangle 15"/>
            <p:cNvSpPr>
              <a:spLocks noChangeArrowheads="1"/>
            </p:cNvSpPr>
            <p:nvPr/>
          </p:nvSpPr>
          <p:spPr bwMode="auto">
            <a:xfrm>
              <a:off x="899" y="2911"/>
              <a:ext cx="7" cy="667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 i="0"/>
            </a:p>
          </p:txBody>
        </p:sp>
        <p:sp>
          <p:nvSpPr>
            <p:cNvPr id="140" name="Text Box 16"/>
            <p:cNvSpPr txBox="1">
              <a:spLocks noChangeArrowheads="1"/>
            </p:cNvSpPr>
            <p:nvPr/>
          </p:nvSpPr>
          <p:spPr bwMode="auto">
            <a:xfrm>
              <a:off x="242" y="2557"/>
              <a:ext cx="131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1400" b="1" i="0" dirty="0" smtClean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5. ÉRTÉKCSÖKKENÉS</a:t>
              </a:r>
              <a:endParaRPr lang="hu-HU" altLang="hu-HU" sz="1400" b="1" i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41" name="Text Box 17"/>
            <p:cNvSpPr txBox="1">
              <a:spLocks noChangeArrowheads="1"/>
            </p:cNvSpPr>
            <p:nvPr/>
          </p:nvSpPr>
          <p:spPr bwMode="auto">
            <a:xfrm>
              <a:off x="316" y="2725"/>
              <a:ext cx="109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200" b="1" i="0" dirty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  T                            K</a:t>
              </a:r>
              <a:endParaRPr lang="hu-HU" altLang="hu-HU" sz="900" b="1" i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42" name="Text Box 80"/>
          <p:cNvSpPr txBox="1">
            <a:spLocks noChangeArrowheads="1"/>
          </p:cNvSpPr>
          <p:nvPr/>
        </p:nvSpPr>
        <p:spPr bwMode="auto">
          <a:xfrm>
            <a:off x="6444208" y="4653136"/>
            <a:ext cx="1165225" cy="258532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200" b="1" i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5.   200</a:t>
            </a:r>
            <a:endParaRPr lang="hu-HU" altLang="hu-HU" sz="1200" b="1" i="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3" name="Text Box 80"/>
          <p:cNvSpPr txBox="1">
            <a:spLocks noChangeArrowheads="1"/>
          </p:cNvSpPr>
          <p:nvPr/>
        </p:nvSpPr>
        <p:spPr bwMode="auto">
          <a:xfrm>
            <a:off x="3406775" y="908720"/>
            <a:ext cx="1165225" cy="258532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200" b="1" i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5.   200</a:t>
            </a:r>
            <a:endParaRPr lang="hu-HU" altLang="hu-HU" sz="1200" b="1" i="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44" name="Group 11"/>
          <p:cNvGrpSpPr>
            <a:grpSpLocks/>
          </p:cNvGrpSpPr>
          <p:nvPr/>
        </p:nvGrpSpPr>
        <p:grpSpPr bwMode="auto">
          <a:xfrm>
            <a:off x="1259632" y="5696595"/>
            <a:ext cx="2392367" cy="1620837"/>
            <a:chOff x="145" y="2557"/>
            <a:chExt cx="1507" cy="1021"/>
          </a:xfrm>
        </p:grpSpPr>
        <p:sp>
          <p:nvSpPr>
            <p:cNvPr id="145" name="Rectangle 12"/>
            <p:cNvSpPr>
              <a:spLocks noChangeArrowheads="1"/>
            </p:cNvSpPr>
            <p:nvPr/>
          </p:nvSpPr>
          <p:spPr bwMode="auto">
            <a:xfrm>
              <a:off x="311" y="3003"/>
              <a:ext cx="1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u-HU" altLang="hu-HU" sz="1200" b="1" i="0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sp>
          <p:nvSpPr>
            <p:cNvPr id="146" name="Rectangle 13"/>
            <p:cNvSpPr>
              <a:spLocks noChangeArrowheads="1"/>
            </p:cNvSpPr>
            <p:nvPr/>
          </p:nvSpPr>
          <p:spPr bwMode="auto">
            <a:xfrm>
              <a:off x="916" y="3008"/>
              <a:ext cx="57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lang="hu-HU" altLang="hu-HU" sz="1000" b="1" i="0">
                <a:solidFill>
                  <a:srgbClr val="FF33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147" name="Picture 14" descr="cid:image001.gif@01C56813.97455D60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" y="2805"/>
              <a:ext cx="127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" name="Rectangle 15"/>
            <p:cNvSpPr>
              <a:spLocks noChangeArrowheads="1"/>
            </p:cNvSpPr>
            <p:nvPr/>
          </p:nvSpPr>
          <p:spPr bwMode="auto">
            <a:xfrm>
              <a:off x="899" y="2911"/>
              <a:ext cx="7" cy="667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 i="0"/>
            </a:p>
          </p:txBody>
        </p:sp>
        <p:sp>
          <p:nvSpPr>
            <p:cNvPr id="149" name="Text Box 16"/>
            <p:cNvSpPr txBox="1">
              <a:spLocks noChangeArrowheads="1"/>
            </p:cNvSpPr>
            <p:nvPr/>
          </p:nvSpPr>
          <p:spPr bwMode="auto">
            <a:xfrm>
              <a:off x="145" y="2557"/>
              <a:ext cx="150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1400" b="1" i="0" dirty="0" smtClean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5. IGÉNYBEVETT SZOLG.</a:t>
              </a:r>
              <a:endParaRPr lang="hu-HU" altLang="hu-HU" sz="1400" b="1" i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50" name="Text Box 17"/>
            <p:cNvSpPr txBox="1">
              <a:spLocks noChangeArrowheads="1"/>
            </p:cNvSpPr>
            <p:nvPr/>
          </p:nvSpPr>
          <p:spPr bwMode="auto">
            <a:xfrm>
              <a:off x="316" y="2725"/>
              <a:ext cx="109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200" b="1" i="0" dirty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  T                            K</a:t>
              </a:r>
              <a:endParaRPr lang="hu-HU" altLang="hu-HU" sz="900" b="1" i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51" name="Text Box 80"/>
          <p:cNvSpPr txBox="1">
            <a:spLocks noChangeArrowheads="1"/>
          </p:cNvSpPr>
          <p:nvPr/>
        </p:nvSpPr>
        <p:spPr bwMode="auto">
          <a:xfrm>
            <a:off x="1262638" y="6266812"/>
            <a:ext cx="1165225" cy="258532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200" b="1" i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6.   150</a:t>
            </a:r>
            <a:endParaRPr lang="hu-HU" altLang="hu-HU" sz="1200" b="1" i="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2" name="Rectangle 3"/>
          <p:cNvSpPr>
            <a:spLocks noGrp="1" noChangeArrowheads="1"/>
          </p:cNvSpPr>
          <p:nvPr>
            <p:ph type="title"/>
          </p:nvPr>
        </p:nvSpPr>
        <p:spPr>
          <a:xfrm>
            <a:off x="35496" y="44624"/>
            <a:ext cx="9070975" cy="365125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hu-HU" altLang="hu-HU" sz="3200" b="1" dirty="0" smtClean="0">
                <a:solidFill>
                  <a:srgbClr val="FF0000"/>
                </a:solidFill>
              </a:rPr>
              <a:t>IDŐSZAKI KÖLTSÉGEK</a:t>
            </a:r>
          </a:p>
        </p:txBody>
      </p:sp>
      <p:sp>
        <p:nvSpPr>
          <p:cNvPr id="153" name="Text Box 80"/>
          <p:cNvSpPr txBox="1">
            <a:spLocks noChangeArrowheads="1"/>
          </p:cNvSpPr>
          <p:nvPr/>
        </p:nvSpPr>
        <p:spPr bwMode="auto">
          <a:xfrm>
            <a:off x="6071071" y="2522396"/>
            <a:ext cx="1165225" cy="258532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200" b="1" i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3.   180</a:t>
            </a:r>
            <a:endParaRPr lang="hu-HU" altLang="hu-HU" sz="1200" b="1" i="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4" name="Text Box 80"/>
          <p:cNvSpPr txBox="1">
            <a:spLocks noChangeArrowheads="1"/>
          </p:cNvSpPr>
          <p:nvPr/>
        </p:nvSpPr>
        <p:spPr bwMode="auto">
          <a:xfrm>
            <a:off x="7151191" y="1268760"/>
            <a:ext cx="1165225" cy="258532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200" b="1" i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3.    30</a:t>
            </a:r>
            <a:endParaRPr lang="hu-HU" altLang="hu-HU" sz="1200" b="1" i="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6" name="Text Box 86"/>
          <p:cNvSpPr txBox="1">
            <a:spLocks noChangeArrowheads="1"/>
          </p:cNvSpPr>
          <p:nvPr/>
        </p:nvSpPr>
        <p:spPr bwMode="auto">
          <a:xfrm>
            <a:off x="4283968" y="5734050"/>
            <a:ext cx="4822154" cy="1194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174625" indent="-1746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hu-HU" altLang="hu-HU" sz="1600" b="1" i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ANYAGJELLEGŰ: 	 		450,742</a:t>
            </a:r>
          </a:p>
          <a:p>
            <a:pPr algn="l"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hu-HU" altLang="hu-HU" sz="1600" b="1" i="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SZEMÉLYI JELLEGŰ		179,258</a:t>
            </a:r>
          </a:p>
          <a:p>
            <a:pPr algn="l"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hu-HU" altLang="hu-HU" sz="1600" b="1" u="sng" dirty="0" smtClean="0">
                <a:solidFill>
                  <a:srgbClr val="00CC00"/>
                </a:solidFill>
                <a:latin typeface="Tahoma" pitchFamily="34" charset="0"/>
                <a:cs typeface="Tahoma" pitchFamily="34" charset="0"/>
              </a:rPr>
              <a:t>ÉRTÉKCSÖKKENÉSI LEÍRÁS: 	200,000</a:t>
            </a:r>
            <a:endParaRPr lang="hu-HU" altLang="hu-HU" sz="1600" b="1" i="0" u="sng" dirty="0">
              <a:solidFill>
                <a:srgbClr val="00CC00"/>
              </a:solidFill>
              <a:latin typeface="Tahoma" pitchFamily="34" charset="0"/>
              <a:cs typeface="Tahoma" pitchFamily="34" charset="0"/>
            </a:endParaRPr>
          </a:p>
          <a:p>
            <a:pPr algn="l"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hu-HU" altLang="hu-HU" sz="1600" b="1" i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ÖSSZES KÖLTSÉG: 	            </a:t>
            </a:r>
            <a:r>
              <a:rPr lang="hu-HU" altLang="hu-HU" sz="2000" b="1" i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830,000 </a:t>
            </a:r>
            <a:endParaRPr lang="hu-HU" altLang="hu-HU" sz="2000" b="1" i="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Ellipszis 1"/>
          <p:cNvSpPr/>
          <p:nvPr/>
        </p:nvSpPr>
        <p:spPr bwMode="auto">
          <a:xfrm>
            <a:off x="3851920" y="4581128"/>
            <a:ext cx="1431035" cy="33054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5" name="Ellipszis 154"/>
          <p:cNvSpPr/>
          <p:nvPr/>
        </p:nvSpPr>
        <p:spPr bwMode="auto">
          <a:xfrm>
            <a:off x="1115616" y="6237312"/>
            <a:ext cx="1431035" cy="33054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7" name="Ellipszis 156"/>
          <p:cNvSpPr/>
          <p:nvPr/>
        </p:nvSpPr>
        <p:spPr bwMode="auto">
          <a:xfrm>
            <a:off x="179512" y="4509120"/>
            <a:ext cx="1431035" cy="330540"/>
          </a:xfrm>
          <a:prstGeom prst="ellipse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8" name="Ellipszis 157"/>
          <p:cNvSpPr/>
          <p:nvPr/>
        </p:nvSpPr>
        <p:spPr bwMode="auto">
          <a:xfrm>
            <a:off x="1916829" y="4538620"/>
            <a:ext cx="1431035" cy="557850"/>
          </a:xfrm>
          <a:prstGeom prst="ellipse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9" name="Ellipszis 158"/>
          <p:cNvSpPr/>
          <p:nvPr/>
        </p:nvSpPr>
        <p:spPr bwMode="auto">
          <a:xfrm>
            <a:off x="6309317" y="4610628"/>
            <a:ext cx="1431035" cy="330540"/>
          </a:xfrm>
          <a:prstGeom prst="ellipse">
            <a:avLst/>
          </a:prstGeom>
          <a:noFill/>
          <a:ln w="57150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0" name="Text Box 77"/>
          <p:cNvSpPr txBox="1">
            <a:spLocks noChangeArrowheads="1"/>
          </p:cNvSpPr>
          <p:nvPr/>
        </p:nvSpPr>
        <p:spPr bwMode="auto">
          <a:xfrm>
            <a:off x="3491880" y="2465388"/>
            <a:ext cx="1165225" cy="230187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000" b="1" i="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(3A) </a:t>
            </a:r>
            <a:r>
              <a:rPr lang="hu-HU" altLang="hu-HU" sz="1000" b="1" i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91,372</a:t>
            </a:r>
            <a:endParaRPr lang="hu-HU" altLang="hu-HU" sz="1000" b="1" i="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1" name="Text Box 79"/>
          <p:cNvSpPr txBox="1">
            <a:spLocks noChangeArrowheads="1"/>
          </p:cNvSpPr>
          <p:nvPr/>
        </p:nvSpPr>
        <p:spPr bwMode="auto">
          <a:xfrm>
            <a:off x="3504580" y="2644775"/>
            <a:ext cx="1165225" cy="230188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000" b="1" i="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(3B)    </a:t>
            </a:r>
            <a:r>
              <a:rPr lang="hu-HU" altLang="hu-HU" sz="1000" b="1" i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22,320</a:t>
            </a:r>
            <a:endParaRPr lang="hu-HU" altLang="hu-HU" sz="1000" b="1" i="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2" name="Text Box 81"/>
          <p:cNvSpPr txBox="1">
            <a:spLocks noChangeArrowheads="1"/>
          </p:cNvSpPr>
          <p:nvPr/>
        </p:nvSpPr>
        <p:spPr bwMode="auto">
          <a:xfrm>
            <a:off x="3491880" y="2916238"/>
            <a:ext cx="1165225" cy="230187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000" b="1" i="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(3C) </a:t>
            </a:r>
            <a:r>
              <a:rPr lang="hu-HU" altLang="hu-HU" sz="1000" b="1" i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63,473</a:t>
            </a:r>
            <a:endParaRPr lang="hu-HU" altLang="hu-HU" sz="1000" b="1" i="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3" name="Text Box 83"/>
          <p:cNvSpPr txBox="1">
            <a:spLocks noChangeArrowheads="1"/>
          </p:cNvSpPr>
          <p:nvPr/>
        </p:nvSpPr>
        <p:spPr bwMode="auto">
          <a:xfrm>
            <a:off x="3504580" y="3198813"/>
            <a:ext cx="1165225" cy="230187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000" b="1" i="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(3D)   </a:t>
            </a:r>
            <a:r>
              <a:rPr lang="hu-HU" altLang="hu-HU" sz="1000" b="1" i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2,093</a:t>
            </a:r>
            <a:endParaRPr lang="hu-HU" altLang="hu-HU" sz="1000" b="1" i="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4" name="Text Box 51"/>
          <p:cNvSpPr txBox="1">
            <a:spLocks noChangeArrowheads="1"/>
          </p:cNvSpPr>
          <p:nvPr/>
        </p:nvSpPr>
        <p:spPr bwMode="auto">
          <a:xfrm>
            <a:off x="251520" y="4544814"/>
            <a:ext cx="1165225" cy="258532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200" b="1" i="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(1) </a:t>
            </a:r>
            <a:r>
              <a:rPr lang="hu-HU" altLang="hu-HU" sz="1200" b="1" i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139,500</a:t>
            </a:r>
            <a:endParaRPr lang="hu-HU" altLang="hu-HU" sz="1200" b="1" i="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5" name="Text Box 69"/>
          <p:cNvSpPr txBox="1">
            <a:spLocks noChangeArrowheads="1"/>
          </p:cNvSpPr>
          <p:nvPr/>
        </p:nvSpPr>
        <p:spPr bwMode="auto">
          <a:xfrm>
            <a:off x="2064420" y="4588527"/>
            <a:ext cx="1165225" cy="258532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200" b="1" i="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(2A) </a:t>
            </a:r>
            <a:r>
              <a:rPr lang="hu-HU" altLang="hu-HU" sz="1200" b="1" i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37,665</a:t>
            </a:r>
            <a:endParaRPr lang="hu-HU" altLang="hu-HU" sz="1200" b="1" i="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6" name="Text Box 71"/>
          <p:cNvSpPr txBox="1">
            <a:spLocks noChangeArrowheads="1"/>
          </p:cNvSpPr>
          <p:nvPr/>
        </p:nvSpPr>
        <p:spPr bwMode="auto">
          <a:xfrm>
            <a:off x="2051720" y="4826652"/>
            <a:ext cx="1165225" cy="258532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200" b="1" i="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(2B)  </a:t>
            </a:r>
            <a:r>
              <a:rPr lang="hu-HU" altLang="hu-HU" sz="1200" b="1" i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2,093</a:t>
            </a:r>
            <a:endParaRPr lang="hu-HU" altLang="hu-HU" sz="1200" b="1" i="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231438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 uiExpand="1" build="p"/>
      <p:bldP spid="2" grpId="0" animBg="1"/>
      <p:bldP spid="155" grpId="0" animBg="1"/>
      <p:bldP spid="157" grpId="0" animBg="1"/>
      <p:bldP spid="158" grpId="0" animBg="1"/>
      <p:bldP spid="15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://certax-accounting.com/wp-content/uploads/2014/12/Account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1" y="8559"/>
            <a:ext cx="9474584" cy="68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C6078CBD-5753-45B6-8B7C-35D7B286714C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  <a:defRPr/>
              </a:pPr>
              <a:t>23</a:t>
            </a:fld>
            <a:endParaRPr lang="hu-HU" altLang="hu-HU" sz="1400" smtClean="0"/>
          </a:p>
        </p:txBody>
      </p:sp>
      <p:sp>
        <p:nvSpPr>
          <p:cNvPr id="1268743" name="AutoShape 7"/>
          <p:cNvSpPr>
            <a:spLocks/>
          </p:cNvSpPr>
          <p:nvPr/>
        </p:nvSpPr>
        <p:spPr bwMode="auto">
          <a:xfrm>
            <a:off x="216792" y="2854127"/>
            <a:ext cx="8675688" cy="1150937"/>
          </a:xfrm>
          <a:prstGeom prst="roundRect">
            <a:avLst>
              <a:gd name="adj" fmla="val 1442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33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1" dir="3059923" algn="ctr" rotWithShape="0">
                    <a:schemeClr val="bg2">
                      <a:alpha val="75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8223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668338" indent="-257175" defTabSz="8223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028700" indent="-206375" defTabSz="82232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439863" indent="-204788" defTabSz="82232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1851025" indent="-204788" defTabSz="82232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308225" indent="-204788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765425" indent="-204788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222625" indent="-204788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679825" indent="-204788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6800" b="1" dirty="0">
                <a:sym typeface="Wingdings" pitchFamily="2" charset="2"/>
              </a:rPr>
              <a:t></a:t>
            </a:r>
            <a:r>
              <a:rPr lang="hu-HU" altLang="hu-HU" sz="4200" b="1" dirty="0"/>
              <a:t> </a:t>
            </a:r>
            <a:r>
              <a:rPr lang="hu-HU" altLang="hu-HU" sz="3600" b="1" dirty="0"/>
              <a:t>A KÖLTSÉGSZÁMÍTÁS </a:t>
            </a:r>
            <a:br>
              <a:rPr lang="hu-HU" altLang="hu-HU" sz="3600" b="1" dirty="0"/>
            </a:br>
            <a:r>
              <a:rPr lang="hu-HU" altLang="hu-HU" sz="3600" b="1" dirty="0"/>
              <a:t>       RENDSZERE ÉS A KÖLTSÉGEK     </a:t>
            </a:r>
            <a:br>
              <a:rPr lang="hu-HU" altLang="hu-HU" sz="3600" b="1" dirty="0"/>
            </a:br>
            <a:r>
              <a:rPr lang="hu-HU" altLang="hu-HU" sz="3600" b="1" dirty="0"/>
              <a:t>       CSOPORTOSÍTÁSA </a:t>
            </a:r>
            <a:endParaRPr lang="hu-HU" altLang="hu-HU" sz="6000" dirty="0"/>
          </a:p>
        </p:txBody>
      </p:sp>
    </p:spTree>
    <p:extLst>
      <p:ext uri="{BB962C8B-B14F-4D97-AF65-F5344CB8AC3E}">
        <p14:creationId xmlns:p14="http://schemas.microsoft.com/office/powerpoint/2010/main" val="3061151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B94CEB2E-35BB-4ECF-9352-4DA1F457BA1D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  <a:defRPr/>
              </a:pPr>
              <a:t>24</a:t>
            </a:fld>
            <a:endParaRPr lang="hu-HU" altLang="hu-HU" sz="1400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KÖLTSÉGSZÁMÍTÁS RENDSZERE</a:t>
            </a:r>
          </a:p>
        </p:txBody>
      </p:sp>
      <p:sp>
        <p:nvSpPr>
          <p:cNvPr id="1569795" name="AutoShape 3"/>
          <p:cNvSpPr>
            <a:spLocks noChangeArrowheads="1"/>
          </p:cNvSpPr>
          <p:nvPr/>
        </p:nvSpPr>
        <p:spPr bwMode="auto">
          <a:xfrm>
            <a:off x="4187825" y="3995738"/>
            <a:ext cx="1427163" cy="1587500"/>
          </a:xfrm>
          <a:prstGeom prst="roundRect">
            <a:avLst>
              <a:gd name="adj" fmla="val 12477"/>
            </a:avLst>
          </a:prstGeom>
          <a:solidFill>
            <a:schemeClr val="accent2"/>
          </a:solidFill>
          <a:ln w="12700">
            <a:solidFill>
              <a:srgbClr val="DFD787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25400" dir="54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1569796" name="Rectangle 4"/>
          <p:cNvSpPr>
            <a:spLocks noChangeArrowheads="1"/>
          </p:cNvSpPr>
          <p:nvPr/>
        </p:nvSpPr>
        <p:spPr bwMode="auto">
          <a:xfrm>
            <a:off x="4211638" y="4154488"/>
            <a:ext cx="1411287" cy="11461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5400" dir="54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82550" tIns="41275" rIns="82550" bIns="41275">
            <a:spAutoFit/>
          </a:bodyPr>
          <a:lstStyle>
            <a:lvl1pPr defTabSz="7397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397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397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397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397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39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39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39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39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14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 KÖLTSÉG KELETKEZÉS HELYE SZERINTI SZÁMÍTÁS</a:t>
            </a:r>
          </a:p>
        </p:txBody>
      </p:sp>
      <p:sp>
        <p:nvSpPr>
          <p:cNvPr id="1569797" name="AutoShape 5"/>
          <p:cNvSpPr>
            <a:spLocks noChangeArrowheads="1"/>
          </p:cNvSpPr>
          <p:nvPr/>
        </p:nvSpPr>
        <p:spPr bwMode="auto">
          <a:xfrm>
            <a:off x="793750" y="5815013"/>
            <a:ext cx="7735888" cy="809625"/>
          </a:xfrm>
          <a:prstGeom prst="roundRect">
            <a:avLst>
              <a:gd name="adj" fmla="val 12477"/>
            </a:avLst>
          </a:prstGeom>
          <a:solidFill>
            <a:srgbClr val="FFFF00"/>
          </a:solidFill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91581" dir="3378596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hu-HU" altLang="hu-HU" sz="2400">
              <a:solidFill>
                <a:schemeClr val="bg1"/>
              </a:solidFill>
              <a:latin typeface="Palatino" pitchFamily="18" charset="0"/>
            </a:endParaRPr>
          </a:p>
        </p:txBody>
      </p:sp>
      <p:sp>
        <p:nvSpPr>
          <p:cNvPr id="1569798" name="Line 6"/>
          <p:cNvSpPr>
            <a:spLocks noChangeShapeType="1"/>
          </p:cNvSpPr>
          <p:nvPr/>
        </p:nvSpPr>
        <p:spPr bwMode="auto">
          <a:xfrm>
            <a:off x="4902200" y="2519363"/>
            <a:ext cx="0" cy="4095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5400" dir="54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569799" name="Line 7"/>
          <p:cNvSpPr>
            <a:spLocks noChangeShapeType="1"/>
          </p:cNvSpPr>
          <p:nvPr/>
        </p:nvSpPr>
        <p:spPr bwMode="auto">
          <a:xfrm>
            <a:off x="1677988" y="2519363"/>
            <a:ext cx="0" cy="4095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5400" dir="54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569800" name="AutoShape 8"/>
          <p:cNvSpPr>
            <a:spLocks noChangeArrowheads="1"/>
          </p:cNvSpPr>
          <p:nvPr/>
        </p:nvSpPr>
        <p:spPr bwMode="auto">
          <a:xfrm>
            <a:off x="4154488" y="1700213"/>
            <a:ext cx="4238625" cy="809625"/>
          </a:xfrm>
          <a:prstGeom prst="roundRect">
            <a:avLst>
              <a:gd name="adj" fmla="val 12477"/>
            </a:avLst>
          </a:prstGeom>
          <a:solidFill>
            <a:srgbClr val="FF3300"/>
          </a:solidFill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25400" dir="54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1200" i="1">
              <a:solidFill>
                <a:schemeClr val="bg1"/>
              </a:solidFill>
            </a:endParaRPr>
          </a:p>
        </p:txBody>
      </p:sp>
      <p:sp>
        <p:nvSpPr>
          <p:cNvPr id="1569801" name="AutoShape 9"/>
          <p:cNvSpPr>
            <a:spLocks noChangeArrowheads="1"/>
          </p:cNvSpPr>
          <p:nvPr/>
        </p:nvSpPr>
        <p:spPr bwMode="auto">
          <a:xfrm>
            <a:off x="965200" y="1700213"/>
            <a:ext cx="1427163" cy="809625"/>
          </a:xfrm>
          <a:prstGeom prst="roundRect">
            <a:avLst>
              <a:gd name="adj" fmla="val 12477"/>
            </a:avLst>
          </a:prstGeom>
          <a:solidFill>
            <a:srgbClr val="FF3300"/>
          </a:solidFill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25400" dir="54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1200" i="1">
              <a:solidFill>
                <a:schemeClr val="bg1"/>
              </a:solidFill>
            </a:endParaRPr>
          </a:p>
        </p:txBody>
      </p:sp>
      <p:sp>
        <p:nvSpPr>
          <p:cNvPr id="1569802" name="Line 10"/>
          <p:cNvSpPr>
            <a:spLocks noChangeShapeType="1"/>
          </p:cNvSpPr>
          <p:nvPr/>
        </p:nvSpPr>
        <p:spPr bwMode="auto">
          <a:xfrm>
            <a:off x="1677988" y="3479800"/>
            <a:ext cx="0" cy="4762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5400" dir="54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1756" name="Rectangle 11"/>
          <p:cNvSpPr>
            <a:spLocks noChangeArrowheads="1"/>
          </p:cNvSpPr>
          <p:nvPr/>
        </p:nvSpPr>
        <p:spPr bwMode="auto">
          <a:xfrm>
            <a:off x="901700" y="1925638"/>
            <a:ext cx="15541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5400" dir="54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82550" tIns="41275" rIns="82550" bIns="41275">
            <a:spAutoFit/>
          </a:bodyPr>
          <a:lstStyle>
            <a:lvl1pPr defTabSz="7397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397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397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397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397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39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39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39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39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16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KÖLTSÉGEK</a:t>
            </a:r>
          </a:p>
        </p:txBody>
      </p:sp>
      <p:sp>
        <p:nvSpPr>
          <p:cNvPr id="1569804" name="Rectangle 12"/>
          <p:cNvSpPr>
            <a:spLocks noChangeArrowheads="1"/>
          </p:cNvSpPr>
          <p:nvPr/>
        </p:nvSpPr>
        <p:spPr bwMode="auto">
          <a:xfrm>
            <a:off x="684213" y="2928938"/>
            <a:ext cx="1989137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5400" dir="54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82550" tIns="41275" rIns="82550" bIns="41275">
            <a:spAutoFit/>
          </a:bodyPr>
          <a:lstStyle>
            <a:lvl1pPr defTabSz="7397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397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397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397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397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39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39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39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39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1200" b="1">
                <a:solidFill>
                  <a:srgbClr val="FF3300"/>
                </a:solidFill>
                <a:latin typeface="Tahoma" pitchFamily="34" charset="0"/>
                <a:cs typeface="Tahoma" pitchFamily="34" charset="0"/>
              </a:rPr>
              <a:t>MILYEN</a:t>
            </a:r>
            <a:r>
              <a:rPr lang="hu-HU" altLang="hu-HU" sz="1200" b="1">
                <a:solidFill>
                  <a:srgbClr val="354C7B"/>
                </a:solidFill>
                <a:latin typeface="Tahoma" pitchFamily="34" charset="0"/>
                <a:cs typeface="Tahoma" pitchFamily="34" charset="0"/>
              </a:rPr>
              <a:t> KÖLTSÉGEK KELETKEZTEK?</a:t>
            </a:r>
          </a:p>
        </p:txBody>
      </p:sp>
      <p:sp>
        <p:nvSpPr>
          <p:cNvPr id="31758" name="Rectangle 13"/>
          <p:cNvSpPr>
            <a:spLocks noChangeArrowheads="1"/>
          </p:cNvSpPr>
          <p:nvPr/>
        </p:nvSpPr>
        <p:spPr bwMode="auto">
          <a:xfrm>
            <a:off x="4913313" y="1911350"/>
            <a:ext cx="268605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5400" dir="54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82550" tIns="41275" rIns="82550" bIns="41275">
            <a:spAutoFit/>
          </a:bodyPr>
          <a:lstStyle>
            <a:lvl1pPr defTabSz="7397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397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397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397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397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39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39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39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39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14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KÖLTSÉGELSZÁMOLÁS</a:t>
            </a:r>
          </a:p>
        </p:txBody>
      </p:sp>
      <p:sp>
        <p:nvSpPr>
          <p:cNvPr id="1569806" name="AutoShape 14"/>
          <p:cNvSpPr>
            <a:spLocks noChangeArrowheads="1"/>
          </p:cNvSpPr>
          <p:nvPr/>
        </p:nvSpPr>
        <p:spPr bwMode="auto">
          <a:xfrm>
            <a:off x="965200" y="4065588"/>
            <a:ext cx="1427163" cy="1530350"/>
          </a:xfrm>
          <a:prstGeom prst="roundRect">
            <a:avLst>
              <a:gd name="adj" fmla="val 12477"/>
            </a:avLst>
          </a:prstGeom>
          <a:solidFill>
            <a:schemeClr val="accent2"/>
          </a:solidFill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25400" dir="54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1569807" name="Rectangle 15"/>
          <p:cNvSpPr>
            <a:spLocks noChangeArrowheads="1"/>
          </p:cNvSpPr>
          <p:nvPr/>
        </p:nvSpPr>
        <p:spPr bwMode="auto">
          <a:xfrm>
            <a:off x="901700" y="4065588"/>
            <a:ext cx="1554163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5400" dir="54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82550" tIns="41275" rIns="82550" bIns="41275">
            <a:spAutoFit/>
          </a:bodyPr>
          <a:lstStyle>
            <a:lvl1pPr defTabSz="7397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397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397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397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397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39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39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39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39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14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 KÖLTSÉG MEGJELENÉSI FORMÁJA (TÍPUSA) SZERINTI SZÁMÍTÁS</a:t>
            </a:r>
          </a:p>
        </p:txBody>
      </p:sp>
      <p:sp>
        <p:nvSpPr>
          <p:cNvPr id="1569808" name="AutoShape 16"/>
          <p:cNvSpPr>
            <a:spLocks noChangeArrowheads="1"/>
          </p:cNvSpPr>
          <p:nvPr/>
        </p:nvSpPr>
        <p:spPr bwMode="auto">
          <a:xfrm>
            <a:off x="6931025" y="3949700"/>
            <a:ext cx="1427163" cy="1563688"/>
          </a:xfrm>
          <a:prstGeom prst="roundRect">
            <a:avLst>
              <a:gd name="adj" fmla="val 12477"/>
            </a:avLst>
          </a:prstGeom>
          <a:solidFill>
            <a:schemeClr val="accent2"/>
          </a:solidFill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25400" dir="54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1569809" name="Rectangle 17"/>
          <p:cNvSpPr>
            <a:spLocks noChangeArrowheads="1"/>
          </p:cNvSpPr>
          <p:nvPr/>
        </p:nvSpPr>
        <p:spPr bwMode="auto">
          <a:xfrm>
            <a:off x="6867525" y="3983038"/>
            <a:ext cx="1554163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5400" dir="54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82550" tIns="41275" rIns="82550" bIns="41275">
            <a:spAutoFit/>
          </a:bodyPr>
          <a:lstStyle>
            <a:lvl1pPr defTabSz="7397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397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397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397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397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39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39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39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39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16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 KÖLTSÉG VISELŐJE SZERINTI SZÁMÍTÁS</a:t>
            </a:r>
          </a:p>
        </p:txBody>
      </p:sp>
      <p:sp>
        <p:nvSpPr>
          <p:cNvPr id="1569810" name="Rectangle 18"/>
          <p:cNvSpPr>
            <a:spLocks noChangeArrowheads="1"/>
          </p:cNvSpPr>
          <p:nvPr/>
        </p:nvSpPr>
        <p:spPr bwMode="auto">
          <a:xfrm>
            <a:off x="711200" y="5930900"/>
            <a:ext cx="1989138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5400" dir="54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82550" tIns="41275" rIns="82550" bIns="41275">
            <a:spAutoFit/>
          </a:bodyPr>
          <a:lstStyle>
            <a:lvl1pPr defTabSz="7397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397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397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397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397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39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39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39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39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1200" b="1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KÖLTSÉGNEMEK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1200" b="1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5. SZÁMLAOSZTÁLY</a:t>
            </a:r>
          </a:p>
        </p:txBody>
      </p:sp>
      <p:sp>
        <p:nvSpPr>
          <p:cNvPr id="1569811" name="Rectangle 19"/>
          <p:cNvSpPr>
            <a:spLocks noChangeArrowheads="1"/>
          </p:cNvSpPr>
          <p:nvPr/>
        </p:nvSpPr>
        <p:spPr bwMode="auto">
          <a:xfrm>
            <a:off x="3906838" y="5930900"/>
            <a:ext cx="1989137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5400" dir="54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82550" tIns="41275" rIns="82550" bIns="41275">
            <a:spAutoFit/>
          </a:bodyPr>
          <a:lstStyle>
            <a:lvl1pPr defTabSz="7397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397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397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397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397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39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39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39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39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1200" b="1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MEGOSZLÁS-SZÁMÍTÁS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1200" b="1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6. SZÁMLAOSZTÁLY</a:t>
            </a:r>
          </a:p>
        </p:txBody>
      </p:sp>
      <p:sp>
        <p:nvSpPr>
          <p:cNvPr id="1569812" name="Rectangle 20"/>
          <p:cNvSpPr>
            <a:spLocks noChangeArrowheads="1"/>
          </p:cNvSpPr>
          <p:nvPr/>
        </p:nvSpPr>
        <p:spPr bwMode="auto">
          <a:xfrm>
            <a:off x="6615113" y="5854700"/>
            <a:ext cx="1920875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5400" dir="54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82550" tIns="41275" rIns="82550" bIns="41275">
            <a:spAutoFit/>
          </a:bodyPr>
          <a:lstStyle>
            <a:lvl1pPr defTabSz="7397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397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397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397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397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39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39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39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39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1200" b="1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KALKULÁCIÓ ÉS EREDMÉNY-SZÁMÍTÁS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1200" b="1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7. SZÁMLAOSZTÁLY</a:t>
            </a:r>
          </a:p>
        </p:txBody>
      </p:sp>
      <p:sp>
        <p:nvSpPr>
          <p:cNvPr id="1569813" name="Line 21"/>
          <p:cNvSpPr>
            <a:spLocks noChangeShapeType="1"/>
          </p:cNvSpPr>
          <p:nvPr/>
        </p:nvSpPr>
        <p:spPr bwMode="auto">
          <a:xfrm>
            <a:off x="4902200" y="3686175"/>
            <a:ext cx="0" cy="2698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5400" dir="54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569814" name="Rectangle 22"/>
          <p:cNvSpPr>
            <a:spLocks noChangeArrowheads="1"/>
          </p:cNvSpPr>
          <p:nvPr/>
        </p:nvSpPr>
        <p:spPr bwMode="auto">
          <a:xfrm>
            <a:off x="3906838" y="2928938"/>
            <a:ext cx="1989137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5400" dir="54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82550" tIns="41275" rIns="82550" bIns="41275">
            <a:spAutoFit/>
          </a:bodyPr>
          <a:lstStyle>
            <a:lvl1pPr defTabSz="7397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397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397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397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397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39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39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39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39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1200" b="1">
                <a:solidFill>
                  <a:srgbClr val="FF3300"/>
                </a:solidFill>
                <a:latin typeface="Tahoma" pitchFamily="34" charset="0"/>
                <a:cs typeface="Tahoma" pitchFamily="34" charset="0"/>
              </a:rPr>
              <a:t>HOL</a:t>
            </a:r>
            <a:r>
              <a:rPr lang="hu-HU" altLang="hu-HU" sz="1200" b="1">
                <a:solidFill>
                  <a:srgbClr val="354C7B"/>
                </a:solidFill>
                <a:latin typeface="Tahoma" pitchFamily="34" charset="0"/>
                <a:cs typeface="Tahoma" pitchFamily="34" charset="0"/>
              </a:rPr>
              <a:t> KELETKEZTEK  KÖLTSÉGEK?</a:t>
            </a:r>
          </a:p>
        </p:txBody>
      </p:sp>
      <p:sp>
        <p:nvSpPr>
          <p:cNvPr id="1569815" name="Line 23"/>
          <p:cNvSpPr>
            <a:spLocks noChangeShapeType="1"/>
          </p:cNvSpPr>
          <p:nvPr/>
        </p:nvSpPr>
        <p:spPr bwMode="auto">
          <a:xfrm>
            <a:off x="7645400" y="2519363"/>
            <a:ext cx="0" cy="4095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5400" dir="54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569816" name="Line 24"/>
          <p:cNvSpPr>
            <a:spLocks noChangeShapeType="1"/>
          </p:cNvSpPr>
          <p:nvPr/>
        </p:nvSpPr>
        <p:spPr bwMode="auto">
          <a:xfrm>
            <a:off x="7645400" y="3644900"/>
            <a:ext cx="0" cy="2698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5400" dir="54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569817" name="Rectangle 25"/>
          <p:cNvSpPr>
            <a:spLocks noChangeArrowheads="1"/>
          </p:cNvSpPr>
          <p:nvPr/>
        </p:nvSpPr>
        <p:spPr bwMode="auto">
          <a:xfrm>
            <a:off x="6650038" y="2928938"/>
            <a:ext cx="1989137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5400" dir="54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82550" tIns="41275" rIns="82550" bIns="41275">
            <a:spAutoFit/>
          </a:bodyPr>
          <a:lstStyle>
            <a:lvl1pPr defTabSz="7397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397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397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397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397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39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39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39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39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1200" b="1">
                <a:solidFill>
                  <a:srgbClr val="FF3300"/>
                </a:solidFill>
                <a:latin typeface="Tahoma" pitchFamily="34" charset="0"/>
                <a:cs typeface="Tahoma" pitchFamily="34" charset="0"/>
              </a:rPr>
              <a:t>MIÉRT </a:t>
            </a:r>
            <a:r>
              <a:rPr lang="hu-HU" altLang="hu-HU" sz="1200" b="1">
                <a:solidFill>
                  <a:srgbClr val="354C7B"/>
                </a:solidFill>
                <a:latin typeface="Tahoma" pitchFamily="34" charset="0"/>
                <a:cs typeface="Tahoma" pitchFamily="34" charset="0"/>
              </a:rPr>
              <a:t>KELETKEZTEK KÖLTSÉGEK?</a:t>
            </a:r>
          </a:p>
        </p:txBody>
      </p:sp>
      <p:sp>
        <p:nvSpPr>
          <p:cNvPr id="1569818" name="Rectangle 26"/>
          <p:cNvSpPr>
            <a:spLocks noChangeArrowheads="1"/>
          </p:cNvSpPr>
          <p:nvPr/>
        </p:nvSpPr>
        <p:spPr bwMode="auto">
          <a:xfrm>
            <a:off x="2501900" y="3851275"/>
            <a:ext cx="1989138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5400" dir="54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82550" tIns="41275" rIns="82550" bIns="41275">
            <a:spAutoFit/>
          </a:bodyPr>
          <a:lstStyle>
            <a:lvl1pPr defTabSz="7397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397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397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397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397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39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39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39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39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1200" b="1">
                <a:solidFill>
                  <a:srgbClr val="354C7B"/>
                </a:solidFill>
                <a:latin typeface="Tahoma" pitchFamily="34" charset="0"/>
                <a:cs typeface="Tahoma" pitchFamily="34" charset="0"/>
              </a:rPr>
              <a:t>KÖZVETETT KÖLTSÉGEK</a:t>
            </a:r>
          </a:p>
        </p:txBody>
      </p:sp>
      <p:sp>
        <p:nvSpPr>
          <p:cNvPr id="1569819" name="Rectangle 27"/>
          <p:cNvSpPr>
            <a:spLocks noChangeArrowheads="1"/>
          </p:cNvSpPr>
          <p:nvPr/>
        </p:nvSpPr>
        <p:spPr bwMode="auto">
          <a:xfrm>
            <a:off x="2501900" y="4811713"/>
            <a:ext cx="1989138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5400" dir="54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82550" tIns="41275" rIns="82550" bIns="41275">
            <a:spAutoFit/>
          </a:bodyPr>
          <a:lstStyle>
            <a:lvl1pPr defTabSz="7397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397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397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397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397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39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39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39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39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1200" b="1">
                <a:solidFill>
                  <a:srgbClr val="354C7B"/>
                </a:solidFill>
                <a:latin typeface="Tahoma" pitchFamily="34" charset="0"/>
                <a:cs typeface="Tahoma" pitchFamily="34" charset="0"/>
              </a:rPr>
              <a:t>KÖZVETLEN KÖLTSÉGEK</a:t>
            </a:r>
          </a:p>
        </p:txBody>
      </p:sp>
      <p:sp>
        <p:nvSpPr>
          <p:cNvPr id="1569820" name="Line 28"/>
          <p:cNvSpPr>
            <a:spLocks noChangeShapeType="1"/>
          </p:cNvSpPr>
          <p:nvPr/>
        </p:nvSpPr>
        <p:spPr bwMode="auto">
          <a:xfrm>
            <a:off x="2436813" y="4437063"/>
            <a:ext cx="1711325" cy="0"/>
          </a:xfrm>
          <a:prstGeom prst="line">
            <a:avLst/>
          </a:prstGeom>
          <a:noFill/>
          <a:ln w="50800">
            <a:solidFill>
              <a:srgbClr val="FF3300"/>
            </a:solidFill>
            <a:prstDash val="sysDot"/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81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569821" name="Line 29"/>
          <p:cNvSpPr>
            <a:spLocks noChangeShapeType="1"/>
          </p:cNvSpPr>
          <p:nvPr/>
        </p:nvSpPr>
        <p:spPr bwMode="auto">
          <a:xfrm>
            <a:off x="5659438" y="4437063"/>
            <a:ext cx="1300162" cy="0"/>
          </a:xfrm>
          <a:prstGeom prst="line">
            <a:avLst/>
          </a:prstGeom>
          <a:noFill/>
          <a:ln w="50800">
            <a:solidFill>
              <a:srgbClr val="FF3300"/>
            </a:solidFill>
            <a:prstDash val="sysDot"/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81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569822" name="Line 30"/>
          <p:cNvSpPr>
            <a:spLocks noChangeShapeType="1"/>
          </p:cNvSpPr>
          <p:nvPr/>
        </p:nvSpPr>
        <p:spPr bwMode="auto">
          <a:xfrm>
            <a:off x="2435225" y="5397500"/>
            <a:ext cx="4524375" cy="0"/>
          </a:xfrm>
          <a:prstGeom prst="line">
            <a:avLst/>
          </a:prstGeom>
          <a:noFill/>
          <a:ln w="50800">
            <a:solidFill>
              <a:srgbClr val="FF3300"/>
            </a:solidFill>
            <a:prstDash val="sysDot"/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81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569823" name="Rectangle 31"/>
          <p:cNvSpPr>
            <a:spLocks noChangeArrowheads="1"/>
          </p:cNvSpPr>
          <p:nvPr/>
        </p:nvSpPr>
        <p:spPr bwMode="auto">
          <a:xfrm>
            <a:off x="5219700" y="3817938"/>
            <a:ext cx="1989138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5400" dir="54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82550" tIns="41275" rIns="82550" bIns="41275">
            <a:spAutoFit/>
          </a:bodyPr>
          <a:lstStyle>
            <a:lvl1pPr defTabSz="7397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397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397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397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397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39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39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39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39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1200" b="1">
                <a:solidFill>
                  <a:srgbClr val="354C7B"/>
                </a:solidFill>
                <a:latin typeface="Tahoma" pitchFamily="34" charset="0"/>
                <a:cs typeface="Tahoma" pitchFamily="34" charset="0"/>
              </a:rPr>
              <a:t>KÖLTSÉG</a:t>
            </a:r>
            <a:br>
              <a:rPr lang="hu-HU" altLang="hu-HU" sz="1200" b="1">
                <a:solidFill>
                  <a:srgbClr val="354C7B"/>
                </a:solidFill>
                <a:latin typeface="Tahoma" pitchFamily="34" charset="0"/>
                <a:cs typeface="Tahoma" pitchFamily="34" charset="0"/>
              </a:rPr>
            </a:br>
            <a:r>
              <a:rPr lang="hu-HU" altLang="hu-HU" sz="1200" b="1">
                <a:solidFill>
                  <a:srgbClr val="354C7B"/>
                </a:solidFill>
                <a:latin typeface="Tahoma" pitchFamily="34" charset="0"/>
                <a:cs typeface="Tahoma" pitchFamily="34" charset="0"/>
              </a:rPr>
              <a:t>FELOSZTÁS</a:t>
            </a:r>
          </a:p>
        </p:txBody>
      </p:sp>
    </p:spTree>
    <p:extLst>
      <p:ext uri="{BB962C8B-B14F-4D97-AF65-F5344CB8AC3E}">
        <p14:creationId xmlns:p14="http://schemas.microsoft.com/office/powerpoint/2010/main" val="240837235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9795" grpId="0" animBg="1"/>
      <p:bldP spid="1569796" grpId="0" animBg="1"/>
      <p:bldP spid="1569797" grpId="0" animBg="1"/>
      <p:bldP spid="1569798" grpId="0" animBg="1"/>
      <p:bldP spid="1569799" grpId="0" animBg="1"/>
      <p:bldP spid="1569800" grpId="0" animBg="1"/>
      <p:bldP spid="1569801" grpId="0" animBg="1"/>
      <p:bldP spid="1569802" grpId="0" animBg="1"/>
      <p:bldP spid="1569804" grpId="0"/>
      <p:bldP spid="1569806" grpId="0" animBg="1"/>
      <p:bldP spid="1569807" grpId="0"/>
      <p:bldP spid="1569808" grpId="0" animBg="1"/>
      <p:bldP spid="1569809" grpId="0"/>
      <p:bldP spid="1569810" grpId="0"/>
      <p:bldP spid="1569811" grpId="0"/>
      <p:bldP spid="1569812" grpId="0"/>
      <p:bldP spid="1569813" grpId="0" animBg="1"/>
      <p:bldP spid="1569814" grpId="0"/>
      <p:bldP spid="1569815" grpId="0" animBg="1"/>
      <p:bldP spid="1569816" grpId="0" animBg="1"/>
      <p:bldP spid="1569817" grpId="0"/>
      <p:bldP spid="1569818" grpId="0"/>
      <p:bldP spid="1569819" grpId="0"/>
      <p:bldP spid="1569820" grpId="0" animBg="1"/>
      <p:bldP spid="1569821" grpId="0" animBg="1"/>
      <p:bldP spid="1569822" grpId="0" animBg="1"/>
      <p:bldP spid="1569822" grpId="1" animBg="1"/>
      <p:bldP spid="15698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/>
          <a:lstStyle/>
          <a:p>
            <a:r>
              <a:rPr lang="hu-H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KÖLTSÉGEK LEGELTERJEDTEBB CSOPORTOSÍTÁSA</a:t>
            </a:r>
            <a:endParaRPr lang="hu-H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1A5A02-D479-4240-9A70-E442CCA1F124}" type="slidenum">
              <a:rPr lang="hu-HU" smtClean="0"/>
              <a:pPr>
                <a:defRPr/>
              </a:pPr>
              <a:t>25</a:t>
            </a:fld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644" y="908720"/>
            <a:ext cx="9227156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24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B525E992-045B-4D8F-99F2-CF66D52F5DD4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  <a:defRPr/>
              </a:pPr>
              <a:t>26</a:t>
            </a:fld>
            <a:endParaRPr lang="hu-HU" altLang="hu-HU" sz="1400" smtClean="0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138" y="-26988"/>
            <a:ext cx="9663113" cy="688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2" name="AutoShape 3"/>
          <p:cNvSpPr>
            <a:spLocks/>
          </p:cNvSpPr>
          <p:nvPr/>
        </p:nvSpPr>
        <p:spPr bwMode="auto">
          <a:xfrm>
            <a:off x="684213" y="2205038"/>
            <a:ext cx="7343775" cy="3168650"/>
          </a:xfrm>
          <a:prstGeom prst="roundRect">
            <a:avLst>
              <a:gd name="adj" fmla="val 1442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33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1" dir="3059923" algn="ctr" rotWithShape="0">
                    <a:schemeClr val="bg2">
                      <a:alpha val="75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8223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668338" indent="-257175" defTabSz="8223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028700" indent="-206375" defTabSz="82232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439863" indent="-204788" defTabSz="82232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1851025" indent="-204788" defTabSz="82232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308225" indent="-204788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765425" indent="-204788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222625" indent="-204788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679825" indent="-204788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4200" b="1">
              <a:solidFill>
                <a:schemeClr val="bg1"/>
              </a:solidFill>
            </a:endParaRPr>
          </a:p>
        </p:txBody>
      </p:sp>
      <p:sp>
        <p:nvSpPr>
          <p:cNvPr id="32774" name="Text Box 5"/>
          <p:cNvSpPr txBox="1">
            <a:spLocks noChangeArrowheads="1"/>
          </p:cNvSpPr>
          <p:nvPr/>
        </p:nvSpPr>
        <p:spPr bwMode="auto">
          <a:xfrm>
            <a:off x="2319338" y="6021388"/>
            <a:ext cx="4413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b="1">
                <a:solidFill>
                  <a:schemeClr val="bg1"/>
                </a:solidFill>
              </a:rPr>
              <a:t>BARTA KÁVÉHÁZ, TATA, SPORT U. 1. </a:t>
            </a:r>
            <a:br>
              <a:rPr lang="hu-HU" altLang="hu-HU" sz="1800" b="1">
                <a:solidFill>
                  <a:schemeClr val="bg1"/>
                </a:solidFill>
              </a:rPr>
            </a:br>
            <a:r>
              <a:rPr lang="hu-HU" altLang="hu-HU" sz="1800" b="1">
                <a:solidFill>
                  <a:schemeClr val="bg1"/>
                </a:solidFill>
              </a:rPr>
              <a:t>http://www.bartakavehaz.hu</a:t>
            </a:r>
            <a:r>
              <a:rPr lang="hu-HU" altLang="hu-HU" sz="1800" b="1"/>
              <a:t>/</a:t>
            </a:r>
            <a:r>
              <a:rPr lang="hu-HU" altLang="hu-HU" sz="1800" b="1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162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14BE965C-D8A1-42AF-98BB-E7A0488089F2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  <a:defRPr/>
              </a:pPr>
              <a:t>27</a:t>
            </a:fld>
            <a:endParaRPr lang="hu-HU" altLang="hu-HU" sz="140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862263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sz="3600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br>
              <a:rPr lang="hu-HU" altLang="hu-HU" sz="3600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u-HU" altLang="hu-HU" sz="3600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KÖLTSÉGEK FAJTÁJA (NEME) SZERINT (5. SZÁMLAOSZTÁLY):</a:t>
            </a:r>
            <a:br>
              <a:rPr lang="hu-HU" altLang="hu-HU" sz="3600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u-HU" altLang="hu-HU" sz="3600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u-HU" altLang="hu-HU" sz="3600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u-HU" altLang="hu-HU" sz="3200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ANYAGJELLEGŰ (51)</a:t>
            </a:r>
            <a:br>
              <a:rPr lang="hu-HU" altLang="hu-HU" sz="3200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u-HU" altLang="hu-HU" sz="3200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SZEMÉLYI JELLEGŰ (52) </a:t>
            </a:r>
            <a:br>
              <a:rPr lang="hu-HU" altLang="hu-HU" sz="3200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u-HU" altLang="hu-HU" sz="3200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ÉRTÉKCSÖKKENÉSI LEÍRÁS (53)</a:t>
            </a:r>
          </a:p>
        </p:txBody>
      </p:sp>
    </p:spTree>
    <p:extLst>
      <p:ext uri="{BB962C8B-B14F-4D97-AF65-F5344CB8AC3E}">
        <p14:creationId xmlns:p14="http://schemas.microsoft.com/office/powerpoint/2010/main" val="333866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499B8FE0-3424-457F-8FAC-1EADAEF2E8B8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  <a:defRPr/>
              </a:pPr>
              <a:t>28</a:t>
            </a:fld>
            <a:endParaRPr lang="hu-HU" altLang="hu-HU" sz="1400" smtClean="0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775" y="-212725"/>
            <a:ext cx="10656888" cy="709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0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357438"/>
            <a:ext cx="8229600" cy="1143000"/>
          </a:xfrm>
        </p:spPr>
        <p:txBody>
          <a:bodyPr/>
          <a:lstStyle/>
          <a:p>
            <a:pPr algn="l" eaLnBrk="1" hangingPunct="1"/>
            <a:r>
              <a:rPr lang="hu-HU" altLang="hu-H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ANYAGJELLEGŰ </a:t>
            </a:r>
            <a:br>
              <a:rPr lang="hu-HU" altLang="hu-H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u-HU" altLang="hu-H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KÖLTSÉGEK</a:t>
            </a:r>
            <a:br>
              <a:rPr lang="hu-HU" altLang="hu-H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u-HU" altLang="hu-H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- </a:t>
            </a:r>
            <a:r>
              <a:rPr lang="hu-HU" alt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ANYAGKÖLTSÉG				300,742</a:t>
            </a:r>
            <a:br>
              <a:rPr lang="hu-HU" alt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u-HU" alt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IGÉNYBE VETT SZOLG.		150,000</a:t>
            </a:r>
            <a:br>
              <a:rPr lang="hu-HU" alt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u-HU" alt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EGYÉB SZOLGÁLTATÁSOK			   0</a:t>
            </a:r>
          </a:p>
        </p:txBody>
      </p:sp>
    </p:spTree>
    <p:extLst>
      <p:ext uri="{BB962C8B-B14F-4D97-AF65-F5344CB8AC3E}">
        <p14:creationId xmlns:p14="http://schemas.microsoft.com/office/powerpoint/2010/main" val="212004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C8BB0FC7-8A0E-4F96-AC5D-B0352E769446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  <a:defRPr/>
              </a:pPr>
              <a:t>29</a:t>
            </a:fld>
            <a:endParaRPr lang="hu-HU" altLang="hu-HU" sz="1400" smtClean="0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93625" cy="717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4" name="Rectangle 3"/>
          <p:cNvSpPr>
            <a:spLocks noGrp="1" noChangeArrowheads="1"/>
          </p:cNvSpPr>
          <p:nvPr>
            <p:ph type="title"/>
          </p:nvPr>
        </p:nvSpPr>
        <p:spPr>
          <a:xfrm>
            <a:off x="539552" y="2924944"/>
            <a:ext cx="8949034" cy="1143000"/>
          </a:xfrm>
        </p:spPr>
        <p:txBody>
          <a:bodyPr/>
          <a:lstStyle/>
          <a:p>
            <a:pPr algn="l" eaLnBrk="1" hangingPunct="1"/>
            <a:r>
              <a:rPr lang="hu-HU" altLang="hu-HU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SZEMÉLYI JELLEGŰ KÖLTSÉGEK</a:t>
            </a:r>
            <a:r>
              <a:rPr lang="hu-HU" altLang="hu-HU" sz="3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u-HU" altLang="hu-HU" sz="3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u-HU" altLang="hu-HU" sz="3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- BÉRKÖLTSÉG			139,500</a:t>
            </a:r>
            <a:br>
              <a:rPr lang="hu-HU" altLang="hu-HU" sz="3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u-HU" altLang="hu-HU" sz="3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- BÉRJÁRULÉKOK		  	  39,758</a:t>
            </a:r>
            <a:br>
              <a:rPr lang="hu-HU" altLang="hu-HU" sz="3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u-HU" altLang="hu-HU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hu-HU" altLang="hu-HU" sz="3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SZEMÉLYI JELLEGŰ EGYÉB</a:t>
            </a:r>
            <a:br>
              <a:rPr lang="hu-HU" altLang="hu-HU" sz="3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u-HU" altLang="hu-HU" sz="3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KIFIZETÉSEK		         	    0</a:t>
            </a:r>
            <a:endParaRPr lang="hu-HU" altLang="hu-HU" sz="2400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61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okobukkosd.hu/images/kenyr-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9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E4A7648A-8A1D-4FA6-A1FB-D66195D73A1D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  <a:defRPr/>
              </a:pPr>
              <a:t>3</a:t>
            </a:fld>
            <a:endParaRPr lang="hu-HU" altLang="hu-HU" sz="1400" smtClean="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b="1" dirty="0" smtClean="0">
                <a:solidFill>
                  <a:schemeClr val="bg1"/>
                </a:solidFill>
              </a:rPr>
              <a:t>HOGYAN KÉSZÜL </a:t>
            </a:r>
            <a:br>
              <a:rPr lang="hu-HU" altLang="hu-HU" b="1" dirty="0" smtClean="0">
                <a:solidFill>
                  <a:schemeClr val="bg1"/>
                </a:solidFill>
              </a:rPr>
            </a:br>
            <a:r>
              <a:rPr lang="hu-HU" altLang="hu-HU" b="1" dirty="0" smtClean="0">
                <a:solidFill>
                  <a:schemeClr val="bg1"/>
                </a:solidFill>
              </a:rPr>
              <a:t>A KENYÉR?</a:t>
            </a:r>
          </a:p>
        </p:txBody>
      </p:sp>
    </p:spTree>
    <p:extLst>
      <p:ext uri="{BB962C8B-B14F-4D97-AF65-F5344CB8AC3E}">
        <p14:creationId xmlns:p14="http://schemas.microsoft.com/office/powerpoint/2010/main" val="274331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72F47353-5373-4A1C-99D2-E8273E3E0811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  <a:defRPr/>
              </a:pPr>
              <a:t>30</a:t>
            </a:fld>
            <a:endParaRPr lang="hu-HU" altLang="hu-HU" sz="1400" smtClean="0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1638"/>
            <a:ext cx="9144000" cy="7661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8" name="Rectangle 3"/>
          <p:cNvSpPr>
            <a:spLocks noGrp="1" noChangeArrowheads="1"/>
          </p:cNvSpPr>
          <p:nvPr>
            <p:ph type="title"/>
          </p:nvPr>
        </p:nvSpPr>
        <p:spPr>
          <a:xfrm>
            <a:off x="1238250" y="2790825"/>
            <a:ext cx="8229600" cy="1143000"/>
          </a:xfrm>
        </p:spPr>
        <p:txBody>
          <a:bodyPr/>
          <a:lstStyle/>
          <a:p>
            <a:pPr algn="l" eaLnBrk="1" hangingPunct="1"/>
            <a:r>
              <a:rPr lang="hu-HU" altLang="hu-H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ÉRTÉKCSÖKKENÉSI LEÍRÁS 200,000</a:t>
            </a:r>
          </a:p>
        </p:txBody>
      </p:sp>
    </p:spTree>
    <p:extLst>
      <p:ext uri="{BB962C8B-B14F-4D97-AF65-F5344CB8AC3E}">
        <p14:creationId xmlns:p14="http://schemas.microsoft.com/office/powerpoint/2010/main" val="224323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5919123B-B74D-4104-A284-FA42162810CE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  <a:defRPr/>
              </a:pPr>
              <a:t>31</a:t>
            </a:fld>
            <a:endParaRPr lang="hu-HU" altLang="hu-HU" sz="140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862263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sz="3600" b="1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br>
              <a:rPr lang="hu-HU" altLang="hu-HU" sz="3600" b="1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u-HU" altLang="hu-HU" sz="3600" b="1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ELSZÁMOLHATÓSÁGI MÓD SZERINT </a:t>
            </a:r>
            <a:br>
              <a:rPr lang="hu-HU" altLang="hu-HU" sz="3600" b="1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u-HU" altLang="hu-HU" sz="3600" b="1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(6-7. SZÁMLAOSZTÁLY):</a:t>
            </a:r>
            <a:br>
              <a:rPr lang="hu-HU" altLang="hu-HU" sz="3600" b="1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u-HU" altLang="hu-HU" sz="3600" b="1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u-HU" altLang="hu-HU" sz="3600" b="1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u-HU" altLang="hu-HU" sz="3200" b="1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KÖZVETLEN KÖLTSÉGEK (7)</a:t>
            </a:r>
            <a:br>
              <a:rPr lang="hu-HU" altLang="hu-HU" sz="3200" b="1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u-HU" altLang="hu-HU" sz="3200" b="1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KÖZVETETT KÖLTSÉGEK (6)</a:t>
            </a:r>
          </a:p>
        </p:txBody>
      </p:sp>
    </p:spTree>
    <p:extLst>
      <p:ext uri="{BB962C8B-B14F-4D97-AF65-F5344CB8AC3E}">
        <p14:creationId xmlns:p14="http://schemas.microsoft.com/office/powerpoint/2010/main" val="80973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A1655C2A-DE30-4776-BE84-83E0F232063D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  <a:defRPr/>
              </a:pPr>
              <a:t>32</a:t>
            </a:fld>
            <a:endParaRPr lang="hu-HU" altLang="hu-HU" sz="1400" smtClean="0"/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6050"/>
            <a:ext cx="9144000" cy="715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angle 3"/>
          <p:cNvSpPr>
            <a:spLocks noGrp="1" noChangeArrowheads="1"/>
          </p:cNvSpPr>
          <p:nvPr>
            <p:ph type="title"/>
          </p:nvPr>
        </p:nvSpPr>
        <p:spPr>
          <a:xfrm>
            <a:off x="734888" y="1989138"/>
            <a:ext cx="8229600" cy="1143000"/>
          </a:xfrm>
        </p:spPr>
        <p:txBody>
          <a:bodyPr/>
          <a:lstStyle/>
          <a:p>
            <a:pPr algn="l" eaLnBrk="1" hangingPunct="1"/>
            <a:r>
              <a:rPr lang="hu-HU" altLang="hu-HU" sz="32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KÖZVETLEN KÖLTSÉG 	480,000</a:t>
            </a:r>
          </a:p>
        </p:txBody>
      </p:sp>
    </p:spTree>
    <p:extLst>
      <p:ext uri="{BB962C8B-B14F-4D97-AF65-F5344CB8AC3E}">
        <p14:creationId xmlns:p14="http://schemas.microsoft.com/office/powerpoint/2010/main" val="78397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1623D7E3-CF9C-4D62-8D0A-91454F39E3D4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  <a:defRPr/>
              </a:pPr>
              <a:t>33</a:t>
            </a:fld>
            <a:endParaRPr lang="hu-HU" altLang="hu-HU" sz="1400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KÖLTSÉGVISELŐK (7-ES SZÁMLAOSZTÁLY)</a:t>
            </a:r>
          </a:p>
        </p:txBody>
      </p:sp>
      <p:sp>
        <p:nvSpPr>
          <p:cNvPr id="157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27373"/>
            <a:ext cx="8229600" cy="4525963"/>
          </a:xfrm>
        </p:spPr>
        <p:txBody>
          <a:bodyPr/>
          <a:lstStyle/>
          <a:p>
            <a:pPr eaLnBrk="1" hangingPunct="1">
              <a:lnSpc>
                <a:spcPct val="95000"/>
              </a:lnSpc>
              <a:buFontTx/>
              <a:buNone/>
            </a:pPr>
            <a:r>
              <a:rPr lang="hu-HU" altLang="hu-HU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KÖLTSÉGVISELŐK LEHETNEK:</a:t>
            </a:r>
          </a:p>
          <a:p>
            <a:pPr eaLnBrk="1" hangingPunct="1">
              <a:lnSpc>
                <a:spcPct val="95000"/>
              </a:lnSpc>
            </a:pPr>
            <a:r>
              <a:rPr lang="hu-HU" altLang="hu-H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TERMÉKEK, SZOLGÁLTATÁSOK</a:t>
            </a:r>
          </a:p>
          <a:p>
            <a:pPr eaLnBrk="1" hangingPunct="1">
              <a:lnSpc>
                <a:spcPct val="95000"/>
              </a:lnSpc>
            </a:pPr>
            <a:r>
              <a:rPr lang="hu-HU" altLang="hu-H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FOLYAMATOK</a:t>
            </a:r>
          </a:p>
          <a:p>
            <a:pPr eaLnBrk="1" hangingPunct="1">
              <a:lnSpc>
                <a:spcPct val="95000"/>
              </a:lnSpc>
            </a:pPr>
            <a:r>
              <a:rPr lang="hu-HU" altLang="hu-H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PROJEKTEK / MUNKÁK</a:t>
            </a:r>
          </a:p>
          <a:p>
            <a:pPr eaLnBrk="1" hangingPunct="1">
              <a:lnSpc>
                <a:spcPct val="95000"/>
              </a:lnSpc>
            </a:pPr>
            <a:r>
              <a:rPr lang="hu-HU" altLang="hu-H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SAJÁT-REZSIS BERUHÁZÁSOK</a:t>
            </a:r>
          </a:p>
          <a:p>
            <a:pPr eaLnBrk="1" hangingPunct="1">
              <a:lnSpc>
                <a:spcPct val="95000"/>
              </a:lnSpc>
            </a:pPr>
            <a:r>
              <a:rPr lang="hu-HU" altLang="hu-H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BELSŐ TELJESÍTMÉNYEK, SZOLGÁLTATÁSOK, BELSŐ RENDELÉSEK (PL. KARBANTARTÁSI, GYÁRTÁSI)</a:t>
            </a:r>
          </a:p>
        </p:txBody>
      </p:sp>
    </p:spTree>
    <p:extLst>
      <p:ext uri="{BB962C8B-B14F-4D97-AF65-F5344CB8AC3E}">
        <p14:creationId xmlns:p14="http://schemas.microsoft.com/office/powerpoint/2010/main" val="287184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7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57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57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57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9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579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9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579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9011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A0FFBDDC-7346-49FD-B5BC-9B91F398B484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  <a:defRPr/>
              </a:pPr>
              <a:t>34</a:t>
            </a:fld>
            <a:endParaRPr lang="hu-HU" altLang="hu-HU" sz="1400" smtClean="0"/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9575" y="-26988"/>
            <a:ext cx="10310813" cy="687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90825"/>
            <a:ext cx="8229600" cy="1143000"/>
          </a:xfrm>
        </p:spPr>
        <p:txBody>
          <a:bodyPr/>
          <a:lstStyle/>
          <a:p>
            <a:pPr algn="l" eaLnBrk="1" hangingPunct="1"/>
            <a:r>
              <a:rPr lang="hu-HU" altLang="hu-HU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KÖZVETETT KÖLTSÉGEK 350,000</a:t>
            </a:r>
          </a:p>
        </p:txBody>
      </p:sp>
    </p:spTree>
    <p:extLst>
      <p:ext uri="{BB962C8B-B14F-4D97-AF65-F5344CB8AC3E}">
        <p14:creationId xmlns:p14="http://schemas.microsoft.com/office/powerpoint/2010/main" val="122564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73666EE5-FB5E-4698-8A36-95146F0D1FC9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  <a:defRPr/>
              </a:pPr>
              <a:t>35</a:t>
            </a:fld>
            <a:endParaRPr lang="hu-HU" altLang="hu-HU" sz="1400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KÖLTSÉGHELYEK (6-OS SZÁMLAOSZTÁLY)</a:t>
            </a:r>
          </a:p>
        </p:txBody>
      </p:sp>
      <p:sp>
        <p:nvSpPr>
          <p:cNvPr id="158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5365"/>
            <a:ext cx="8229600" cy="4525963"/>
          </a:xfrm>
        </p:spPr>
        <p:txBody>
          <a:bodyPr/>
          <a:lstStyle/>
          <a:p>
            <a:pPr eaLnBrk="1" hangingPunct="1">
              <a:lnSpc>
                <a:spcPct val="85000"/>
              </a:lnSpc>
              <a:buFontTx/>
              <a:buNone/>
            </a:pPr>
            <a:r>
              <a:rPr lang="hu-HU" altLang="hu-HU" b="1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KÖLTSÉGHELYEK ELKÜLÖNÍTHETŐK:</a:t>
            </a:r>
          </a:p>
          <a:p>
            <a:pPr eaLnBrk="1" hangingPunct="1">
              <a:spcBef>
                <a:spcPct val="10000"/>
              </a:spcBef>
            </a:pPr>
            <a:r>
              <a:rPr lang="hu-HU" altLang="hu-H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ELSZÁMOLÁS-TECHNIKAI SZEMPONTOK SZERINT (SEGÉD-KÖLTSÉGHELY, VÉG-KÖLTSÉGHELY) (TERMELŐ ÜZEMEK, TMK, ENERGIAKÖZPONT, K+F RÉSZLEG, INFORMATIKA, STB)</a:t>
            </a:r>
          </a:p>
          <a:p>
            <a:pPr eaLnBrk="1" hangingPunct="1">
              <a:spcBef>
                <a:spcPct val="10000"/>
              </a:spcBef>
            </a:pPr>
            <a:r>
              <a:rPr lang="hu-HU" altLang="hu-H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FELELŐSSÉGI TERÜLETEK SZERINT</a:t>
            </a:r>
          </a:p>
          <a:p>
            <a:pPr eaLnBrk="1" hangingPunct="1">
              <a:spcBef>
                <a:spcPct val="10000"/>
              </a:spcBef>
            </a:pPr>
            <a:r>
              <a:rPr lang="hu-HU" altLang="hu-H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TÉRBELI SZEMPONTOK SZERINT</a:t>
            </a:r>
          </a:p>
          <a:p>
            <a:pPr eaLnBrk="1" hangingPunct="1">
              <a:spcBef>
                <a:spcPct val="10000"/>
              </a:spcBef>
            </a:pPr>
            <a:r>
              <a:rPr lang="hu-HU" altLang="hu-H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FUNKCIONÁLIS TERÜLET SZERINT</a:t>
            </a:r>
          </a:p>
          <a:p>
            <a:pPr eaLnBrk="1" hangingPunct="1">
              <a:spcBef>
                <a:spcPct val="10000"/>
              </a:spcBef>
            </a:pPr>
            <a:r>
              <a:rPr lang="hu-HU" altLang="hu-H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STB.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endParaRPr lang="hu-HU" altLang="hu-HU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79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8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1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581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58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1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581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1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581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1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581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105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0F3DA9C6-0B71-4830-80C4-4249C5EC0241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  <a:defRPr/>
              </a:pPr>
              <a:t>36</a:t>
            </a:fld>
            <a:endParaRPr lang="hu-HU" altLang="hu-HU" sz="140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933700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sz="3600" b="1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br>
              <a:rPr lang="hu-HU" altLang="hu-HU" sz="3600" b="1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u-HU" altLang="hu-HU" sz="3600" b="1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IDŐSZAKHOZ KAPCSOLÓDÁS SZERINT:</a:t>
            </a:r>
            <a:br>
              <a:rPr lang="hu-HU" altLang="hu-HU" sz="3600" b="1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u-HU" altLang="hu-HU" sz="3600" b="1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IDŐSZAKHOZ KAPCSOLÓDÓ </a:t>
            </a:r>
            <a:r>
              <a:rPr lang="hu-HU" altLang="hu-HU" sz="2400" b="1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(KÉSZLET ÉS RÁFORDÍTÁS IS LEHET)</a:t>
            </a:r>
            <a:br>
              <a:rPr lang="hu-HU" altLang="hu-HU" sz="2400" b="1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u-HU" altLang="hu-HU" sz="3200" b="1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830,000</a:t>
            </a:r>
            <a:r>
              <a:rPr lang="hu-HU" altLang="hu-HU" sz="2400" b="1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u-HU" altLang="hu-HU" sz="2400" b="1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u-HU" altLang="hu-HU" sz="3600" b="1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IDŐSZAKOT TERHELŐ</a:t>
            </a:r>
            <a:br>
              <a:rPr lang="hu-HU" altLang="hu-HU" sz="3600" b="1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u-HU" altLang="hu-HU" sz="2400" b="1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(RÁFORDÍTÁSKÉNT EL KELL SZÁMOLNI)</a:t>
            </a:r>
            <a:br>
              <a:rPr lang="hu-HU" altLang="hu-HU" sz="2400" b="1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u-HU" altLang="hu-HU" sz="3200" b="1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510,000</a:t>
            </a:r>
          </a:p>
        </p:txBody>
      </p:sp>
    </p:spTree>
    <p:extLst>
      <p:ext uri="{BB962C8B-B14F-4D97-AF65-F5344CB8AC3E}">
        <p14:creationId xmlns:p14="http://schemas.microsoft.com/office/powerpoint/2010/main" val="237599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 Box 86"/>
          <p:cNvSpPr txBox="1">
            <a:spLocks noChangeArrowheads="1"/>
          </p:cNvSpPr>
          <p:nvPr/>
        </p:nvSpPr>
        <p:spPr bwMode="auto">
          <a:xfrm>
            <a:off x="755576" y="2204864"/>
            <a:ext cx="7550465" cy="335784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174625" indent="-1746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hu-HU" altLang="hu-HU" sz="2800" b="1" i="0" dirty="0" smtClean="0">
                <a:latin typeface="Tahoma" pitchFamily="34" charset="0"/>
                <a:cs typeface="Tahoma" pitchFamily="34" charset="0"/>
              </a:rPr>
              <a:t>ANYAGJELLEGŰ: 	 		450,742</a:t>
            </a:r>
          </a:p>
          <a:p>
            <a:pPr algn="l">
              <a:lnSpc>
                <a:spcPct val="90000"/>
              </a:lnSpc>
              <a:buClr>
                <a:srgbClr val="FF0000"/>
              </a:buClr>
              <a:buFontTx/>
              <a:buChar char="-"/>
            </a:pPr>
            <a:r>
              <a:rPr lang="hu-HU" altLang="hu-HU" sz="2000" b="1" dirty="0" smtClean="0">
                <a:latin typeface="Tahoma" pitchFamily="34" charset="0"/>
                <a:cs typeface="Tahoma" pitchFamily="34" charset="0"/>
              </a:rPr>
              <a:t>EBBŐL KÖZVETLEN:		300,742</a:t>
            </a:r>
          </a:p>
          <a:p>
            <a:pPr algn="l">
              <a:lnSpc>
                <a:spcPct val="90000"/>
              </a:lnSpc>
              <a:buClr>
                <a:srgbClr val="FF0000"/>
              </a:buClr>
              <a:buFontTx/>
              <a:buChar char="-"/>
            </a:pPr>
            <a:r>
              <a:rPr lang="hu-HU" altLang="hu-HU" sz="2000" b="1" i="0" dirty="0" smtClean="0">
                <a:latin typeface="Tahoma" pitchFamily="34" charset="0"/>
                <a:cs typeface="Tahoma" pitchFamily="34" charset="0"/>
              </a:rPr>
              <a:t>EBBŐL KÖZVETETT:		150,000</a:t>
            </a:r>
          </a:p>
          <a:p>
            <a:pPr algn="l"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hu-HU" altLang="hu-HU" sz="2800" b="1" i="0" dirty="0" smtClean="0">
                <a:latin typeface="Tahoma" pitchFamily="34" charset="0"/>
                <a:cs typeface="Tahoma" pitchFamily="34" charset="0"/>
              </a:rPr>
              <a:t>SZEMÉLYI JELLEGŰ			179,258</a:t>
            </a:r>
          </a:p>
          <a:p>
            <a:pPr marL="0" indent="0" algn="l">
              <a:lnSpc>
                <a:spcPct val="90000"/>
              </a:lnSpc>
              <a:buClr>
                <a:srgbClr val="FF0000"/>
              </a:buClr>
              <a:buNone/>
            </a:pPr>
            <a:r>
              <a:rPr lang="hu-HU" altLang="hu-HU" sz="1800" b="1" dirty="0" smtClean="0">
                <a:latin typeface="Tahoma" pitchFamily="34" charset="0"/>
                <a:cs typeface="Tahoma" pitchFamily="34" charset="0"/>
              </a:rPr>
              <a:t>- EBBŐL </a:t>
            </a:r>
            <a:r>
              <a:rPr lang="hu-HU" altLang="hu-HU" sz="1800" b="1" dirty="0">
                <a:latin typeface="Tahoma" pitchFamily="34" charset="0"/>
                <a:cs typeface="Tahoma" pitchFamily="34" charset="0"/>
              </a:rPr>
              <a:t>KÖZVETLEN:		</a:t>
            </a:r>
            <a:r>
              <a:rPr lang="hu-HU" altLang="hu-HU" sz="1800" b="1" dirty="0" smtClean="0">
                <a:latin typeface="Tahoma" pitchFamily="34" charset="0"/>
                <a:cs typeface="Tahoma" pitchFamily="34" charset="0"/>
              </a:rPr>
              <a:t>179,258</a:t>
            </a:r>
            <a:endParaRPr lang="hu-HU" altLang="hu-HU" sz="1800" b="1" dirty="0">
              <a:latin typeface="Tahoma" pitchFamily="34" charset="0"/>
              <a:cs typeface="Tahoma" pitchFamily="34" charset="0"/>
            </a:endParaRPr>
          </a:p>
          <a:p>
            <a:pPr algn="l"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hu-HU" altLang="hu-HU" sz="2800" b="1" dirty="0" smtClean="0">
                <a:latin typeface="Tahoma" pitchFamily="34" charset="0"/>
                <a:cs typeface="Tahoma" pitchFamily="34" charset="0"/>
              </a:rPr>
              <a:t>ÉRTÉKCSÖKKENÉSI LEÍRÁS: 	200,000</a:t>
            </a:r>
          </a:p>
          <a:p>
            <a:pPr algn="l"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hu-HU" altLang="hu-HU" sz="1800" b="1" dirty="0" smtClean="0">
                <a:latin typeface="Tahoma" pitchFamily="34" charset="0"/>
                <a:cs typeface="Tahoma" pitchFamily="34" charset="0"/>
              </a:rPr>
              <a:t>-EBBŐL KÖZVETETT: 		200,000</a:t>
            </a:r>
            <a:endParaRPr lang="hu-HU" altLang="hu-HU" sz="1800" b="1" i="0" dirty="0">
              <a:latin typeface="Tahoma" pitchFamily="34" charset="0"/>
              <a:cs typeface="Tahoma" pitchFamily="34" charset="0"/>
            </a:endParaRPr>
          </a:p>
          <a:p>
            <a:pPr algn="l"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hu-HU" altLang="hu-HU" sz="3600" b="1" i="0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ÖSSZES KÖLTSÉG:        830,000 </a:t>
            </a:r>
            <a:endParaRPr lang="hu-HU" altLang="hu-HU" sz="3600" b="1" i="0" u="sng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 dirty="0" smtClean="0">
                <a:solidFill>
                  <a:srgbClr val="FF0000"/>
                </a:solidFill>
              </a:rPr>
              <a:t>FELMERÜLT KÖLTSÉGEK AZ IDŐSZAK SORÁN</a:t>
            </a:r>
            <a:endParaRPr lang="hu-H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232539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79789839-606A-4526-B584-3A9B3735307B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  <a:defRPr/>
              </a:pPr>
              <a:t>38</a:t>
            </a:fld>
            <a:endParaRPr lang="hu-HU" altLang="hu-HU" sz="1400" smtClean="0"/>
          </a:p>
        </p:txBody>
      </p:sp>
      <p:sp>
        <p:nvSpPr>
          <p:cNvPr id="44035" name="Oval 2"/>
          <p:cNvSpPr>
            <a:spLocks noChangeArrowheads="1"/>
          </p:cNvSpPr>
          <p:nvPr/>
        </p:nvSpPr>
        <p:spPr bwMode="auto">
          <a:xfrm>
            <a:off x="828675" y="801688"/>
            <a:ext cx="7200900" cy="1152525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title"/>
          </p:nvPr>
        </p:nvSpPr>
        <p:spPr>
          <a:xfrm>
            <a:off x="522288" y="0"/>
            <a:ext cx="7772400" cy="792163"/>
          </a:xfrm>
        </p:spPr>
        <p:txBody>
          <a:bodyPr/>
          <a:lstStyle/>
          <a:p>
            <a:pPr eaLnBrk="1" hangingPunct="1"/>
            <a:r>
              <a:rPr lang="hu-HU" altLang="hu-HU" sz="4000" b="0" smtClean="0"/>
              <a:t>VÁLLALATI ÉRTÉKKÉPZÉS</a:t>
            </a:r>
          </a:p>
        </p:txBody>
      </p:sp>
      <p:sp>
        <p:nvSpPr>
          <p:cNvPr id="44037" name="Oval 4"/>
          <p:cNvSpPr>
            <a:spLocks noChangeArrowheads="1"/>
          </p:cNvSpPr>
          <p:nvPr/>
        </p:nvSpPr>
        <p:spPr bwMode="auto">
          <a:xfrm>
            <a:off x="3419475" y="3752850"/>
            <a:ext cx="3168650" cy="22320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1584133" name="Text Box 5"/>
          <p:cNvSpPr txBox="1">
            <a:spLocks noChangeArrowheads="1"/>
          </p:cNvSpPr>
          <p:nvPr/>
        </p:nvSpPr>
        <p:spPr bwMode="auto">
          <a:xfrm>
            <a:off x="1547813" y="1162050"/>
            <a:ext cx="1081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1600" b="1">
                <a:solidFill>
                  <a:srgbClr val="000066"/>
                </a:solidFill>
                <a:latin typeface="Tahoma" pitchFamily="34" charset="0"/>
              </a:rPr>
              <a:t>Anyagok</a:t>
            </a:r>
          </a:p>
        </p:txBody>
      </p:sp>
      <p:sp>
        <p:nvSpPr>
          <p:cNvPr id="1584134" name="Text Box 6"/>
          <p:cNvSpPr txBox="1">
            <a:spLocks noChangeArrowheads="1"/>
          </p:cNvSpPr>
          <p:nvPr/>
        </p:nvSpPr>
        <p:spPr bwMode="auto">
          <a:xfrm>
            <a:off x="2771775" y="1017588"/>
            <a:ext cx="12239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1600" b="1">
                <a:solidFill>
                  <a:srgbClr val="000066"/>
                </a:solidFill>
                <a:latin typeface="Tahoma" pitchFamily="34" charset="0"/>
              </a:rPr>
              <a:t>Tárgyi eszközök</a:t>
            </a:r>
          </a:p>
        </p:txBody>
      </p:sp>
      <p:sp>
        <p:nvSpPr>
          <p:cNvPr id="1584135" name="Text Box 7"/>
          <p:cNvSpPr txBox="1">
            <a:spLocks noChangeArrowheads="1"/>
          </p:cNvSpPr>
          <p:nvPr/>
        </p:nvSpPr>
        <p:spPr bwMode="auto">
          <a:xfrm>
            <a:off x="4067175" y="1012825"/>
            <a:ext cx="15843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1600" b="1" dirty="0">
                <a:solidFill>
                  <a:srgbClr val="000066"/>
                </a:solidFill>
                <a:latin typeface="Tahoma" pitchFamily="34" charset="0"/>
              </a:rPr>
              <a:t>Immateriális javak</a:t>
            </a:r>
          </a:p>
        </p:txBody>
      </p:sp>
      <p:sp>
        <p:nvSpPr>
          <p:cNvPr id="1584136" name="Text Box 8"/>
          <p:cNvSpPr txBox="1">
            <a:spLocks noChangeArrowheads="1"/>
          </p:cNvSpPr>
          <p:nvPr/>
        </p:nvSpPr>
        <p:spPr bwMode="auto">
          <a:xfrm>
            <a:off x="5578475" y="1162050"/>
            <a:ext cx="1441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1600" b="1">
                <a:solidFill>
                  <a:srgbClr val="000066"/>
                </a:solidFill>
                <a:latin typeface="Tahoma" pitchFamily="34" charset="0"/>
              </a:rPr>
              <a:t>Munkaerő</a:t>
            </a:r>
          </a:p>
        </p:txBody>
      </p:sp>
      <p:sp>
        <p:nvSpPr>
          <p:cNvPr id="1584137" name="Rectangle 9"/>
          <p:cNvSpPr>
            <a:spLocks noChangeArrowheads="1"/>
          </p:cNvSpPr>
          <p:nvPr/>
        </p:nvSpPr>
        <p:spPr bwMode="auto">
          <a:xfrm>
            <a:off x="2124075" y="728663"/>
            <a:ext cx="43926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2000" b="1">
                <a:solidFill>
                  <a:srgbClr val="FF3300"/>
                </a:solidFill>
                <a:latin typeface="Tahoma" pitchFamily="34" charset="0"/>
              </a:rPr>
              <a:t>E R Ő F O R R Á S O K</a:t>
            </a:r>
          </a:p>
        </p:txBody>
      </p:sp>
      <p:sp>
        <p:nvSpPr>
          <p:cNvPr id="1584138" name="Oval 10"/>
          <p:cNvSpPr>
            <a:spLocks noChangeArrowheads="1"/>
          </p:cNvSpPr>
          <p:nvPr/>
        </p:nvSpPr>
        <p:spPr bwMode="auto">
          <a:xfrm>
            <a:off x="828675" y="2671763"/>
            <a:ext cx="7200900" cy="1152525"/>
          </a:xfrm>
          <a:prstGeom prst="ellipse">
            <a:avLst/>
          </a:prstGeom>
          <a:solidFill>
            <a:srgbClr val="FFCC99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1584139" name="Text Box 11"/>
          <p:cNvSpPr txBox="1">
            <a:spLocks noChangeArrowheads="1"/>
          </p:cNvSpPr>
          <p:nvPr/>
        </p:nvSpPr>
        <p:spPr bwMode="auto">
          <a:xfrm>
            <a:off x="1981200" y="2924175"/>
            <a:ext cx="5111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000" b="1">
                <a:latin typeface="Tahoma" pitchFamily="34" charset="0"/>
              </a:rPr>
              <a:t>TERMELÉS - MŰKÖDÉS</a:t>
            </a:r>
          </a:p>
        </p:txBody>
      </p:sp>
      <p:sp>
        <p:nvSpPr>
          <p:cNvPr id="1584140" name="Line 12"/>
          <p:cNvSpPr>
            <a:spLocks noChangeShapeType="1"/>
          </p:cNvSpPr>
          <p:nvPr/>
        </p:nvSpPr>
        <p:spPr bwMode="auto">
          <a:xfrm>
            <a:off x="2124075" y="1803400"/>
            <a:ext cx="0" cy="977900"/>
          </a:xfrm>
          <a:prstGeom prst="line">
            <a:avLst/>
          </a:prstGeom>
          <a:noFill/>
          <a:ln w="12700">
            <a:solidFill>
              <a:srgbClr val="FF535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84141" name="Line 13"/>
          <p:cNvSpPr>
            <a:spLocks noChangeShapeType="1"/>
          </p:cNvSpPr>
          <p:nvPr/>
        </p:nvSpPr>
        <p:spPr bwMode="auto">
          <a:xfrm>
            <a:off x="6372225" y="1882775"/>
            <a:ext cx="0" cy="862013"/>
          </a:xfrm>
          <a:prstGeom prst="line">
            <a:avLst/>
          </a:prstGeom>
          <a:noFill/>
          <a:ln w="12700">
            <a:solidFill>
              <a:srgbClr val="FF535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84142" name="Line 14"/>
          <p:cNvSpPr>
            <a:spLocks noChangeShapeType="1"/>
          </p:cNvSpPr>
          <p:nvPr/>
        </p:nvSpPr>
        <p:spPr bwMode="auto">
          <a:xfrm>
            <a:off x="3348038" y="1952625"/>
            <a:ext cx="0" cy="720725"/>
          </a:xfrm>
          <a:prstGeom prst="line">
            <a:avLst/>
          </a:prstGeom>
          <a:noFill/>
          <a:ln w="12700">
            <a:solidFill>
              <a:srgbClr val="FF535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84143" name="Line 15"/>
          <p:cNvSpPr>
            <a:spLocks noChangeShapeType="1"/>
          </p:cNvSpPr>
          <p:nvPr/>
        </p:nvSpPr>
        <p:spPr bwMode="auto">
          <a:xfrm>
            <a:off x="4860925" y="1952625"/>
            <a:ext cx="0" cy="720725"/>
          </a:xfrm>
          <a:prstGeom prst="line">
            <a:avLst/>
          </a:prstGeom>
          <a:noFill/>
          <a:ln w="12700">
            <a:solidFill>
              <a:srgbClr val="FF535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84144" name="Rectangle 16"/>
          <p:cNvSpPr>
            <a:spLocks noChangeArrowheads="1"/>
          </p:cNvSpPr>
          <p:nvPr/>
        </p:nvSpPr>
        <p:spPr bwMode="auto">
          <a:xfrm>
            <a:off x="2195513" y="1874838"/>
            <a:ext cx="439261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5353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2000" b="1">
                <a:solidFill>
                  <a:srgbClr val="FF3300"/>
                </a:solidFill>
                <a:latin typeface="Tahoma" pitchFamily="34" charset="0"/>
              </a:rPr>
              <a:t>F E L H A S Z N Á L Á S</a:t>
            </a:r>
          </a:p>
        </p:txBody>
      </p:sp>
      <p:sp>
        <p:nvSpPr>
          <p:cNvPr id="1584145" name="Rectangle 17"/>
          <p:cNvSpPr>
            <a:spLocks noChangeArrowheads="1"/>
          </p:cNvSpPr>
          <p:nvPr/>
        </p:nvSpPr>
        <p:spPr bwMode="auto">
          <a:xfrm>
            <a:off x="2352675" y="2565400"/>
            <a:ext cx="4392613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2000" b="1">
                <a:solidFill>
                  <a:srgbClr val="FF3300"/>
                </a:solidFill>
                <a:latin typeface="Tahoma" pitchFamily="34" charset="0"/>
              </a:rPr>
              <a:t>K Ö L T S É G</a:t>
            </a:r>
          </a:p>
        </p:txBody>
      </p:sp>
      <p:sp>
        <p:nvSpPr>
          <p:cNvPr id="1584146" name="Oval 18"/>
          <p:cNvSpPr>
            <a:spLocks noChangeArrowheads="1"/>
          </p:cNvSpPr>
          <p:nvPr/>
        </p:nvSpPr>
        <p:spPr bwMode="auto">
          <a:xfrm>
            <a:off x="828675" y="4616450"/>
            <a:ext cx="2879725" cy="1152525"/>
          </a:xfrm>
          <a:prstGeom prst="ellipse">
            <a:avLst/>
          </a:prstGeom>
          <a:solidFill>
            <a:srgbClr val="FFFF99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1584147" name="Oval 19"/>
          <p:cNvSpPr>
            <a:spLocks noChangeArrowheads="1"/>
          </p:cNvSpPr>
          <p:nvPr/>
        </p:nvSpPr>
        <p:spPr bwMode="auto">
          <a:xfrm>
            <a:off x="5148263" y="4581525"/>
            <a:ext cx="2879725" cy="11525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1584148" name="Text Box 20"/>
          <p:cNvSpPr txBox="1">
            <a:spLocks noChangeArrowheads="1"/>
          </p:cNvSpPr>
          <p:nvPr/>
        </p:nvSpPr>
        <p:spPr bwMode="auto">
          <a:xfrm>
            <a:off x="1117600" y="4869160"/>
            <a:ext cx="2160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000" b="1" dirty="0">
                <a:solidFill>
                  <a:srgbClr val="000066"/>
                </a:solidFill>
                <a:latin typeface="Tahoma" pitchFamily="34" charset="0"/>
              </a:rPr>
              <a:t>Termék</a:t>
            </a:r>
          </a:p>
        </p:txBody>
      </p:sp>
      <p:sp>
        <p:nvSpPr>
          <p:cNvPr id="1584149" name="Text Box 21"/>
          <p:cNvSpPr txBox="1">
            <a:spLocks noChangeArrowheads="1"/>
          </p:cNvSpPr>
          <p:nvPr/>
        </p:nvSpPr>
        <p:spPr bwMode="auto">
          <a:xfrm>
            <a:off x="5508104" y="4653136"/>
            <a:ext cx="2160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000" b="1" dirty="0">
                <a:solidFill>
                  <a:srgbClr val="000066"/>
                </a:solidFill>
                <a:latin typeface="Tahoma" pitchFamily="34" charset="0"/>
              </a:rPr>
              <a:t>Ráfordítás</a:t>
            </a:r>
          </a:p>
        </p:txBody>
      </p:sp>
      <p:sp>
        <p:nvSpPr>
          <p:cNvPr id="1584150" name="Line 22"/>
          <p:cNvSpPr>
            <a:spLocks noChangeShapeType="1"/>
          </p:cNvSpPr>
          <p:nvPr/>
        </p:nvSpPr>
        <p:spPr bwMode="auto">
          <a:xfrm>
            <a:off x="1476375" y="3622675"/>
            <a:ext cx="0" cy="1081088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84151" name="Line 23"/>
          <p:cNvSpPr>
            <a:spLocks noChangeShapeType="1"/>
          </p:cNvSpPr>
          <p:nvPr/>
        </p:nvSpPr>
        <p:spPr bwMode="auto">
          <a:xfrm>
            <a:off x="1835150" y="3730625"/>
            <a:ext cx="0" cy="935038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84152" name="Line 24"/>
          <p:cNvSpPr>
            <a:spLocks noChangeShapeType="1"/>
          </p:cNvSpPr>
          <p:nvPr/>
        </p:nvSpPr>
        <p:spPr bwMode="auto">
          <a:xfrm>
            <a:off x="2195513" y="3767138"/>
            <a:ext cx="0" cy="863600"/>
          </a:xfrm>
          <a:prstGeom prst="line">
            <a:avLst/>
          </a:prstGeom>
          <a:noFill/>
          <a:ln w="12700">
            <a:solidFill>
              <a:srgbClr val="FF535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84153" name="Line 25"/>
          <p:cNvSpPr>
            <a:spLocks noChangeShapeType="1"/>
          </p:cNvSpPr>
          <p:nvPr/>
        </p:nvSpPr>
        <p:spPr bwMode="auto">
          <a:xfrm>
            <a:off x="2555875" y="3767138"/>
            <a:ext cx="0" cy="863600"/>
          </a:xfrm>
          <a:prstGeom prst="line">
            <a:avLst/>
          </a:prstGeom>
          <a:noFill/>
          <a:ln w="12700">
            <a:solidFill>
              <a:srgbClr val="FF535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84154" name="Line 26"/>
          <p:cNvSpPr>
            <a:spLocks noChangeShapeType="1"/>
          </p:cNvSpPr>
          <p:nvPr/>
        </p:nvSpPr>
        <p:spPr bwMode="auto">
          <a:xfrm>
            <a:off x="2916238" y="3767138"/>
            <a:ext cx="0" cy="935037"/>
          </a:xfrm>
          <a:prstGeom prst="line">
            <a:avLst/>
          </a:prstGeom>
          <a:noFill/>
          <a:ln w="12700">
            <a:solidFill>
              <a:srgbClr val="FF535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84155" name="Line 27"/>
          <p:cNvSpPr>
            <a:spLocks noChangeShapeType="1"/>
          </p:cNvSpPr>
          <p:nvPr/>
        </p:nvSpPr>
        <p:spPr bwMode="auto">
          <a:xfrm>
            <a:off x="3276600" y="3767138"/>
            <a:ext cx="0" cy="1008062"/>
          </a:xfrm>
          <a:prstGeom prst="line">
            <a:avLst/>
          </a:prstGeom>
          <a:noFill/>
          <a:ln w="12700">
            <a:solidFill>
              <a:srgbClr val="FF535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84156" name="Line 28"/>
          <p:cNvSpPr>
            <a:spLocks noChangeShapeType="1"/>
          </p:cNvSpPr>
          <p:nvPr/>
        </p:nvSpPr>
        <p:spPr bwMode="auto">
          <a:xfrm>
            <a:off x="7308850" y="3608388"/>
            <a:ext cx="0" cy="1081087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84157" name="Line 29"/>
          <p:cNvSpPr>
            <a:spLocks noChangeShapeType="1"/>
          </p:cNvSpPr>
          <p:nvPr/>
        </p:nvSpPr>
        <p:spPr bwMode="auto">
          <a:xfrm>
            <a:off x="6948488" y="3681413"/>
            <a:ext cx="0" cy="935037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84158" name="Line 30"/>
          <p:cNvSpPr>
            <a:spLocks noChangeShapeType="1"/>
          </p:cNvSpPr>
          <p:nvPr/>
        </p:nvSpPr>
        <p:spPr bwMode="auto">
          <a:xfrm>
            <a:off x="6588125" y="3752850"/>
            <a:ext cx="0" cy="863600"/>
          </a:xfrm>
          <a:prstGeom prst="line">
            <a:avLst/>
          </a:prstGeom>
          <a:noFill/>
          <a:ln w="12700">
            <a:solidFill>
              <a:srgbClr val="FF535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84159" name="Line 31"/>
          <p:cNvSpPr>
            <a:spLocks noChangeShapeType="1"/>
          </p:cNvSpPr>
          <p:nvPr/>
        </p:nvSpPr>
        <p:spPr bwMode="auto">
          <a:xfrm>
            <a:off x="6227763" y="3752850"/>
            <a:ext cx="0" cy="863600"/>
          </a:xfrm>
          <a:prstGeom prst="line">
            <a:avLst/>
          </a:prstGeom>
          <a:noFill/>
          <a:ln w="12700">
            <a:solidFill>
              <a:srgbClr val="FF535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84160" name="Line 32"/>
          <p:cNvSpPr>
            <a:spLocks noChangeShapeType="1"/>
          </p:cNvSpPr>
          <p:nvPr/>
        </p:nvSpPr>
        <p:spPr bwMode="auto">
          <a:xfrm>
            <a:off x="5868988" y="3752850"/>
            <a:ext cx="0" cy="935038"/>
          </a:xfrm>
          <a:prstGeom prst="line">
            <a:avLst/>
          </a:prstGeom>
          <a:noFill/>
          <a:ln w="12700">
            <a:solidFill>
              <a:srgbClr val="FF535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84161" name="Line 33"/>
          <p:cNvSpPr>
            <a:spLocks noChangeShapeType="1"/>
          </p:cNvSpPr>
          <p:nvPr/>
        </p:nvSpPr>
        <p:spPr bwMode="auto">
          <a:xfrm>
            <a:off x="5508625" y="3824288"/>
            <a:ext cx="0" cy="1008062"/>
          </a:xfrm>
          <a:prstGeom prst="line">
            <a:avLst/>
          </a:prstGeom>
          <a:noFill/>
          <a:ln w="12700">
            <a:solidFill>
              <a:srgbClr val="FF535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84162" name="Rectangle 34"/>
          <p:cNvSpPr>
            <a:spLocks noChangeArrowheads="1"/>
          </p:cNvSpPr>
          <p:nvPr/>
        </p:nvSpPr>
        <p:spPr bwMode="auto">
          <a:xfrm>
            <a:off x="34925" y="3105150"/>
            <a:ext cx="4392613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2000" b="1">
                <a:solidFill>
                  <a:srgbClr val="FF3300"/>
                </a:solidFill>
                <a:latin typeface="Tahoma" pitchFamily="34" charset="0"/>
              </a:rPr>
              <a:t>K Ö Z V E T L E N</a:t>
            </a:r>
          </a:p>
        </p:txBody>
      </p:sp>
      <p:sp>
        <p:nvSpPr>
          <p:cNvPr id="1584163" name="Rectangle 35"/>
          <p:cNvSpPr>
            <a:spLocks noChangeArrowheads="1"/>
          </p:cNvSpPr>
          <p:nvPr/>
        </p:nvSpPr>
        <p:spPr bwMode="auto">
          <a:xfrm>
            <a:off x="4284663" y="3105150"/>
            <a:ext cx="439261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2000" b="1">
                <a:solidFill>
                  <a:srgbClr val="FF3300"/>
                </a:solidFill>
                <a:latin typeface="Tahoma" pitchFamily="34" charset="0"/>
              </a:rPr>
              <a:t>K Ö Z V E T E T T</a:t>
            </a:r>
          </a:p>
        </p:txBody>
      </p:sp>
      <p:sp>
        <p:nvSpPr>
          <p:cNvPr id="1584164" name="Line 36"/>
          <p:cNvSpPr>
            <a:spLocks noChangeShapeType="1"/>
          </p:cNvSpPr>
          <p:nvPr/>
        </p:nvSpPr>
        <p:spPr bwMode="auto">
          <a:xfrm>
            <a:off x="3708400" y="5192713"/>
            <a:ext cx="1368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84165" name="Line 37"/>
          <p:cNvSpPr>
            <a:spLocks noChangeShapeType="1"/>
          </p:cNvSpPr>
          <p:nvPr/>
        </p:nvSpPr>
        <p:spPr bwMode="auto">
          <a:xfrm>
            <a:off x="3636963" y="5445125"/>
            <a:ext cx="1511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84166" name="Line 38"/>
          <p:cNvSpPr>
            <a:spLocks noChangeShapeType="1"/>
          </p:cNvSpPr>
          <p:nvPr/>
        </p:nvSpPr>
        <p:spPr bwMode="auto">
          <a:xfrm>
            <a:off x="3636963" y="4976813"/>
            <a:ext cx="1511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84167" name="Rectangle 39"/>
          <p:cNvSpPr>
            <a:spLocks noChangeArrowheads="1"/>
          </p:cNvSpPr>
          <p:nvPr/>
        </p:nvSpPr>
        <p:spPr bwMode="auto">
          <a:xfrm>
            <a:off x="34925" y="4581525"/>
            <a:ext cx="4392613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2000" b="1">
                <a:solidFill>
                  <a:srgbClr val="FF3300"/>
                </a:solidFill>
                <a:latin typeface="Tahoma" pitchFamily="34" charset="0"/>
              </a:rPr>
              <a:t>E S Z K Ö Z</a:t>
            </a:r>
          </a:p>
        </p:txBody>
      </p:sp>
      <p:sp>
        <p:nvSpPr>
          <p:cNvPr id="1584168" name="Rectangle 40"/>
          <p:cNvSpPr>
            <a:spLocks noChangeArrowheads="1"/>
          </p:cNvSpPr>
          <p:nvPr/>
        </p:nvSpPr>
        <p:spPr bwMode="auto">
          <a:xfrm>
            <a:off x="684213" y="5805488"/>
            <a:ext cx="72009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2000" b="1" dirty="0">
                <a:solidFill>
                  <a:srgbClr val="FF3300"/>
                </a:solidFill>
                <a:latin typeface="Tahoma" pitchFamily="34" charset="0"/>
              </a:rPr>
              <a:t>Összes költség = Ráfordítás + Aktivált saját teljesítmény</a:t>
            </a:r>
          </a:p>
        </p:txBody>
      </p:sp>
      <p:sp>
        <p:nvSpPr>
          <p:cNvPr id="44074" name="Line 41"/>
          <p:cNvSpPr>
            <a:spLocks noChangeShapeType="1"/>
          </p:cNvSpPr>
          <p:nvPr/>
        </p:nvSpPr>
        <p:spPr bwMode="auto">
          <a:xfrm>
            <a:off x="2339975" y="1881188"/>
            <a:ext cx="0" cy="863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4075" name="Line 42"/>
          <p:cNvSpPr>
            <a:spLocks noChangeShapeType="1"/>
          </p:cNvSpPr>
          <p:nvPr/>
        </p:nvSpPr>
        <p:spPr bwMode="auto">
          <a:xfrm>
            <a:off x="2555875" y="1882775"/>
            <a:ext cx="0" cy="86201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4076" name="Line 43"/>
          <p:cNvSpPr>
            <a:spLocks noChangeShapeType="1"/>
          </p:cNvSpPr>
          <p:nvPr/>
        </p:nvSpPr>
        <p:spPr bwMode="auto">
          <a:xfrm>
            <a:off x="3132138" y="1952625"/>
            <a:ext cx="0" cy="7921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4077" name="Line 44"/>
          <p:cNvSpPr>
            <a:spLocks noChangeShapeType="1"/>
          </p:cNvSpPr>
          <p:nvPr/>
        </p:nvSpPr>
        <p:spPr bwMode="auto">
          <a:xfrm>
            <a:off x="3563938" y="1952625"/>
            <a:ext cx="0" cy="720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4078" name="Line 45"/>
          <p:cNvSpPr>
            <a:spLocks noChangeShapeType="1"/>
          </p:cNvSpPr>
          <p:nvPr/>
        </p:nvSpPr>
        <p:spPr bwMode="auto">
          <a:xfrm>
            <a:off x="4645025" y="1952625"/>
            <a:ext cx="0" cy="720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4079" name="Line 46"/>
          <p:cNvSpPr>
            <a:spLocks noChangeShapeType="1"/>
          </p:cNvSpPr>
          <p:nvPr/>
        </p:nvSpPr>
        <p:spPr bwMode="auto">
          <a:xfrm>
            <a:off x="4427538" y="1952625"/>
            <a:ext cx="0" cy="720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4080" name="Line 47"/>
          <p:cNvSpPr>
            <a:spLocks noChangeShapeType="1"/>
          </p:cNvSpPr>
          <p:nvPr/>
        </p:nvSpPr>
        <p:spPr bwMode="auto">
          <a:xfrm>
            <a:off x="6156325" y="1882775"/>
            <a:ext cx="0" cy="8620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4081" name="Line 48"/>
          <p:cNvSpPr>
            <a:spLocks noChangeShapeType="1"/>
          </p:cNvSpPr>
          <p:nvPr/>
        </p:nvSpPr>
        <p:spPr bwMode="auto">
          <a:xfrm>
            <a:off x="6588125" y="1881188"/>
            <a:ext cx="0" cy="936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84177" name="Rectangle 49"/>
          <p:cNvSpPr>
            <a:spLocks noChangeArrowheads="1"/>
          </p:cNvSpPr>
          <p:nvPr/>
        </p:nvSpPr>
        <p:spPr bwMode="auto">
          <a:xfrm>
            <a:off x="2195513" y="4941888"/>
            <a:ext cx="439261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2000" b="1">
                <a:solidFill>
                  <a:srgbClr val="FF3300"/>
                </a:solidFill>
                <a:latin typeface="Tahoma" pitchFamily="34" charset="0"/>
              </a:rPr>
              <a:t>É R T É K E S Í TÉS</a:t>
            </a:r>
          </a:p>
        </p:txBody>
      </p:sp>
      <p:sp>
        <p:nvSpPr>
          <p:cNvPr id="1584178" name="Text Box 50"/>
          <p:cNvSpPr txBox="1">
            <a:spLocks noChangeArrowheads="1"/>
          </p:cNvSpPr>
          <p:nvPr/>
        </p:nvSpPr>
        <p:spPr bwMode="auto">
          <a:xfrm>
            <a:off x="1331640" y="1516722"/>
            <a:ext cx="15305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000" b="1" dirty="0" smtClean="0">
                <a:solidFill>
                  <a:schemeClr val="accent2"/>
                </a:solidFill>
                <a:latin typeface="Tahoma" pitchFamily="34" charset="0"/>
              </a:rPr>
              <a:t>450,742</a:t>
            </a:r>
            <a:endParaRPr lang="hu-HU" altLang="hu-HU" sz="2000" b="1" dirty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1584179" name="Text Box 51"/>
          <p:cNvSpPr txBox="1">
            <a:spLocks noChangeArrowheads="1"/>
          </p:cNvSpPr>
          <p:nvPr/>
        </p:nvSpPr>
        <p:spPr bwMode="auto">
          <a:xfrm>
            <a:off x="2844303" y="1530472"/>
            <a:ext cx="15975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000" b="1" dirty="0" smtClean="0">
                <a:solidFill>
                  <a:schemeClr val="accent2"/>
                </a:solidFill>
                <a:latin typeface="Tahoma" pitchFamily="34" charset="0"/>
              </a:rPr>
              <a:t>200,000</a:t>
            </a:r>
            <a:endParaRPr lang="hu-HU" altLang="hu-HU" sz="2000" b="1" dirty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1584180" name="Text Box 52"/>
          <p:cNvSpPr txBox="1">
            <a:spLocks noChangeArrowheads="1"/>
          </p:cNvSpPr>
          <p:nvPr/>
        </p:nvSpPr>
        <p:spPr bwMode="auto">
          <a:xfrm>
            <a:off x="5640715" y="1484784"/>
            <a:ext cx="17665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000" b="1" dirty="0" smtClean="0">
                <a:solidFill>
                  <a:schemeClr val="accent2"/>
                </a:solidFill>
                <a:latin typeface="Tahoma" pitchFamily="34" charset="0"/>
              </a:rPr>
              <a:t>179,258</a:t>
            </a:r>
            <a:endParaRPr lang="hu-HU" altLang="hu-HU" sz="2000" b="1" dirty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1584181" name="Text Box 53"/>
          <p:cNvSpPr txBox="1">
            <a:spLocks noChangeArrowheads="1"/>
          </p:cNvSpPr>
          <p:nvPr/>
        </p:nvSpPr>
        <p:spPr bwMode="auto">
          <a:xfrm>
            <a:off x="4498975" y="1522413"/>
            <a:ext cx="7664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000" b="1" dirty="0" smtClean="0">
                <a:solidFill>
                  <a:schemeClr val="accent2"/>
                </a:solidFill>
                <a:latin typeface="Tahoma" pitchFamily="34" charset="0"/>
              </a:rPr>
              <a:t>0</a:t>
            </a:r>
            <a:endParaRPr lang="hu-HU" altLang="hu-HU" sz="2000" b="1" dirty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1584182" name="Text Box 54"/>
          <p:cNvSpPr txBox="1">
            <a:spLocks noChangeArrowheads="1"/>
          </p:cNvSpPr>
          <p:nvPr/>
        </p:nvSpPr>
        <p:spPr bwMode="auto">
          <a:xfrm>
            <a:off x="3773121" y="3284984"/>
            <a:ext cx="16629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000" b="1" dirty="0" smtClean="0">
                <a:solidFill>
                  <a:schemeClr val="accent2"/>
                </a:solidFill>
                <a:latin typeface="Tahoma" pitchFamily="34" charset="0"/>
              </a:rPr>
              <a:t>830,000</a:t>
            </a:r>
            <a:endParaRPr lang="hu-HU" altLang="hu-HU" sz="2000" b="1" dirty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1584183" name="Text Box 55"/>
          <p:cNvSpPr txBox="1">
            <a:spLocks noChangeArrowheads="1"/>
          </p:cNvSpPr>
          <p:nvPr/>
        </p:nvSpPr>
        <p:spPr bwMode="auto">
          <a:xfrm>
            <a:off x="1691680" y="3473450"/>
            <a:ext cx="13656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000" b="1" dirty="0" smtClean="0">
                <a:solidFill>
                  <a:schemeClr val="accent2"/>
                </a:solidFill>
                <a:latin typeface="Tahoma" pitchFamily="34" charset="0"/>
              </a:rPr>
              <a:t>480,000</a:t>
            </a:r>
            <a:endParaRPr lang="hu-HU" altLang="hu-HU" sz="2000" b="1" dirty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1584184" name="Text Box 56"/>
          <p:cNvSpPr txBox="1">
            <a:spLocks noChangeArrowheads="1"/>
          </p:cNvSpPr>
          <p:nvPr/>
        </p:nvSpPr>
        <p:spPr bwMode="auto">
          <a:xfrm>
            <a:off x="5580112" y="3429000"/>
            <a:ext cx="16042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000" b="1" dirty="0" smtClean="0">
                <a:solidFill>
                  <a:schemeClr val="accent2"/>
                </a:solidFill>
                <a:latin typeface="Tahoma" pitchFamily="34" charset="0"/>
              </a:rPr>
              <a:t>350,000</a:t>
            </a:r>
            <a:endParaRPr lang="hu-HU" altLang="hu-HU" sz="2000" b="1" dirty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1584185" name="Text Box 57"/>
          <p:cNvSpPr txBox="1">
            <a:spLocks noChangeArrowheads="1"/>
          </p:cNvSpPr>
          <p:nvPr/>
        </p:nvSpPr>
        <p:spPr bwMode="auto">
          <a:xfrm>
            <a:off x="774861" y="5189130"/>
            <a:ext cx="14208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000" b="1" dirty="0" smtClean="0">
                <a:solidFill>
                  <a:schemeClr val="accent2"/>
                </a:solidFill>
                <a:latin typeface="Tahoma" pitchFamily="34" charset="0"/>
              </a:rPr>
              <a:t>480,000</a:t>
            </a:r>
            <a:endParaRPr lang="hu-HU" altLang="hu-HU" sz="2000" b="1" dirty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1584186" name="Text Box 58"/>
          <p:cNvSpPr txBox="1">
            <a:spLocks noChangeArrowheads="1"/>
          </p:cNvSpPr>
          <p:nvPr/>
        </p:nvSpPr>
        <p:spPr bwMode="auto">
          <a:xfrm>
            <a:off x="5265689" y="5013176"/>
            <a:ext cx="17545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000" b="1" dirty="0" smtClean="0">
                <a:solidFill>
                  <a:schemeClr val="accent2"/>
                </a:solidFill>
                <a:latin typeface="Tahoma" pitchFamily="34" charset="0"/>
              </a:rPr>
              <a:t>350 000</a:t>
            </a:r>
            <a:endParaRPr lang="hu-HU" altLang="hu-HU" sz="2000" b="1" dirty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1584187" name="Text Box 59"/>
          <p:cNvSpPr txBox="1">
            <a:spLocks noChangeArrowheads="1"/>
          </p:cNvSpPr>
          <p:nvPr/>
        </p:nvSpPr>
        <p:spPr bwMode="auto">
          <a:xfrm>
            <a:off x="1906935" y="5127575"/>
            <a:ext cx="504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400" b="1" dirty="0">
                <a:solidFill>
                  <a:schemeClr val="accent2"/>
                </a:solidFill>
                <a:latin typeface="Tahoma" pitchFamily="34" charset="0"/>
              </a:rPr>
              <a:t>-</a:t>
            </a:r>
          </a:p>
        </p:txBody>
      </p:sp>
      <p:sp>
        <p:nvSpPr>
          <p:cNvPr id="1584188" name="Text Box 60"/>
          <p:cNvSpPr txBox="1">
            <a:spLocks noChangeArrowheads="1"/>
          </p:cNvSpPr>
          <p:nvPr/>
        </p:nvSpPr>
        <p:spPr bwMode="auto">
          <a:xfrm>
            <a:off x="1985855" y="5157192"/>
            <a:ext cx="20100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000" b="1" dirty="0" smtClean="0">
                <a:solidFill>
                  <a:schemeClr val="accent2"/>
                </a:solidFill>
                <a:latin typeface="Tahoma" pitchFamily="34" charset="0"/>
              </a:rPr>
              <a:t>160,000</a:t>
            </a:r>
            <a:endParaRPr lang="hu-HU" altLang="hu-HU" sz="2000" b="1" dirty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1584189" name="Text Box 61"/>
          <p:cNvSpPr txBox="1">
            <a:spLocks noChangeArrowheads="1"/>
          </p:cNvSpPr>
          <p:nvPr/>
        </p:nvSpPr>
        <p:spPr bwMode="auto">
          <a:xfrm>
            <a:off x="6587455" y="5013176"/>
            <a:ext cx="5048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000" b="1" dirty="0">
                <a:solidFill>
                  <a:schemeClr val="accent2"/>
                </a:solidFill>
                <a:latin typeface="Tahoma" pitchFamily="34" charset="0"/>
              </a:rPr>
              <a:t>+</a:t>
            </a:r>
          </a:p>
        </p:txBody>
      </p:sp>
      <p:sp>
        <p:nvSpPr>
          <p:cNvPr id="1584190" name="Text Box 62"/>
          <p:cNvSpPr txBox="1">
            <a:spLocks noChangeArrowheads="1"/>
          </p:cNvSpPr>
          <p:nvPr/>
        </p:nvSpPr>
        <p:spPr bwMode="auto">
          <a:xfrm>
            <a:off x="6722740" y="5013176"/>
            <a:ext cx="20257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000" b="1" dirty="0" smtClean="0">
                <a:solidFill>
                  <a:schemeClr val="accent2"/>
                </a:solidFill>
                <a:latin typeface="Tahoma" pitchFamily="34" charset="0"/>
              </a:rPr>
              <a:t>160,000</a:t>
            </a:r>
            <a:endParaRPr lang="hu-HU" altLang="hu-HU" sz="2000" b="1" dirty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1584191" name="Text Box 63"/>
          <p:cNvSpPr txBox="1">
            <a:spLocks noChangeArrowheads="1"/>
          </p:cNvSpPr>
          <p:nvPr/>
        </p:nvSpPr>
        <p:spPr bwMode="auto">
          <a:xfrm>
            <a:off x="1331640" y="6372036"/>
            <a:ext cx="13689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1800" b="1" dirty="0" smtClean="0">
                <a:solidFill>
                  <a:srgbClr val="FF0000"/>
                </a:solidFill>
                <a:latin typeface="Tahoma" pitchFamily="34" charset="0"/>
              </a:rPr>
              <a:t>830,000</a:t>
            </a:r>
            <a:endParaRPr lang="hu-HU" altLang="hu-HU" sz="1800" b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584192" name="Text Box 64"/>
          <p:cNvSpPr txBox="1">
            <a:spLocks noChangeArrowheads="1"/>
          </p:cNvSpPr>
          <p:nvPr/>
        </p:nvSpPr>
        <p:spPr bwMode="auto">
          <a:xfrm>
            <a:off x="3060428" y="6372036"/>
            <a:ext cx="12986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1800" b="1" dirty="0" smtClean="0">
                <a:solidFill>
                  <a:srgbClr val="FF0000"/>
                </a:solidFill>
                <a:latin typeface="Tahoma" pitchFamily="34" charset="0"/>
              </a:rPr>
              <a:t>510,000</a:t>
            </a:r>
            <a:endParaRPr lang="hu-HU" altLang="hu-HU" sz="1800" b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584193" name="Text Box 65"/>
          <p:cNvSpPr txBox="1">
            <a:spLocks noChangeArrowheads="1"/>
          </p:cNvSpPr>
          <p:nvPr/>
        </p:nvSpPr>
        <p:spPr bwMode="auto">
          <a:xfrm>
            <a:off x="5363891" y="6372036"/>
            <a:ext cx="14594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1800" b="1" dirty="0">
                <a:solidFill>
                  <a:srgbClr val="FF0000"/>
                </a:solidFill>
                <a:latin typeface="Tahoma" pitchFamily="34" charset="0"/>
              </a:rPr>
              <a:t>3</a:t>
            </a:r>
            <a:r>
              <a:rPr lang="hu-HU" altLang="hu-HU" sz="1800" b="1" dirty="0" smtClean="0">
                <a:solidFill>
                  <a:srgbClr val="FF0000"/>
                </a:solidFill>
                <a:latin typeface="Tahoma" pitchFamily="34" charset="0"/>
              </a:rPr>
              <a:t>20,000</a:t>
            </a:r>
            <a:endParaRPr lang="hu-HU" altLang="hu-HU" sz="1800" b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44099" name="Text Box 66"/>
          <p:cNvSpPr txBox="1">
            <a:spLocks noChangeArrowheads="1"/>
          </p:cNvSpPr>
          <p:nvPr/>
        </p:nvSpPr>
        <p:spPr bwMode="auto">
          <a:xfrm>
            <a:off x="2276475" y="6672263"/>
            <a:ext cx="42195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Char char="Ø"/>
            </a:pPr>
            <a:r>
              <a:rPr lang="hu-HU" altLang="hu-HU" sz="1200" b="1">
                <a:solidFill>
                  <a:schemeClr val="bg1"/>
                </a:solidFill>
                <a:latin typeface="Tahoma" pitchFamily="34" charset="0"/>
              </a:rPr>
              <a:t>Dr. Karai Éva előadásvázlata 2008, november 25.</a:t>
            </a:r>
          </a:p>
        </p:txBody>
      </p:sp>
      <p:sp>
        <p:nvSpPr>
          <p:cNvPr id="1584195" name="Line 67"/>
          <p:cNvSpPr>
            <a:spLocks noChangeShapeType="1"/>
          </p:cNvSpPr>
          <p:nvPr/>
        </p:nvSpPr>
        <p:spPr bwMode="auto">
          <a:xfrm flipH="1">
            <a:off x="2195513" y="3644900"/>
            <a:ext cx="2305050" cy="273685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84196" name="Line 68"/>
          <p:cNvSpPr>
            <a:spLocks noChangeShapeType="1"/>
          </p:cNvSpPr>
          <p:nvPr/>
        </p:nvSpPr>
        <p:spPr bwMode="auto">
          <a:xfrm flipH="1">
            <a:off x="4211638" y="5805488"/>
            <a:ext cx="2376487" cy="6477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84197" name="Line 69"/>
          <p:cNvSpPr>
            <a:spLocks noChangeShapeType="1"/>
          </p:cNvSpPr>
          <p:nvPr/>
        </p:nvSpPr>
        <p:spPr bwMode="auto">
          <a:xfrm>
            <a:off x="1979613" y="5849938"/>
            <a:ext cx="4032250" cy="531812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84198" name="AutoShape 70"/>
          <p:cNvSpPr>
            <a:spLocks/>
          </p:cNvSpPr>
          <p:nvPr/>
        </p:nvSpPr>
        <p:spPr bwMode="auto">
          <a:xfrm rot="-5592378">
            <a:off x="1727994" y="4977606"/>
            <a:ext cx="431800" cy="1366838"/>
          </a:xfrm>
          <a:prstGeom prst="leftBrace">
            <a:avLst>
              <a:gd name="adj1" fmla="val 26379"/>
              <a:gd name="adj2" fmla="val 50000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1584199" name="AutoShape 71"/>
          <p:cNvSpPr>
            <a:spLocks/>
          </p:cNvSpPr>
          <p:nvPr/>
        </p:nvSpPr>
        <p:spPr bwMode="auto">
          <a:xfrm rot="-5592378">
            <a:off x="6562693" y="4943585"/>
            <a:ext cx="431800" cy="1366837"/>
          </a:xfrm>
          <a:prstGeom prst="leftBrace">
            <a:avLst>
              <a:gd name="adj1" fmla="val 26379"/>
              <a:gd name="adj2" fmla="val 50000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</p:spTree>
    <p:extLst>
      <p:ext uri="{BB962C8B-B14F-4D97-AF65-F5344CB8AC3E}">
        <p14:creationId xmlns:p14="http://schemas.microsoft.com/office/powerpoint/2010/main" val="20153271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4133" grpId="0"/>
      <p:bldP spid="1584134" grpId="0"/>
      <p:bldP spid="1584135" grpId="0"/>
      <p:bldP spid="1584136" grpId="0"/>
      <p:bldP spid="1584137" grpId="0"/>
      <p:bldP spid="1584138" grpId="0" animBg="1"/>
      <p:bldP spid="1584139" grpId="0"/>
      <p:bldP spid="1584139" grpId="1"/>
      <p:bldP spid="1584140" grpId="0" animBg="1"/>
      <p:bldP spid="1584141" grpId="0" animBg="1"/>
      <p:bldP spid="1584142" grpId="0" animBg="1"/>
      <p:bldP spid="1584143" grpId="0" animBg="1"/>
      <p:bldP spid="1584144" grpId="0"/>
      <p:bldP spid="1584144" grpId="1"/>
      <p:bldP spid="1584145" grpId="0"/>
      <p:bldP spid="1584145" grpId="1"/>
      <p:bldP spid="1584146" grpId="0" animBg="1"/>
      <p:bldP spid="1584147" grpId="0" animBg="1"/>
      <p:bldP spid="1584148" grpId="0"/>
      <p:bldP spid="1584148" grpId="1"/>
      <p:bldP spid="1584149" grpId="0"/>
      <p:bldP spid="1584149" grpId="1"/>
      <p:bldP spid="1584150" grpId="0" animBg="1"/>
      <p:bldP spid="1584151" grpId="0" animBg="1"/>
      <p:bldP spid="1584152" grpId="0" animBg="1"/>
      <p:bldP spid="1584153" grpId="0" animBg="1"/>
      <p:bldP spid="1584154" grpId="0" animBg="1"/>
      <p:bldP spid="1584155" grpId="0" animBg="1"/>
      <p:bldP spid="1584156" grpId="0" animBg="1"/>
      <p:bldP spid="1584157" grpId="0" animBg="1"/>
      <p:bldP spid="1584158" grpId="0" animBg="1"/>
      <p:bldP spid="1584159" grpId="0" animBg="1"/>
      <p:bldP spid="1584160" grpId="0" animBg="1"/>
      <p:bldP spid="1584161" grpId="0" animBg="1"/>
      <p:bldP spid="1584162" grpId="0"/>
      <p:bldP spid="1584162" grpId="1"/>
      <p:bldP spid="1584163" grpId="0"/>
      <p:bldP spid="1584163" grpId="1"/>
      <p:bldP spid="1584164" grpId="0" animBg="1"/>
      <p:bldP spid="1584165" grpId="0" animBg="1"/>
      <p:bldP spid="1584166" grpId="0" animBg="1"/>
      <p:bldP spid="1584167" grpId="0"/>
      <p:bldP spid="1584167" grpId="1"/>
      <p:bldP spid="1584168" grpId="0"/>
      <p:bldP spid="1584177" grpId="0"/>
      <p:bldP spid="1584177" grpId="1"/>
      <p:bldP spid="1584178" grpId="0"/>
      <p:bldP spid="1584179" grpId="0"/>
      <p:bldP spid="1584180" grpId="0"/>
      <p:bldP spid="1584181" grpId="0"/>
      <p:bldP spid="1584182" grpId="0"/>
      <p:bldP spid="1584182" grpId="1"/>
      <p:bldP spid="1584183" grpId="0"/>
      <p:bldP spid="1584183" grpId="1"/>
      <p:bldP spid="1584184" grpId="0"/>
      <p:bldP spid="1584184" grpId="1"/>
      <p:bldP spid="1584184" grpId="2"/>
      <p:bldP spid="1584185" grpId="0"/>
      <p:bldP spid="1584185" grpId="1"/>
      <p:bldP spid="1584186" grpId="0"/>
      <p:bldP spid="1584186" grpId="1"/>
      <p:bldP spid="1584187" grpId="0"/>
      <p:bldP spid="1584187" grpId="1"/>
      <p:bldP spid="1584188" grpId="0"/>
      <p:bldP spid="1584188" grpId="1"/>
      <p:bldP spid="1584189" grpId="0"/>
      <p:bldP spid="1584189" grpId="1"/>
      <p:bldP spid="1584190" grpId="0"/>
      <p:bldP spid="1584191" grpId="0"/>
      <p:bldP spid="1584192" grpId="0"/>
      <p:bldP spid="1584193" grpId="0"/>
      <p:bldP spid="1584195" grpId="0" animBg="1"/>
      <p:bldP spid="1584196" grpId="0" animBg="1"/>
      <p:bldP spid="1584197" grpId="0" animBg="1"/>
      <p:bldP spid="1584198" grpId="0" animBg="1"/>
      <p:bldP spid="158419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E0145A67-2BF1-4528-A906-7A1C40894DCC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  <a:defRPr/>
              </a:pPr>
              <a:t>39</a:t>
            </a:fld>
            <a:endParaRPr lang="hu-HU" altLang="hu-HU" sz="1400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xfrm>
            <a:off x="3851921" y="1268760"/>
            <a:ext cx="4896792" cy="4608512"/>
          </a:xfrm>
          <a:ln w="57150"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hu-HU" altLang="hu-HU" sz="4000" b="1" dirty="0" smtClean="0"/>
              <a:t>A SZÁMVITEL EGYIK FONTOS TERÜLETE A KÖLTSÉGEK SOKOLDALÚ BEMUTATÁSA</a:t>
            </a:r>
          </a:p>
        </p:txBody>
      </p:sp>
      <p:pic>
        <p:nvPicPr>
          <p:cNvPr id="4" name="Picture 2" descr="http://www.czuczora.sk/hirkepek/201410021107070.felkialtojel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6171"/>
            <a:ext cx="2857500" cy="499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0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 péknek mindig talpon kell len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" y="0"/>
            <a:ext cx="103127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862064"/>
            <a:ext cx="8229600" cy="1143000"/>
          </a:xfrm>
        </p:spPr>
        <p:txBody>
          <a:bodyPr/>
          <a:lstStyle/>
          <a:p>
            <a:r>
              <a:rPr lang="hu-H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KENYÉRGYÁRTÁS </a:t>
            </a:r>
            <a:br>
              <a:rPr lang="hu-H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FŐ ALAPANYAGAI:</a:t>
            </a:r>
            <a:br>
              <a:rPr lang="hu-H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LISZT, </a:t>
            </a:r>
            <a:br>
              <a:rPr lang="hu-H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KOVÁSZ, </a:t>
            </a:r>
            <a:br>
              <a:rPr lang="hu-H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SÓ,</a:t>
            </a:r>
            <a:br>
              <a:rPr lang="hu-H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VÍZ</a:t>
            </a:r>
            <a:endParaRPr lang="hu-HU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1A5A02-D479-4240-9A70-E442CCA1F124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804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://certax-accounting.com/wp-content/uploads/2014/12/Account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1" y="8559"/>
            <a:ext cx="9474584" cy="68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C6078CBD-5753-45B6-8B7C-35D7B286714C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  <a:defRPr/>
              </a:pPr>
              <a:t>40</a:t>
            </a:fld>
            <a:endParaRPr lang="hu-HU" altLang="hu-HU" sz="1400" smtClean="0"/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457200" y="5397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4400" b="1" dirty="0">
                <a:solidFill>
                  <a:srgbClr val="FF0000"/>
                </a:solidFill>
              </a:rPr>
              <a:t>MIRŐL </a:t>
            </a:r>
            <a:r>
              <a:rPr lang="hu-HU" altLang="hu-HU" sz="4400" b="1" dirty="0" smtClean="0">
                <a:solidFill>
                  <a:srgbClr val="FF0000"/>
                </a:solidFill>
              </a:rPr>
              <a:t>VOLT </a:t>
            </a:r>
            <a:r>
              <a:rPr lang="hu-HU" altLang="hu-HU" sz="4400" b="1" dirty="0">
                <a:solidFill>
                  <a:srgbClr val="FF0000"/>
                </a:solidFill>
              </a:rPr>
              <a:t>MA SZÓ?</a:t>
            </a:r>
          </a:p>
        </p:txBody>
      </p:sp>
      <p:sp>
        <p:nvSpPr>
          <p:cNvPr id="1268740" name="AutoShape 4"/>
          <p:cNvSpPr>
            <a:spLocks/>
          </p:cNvSpPr>
          <p:nvPr/>
        </p:nvSpPr>
        <p:spPr bwMode="auto">
          <a:xfrm>
            <a:off x="216792" y="2710110"/>
            <a:ext cx="8675688" cy="1150938"/>
          </a:xfrm>
          <a:prstGeom prst="roundRect">
            <a:avLst>
              <a:gd name="adj" fmla="val 1442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33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1" dir="3059923" algn="ctr" rotWithShape="0">
                    <a:schemeClr val="bg2">
                      <a:alpha val="75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8223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668338" indent="-257175" defTabSz="8223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028700" indent="-206375" defTabSz="82232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439863" indent="-204788" defTabSz="82232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1851025" indent="-204788" defTabSz="82232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308225" indent="-204788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765425" indent="-204788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222625" indent="-204788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679825" indent="-204788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800" b="1" dirty="0" smtClean="0">
                <a:sym typeface="Wingdings" pitchFamily="2" charset="2"/>
              </a:rPr>
              <a:t>A KÖLTSÉGEKET FELMERÜLÉSÜKKOR ELSZÁMOLJUK A KÖLTSÉGSZÁMLÁKON</a:t>
            </a:r>
            <a:endParaRPr lang="hu-HU" altLang="hu-HU" sz="4800" dirty="0"/>
          </a:p>
        </p:txBody>
      </p:sp>
      <p:sp>
        <p:nvSpPr>
          <p:cNvPr id="1268742" name="AutoShape 1"/>
          <p:cNvSpPr>
            <a:spLocks/>
          </p:cNvSpPr>
          <p:nvPr/>
        </p:nvSpPr>
        <p:spPr bwMode="auto">
          <a:xfrm>
            <a:off x="-252612" y="1197943"/>
            <a:ext cx="10009188" cy="1150937"/>
          </a:xfrm>
          <a:prstGeom prst="roundRect">
            <a:avLst>
              <a:gd name="adj" fmla="val 1442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33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1" dir="3059923" algn="ctr" rotWithShape="0">
                    <a:schemeClr val="bg2">
                      <a:alpha val="75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8223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668338" indent="-257175" defTabSz="8223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028700" indent="-206375" defTabSz="82232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439863" indent="-204788" defTabSz="82232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1851025" indent="-204788" defTabSz="82232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308225" indent="-204788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765425" indent="-204788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222625" indent="-204788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679825" indent="-204788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800" b="1" dirty="0" smtClean="0"/>
              <a:t>A KÖLTSÉGEK AZ ALAPTEVÉKENYSÉG ÉS ANNAK MŰKÖDTETÉSE SORÁN AZ ERŐFORRÁSOK FELHASZNÁLÁSA MIATT KELETKEZNEK</a:t>
            </a:r>
            <a:endParaRPr lang="hu-HU" altLang="hu-HU" b="1" dirty="0"/>
          </a:p>
        </p:txBody>
      </p:sp>
      <p:sp>
        <p:nvSpPr>
          <p:cNvPr id="1268743" name="AutoShape 7"/>
          <p:cNvSpPr>
            <a:spLocks/>
          </p:cNvSpPr>
          <p:nvPr/>
        </p:nvSpPr>
        <p:spPr bwMode="auto">
          <a:xfrm>
            <a:off x="216792" y="3933056"/>
            <a:ext cx="8675688" cy="1150937"/>
          </a:xfrm>
          <a:prstGeom prst="roundRect">
            <a:avLst>
              <a:gd name="adj" fmla="val 1442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33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1" dir="3059923" algn="ctr" rotWithShape="0">
                    <a:schemeClr val="bg2">
                      <a:alpha val="75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8223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668338" indent="-257175" defTabSz="8223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028700" indent="-206375" defTabSz="82232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439863" indent="-204788" defTabSz="82232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1851025" indent="-204788" defTabSz="82232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308225" indent="-204788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765425" indent="-204788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222625" indent="-204788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679825" indent="-204788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800" b="1" dirty="0" smtClean="0"/>
              <a:t>A KÖLTSÉGEKET SZÁMOS MÓDON LEHET CSOPORTOSÍTANI, A SZÁMVITELBEN EZEK KÖZÜL A LEGFONTOSABB A KÖLTSÉGEK FAJTÁJA (KÖLTSÉGNEMEK) ÉS A KÖZVETLEN/KÖZVETETT KÖLTSÉGEK SZERINTI CSOPORTOSÍTÁS</a:t>
            </a:r>
            <a:endParaRPr lang="hu-HU" altLang="hu-HU" sz="4800" dirty="0"/>
          </a:p>
        </p:txBody>
      </p:sp>
    </p:spTree>
    <p:extLst>
      <p:ext uri="{BB962C8B-B14F-4D97-AF65-F5344CB8AC3E}">
        <p14:creationId xmlns:p14="http://schemas.microsoft.com/office/powerpoint/2010/main" val="30191586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8740" grpId="0"/>
      <p:bldP spid="1268740" grpId="1"/>
      <p:bldP spid="1268742" grpId="0"/>
      <p:bldP spid="1268743" grpId="0"/>
      <p:bldP spid="1268743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5680" y="341784"/>
            <a:ext cx="8686800" cy="1143000"/>
          </a:xfrm>
          <a:ln w="57150">
            <a:solidFill>
              <a:srgbClr val="FF0000"/>
            </a:solidFill>
          </a:ln>
        </p:spPr>
        <p:txBody>
          <a:bodyPr/>
          <a:lstStyle/>
          <a:p>
            <a:r>
              <a:rPr lang="hu-HU" sz="4000" b="1" dirty="0" smtClean="0">
                <a:solidFill>
                  <a:srgbClr val="FF0000"/>
                </a:solidFill>
              </a:rPr>
              <a:t>AKTIVÁLT SAJÁT TELJESÍTMÉNY </a:t>
            </a:r>
            <a:br>
              <a:rPr lang="hu-HU" sz="4000" b="1" dirty="0" smtClean="0">
                <a:solidFill>
                  <a:srgbClr val="FF0000"/>
                </a:solidFill>
              </a:rPr>
            </a:br>
            <a:r>
              <a:rPr lang="hu-HU" sz="4000" b="1" dirty="0" smtClean="0">
                <a:solidFill>
                  <a:srgbClr val="FF0000"/>
                </a:solidFill>
              </a:rPr>
              <a:t>(AST)</a:t>
            </a:r>
            <a:endParaRPr lang="hu-HU" sz="4000" b="1" dirty="0">
              <a:solidFill>
                <a:srgbClr val="FF0000"/>
              </a:solidFill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1A5A02-D479-4240-9A70-E442CCA1F124}" type="slidenum">
              <a:rPr lang="hu-HU" smtClean="0"/>
              <a:pPr>
                <a:defRPr/>
              </a:pPr>
              <a:t>41</a:t>
            </a:fld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276921" y="3284984"/>
            <a:ext cx="4007047" cy="1938992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002060"/>
                </a:solidFill>
              </a:rPr>
              <a:t>SAJÁT ELŐÁLLÍTÁSÚ </a:t>
            </a:r>
          </a:p>
          <a:p>
            <a:r>
              <a:rPr lang="hu-HU" sz="2400" b="1" dirty="0" smtClean="0">
                <a:solidFill>
                  <a:srgbClr val="002060"/>
                </a:solidFill>
              </a:rPr>
              <a:t>ESZKÖZÖK AKTIVÁLT ÉRTÉKE</a:t>
            </a:r>
          </a:p>
          <a:p>
            <a:r>
              <a:rPr lang="hu-HU" sz="2400" b="1" dirty="0" smtClean="0">
                <a:solidFill>
                  <a:srgbClr val="002060"/>
                </a:solidFill>
              </a:rPr>
              <a:t>(SEEAÉ)</a:t>
            </a:r>
          </a:p>
          <a:p>
            <a:r>
              <a:rPr lang="hu-HU" sz="2400" b="1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4885433" y="3284984"/>
            <a:ext cx="4007047" cy="1938992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002060"/>
                </a:solidFill>
              </a:rPr>
              <a:t>SAJÁT TERMELÉSŰ KÉSZLETEK ÁLLOMÁNYVÁLTOZÁSA</a:t>
            </a:r>
          </a:p>
          <a:p>
            <a:r>
              <a:rPr lang="hu-HU" sz="2400" b="1" dirty="0" smtClean="0">
                <a:solidFill>
                  <a:srgbClr val="002060"/>
                </a:solidFill>
              </a:rPr>
              <a:t>(STK ÁV)</a:t>
            </a:r>
          </a:p>
          <a:p>
            <a:r>
              <a:rPr lang="hu-HU" sz="2400" b="1" dirty="0" smtClean="0">
                <a:solidFill>
                  <a:srgbClr val="002060"/>
                </a:solidFill>
              </a:rPr>
              <a:t>+/-</a:t>
            </a:r>
            <a:endParaRPr lang="hu-HU" sz="2400" b="1" dirty="0">
              <a:solidFill>
                <a:srgbClr val="002060"/>
              </a:solidFill>
            </a:endParaRPr>
          </a:p>
        </p:txBody>
      </p:sp>
      <p:cxnSp>
        <p:nvCxnSpPr>
          <p:cNvPr id="13" name="Egyenes összekötő nyíllal 12"/>
          <p:cNvCxnSpPr>
            <a:stCxn id="2" idx="2"/>
            <a:endCxn id="4" idx="0"/>
          </p:cNvCxnSpPr>
          <p:nvPr/>
        </p:nvCxnSpPr>
        <p:spPr bwMode="auto">
          <a:xfrm flipH="1">
            <a:off x="2280445" y="1484784"/>
            <a:ext cx="2268635" cy="18002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Egyenes összekötő nyíllal 13"/>
          <p:cNvCxnSpPr>
            <a:endCxn id="5" idx="0"/>
          </p:cNvCxnSpPr>
          <p:nvPr/>
        </p:nvCxnSpPr>
        <p:spPr bwMode="auto">
          <a:xfrm>
            <a:off x="4572001" y="1484784"/>
            <a:ext cx="2316956" cy="18002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4907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035E471B-7D71-4C34-9B9F-95777BCAD958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  <a:defRPr/>
              </a:pPr>
              <a:t>42</a:t>
            </a:fld>
            <a:endParaRPr lang="hu-HU" altLang="hu-HU" sz="140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81300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sz="3600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br>
              <a:rPr lang="hu-HU" altLang="hu-HU" sz="3600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u-HU" altLang="hu-HU" sz="3600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KALKULÁCIÓVAL VALÓ KAPCSOLAT SZERINT:</a:t>
            </a:r>
            <a:br>
              <a:rPr lang="hu-HU" altLang="hu-HU" sz="3600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u-HU" altLang="hu-HU" sz="3600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u-HU" altLang="hu-HU" sz="3600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u-HU" altLang="hu-HU" sz="3600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hu-HU" altLang="hu-HU" sz="3200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KALKULÁLHATÓ </a:t>
            </a:r>
            <a:br>
              <a:rPr lang="hu-HU" altLang="hu-HU" sz="3200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u-HU" altLang="hu-HU" sz="4000" b="1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480,000</a:t>
            </a:r>
            <a:br>
              <a:rPr lang="hu-HU" altLang="hu-HU" sz="4000" b="1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u-HU" altLang="hu-HU" sz="3200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u-HU" altLang="hu-HU" sz="3200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u-HU" altLang="hu-HU" sz="3200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NEM KALKULÁLHATÓ </a:t>
            </a:r>
            <a:br>
              <a:rPr lang="hu-HU" altLang="hu-HU" sz="3200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u-HU" altLang="hu-HU" sz="3200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(FEL NEM OSZTOTTKÖLTSÉG, FNOK)</a:t>
            </a:r>
            <a:br>
              <a:rPr lang="hu-HU" altLang="hu-HU" sz="3200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u-HU" altLang="hu-HU" sz="4000" b="1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350,000</a:t>
            </a:r>
            <a:r>
              <a:rPr lang="hu-HU" altLang="hu-HU" sz="3200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u-HU" altLang="hu-HU" sz="3200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u-HU" altLang="hu-HU" sz="3200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u-HU" altLang="hu-HU" sz="3200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hu-HU" altLang="hu-HU" sz="3200" dirty="0" smtClean="0">
              <a:solidFill>
                <a:srgbClr val="FF33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36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81F4B0FC-AC58-4FAF-85BE-53236EA7919E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  <a:defRPr/>
              </a:pPr>
              <a:t>43</a:t>
            </a:fld>
            <a:endParaRPr lang="hu-HU" altLang="hu-HU" sz="1400" smtClean="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b="0" dirty="0" smtClean="0"/>
              <a:t>ÖNKÖLTSÉGKATEGÓRIÁK</a:t>
            </a:r>
          </a:p>
        </p:txBody>
      </p:sp>
      <p:sp>
        <p:nvSpPr>
          <p:cNvPr id="46084" name="AutoShape 3"/>
          <p:cNvSpPr>
            <a:spLocks noChangeArrowheads="1"/>
          </p:cNvSpPr>
          <p:nvPr/>
        </p:nvSpPr>
        <p:spPr bwMode="auto">
          <a:xfrm>
            <a:off x="971550" y="2708275"/>
            <a:ext cx="2305050" cy="1441450"/>
          </a:xfrm>
          <a:prstGeom prst="chevron">
            <a:avLst>
              <a:gd name="adj" fmla="val 399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b="1" dirty="0"/>
              <a:t>       KÖZVETLEN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b="1" dirty="0"/>
              <a:t>    KÖLTSÉG</a:t>
            </a:r>
          </a:p>
        </p:txBody>
      </p:sp>
      <p:sp>
        <p:nvSpPr>
          <p:cNvPr id="1587204" name="AutoShape 4"/>
          <p:cNvSpPr>
            <a:spLocks noChangeArrowheads="1"/>
          </p:cNvSpPr>
          <p:nvPr/>
        </p:nvSpPr>
        <p:spPr bwMode="auto">
          <a:xfrm>
            <a:off x="2700338" y="2708275"/>
            <a:ext cx="2016125" cy="1441450"/>
          </a:xfrm>
          <a:prstGeom prst="chevron">
            <a:avLst>
              <a:gd name="adj" fmla="val 349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400" b="1"/>
              <a:t>       GYÁRTÁSI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400" b="1"/>
              <a:t>KÖLTSÉG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400" b="1"/>
              <a:t>    VÁLTOZÓ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400" b="1"/>
              <a:t>RÉSZE</a:t>
            </a:r>
          </a:p>
        </p:txBody>
      </p:sp>
      <p:sp>
        <p:nvSpPr>
          <p:cNvPr id="1587205" name="AutoShape 5"/>
          <p:cNvSpPr>
            <a:spLocks noChangeArrowheads="1"/>
          </p:cNvSpPr>
          <p:nvPr/>
        </p:nvSpPr>
        <p:spPr bwMode="auto">
          <a:xfrm>
            <a:off x="4211638" y="2708275"/>
            <a:ext cx="1944687" cy="1441450"/>
          </a:xfrm>
          <a:prstGeom prst="chevron">
            <a:avLst>
              <a:gd name="adj" fmla="val 33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400" b="1"/>
              <a:t>       GYÁRTÁSI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400" b="1"/>
              <a:t>    KÖLTSÉG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400" b="1"/>
              <a:t>    FIX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400" b="1"/>
              <a:t>  RÉSZE</a:t>
            </a:r>
          </a:p>
        </p:txBody>
      </p:sp>
      <p:sp>
        <p:nvSpPr>
          <p:cNvPr id="1587206" name="AutoShape 6"/>
          <p:cNvSpPr>
            <a:spLocks noChangeArrowheads="1"/>
          </p:cNvSpPr>
          <p:nvPr/>
        </p:nvSpPr>
        <p:spPr bwMode="auto">
          <a:xfrm>
            <a:off x="5651500" y="2708275"/>
            <a:ext cx="1800225" cy="1441450"/>
          </a:xfrm>
          <a:prstGeom prst="chevron">
            <a:avLst>
              <a:gd name="adj" fmla="val 312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400" b="1"/>
              <a:t>      ÜZEMI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400" b="1"/>
              <a:t>          ÁLTALÁNOS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400" b="1"/>
              <a:t>KÖLTSÉG</a:t>
            </a:r>
          </a:p>
        </p:txBody>
      </p:sp>
      <p:sp>
        <p:nvSpPr>
          <p:cNvPr id="1587207" name="AutoShape 7"/>
          <p:cNvSpPr>
            <a:spLocks noChangeArrowheads="1"/>
          </p:cNvSpPr>
          <p:nvPr/>
        </p:nvSpPr>
        <p:spPr bwMode="auto">
          <a:xfrm>
            <a:off x="7019925" y="2708275"/>
            <a:ext cx="1800225" cy="1441450"/>
          </a:xfrm>
          <a:prstGeom prst="chevron">
            <a:avLst>
              <a:gd name="adj" fmla="val 312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400" b="1"/>
              <a:t>     VÁLLALATI</a:t>
            </a:r>
            <a:br>
              <a:rPr lang="hu-HU" altLang="hu-HU" sz="1400" b="1"/>
            </a:br>
            <a:r>
              <a:rPr lang="hu-HU" altLang="hu-HU" sz="1400" b="1"/>
              <a:t>         ÁLTALÁNOS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400" b="1"/>
              <a:t>KÖLTSÉG</a:t>
            </a:r>
          </a:p>
        </p:txBody>
      </p:sp>
      <p:sp>
        <p:nvSpPr>
          <p:cNvPr id="1587208" name="AutoShape 8"/>
          <p:cNvSpPr>
            <a:spLocks/>
          </p:cNvSpPr>
          <p:nvPr/>
        </p:nvSpPr>
        <p:spPr bwMode="auto">
          <a:xfrm rot="5400000">
            <a:off x="2447131" y="2961482"/>
            <a:ext cx="504825" cy="3024188"/>
          </a:xfrm>
          <a:prstGeom prst="rightBrace">
            <a:avLst>
              <a:gd name="adj1" fmla="val 49921"/>
              <a:gd name="adj2" fmla="val 50000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1587209" name="Text Box 9"/>
          <p:cNvSpPr txBox="1">
            <a:spLocks noChangeArrowheads="1"/>
          </p:cNvSpPr>
          <p:nvPr/>
        </p:nvSpPr>
        <p:spPr bwMode="auto">
          <a:xfrm>
            <a:off x="763588" y="4745038"/>
            <a:ext cx="3448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b="1">
                <a:solidFill>
                  <a:srgbClr val="FF3300"/>
                </a:solidFill>
              </a:rPr>
              <a:t>TECHNOLÓGIAI ÖNKÖLTSÉG</a:t>
            </a:r>
          </a:p>
        </p:txBody>
      </p:sp>
      <p:sp>
        <p:nvSpPr>
          <p:cNvPr id="1587210" name="AutoShape 10"/>
          <p:cNvSpPr>
            <a:spLocks/>
          </p:cNvSpPr>
          <p:nvPr/>
        </p:nvSpPr>
        <p:spPr bwMode="auto">
          <a:xfrm rot="5400000">
            <a:off x="3131344" y="2205832"/>
            <a:ext cx="504825" cy="4535487"/>
          </a:xfrm>
          <a:prstGeom prst="rightBrace">
            <a:avLst>
              <a:gd name="adj1" fmla="val 74869"/>
              <a:gd name="adj2" fmla="val 50000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1587211" name="Text Box 11"/>
          <p:cNvSpPr txBox="1">
            <a:spLocks noChangeArrowheads="1"/>
          </p:cNvSpPr>
          <p:nvPr/>
        </p:nvSpPr>
        <p:spPr bwMode="auto">
          <a:xfrm>
            <a:off x="1979613" y="5084763"/>
            <a:ext cx="287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b="1">
                <a:solidFill>
                  <a:srgbClr val="FF3300"/>
                </a:solidFill>
              </a:rPr>
              <a:t>GYÁRTÁSI ÖNKÖLTSÉG</a:t>
            </a:r>
          </a:p>
        </p:txBody>
      </p:sp>
      <p:sp>
        <p:nvSpPr>
          <p:cNvPr id="1587212" name="AutoShape 12"/>
          <p:cNvSpPr>
            <a:spLocks/>
          </p:cNvSpPr>
          <p:nvPr/>
        </p:nvSpPr>
        <p:spPr bwMode="auto">
          <a:xfrm rot="5400000">
            <a:off x="3851275" y="1557338"/>
            <a:ext cx="504825" cy="5832475"/>
          </a:xfrm>
          <a:prstGeom prst="rightBrace">
            <a:avLst>
              <a:gd name="adj1" fmla="val 96279"/>
              <a:gd name="adj2" fmla="val 50000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1587213" name="Text Box 13"/>
          <p:cNvSpPr txBox="1">
            <a:spLocks noChangeArrowheads="1"/>
          </p:cNvSpPr>
          <p:nvPr/>
        </p:nvSpPr>
        <p:spPr bwMode="auto">
          <a:xfrm>
            <a:off x="2627313" y="5583238"/>
            <a:ext cx="295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b="1">
                <a:solidFill>
                  <a:srgbClr val="FF3300"/>
                </a:solidFill>
              </a:rPr>
              <a:t>SZŰKÍTETT ÖNKÖLTSÉG</a:t>
            </a:r>
          </a:p>
        </p:txBody>
      </p:sp>
      <p:sp>
        <p:nvSpPr>
          <p:cNvPr id="1587214" name="AutoShape 14"/>
          <p:cNvSpPr>
            <a:spLocks/>
          </p:cNvSpPr>
          <p:nvPr/>
        </p:nvSpPr>
        <p:spPr bwMode="auto">
          <a:xfrm rot="5400000">
            <a:off x="4535487" y="873126"/>
            <a:ext cx="504825" cy="7200900"/>
          </a:xfrm>
          <a:prstGeom prst="rightBrace">
            <a:avLst>
              <a:gd name="adj1" fmla="val 118868"/>
              <a:gd name="adj2" fmla="val 50000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1587215" name="Text Box 15"/>
          <p:cNvSpPr txBox="1">
            <a:spLocks noChangeArrowheads="1"/>
          </p:cNvSpPr>
          <p:nvPr/>
        </p:nvSpPr>
        <p:spPr bwMode="auto">
          <a:xfrm>
            <a:off x="3492500" y="6086475"/>
            <a:ext cx="2559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b="1">
                <a:solidFill>
                  <a:srgbClr val="FF3300"/>
                </a:solidFill>
              </a:rPr>
              <a:t>TELJES ÖNKÖLTSÉG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778599" y="1268760"/>
            <a:ext cx="80970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u-HU" dirty="0" smtClean="0"/>
              <a:t>KENYÉRGYÁRTÁS </a:t>
            </a:r>
            <a:r>
              <a:rPr lang="hu-HU" dirty="0" smtClean="0">
                <a:solidFill>
                  <a:srgbClr val="FF0000"/>
                </a:solidFill>
              </a:rPr>
              <a:t>KÖZVETLEN KÖLTSÉGE</a:t>
            </a:r>
            <a:r>
              <a:rPr lang="hu-HU" dirty="0" smtClean="0"/>
              <a:t>: 		480,000 FT</a:t>
            </a:r>
          </a:p>
          <a:p>
            <a:pPr algn="l"/>
            <a:r>
              <a:rPr lang="hu-HU" dirty="0" smtClean="0"/>
              <a:t>GYÁRTOTT MENNYISÉG: 		   3200 DB 1 KILÓS KENYÉR</a:t>
            </a:r>
          </a:p>
          <a:p>
            <a:pPr algn="l"/>
            <a:r>
              <a:rPr lang="hu-HU" dirty="0" smtClean="0"/>
              <a:t>EGY DARAB ELŐÁLLÍTÁSI KÖLTSÉGE (ÖNKÖLTSÉGE):	</a:t>
            </a:r>
          </a:p>
          <a:p>
            <a:pPr algn="l"/>
            <a:r>
              <a:rPr lang="hu-HU" dirty="0" smtClean="0"/>
              <a:t>					    480,000/3200= </a:t>
            </a:r>
            <a:r>
              <a:rPr lang="hu-HU" b="1" dirty="0" smtClean="0">
                <a:solidFill>
                  <a:srgbClr val="FF0000"/>
                </a:solidFill>
              </a:rPr>
              <a:t>150 FT/DB</a:t>
            </a:r>
            <a:endParaRPr lang="hu-H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04" grpId="0" animBg="1"/>
      <p:bldP spid="1587205" grpId="0" animBg="1"/>
      <p:bldP spid="1587206" grpId="0" animBg="1"/>
      <p:bldP spid="1587207" grpId="0" animBg="1"/>
      <p:bldP spid="1587208" grpId="0" animBg="1"/>
      <p:bldP spid="1587208" grpId="1" animBg="1"/>
      <p:bldP spid="1587209" grpId="0"/>
      <p:bldP spid="1587209" grpId="1"/>
      <p:bldP spid="1587210" grpId="0" animBg="1"/>
      <p:bldP spid="1587210" grpId="1" animBg="1"/>
      <p:bldP spid="1587211" grpId="0"/>
      <p:bldP spid="1587211" grpId="1"/>
      <p:bldP spid="1587212" grpId="0" animBg="1"/>
      <p:bldP spid="1587212" grpId="1" animBg="1"/>
      <p:bldP spid="1587213" grpId="0"/>
      <p:bldP spid="1587213" grpId="1"/>
      <p:bldP spid="1587214" grpId="0" animBg="1"/>
      <p:bldP spid="1587215" grpId="0"/>
      <p:bldP spid="2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4BB2DB89-FBE3-4CA3-8679-E2A4790E99D8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  <a:defRPr/>
              </a:pPr>
              <a:t>44</a:t>
            </a:fld>
            <a:endParaRPr lang="hu-HU" altLang="hu-HU" sz="140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852738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sz="3600" smtClean="0">
                <a:solidFill>
                  <a:srgbClr val="FF3300"/>
                </a:solidFill>
              </a:rPr>
              <a:t>5. </a:t>
            </a:r>
            <a:br>
              <a:rPr lang="hu-HU" altLang="hu-HU" sz="3600" smtClean="0">
                <a:solidFill>
                  <a:srgbClr val="FF3300"/>
                </a:solidFill>
              </a:rPr>
            </a:br>
            <a:r>
              <a:rPr lang="hu-HU" altLang="hu-HU" sz="3600" smtClean="0">
                <a:solidFill>
                  <a:srgbClr val="FF3300"/>
                </a:solidFill>
              </a:rPr>
              <a:t>VOLUMENHEZ VALÓ KAPCSOLAT SZERINT:</a:t>
            </a:r>
            <a:br>
              <a:rPr lang="hu-HU" altLang="hu-HU" sz="3600" smtClean="0">
                <a:solidFill>
                  <a:srgbClr val="FF3300"/>
                </a:solidFill>
              </a:rPr>
            </a:br>
            <a:r>
              <a:rPr lang="hu-HU" altLang="hu-HU" sz="3600" smtClean="0">
                <a:solidFill>
                  <a:srgbClr val="FF3300"/>
                </a:solidFill>
              </a:rPr>
              <a:t/>
            </a:r>
            <a:br>
              <a:rPr lang="hu-HU" altLang="hu-HU" sz="3600" smtClean="0">
                <a:solidFill>
                  <a:srgbClr val="FF3300"/>
                </a:solidFill>
              </a:rPr>
            </a:br>
            <a:r>
              <a:rPr lang="hu-HU" altLang="hu-HU" sz="3200" smtClean="0">
                <a:solidFill>
                  <a:srgbClr val="FF3300"/>
                </a:solidFill>
              </a:rPr>
              <a:t>VÁLTOZÓ ÉS FIX KÖLTSÉG</a:t>
            </a:r>
          </a:p>
        </p:txBody>
      </p:sp>
    </p:spTree>
    <p:extLst>
      <p:ext uri="{BB962C8B-B14F-4D97-AF65-F5344CB8AC3E}">
        <p14:creationId xmlns:p14="http://schemas.microsoft.com/office/powerpoint/2010/main" val="248554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90F3D2E1-9EBB-4D5B-942F-2557CC20EFCC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  <a:defRPr/>
              </a:pPr>
              <a:t>45</a:t>
            </a:fld>
            <a:endParaRPr lang="hu-HU" altLang="hu-HU" sz="1400" smtClean="0"/>
          </a:p>
        </p:txBody>
      </p:sp>
      <p:sp>
        <p:nvSpPr>
          <p:cNvPr id="1590274" name="Rectangle 2"/>
          <p:cNvSpPr>
            <a:spLocks noChangeArrowheads="1"/>
          </p:cNvSpPr>
          <p:nvPr/>
        </p:nvSpPr>
        <p:spPr bwMode="auto">
          <a:xfrm>
            <a:off x="4389438" y="419100"/>
            <a:ext cx="3328987" cy="3032125"/>
          </a:xfrm>
          <a:prstGeom prst="rect">
            <a:avLst/>
          </a:prstGeom>
          <a:solidFill>
            <a:srgbClr val="FF00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1590275" name="Rectangle 3"/>
          <p:cNvSpPr>
            <a:spLocks noChangeArrowheads="1"/>
          </p:cNvSpPr>
          <p:nvPr/>
        </p:nvSpPr>
        <p:spPr bwMode="auto">
          <a:xfrm>
            <a:off x="1057275" y="419100"/>
            <a:ext cx="3381375" cy="3032125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1590276" name="Rectangle 4"/>
          <p:cNvSpPr>
            <a:spLocks noChangeArrowheads="1"/>
          </p:cNvSpPr>
          <p:nvPr/>
        </p:nvSpPr>
        <p:spPr bwMode="auto">
          <a:xfrm>
            <a:off x="4389438" y="3451225"/>
            <a:ext cx="3328987" cy="2938463"/>
          </a:xfrm>
          <a:prstGeom prst="rect">
            <a:avLst/>
          </a:prstGeom>
          <a:solidFill>
            <a:srgbClr val="000066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1590277" name="Rectangle 5"/>
          <p:cNvSpPr>
            <a:spLocks noChangeArrowheads="1"/>
          </p:cNvSpPr>
          <p:nvPr/>
        </p:nvSpPr>
        <p:spPr bwMode="auto">
          <a:xfrm>
            <a:off x="1057275" y="3452813"/>
            <a:ext cx="3381375" cy="2936875"/>
          </a:xfrm>
          <a:prstGeom prst="rect">
            <a:avLst/>
          </a:prstGeom>
          <a:solidFill>
            <a:srgbClr val="33CC33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48135" name="Line 6"/>
          <p:cNvSpPr>
            <a:spLocks noChangeShapeType="1"/>
          </p:cNvSpPr>
          <p:nvPr/>
        </p:nvSpPr>
        <p:spPr bwMode="auto">
          <a:xfrm>
            <a:off x="1000125" y="6411913"/>
            <a:ext cx="735171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36" name="Line 7"/>
          <p:cNvSpPr>
            <a:spLocks noChangeShapeType="1"/>
          </p:cNvSpPr>
          <p:nvPr/>
        </p:nvSpPr>
        <p:spPr bwMode="auto">
          <a:xfrm rot="-5400000">
            <a:off x="-2224882" y="3213894"/>
            <a:ext cx="64817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37" name="Text Box 8"/>
          <p:cNvSpPr txBox="1">
            <a:spLocks noChangeArrowheads="1"/>
          </p:cNvSpPr>
          <p:nvPr/>
        </p:nvSpPr>
        <p:spPr bwMode="auto">
          <a:xfrm>
            <a:off x="2132013" y="6381750"/>
            <a:ext cx="4600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 b="1">
                <a:latin typeface="Tahoma" pitchFamily="34" charset="0"/>
                <a:cs typeface="Tahoma" pitchFamily="34" charset="0"/>
              </a:rPr>
              <a:t>FIX			VÁLTOZÓ</a:t>
            </a:r>
            <a:endParaRPr lang="en-US" altLang="hu-HU" sz="24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48138" name="Text Box 9"/>
          <p:cNvSpPr txBox="1">
            <a:spLocks noChangeArrowheads="1"/>
          </p:cNvSpPr>
          <p:nvPr/>
        </p:nvSpPr>
        <p:spPr bwMode="auto">
          <a:xfrm rot="10800000" flipH="1">
            <a:off x="393700" y="114300"/>
            <a:ext cx="512763" cy="633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marL="7429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hu-HU" altLang="hu-HU" sz="2400" b="1">
                <a:latin typeface="Tahoma" pitchFamily="34" charset="0"/>
                <a:cs typeface="Tahoma" pitchFamily="34" charset="0"/>
              </a:rPr>
              <a:t>KÖZVETETT		KÖZVETLEN</a:t>
            </a:r>
          </a:p>
        </p:txBody>
      </p:sp>
      <p:sp>
        <p:nvSpPr>
          <p:cNvPr id="1590282" name="Text Box 10"/>
          <p:cNvSpPr txBox="1">
            <a:spLocks noChangeArrowheads="1"/>
          </p:cNvSpPr>
          <p:nvPr/>
        </p:nvSpPr>
        <p:spPr bwMode="auto">
          <a:xfrm>
            <a:off x="4779963" y="3509963"/>
            <a:ext cx="26828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hu-HU" altLang="hu-HU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KÖZVETETT,</a:t>
            </a:r>
            <a:br>
              <a:rPr lang="hu-HU" altLang="hu-HU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hu-HU" altLang="hu-HU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VÁLTOZÓ</a:t>
            </a:r>
          </a:p>
        </p:txBody>
      </p:sp>
      <p:sp>
        <p:nvSpPr>
          <p:cNvPr id="1590283" name="Text Box 11"/>
          <p:cNvSpPr txBox="1">
            <a:spLocks noChangeArrowheads="1"/>
          </p:cNvSpPr>
          <p:nvPr/>
        </p:nvSpPr>
        <p:spPr bwMode="auto">
          <a:xfrm>
            <a:off x="1327150" y="3429000"/>
            <a:ext cx="280193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hu-HU" altLang="hu-HU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KÖZVETETT, </a:t>
            </a:r>
            <a:br>
              <a:rPr lang="hu-HU" altLang="hu-HU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hu-HU" altLang="hu-HU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FIX</a:t>
            </a:r>
          </a:p>
        </p:txBody>
      </p:sp>
      <p:sp>
        <p:nvSpPr>
          <p:cNvPr id="48141" name="Line 12"/>
          <p:cNvSpPr>
            <a:spLocks noChangeShapeType="1"/>
          </p:cNvSpPr>
          <p:nvPr/>
        </p:nvSpPr>
        <p:spPr bwMode="auto">
          <a:xfrm>
            <a:off x="971550" y="3422650"/>
            <a:ext cx="6840538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42" name="Line 13"/>
          <p:cNvSpPr>
            <a:spLocks noChangeShapeType="1"/>
          </p:cNvSpPr>
          <p:nvPr/>
        </p:nvSpPr>
        <p:spPr bwMode="auto">
          <a:xfrm flipV="1">
            <a:off x="4427538" y="327025"/>
            <a:ext cx="0" cy="60483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90286" name="Text Box 14"/>
          <p:cNvSpPr txBox="1">
            <a:spLocks noChangeArrowheads="1"/>
          </p:cNvSpPr>
          <p:nvPr/>
        </p:nvSpPr>
        <p:spPr bwMode="auto">
          <a:xfrm>
            <a:off x="1116013" y="549275"/>
            <a:ext cx="3311525" cy="1066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b="1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KÖZVETLEN, FIX</a:t>
            </a:r>
            <a:endParaRPr lang="en-US" altLang="hu-HU" b="1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90287" name="Text Box 15"/>
          <p:cNvSpPr txBox="1">
            <a:spLocks noChangeArrowheads="1"/>
          </p:cNvSpPr>
          <p:nvPr/>
        </p:nvSpPr>
        <p:spPr bwMode="auto">
          <a:xfrm>
            <a:off x="4500563" y="476250"/>
            <a:ext cx="3095625" cy="10668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KÖZVETLEN, VÁLTOZÓ</a:t>
            </a:r>
            <a:endParaRPr lang="en-US" altLang="hu-HU" b="1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590288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8" y="1673225"/>
            <a:ext cx="1944687" cy="133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0289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356100"/>
            <a:ext cx="1843088" cy="159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0290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763" y="4652963"/>
            <a:ext cx="1284287" cy="128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0291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700213"/>
            <a:ext cx="1652587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651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0274" grpId="0" animBg="1"/>
      <p:bldP spid="1590275" grpId="0" animBg="1"/>
      <p:bldP spid="1590276" grpId="0" animBg="1"/>
      <p:bldP spid="1590277" grpId="0" animBg="1"/>
      <p:bldP spid="1590282" grpId="0"/>
      <p:bldP spid="1590283" grpId="0"/>
      <p:bldP spid="1590286" grpId="0" animBg="1"/>
      <p:bldP spid="159028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A17582F1-82C7-450F-87D7-21A731DF72C2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  <a:defRPr/>
              </a:pPr>
              <a:t>46</a:t>
            </a:fld>
            <a:endParaRPr lang="hu-HU" altLang="hu-HU" sz="1400" smtClean="0"/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0"/>
            <a:ext cx="914400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Line 3"/>
          <p:cNvSpPr>
            <a:spLocks noChangeShapeType="1"/>
          </p:cNvSpPr>
          <p:nvPr/>
        </p:nvSpPr>
        <p:spPr bwMode="auto">
          <a:xfrm flipV="1">
            <a:off x="900113" y="4868863"/>
            <a:ext cx="56165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9157" name="Text Box 4"/>
          <p:cNvSpPr txBox="1">
            <a:spLocks noChangeArrowheads="1"/>
          </p:cNvSpPr>
          <p:nvPr/>
        </p:nvSpPr>
        <p:spPr bwMode="auto">
          <a:xfrm>
            <a:off x="7494588" y="4827588"/>
            <a:ext cx="101441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hu-HU" altLang="hu-HU" sz="1200" b="1">
                <a:latin typeface="Tahoma" pitchFamily="34" charset="0"/>
              </a:rPr>
              <a:t>Fix költség</a:t>
            </a:r>
          </a:p>
        </p:txBody>
      </p:sp>
    </p:spTree>
    <p:extLst>
      <p:ext uri="{BB962C8B-B14F-4D97-AF65-F5344CB8AC3E}">
        <p14:creationId xmlns:p14="http://schemas.microsoft.com/office/powerpoint/2010/main" val="121414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k_kenyer_130815_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27384"/>
            <a:ext cx="100557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E0FA29FC-FB37-4B16-AB20-C0FDD10ED998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  <a:defRPr/>
              </a:pPr>
              <a:t>5</a:t>
            </a:fld>
            <a:endParaRPr lang="hu-HU" altLang="hu-HU" sz="1400" smtClean="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20888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KELLENEK A MUNKÁSKEZEK IS!</a:t>
            </a:r>
          </a:p>
        </p:txBody>
      </p:sp>
    </p:spTree>
    <p:extLst>
      <p:ext uri="{BB962C8B-B14F-4D97-AF65-F5344CB8AC3E}">
        <p14:creationId xmlns:p14="http://schemas.microsoft.com/office/powerpoint/2010/main" val="44864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atic.keptelenseg.hu/p/1da564b92ed95959d57996311c7075d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265861" cy="683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5B64E6E7-033E-4BC2-94B2-112074E0E07D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  <a:defRPr/>
              </a:pPr>
              <a:t>6</a:t>
            </a:fld>
            <a:endParaRPr lang="hu-HU" altLang="hu-HU" sz="1400" smtClean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502024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ÜZEMELTETNI KELL, ÉS FOLYAMATOSAN </a:t>
            </a:r>
            <a:br>
              <a:rPr lang="hu-HU" altLang="hu-HU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altLang="hu-HU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KARBAN KELL TARTANI </a:t>
            </a:r>
            <a:br>
              <a:rPr lang="hu-HU" altLang="hu-HU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altLang="hu-HU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GÉPEKET</a:t>
            </a:r>
          </a:p>
        </p:txBody>
      </p:sp>
    </p:spTree>
    <p:extLst>
      <p:ext uri="{BB962C8B-B14F-4D97-AF65-F5344CB8AC3E}">
        <p14:creationId xmlns:p14="http://schemas.microsoft.com/office/powerpoint/2010/main" val="339807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3A31A004-DB99-4CEC-B2EA-102A30929C44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  <a:defRPr/>
              </a:pPr>
              <a:t>7</a:t>
            </a:fld>
            <a:endParaRPr lang="hu-HU" altLang="hu-HU" sz="1400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VÁLLALAT MŰKÖDTETÉSE KÖLTSÉGEKKEL JÁR</a:t>
            </a:r>
          </a:p>
        </p:txBody>
      </p:sp>
      <p:sp>
        <p:nvSpPr>
          <p:cNvPr id="1659907" name="Rectangle 3"/>
          <p:cNvSpPr>
            <a:spLocks noChangeArrowheads="1"/>
          </p:cNvSpPr>
          <p:nvPr/>
        </p:nvSpPr>
        <p:spPr bwMode="auto">
          <a:xfrm>
            <a:off x="3132138" y="1844824"/>
            <a:ext cx="2879725" cy="136683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2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59908" name="Line 4"/>
          <p:cNvSpPr>
            <a:spLocks noChangeShapeType="1"/>
          </p:cNvSpPr>
          <p:nvPr/>
        </p:nvSpPr>
        <p:spPr bwMode="auto">
          <a:xfrm>
            <a:off x="1042988" y="2563962"/>
            <a:ext cx="208915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sz="20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59909" name="Line 5"/>
          <p:cNvSpPr>
            <a:spLocks noChangeShapeType="1"/>
          </p:cNvSpPr>
          <p:nvPr/>
        </p:nvSpPr>
        <p:spPr bwMode="auto">
          <a:xfrm>
            <a:off x="6011863" y="2563962"/>
            <a:ext cx="208915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sz="20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59910" name="Text Box 6"/>
          <p:cNvSpPr txBox="1">
            <a:spLocks noChangeArrowheads="1"/>
          </p:cNvSpPr>
          <p:nvPr/>
        </p:nvSpPr>
        <p:spPr bwMode="auto">
          <a:xfrm>
            <a:off x="1250623" y="2557612"/>
            <a:ext cx="10198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INPUT</a:t>
            </a:r>
          </a:p>
        </p:txBody>
      </p:sp>
      <p:sp>
        <p:nvSpPr>
          <p:cNvPr id="1659911" name="Text Box 7"/>
          <p:cNvSpPr txBox="1">
            <a:spLocks noChangeArrowheads="1"/>
          </p:cNvSpPr>
          <p:nvPr/>
        </p:nvSpPr>
        <p:spPr bwMode="auto">
          <a:xfrm>
            <a:off x="6323990" y="2563962"/>
            <a:ext cx="12426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OUTPUT</a:t>
            </a:r>
          </a:p>
        </p:txBody>
      </p:sp>
      <p:sp>
        <p:nvSpPr>
          <p:cNvPr id="1659912" name="Text Box 8"/>
          <p:cNvSpPr txBox="1">
            <a:spLocks noChangeArrowheads="1"/>
          </p:cNvSpPr>
          <p:nvPr/>
        </p:nvSpPr>
        <p:spPr bwMode="auto">
          <a:xfrm>
            <a:off x="3203174" y="2413149"/>
            <a:ext cx="265329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TRANSZFORMÁCIÓ</a:t>
            </a:r>
          </a:p>
        </p:txBody>
      </p:sp>
      <p:sp>
        <p:nvSpPr>
          <p:cNvPr id="1659913" name="Text Box 9"/>
          <p:cNvSpPr txBox="1">
            <a:spLocks noChangeArrowheads="1"/>
          </p:cNvSpPr>
          <p:nvPr/>
        </p:nvSpPr>
        <p:spPr bwMode="auto">
          <a:xfrm>
            <a:off x="572423" y="3210074"/>
            <a:ext cx="256672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MUNKAESZKÖZ </a:t>
            </a:r>
            <a:br>
              <a:rPr lang="hu-HU" altLang="hu-H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u-HU" altLang="hu-H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(GÉPEK, BERENDEZÉSEK, </a:t>
            </a:r>
            <a:endParaRPr lang="hu-HU" altLang="hu-H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FELSZERELÉSEK</a:t>
            </a:r>
            <a:r>
              <a:rPr lang="hu-HU" altLang="hu-H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ANYAG, ENERGIA,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ÁRU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MUNKAERŐ, </a:t>
            </a:r>
            <a:br>
              <a:rPr lang="hu-HU" altLang="hu-H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u-HU" altLang="hu-H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STB.</a:t>
            </a:r>
          </a:p>
        </p:txBody>
      </p:sp>
      <p:sp>
        <p:nvSpPr>
          <p:cNvPr id="1659914" name="Text Box 10"/>
          <p:cNvSpPr txBox="1">
            <a:spLocks noChangeArrowheads="1"/>
          </p:cNvSpPr>
          <p:nvPr/>
        </p:nvSpPr>
        <p:spPr bwMode="auto">
          <a:xfrm>
            <a:off x="3368312" y="3211662"/>
            <a:ext cx="230101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GYÁRTÁS,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SZOLGÁLTATÁSVÉGZÉS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KERESKEDELEM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STB.</a:t>
            </a:r>
          </a:p>
        </p:txBody>
      </p:sp>
      <p:sp>
        <p:nvSpPr>
          <p:cNvPr id="1659915" name="Text Box 11"/>
          <p:cNvSpPr txBox="1">
            <a:spLocks noChangeArrowheads="1"/>
          </p:cNvSpPr>
          <p:nvPr/>
        </p:nvSpPr>
        <p:spPr bwMode="auto">
          <a:xfrm>
            <a:off x="6145742" y="3214837"/>
            <a:ext cx="164359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TERMÉK,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SZOLGÁLTATÁS,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ELADOTT </a:t>
            </a:r>
            <a:r>
              <a:rPr lang="hu-HU" altLang="hu-H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ÁRU, </a:t>
            </a:r>
            <a:endParaRPr lang="hu-HU" altLang="hu-H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STB.</a:t>
            </a:r>
          </a:p>
        </p:txBody>
      </p:sp>
      <p:sp>
        <p:nvSpPr>
          <p:cNvPr id="1659916" name="Text Box 12"/>
          <p:cNvSpPr txBox="1">
            <a:spLocks noChangeArrowheads="1"/>
          </p:cNvSpPr>
          <p:nvPr/>
        </p:nvSpPr>
        <p:spPr bwMode="auto">
          <a:xfrm>
            <a:off x="3189513" y="4118124"/>
            <a:ext cx="26125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IRÁNYÍTÓ,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TÁMOGATÓ,</a:t>
            </a:r>
            <a:r>
              <a:rPr lang="hu-HU" altLang="hu-H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u-HU" altLang="hu-H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u-HU" altLang="hu-H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KIEGÉSZÍTŐ FOLYAMATOK</a:t>
            </a:r>
          </a:p>
        </p:txBody>
      </p:sp>
      <p:sp>
        <p:nvSpPr>
          <p:cNvPr id="1659917" name="Text Box 13"/>
          <p:cNvSpPr txBox="1">
            <a:spLocks noChangeArrowheads="1"/>
          </p:cNvSpPr>
          <p:nvPr/>
        </p:nvSpPr>
        <p:spPr bwMode="auto">
          <a:xfrm>
            <a:off x="35496" y="5227638"/>
            <a:ext cx="302679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TERMELÉSSEL,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SZOLGÁLTATÁSVÉGZÉSSEL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KAPCSOLATOS KÖLTSÉGEK</a:t>
            </a:r>
          </a:p>
        </p:txBody>
      </p:sp>
      <p:sp>
        <p:nvSpPr>
          <p:cNvPr id="1659918" name="Text Box 14"/>
          <p:cNvSpPr txBox="1">
            <a:spLocks noChangeArrowheads="1"/>
          </p:cNvSpPr>
          <p:nvPr/>
        </p:nvSpPr>
        <p:spPr bwMode="auto">
          <a:xfrm>
            <a:off x="3059832" y="5229225"/>
            <a:ext cx="298190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IRÁNYÍTÁSSAL,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MŰKÖDTETÉSSEL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KAPCSOLATOS KÖLTSÉGEK</a:t>
            </a:r>
          </a:p>
        </p:txBody>
      </p:sp>
      <p:sp>
        <p:nvSpPr>
          <p:cNvPr id="1659919" name="Text Box 15"/>
          <p:cNvSpPr txBox="1">
            <a:spLocks noChangeArrowheads="1"/>
          </p:cNvSpPr>
          <p:nvPr/>
        </p:nvSpPr>
        <p:spPr bwMode="auto">
          <a:xfrm>
            <a:off x="6126597" y="5219700"/>
            <a:ext cx="298190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ELADÁSSAL,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UTÓGONDOZÁSSAL</a:t>
            </a:r>
            <a:br>
              <a:rPr lang="hu-HU" altLang="hu-HU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u-HU" altLang="hu-HU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KAPCSOLATOS KÖLTSÉGEK</a:t>
            </a:r>
          </a:p>
        </p:txBody>
      </p:sp>
    </p:spTree>
    <p:extLst>
      <p:ext uri="{BB962C8B-B14F-4D97-AF65-F5344CB8AC3E}">
        <p14:creationId xmlns:p14="http://schemas.microsoft.com/office/powerpoint/2010/main" val="367726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9907" grpId="0" animBg="1"/>
      <p:bldP spid="1659908" grpId="0" animBg="1"/>
      <p:bldP spid="1659909" grpId="0" animBg="1"/>
      <p:bldP spid="1659910" grpId="0"/>
      <p:bldP spid="1659911" grpId="0"/>
      <p:bldP spid="1659912" grpId="0"/>
      <p:bldP spid="1659913" grpId="0"/>
      <p:bldP spid="1659914" grpId="0"/>
      <p:bldP spid="1659915" grpId="0"/>
      <p:bldP spid="1659916" grpId="0"/>
      <p:bldP spid="1659917" grpId="0"/>
      <p:bldP spid="1659918" grpId="0"/>
      <p:bldP spid="16599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9E77DD88-8917-4C45-BFA4-A4AF888811B0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  <a:defRPr/>
              </a:pPr>
              <a:t>8</a:t>
            </a:fld>
            <a:endParaRPr lang="hu-HU" altLang="hu-HU" sz="140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193504" y="1412776"/>
            <a:ext cx="5626968" cy="4032250"/>
          </a:xfrm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hu-HU" altLang="hu-HU" sz="3200" b="1" dirty="0" smtClean="0"/>
              <a:t>A KÖLTSÉG </a:t>
            </a:r>
            <a:br>
              <a:rPr lang="hu-HU" altLang="hu-HU" sz="3200" b="1" dirty="0" smtClean="0"/>
            </a:br>
            <a:r>
              <a:rPr lang="hu-HU" altLang="hu-HU" sz="3200" b="1" dirty="0" smtClean="0"/>
              <a:t>A HOZAMOK ELÉRÉSE ÉRDEKÉBEN FELMERÜLŐ, (TÖBBNYIRE) </a:t>
            </a:r>
            <a:br>
              <a:rPr lang="hu-HU" altLang="hu-HU" sz="3200" b="1" dirty="0" smtClean="0"/>
            </a:br>
            <a:r>
              <a:rPr lang="hu-HU" altLang="hu-HU" sz="3200" b="1" dirty="0" smtClean="0"/>
              <a:t>PÉNZBEN (IS) KIFEJEZHETŐ </a:t>
            </a:r>
            <a:br>
              <a:rPr lang="hu-HU" altLang="hu-HU" sz="3200" b="1" dirty="0" smtClean="0"/>
            </a:br>
            <a:r>
              <a:rPr lang="hu-HU" altLang="hu-HU" sz="3200" b="1" dirty="0" smtClean="0"/>
              <a:t>ERŐFORRÁS-ÁLDOZAT</a:t>
            </a:r>
          </a:p>
        </p:txBody>
      </p:sp>
      <p:pic>
        <p:nvPicPr>
          <p:cNvPr id="4" name="Picture 2" descr="http://www.czuczora.sk/hirkepek/201410021107070.felkialtoje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6171"/>
            <a:ext cx="2857500" cy="499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6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8CD28C99-C368-45FF-BA2D-FD9232A2F847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  <a:defRPr/>
              </a:pPr>
              <a:t>9</a:t>
            </a:fld>
            <a:endParaRPr lang="hu-HU" altLang="hu-HU" sz="1400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46856" y="2358008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sz="4000" b="1" dirty="0" smtClean="0"/>
              <a:t>ÉS VANNAK A SZÜKSÉGESEK MELLETT FELESLEGES KÖLTSÉGEK IS </a:t>
            </a:r>
            <a:br>
              <a:rPr lang="hu-HU" altLang="hu-HU" sz="4000" b="1" dirty="0" smtClean="0"/>
            </a:br>
            <a:r>
              <a:rPr lang="hu-HU" altLang="hu-HU" sz="4000" b="1" dirty="0" smtClean="0"/>
              <a:t>A GYÁRTÁSI, </a:t>
            </a:r>
            <a:br>
              <a:rPr lang="hu-HU" altLang="hu-HU" sz="4000" b="1" dirty="0" smtClean="0"/>
            </a:br>
            <a:r>
              <a:rPr lang="hu-HU" altLang="hu-HU" sz="4000" b="1" dirty="0" smtClean="0"/>
              <a:t>AZ IRÁNYÍTÁSI </a:t>
            </a:r>
            <a:br>
              <a:rPr lang="hu-HU" altLang="hu-HU" sz="4000" b="1" dirty="0" smtClean="0"/>
            </a:br>
            <a:r>
              <a:rPr lang="hu-HU" altLang="hu-HU" sz="4000" b="1" dirty="0" smtClean="0"/>
              <a:t>AZ ÉRTÉKESÍTÉSI FOLYAMATBAN IS …</a:t>
            </a: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395536" y="5310336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4000" b="1" dirty="0">
                <a:solidFill>
                  <a:srgbClr val="FF0000"/>
                </a:solidFill>
              </a:rPr>
              <a:t>…AMELYEK VESZTESÉGET OKOZNAK</a:t>
            </a:r>
          </a:p>
        </p:txBody>
      </p:sp>
    </p:spTree>
    <p:extLst>
      <p:ext uri="{BB962C8B-B14F-4D97-AF65-F5344CB8AC3E}">
        <p14:creationId xmlns:p14="http://schemas.microsoft.com/office/powerpoint/2010/main" val="180011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43064</TotalTime>
  <Words>1504</Words>
  <Application>Microsoft Office PowerPoint</Application>
  <PresentationFormat>Diavetítés a képernyőre (4:3 oldalarány)</PresentationFormat>
  <Paragraphs>536</Paragraphs>
  <Slides>46</Slides>
  <Notes>21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46</vt:i4>
      </vt:variant>
    </vt:vector>
  </HeadingPairs>
  <TitlesOfParts>
    <vt:vector size="52" baseType="lpstr">
      <vt:lpstr>Arial</vt:lpstr>
      <vt:lpstr>Arial Black</vt:lpstr>
      <vt:lpstr>Palatino</vt:lpstr>
      <vt:lpstr>Tahoma</vt:lpstr>
      <vt:lpstr>Wingdings</vt:lpstr>
      <vt:lpstr>Alapértelmezett terv</vt:lpstr>
      <vt:lpstr>6. KÖLTSÉGEK NYILVÁNTARTÁSA</vt:lpstr>
      <vt:lpstr>PowerPoint bemutató</vt:lpstr>
      <vt:lpstr>HOGYAN KÉSZÜL  A KENYÉR?</vt:lpstr>
      <vt:lpstr>A KENYÉRGYÁRTÁS  FŐ ALAPANYAGAI: LISZT,  KOVÁSZ,  SÓ, VÍZ</vt:lpstr>
      <vt:lpstr>KELLENEK A MUNKÁSKEZEK IS!</vt:lpstr>
      <vt:lpstr>ÜZEMELTETNI KELL, ÉS FOLYAMATOSAN  KARBAN KELL TARTANI  A GÉPEKET</vt:lpstr>
      <vt:lpstr>A VÁLLALAT MŰKÖDTETÉSE KÖLTSÉGEKKEL JÁR</vt:lpstr>
      <vt:lpstr>A KÖLTSÉG  A HOZAMOK ELÉRÉSE ÉRDEKÉBEN FELMERÜLŐ, (TÖBBNYIRE)  PÉNZBEN (IS) KIFEJEZHETŐ  ERŐFORRÁS-ÁLDOZAT</vt:lpstr>
      <vt:lpstr>ÉS VANNAK A SZÜKSÉGESEK MELLETT FELESLEGES KÖLTSÉGEK IS  A GYÁRTÁSI,  AZ IRÁNYÍTÁSI  AZ ÉRTÉKESÍTÉSI FOLYAMATBAN IS …</vt:lpstr>
      <vt:lpstr>NEM ATTÓL JÓ, HOGY KEVÉS, HANEM ATTÓL, HOGY MEGTÉRÜL (SZÜKSÉGES ÉS NEM FELESLEGES)</vt:lpstr>
      <vt:lpstr>PowerPoint bemutató</vt:lpstr>
      <vt:lpstr>0. NYITÁS</vt:lpstr>
      <vt:lpstr>OKTÓBERI KÖLTSÉGFELADÁS</vt:lpstr>
      <vt:lpstr>BRUTTÓ BÉR – NETTÓ BÉR</vt:lpstr>
      <vt:lpstr>BÉRJÁRULÉKOK A MUNKAVÁLLALÓ UTÁN</vt:lpstr>
      <vt:lpstr>PowerPoint bemutató</vt:lpstr>
      <vt:lpstr>BÉRELSZÁMOLÁS KÖNYVELÉSE</vt:lpstr>
      <vt:lpstr>A PÉNZÜGYI TELJESÍTÉST KÖVETŐEN CSAK A KÖLTSÉGSZÁMLÁK MUTATJÁK A TÉNYLEGES ERŐFORRÁSÁLDOZATOKAT,  A PÉNZSZÁMLÁK A PÉNZÜGYI TELJESÍTÉSEKET.  A FORRÁSSZÁMLÁKNAK – HA MINDEN KIFIZETÉSRE KERÜLT – MÁR NEM LEHET EGYENLEGÜK. </vt:lpstr>
      <vt:lpstr>4. ALAPANYAGFELHASZNÁLÁS</vt:lpstr>
      <vt:lpstr>5. ÉRTÉKCSÖKKENÉS ELSZÁMOLÁSA</vt:lpstr>
      <vt:lpstr>6. ENERGIASZOLGÁLTATÁS ELSZÁMOLÁSA</vt:lpstr>
      <vt:lpstr>IDŐSZAKI KÖLTSÉGEK</vt:lpstr>
      <vt:lpstr>PowerPoint bemutató</vt:lpstr>
      <vt:lpstr>KÖLTSÉGSZÁMÍTÁS RENDSZERE</vt:lpstr>
      <vt:lpstr>KÖLTSÉGEK LEGELTERJEDTEBB CSOPORTOSÍTÁSA</vt:lpstr>
      <vt:lpstr>PowerPoint bemutató</vt:lpstr>
      <vt:lpstr>1.  KÖLTSÉGEK FAJTÁJA (NEME) SZERINT (5. SZÁMLAOSZTÁLY):  - ANYAGJELLEGŰ (51) - SZEMÉLYI JELLEGŰ (52)  - ÉRTÉKCSÖKKENÉSI LEÍRÁS (53)</vt:lpstr>
      <vt:lpstr>ANYAGJELLEGŰ  KÖLTSÉGEK    - ANYAGKÖLTSÉG    300,742     - IGÉNYBE VETT SZOLG.  150,000     - EGYÉB SZOLGÁLTATÁSOK      0</vt:lpstr>
      <vt:lpstr>SZEMÉLYI JELLEGŰ KÖLTSÉGEK  - BÉRKÖLTSÉG   139,500  - BÉRJÁRULÉKOK       39,758  - SZEMÉLYI JELLEGŰ EGYÉB           KIFIZETÉSEK                0</vt:lpstr>
      <vt:lpstr>ÉRTÉKCSÖKKENÉSI LEÍRÁS 200,000</vt:lpstr>
      <vt:lpstr>2.  ELSZÁMOLHATÓSÁGI MÓD SZERINT  (6-7. SZÁMLAOSZTÁLY):  - KÖZVETLEN KÖLTSÉGEK (7) - KÖZVETETT KÖLTSÉGEK (6)</vt:lpstr>
      <vt:lpstr>KÖZVETLEN KÖLTSÉG  480,000</vt:lpstr>
      <vt:lpstr>KÖLTSÉGVISELŐK (7-ES SZÁMLAOSZTÁLY)</vt:lpstr>
      <vt:lpstr>KÖZVETETT KÖLTSÉGEK 350,000</vt:lpstr>
      <vt:lpstr>KÖLTSÉGHELYEK (6-OS SZÁMLAOSZTÁLY)</vt:lpstr>
      <vt:lpstr>3.  IDŐSZAKHOZ KAPCSOLÓDÁS SZERINT: - IDŐSZAKHOZ KAPCSOLÓDÓ (KÉSZLET ÉS RÁFORDÍTÁS IS LEHET) 830,000 - IDŐSZAKOT TERHELŐ (RÁFORDÍTÁSKÉNT EL KELL SZÁMOLNI) 510,000</vt:lpstr>
      <vt:lpstr>FELMERÜLT KÖLTSÉGEK AZ IDŐSZAK SORÁN</vt:lpstr>
      <vt:lpstr>VÁLLALATI ÉRTÉKKÉPZÉS</vt:lpstr>
      <vt:lpstr>A SZÁMVITEL EGYIK FONTOS TERÜLETE A KÖLTSÉGEK SOKOLDALÚ BEMUTATÁSA</vt:lpstr>
      <vt:lpstr>PowerPoint bemutató</vt:lpstr>
      <vt:lpstr>AKTIVÁLT SAJÁT TELJESÍTMÉNY  (AST)</vt:lpstr>
      <vt:lpstr>4.  KALKULÁCIÓVAL VALÓ KAPCSOLAT SZERINT:  - KALKULÁLHATÓ  480,000  - NEM KALKULÁLHATÓ  (FEL NEM OSZTOTTKÖLTSÉG, FNOK) 350,000  </vt:lpstr>
      <vt:lpstr>ÖNKÖLTSÉGKATEGÓRIÁK</vt:lpstr>
      <vt:lpstr>5.  VOLUMENHEZ VALÓ KAPCSOLAT SZERINT:  VÁLTOZÓ ÉS FIX KÖLTSÉG</vt:lpstr>
      <vt:lpstr>PowerPoint bemutató</vt:lpstr>
      <vt:lpstr>PowerPoint bemutató</vt:lpstr>
    </vt:vector>
  </TitlesOfParts>
  <Company>BME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laab</dc:creator>
  <cp:lastModifiedBy>BaranyM</cp:lastModifiedBy>
  <cp:revision>276</cp:revision>
  <cp:lastPrinted>2015-10-15T08:31:10Z</cp:lastPrinted>
  <dcterms:created xsi:type="dcterms:W3CDTF">2009-11-22T10:24:48Z</dcterms:created>
  <dcterms:modified xsi:type="dcterms:W3CDTF">2016-10-11T19:44:25Z</dcterms:modified>
</cp:coreProperties>
</file>