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24"/>
  </p:notesMasterIdLst>
  <p:handoutMasterIdLst>
    <p:handoutMasterId r:id="rId25"/>
  </p:handoutMasterIdLst>
  <p:sldIdLst>
    <p:sldId id="300" r:id="rId2"/>
    <p:sldId id="484" r:id="rId3"/>
    <p:sldId id="537" r:id="rId4"/>
    <p:sldId id="538" r:id="rId5"/>
    <p:sldId id="539" r:id="rId6"/>
    <p:sldId id="533" r:id="rId7"/>
    <p:sldId id="517" r:id="rId8"/>
    <p:sldId id="503" r:id="rId9"/>
    <p:sldId id="511" r:id="rId10"/>
    <p:sldId id="525" r:id="rId11"/>
    <p:sldId id="489" r:id="rId12"/>
    <p:sldId id="507" r:id="rId13"/>
    <p:sldId id="534" r:id="rId14"/>
    <p:sldId id="505" r:id="rId15"/>
    <p:sldId id="508" r:id="rId16"/>
    <p:sldId id="529" r:id="rId17"/>
    <p:sldId id="540" r:id="rId18"/>
    <p:sldId id="486" r:id="rId19"/>
    <p:sldId id="528" r:id="rId20"/>
    <p:sldId id="535" r:id="rId21"/>
    <p:sldId id="516" r:id="rId22"/>
    <p:sldId id="491" r:id="rId23"/>
  </p:sldIdLst>
  <p:sldSz cx="9144000" cy="6858000" type="screen4x3"/>
  <p:notesSz cx="6858000" cy="9774238"/>
  <p:embeddedFontLst>
    <p:embeddedFont>
      <p:font typeface="Monotype Sorts" panose="020B0604020202020204"/>
      <p:regular r:id="rId26"/>
    </p:embeddedFont>
    <p:embeddedFont>
      <p:font typeface="Cambria Math" panose="02040503050406030204" pitchFamily="18" charset="0"/>
      <p:regular r:id="rId27"/>
    </p:embeddedFont>
    <p:embeddedFont>
      <p:font typeface="Calibri" panose="020F0502020204030204" pitchFamily="34" charset="0"/>
      <p:regular r:id="rId28"/>
      <p:bold r:id="rId29"/>
      <p:italic r:id="rId30"/>
      <p:boldItalic r:id="rId31"/>
    </p:embeddedFont>
    <p:embeddedFont>
      <p:font typeface="Helvetica" panose="020B0604020202020204" pitchFamily="34" charset="0"/>
      <p:regular r:id="rId32"/>
      <p:bold r:id="rId33"/>
      <p:italic r:id="rId34"/>
      <p:boldItalic r:id="rId35"/>
    </p:embeddedFont>
  </p:embeddedFontLst>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B2B2B2"/>
    <a:srgbClr val="66FF66"/>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9" autoAdjust="0"/>
    <p:restoredTop sz="78839" autoAdjust="0"/>
  </p:normalViewPr>
  <p:slideViewPr>
    <p:cSldViewPr snapToGrid="0">
      <p:cViewPr>
        <p:scale>
          <a:sx n="90" d="100"/>
          <a:sy n="90" d="100"/>
        </p:scale>
        <p:origin x="-522" y="-510"/>
      </p:cViewPr>
      <p:guideLst>
        <p:guide orient="horz" pos="2160"/>
        <p:guide pos="2880"/>
      </p:guideLst>
    </p:cSldViewPr>
  </p:slideViewPr>
  <p:notesTextViewPr>
    <p:cViewPr>
      <p:scale>
        <a:sx n="100" d="100"/>
        <a:sy n="100" d="100"/>
      </p:scale>
      <p:origin x="0" y="0"/>
    </p:cViewPr>
  </p:notesTextViewPr>
  <p:notesViewPr>
    <p:cSldViewPr snapToGrid="0">
      <p:cViewPr varScale="1">
        <p:scale>
          <a:sx n="60" d="100"/>
          <a:sy n="60" d="100"/>
        </p:scale>
        <p:origin x="-3187" y="-72"/>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225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993775" y="739775"/>
            <a:ext cx="4870450" cy="3651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645025"/>
            <a:ext cx="5029200" cy="411321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89309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95363" y="739775"/>
            <a:ext cx="4867275" cy="365125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5363" y="739775"/>
            <a:ext cx="4867275" cy="365125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render smooth surfaces, we should compute the ideal reflection direction. Assume that incident direction v and surface normal N are unit length vectors.</a:t>
            </a:r>
          </a:p>
          <a:p>
            <a:r>
              <a:rPr lang="en-US" altLang="en-US" dirty="0" smtClean="0"/>
              <a:t>Incident direction v is decomposed to a component parallel to the normal and a component that is perpendicular to it. Then, the reflection direction is built up from these two components.</a:t>
            </a:r>
            <a:endParaRPr lang="hu-HU"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5363" y="739775"/>
            <a:ext cx="4867275" cy="365125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refraction direction calculation is also similar. The refraction direction </a:t>
            </a:r>
            <a:r>
              <a:rPr lang="en-US" altLang="en-US" dirty="0" err="1" smtClean="0"/>
              <a:t>v_t</a:t>
            </a:r>
            <a:r>
              <a:rPr lang="en-US" altLang="en-US" dirty="0" smtClean="0"/>
              <a:t> is expressed as a combination of the normal vector and a vector that is perpendicular to the normal, </a:t>
            </a:r>
            <a:r>
              <a:rPr lang="en-US" altLang="en-US" dirty="0" err="1" smtClean="0"/>
              <a:t>N_perpendicular</a:t>
            </a:r>
            <a:r>
              <a:rPr lang="en-US" altLang="en-US" dirty="0" smtClean="0"/>
              <a:t>. These vectors should be combined with weights cos(beta) and sin(beta) where beta is the refraction angle.</a:t>
            </a:r>
          </a:p>
          <a:p>
            <a:r>
              <a:rPr lang="en-US" altLang="en-US" dirty="0" err="1" smtClean="0"/>
              <a:t>N_perpendicular</a:t>
            </a:r>
            <a:r>
              <a:rPr lang="en-US" altLang="en-US" dirty="0" smtClean="0"/>
              <a:t> is expressed from </a:t>
            </a:r>
            <a:r>
              <a:rPr lang="en-US" altLang="en-US" dirty="0" err="1" smtClean="0"/>
              <a:t>v+N</a:t>
            </a:r>
            <a:r>
              <a:rPr lang="en-US" altLang="en-US" dirty="0" smtClean="0"/>
              <a:t> cos(alpha) by dividing it with its length sin(alpha).</a:t>
            </a:r>
          </a:p>
          <a:p>
            <a:r>
              <a:rPr lang="en-US" altLang="en-US" dirty="0" smtClean="0"/>
              <a:t>Then sin(beta)/sin(alpha) is replaced by the reciprocal of the index of refraction.  </a:t>
            </a:r>
            <a:endParaRPr lang="hu-HU"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95363" y="739775"/>
            <a:ext cx="4867275" cy="3651250"/>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Surfaces are usually not smooth, so they reflect light not just in the ideal reflection direction but practically in all possible directions. Physically, we can imagine these rough surfaces as a random collection of ideal mirror </a:t>
            </a:r>
            <a:r>
              <a:rPr lang="en-US" altLang="en-US" dirty="0" err="1" smtClean="0"/>
              <a:t>microfacets</a:t>
            </a:r>
            <a:r>
              <a:rPr lang="en-US" altLang="en-US" dirty="0" smtClean="0"/>
              <a:t> that reflect light according to their random orientation. </a:t>
            </a:r>
          </a:p>
          <a:p>
            <a:r>
              <a:rPr lang="en-US" altLang="en-US" dirty="0" smtClean="0"/>
              <a:t>As we see not a single </a:t>
            </a:r>
            <a:r>
              <a:rPr lang="en-US" altLang="en-US" dirty="0" err="1" smtClean="0"/>
              <a:t>microfacet</a:t>
            </a:r>
            <a:r>
              <a:rPr lang="en-US" altLang="en-US" dirty="0" smtClean="0"/>
              <a:t> in a pixel, but a large collection of them, we perceive the average radiance reflected by this collection.</a:t>
            </a:r>
          </a:p>
          <a:p>
            <a:r>
              <a:rPr lang="en-US" altLang="en-US" dirty="0" smtClean="0"/>
              <a:t>Photons may have a single scattering on these </a:t>
            </a:r>
            <a:r>
              <a:rPr lang="en-US" altLang="en-US" dirty="0" err="1" smtClean="0"/>
              <a:t>microfaces</a:t>
            </a:r>
            <a:r>
              <a:rPr lang="en-US" altLang="en-US" dirty="0" smtClean="0"/>
              <a:t> when the average is maximum around the ideal reflection direction of the mean surface. On the other hand, photons may get scattered multiple times, when they “forget” their original direction, so the reflection lobe will be roughly uniform.</a:t>
            </a:r>
          </a:p>
          <a:p>
            <a:r>
              <a:rPr lang="en-US" altLang="en-US" dirty="0" smtClean="0"/>
              <a:t>Instead of following a probabilistic reasoning, we handle these rough surfaces as a black-box, i.e. empirical model. That is, we describe the behavior of the surface based on everyday experience without any structural analysis. By experience, we say that a rough surface reflects light into all directions, but more light is reflected into the neighborhood of the ideal reflection direction. </a:t>
            </a:r>
          </a:p>
          <a:p>
            <a:endParaRPr lang="hu-HU"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93775" y="739775"/>
            <a:ext cx="4868863" cy="3651250"/>
          </a:xfrm>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reflected radiance of a surface depends on the irradiance and the likelihood of the reflection. The irradiance is the incident radiance and a geometric factor that expresses that the illumination</a:t>
            </a:r>
            <a:r>
              <a:rPr lang="en-US" altLang="en-US" baseline="0" dirty="0" smtClean="0"/>
              <a:t> is weaker if the light arrives from a non-perpendicular direction since a unit cross section light beam illuminates a larger surface on which the photons are distributed. This cosine term is also called the geometric term and </a:t>
            </a:r>
            <a:r>
              <a:rPr lang="en-US" altLang="en-US" dirty="0" smtClean="0"/>
              <a:t>term expresses that a non perpendicular illumination  is spread over a larger surface</a:t>
            </a:r>
            <a:r>
              <a:rPr lang="en-US" altLang="en-US" baseline="0" dirty="0" smtClean="0"/>
              <a:t>. </a:t>
            </a:r>
            <a:r>
              <a:rPr lang="en-US" altLang="en-US" dirty="0" smtClean="0"/>
              <a:t>The likelihood of reflection is expressed by the Bi-directional Reflectance </a:t>
            </a:r>
            <a:r>
              <a:rPr lang="en-US" altLang="en-US" dirty="0" err="1" smtClean="0"/>
              <a:t>Distributrion</a:t>
            </a:r>
            <a:r>
              <a:rPr lang="en-US" altLang="en-US" dirty="0" smtClean="0"/>
              <a:t> Function. In real life, BRDFs are symmetric.</a:t>
            </a:r>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95363" y="739775"/>
            <a:ext cx="4867275" cy="365125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Our first model is for very rough surfaces where all photons get reflected multiple times. Such materials (snow, sand, wall, chalk, cloth </a:t>
            </a:r>
            <a:r>
              <a:rPr lang="en-US" altLang="en-US" dirty="0" err="1" smtClean="0"/>
              <a:t>etc</a:t>
            </a:r>
            <a:r>
              <a:rPr lang="en-US" altLang="en-US" dirty="0" smtClean="0"/>
              <a:t>) have a matte look, they look the same from all viewing directions. Thus, the radiance, which equals to the incident radiance times the BRDF times the geometry term, is independent of the viewing direction. Incident radiance and the geometry term are already independent of the viewing direction, thus the BRDF must also be independent of the viewing direction. According to Helmholtz reciprocity, if the BRDF is independent of the viewing direction, it must be independent of the illumination direction as well, so the BRDF is direction independent. </a:t>
            </a:r>
          </a:p>
          <a:p>
            <a:r>
              <a:rPr lang="en-US" altLang="en-US" dirty="0" smtClean="0"/>
              <a:t>Diffuse surfaces correspond to very rough surfaces where a photon collides many times. The Fresnel depends on the wavelength, which is strong for metals and weak for non-metals. Even if a single reflection changes the spectrum just a little, multiple reflections amplify this effect, so the final reflected light will have a modified spectrum. Diffuse reflection is primarily responsible for the “own color” of the surface.</a:t>
            </a:r>
          </a:p>
          <a:p>
            <a:endParaRPr lang="hu-HU"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95363" y="739775"/>
            <a:ext cx="4867275" cy="365125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reflected radiance is the incident radiance times the BRDF, which is constant now, and the geometry term. So for diffuse surfaces, the reflected radiance is proportional to the cosine of the orientation angle. This cosine can be computed as a dot product of the unit surface normal and the unit illumination direction.</a:t>
            </a:r>
          </a:p>
          <a:p>
            <a:r>
              <a:rPr lang="en-US" altLang="en-US" dirty="0" smtClean="0"/>
              <a:t>If the cosine is negative, i.e. the angle between the surface normal and the illumination direction is greater than 90 degrees, then the illumination is blocked by the object whose surface is considered. In such cases, the negative value is replaced by zero.</a:t>
            </a:r>
          </a:p>
          <a:p>
            <a:endParaRPr lang="hu-HU"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95363" y="739775"/>
            <a:ext cx="4867275" cy="3651250"/>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Shiny, glossy or specular surfaces also reflect the light in all possible directions, but they look differently from different viewing directions. We can observe the blurred reflection of the light sources, thus they reflect more light close to the ideal reflection direction. </a:t>
            </a:r>
          </a:p>
          <a:p>
            <a:r>
              <a:rPr lang="en-US" altLang="en-US" dirty="0" smtClean="0"/>
              <a:t>We model such surfaces as a combination of diffuse reflection where the radiance is constant and a specular reflection where the radiance is great around the ideal reflection direction. According to the </a:t>
            </a:r>
            <a:r>
              <a:rPr lang="en-US" altLang="en-US" dirty="0" err="1" smtClean="0"/>
              <a:t>microfacet</a:t>
            </a:r>
            <a:r>
              <a:rPr lang="en-US" altLang="en-US" dirty="0" smtClean="0"/>
              <a:t> model, diffuse reflection is caused by multiple light </a:t>
            </a:r>
            <a:r>
              <a:rPr lang="en-US" altLang="en-US" dirty="0" err="1" smtClean="0"/>
              <a:t>microfacet</a:t>
            </a:r>
            <a:r>
              <a:rPr lang="en-US" altLang="en-US" dirty="0" smtClean="0"/>
              <a:t> interaction while specular reflection is the result of a single light </a:t>
            </a:r>
            <a:r>
              <a:rPr lang="en-US" altLang="en-US" dirty="0" err="1" smtClean="0"/>
              <a:t>microfacet</a:t>
            </a:r>
            <a:r>
              <a:rPr lang="en-US" altLang="en-US" dirty="0" smtClean="0"/>
              <a:t> interaction.  In order to model the specular reflection lobe, we need a function that is maximum at the reflection direction and decreases in a controllable way if the viewing direction gets farther from the reflection direction. </a:t>
            </a:r>
            <a:r>
              <a:rPr lang="en-US" altLang="en-US" dirty="0" err="1" smtClean="0"/>
              <a:t>Phong</a:t>
            </a:r>
            <a:r>
              <a:rPr lang="en-US" altLang="en-US" dirty="0" smtClean="0"/>
              <a:t> and </a:t>
            </a:r>
            <a:r>
              <a:rPr lang="en-US" altLang="en-US" dirty="0" err="1" smtClean="0"/>
              <a:t>Blinn</a:t>
            </a:r>
            <a:r>
              <a:rPr lang="en-US" altLang="en-US" dirty="0" smtClean="0"/>
              <a:t> proposed the </a:t>
            </a:r>
            <a:r>
              <a:rPr lang="en-US" altLang="en-US" dirty="0" err="1" smtClean="0"/>
              <a:t>cos^shininess</a:t>
            </a:r>
            <a:r>
              <a:rPr lang="en-US" altLang="en-US" dirty="0" smtClean="0"/>
              <a:t>(delta) function where delta is the angle between the macroscopic surface normal and the </a:t>
            </a:r>
            <a:r>
              <a:rPr lang="en-US" altLang="en-US" dirty="0" err="1" smtClean="0"/>
              <a:t>microfacet</a:t>
            </a:r>
            <a:r>
              <a:rPr lang="en-US" altLang="en-US" dirty="0" smtClean="0"/>
              <a:t> normal.  The shininess exponent defines how shiny the surface is.</a:t>
            </a:r>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09614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95363" y="739775"/>
            <a:ext cx="4867275" cy="36512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Diffuse reflection simulates multiple light-surface interaction and is colored. Specular reflection is the model of the single light-surface interaction and it is proportional to the Fresnel function. For non metals, the wavelength dependence of the Fresnel is moderate, so for non metals the specular reflection is said to be </a:t>
            </a:r>
            <a:r>
              <a:rPr lang="hu-HU" altLang="en-US" smtClean="0"/>
              <a:t>”white”.</a:t>
            </a:r>
            <a:endParaRPr lang="en-US" altLang="en-US" smtClean="0"/>
          </a:p>
          <a:p>
            <a:endParaRPr lang="hu-HU"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7652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95363" y="739775"/>
            <a:ext cx="4867275" cy="3651250"/>
          </a:xfrm>
          <a:ln/>
        </p:spPr>
      </p:sp>
      <p:sp>
        <p:nvSpPr>
          <p:cNvPr id="29699" name="Rectangle 3"/>
          <p:cNvSpPr>
            <a:spLocks noGrp="1" noChangeArrowheads="1"/>
          </p:cNvSpPr>
          <p:nvPr>
            <p:ph type="body" idx="1"/>
          </p:nvPr>
        </p:nvSpPr>
        <p:spPr>
          <a:xfrm>
            <a:off x="533400" y="4645025"/>
            <a:ext cx="5791200" cy="4113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order to compute the image, the power arriving at the eye from the solid angle of each pixel needs to be determined on different wavelengths.</a:t>
            </a:r>
          </a:p>
          <a:p>
            <a:r>
              <a:rPr lang="en-US" altLang="en-US" dirty="0" smtClean="0"/>
              <a:t>We establish a virtual world model in the computer memory, where the user is represented by a single eye position and the display by a window rectangle. Then we compute the power going through the pixel toward the eye on different wavelength</a:t>
            </a:r>
            <a:r>
              <a:rPr lang="hu-HU" altLang="en-US" dirty="0" smtClean="0"/>
              <a:t>s</a:t>
            </a:r>
            <a:r>
              <a:rPr lang="en-US" altLang="en-US" dirty="0" smtClean="0"/>
              <a:t>, which results in a power spectrum. </a:t>
            </a:r>
          </a:p>
          <a:p>
            <a:r>
              <a:rPr lang="en-US" altLang="en-US" dirty="0" smtClean="0"/>
              <a:t>If we can get the display to emit the same photons (i.e.</a:t>
            </a:r>
            <a:r>
              <a:rPr lang="en-US" altLang="en-US" baseline="0" dirty="0" smtClean="0"/>
              <a:t> the same number and of the same frequency)</a:t>
            </a:r>
            <a:r>
              <a:rPr lang="en-US" altLang="en-US" dirty="0" smtClean="0"/>
              <a:t>, then the illusion of watching the virtual world can be created. As the human eye can be cheated with red, green, and blue colors, it is enough if the display emits light on these wavelengths. The last step of rendering is the conversion of the calculated spectrum to displayable red, green and blue intensities, which is called tone mapping. If we compute the light transfer only on these wavelength</a:t>
            </a:r>
            <a:r>
              <a:rPr lang="hu-HU" altLang="en-US" dirty="0" smtClean="0"/>
              <a:t>s</a:t>
            </a:r>
            <a:r>
              <a:rPr lang="en-US" altLang="en-US" dirty="0" smtClean="0"/>
              <a:t>, then this step can be omitted and the resulting spectrum can be used directly to control the monitor.</a:t>
            </a:r>
          </a:p>
          <a:p>
            <a:r>
              <a:rPr lang="en-US" altLang="en-US" dirty="0" smtClean="0"/>
              <a:t>One crucial question is what exactly should be computed that describes the strength of the light intensity and when the pixel is controlled accordingly, provides the same color perception as the surface. Note that the pixel is at a different distance than the visible surface. The orientation</a:t>
            </a:r>
            <a:r>
              <a:rPr lang="hu-HU" altLang="en-US" dirty="0" smtClean="0"/>
              <a:t>s</a:t>
            </a:r>
            <a:r>
              <a:rPr lang="en-US" altLang="en-US" dirty="0" smtClean="0"/>
              <a:t> of the display surface and </a:t>
            </a:r>
            <a:r>
              <a:rPr lang="hu-HU" altLang="en-US" dirty="0" smtClean="0"/>
              <a:t>of </a:t>
            </a:r>
            <a:r>
              <a:rPr lang="en-US" altLang="en-US" dirty="0" smtClean="0"/>
              <a:t>the visible surface are also different. The total emitted power would definitely be not good since it would mean less photons for the eye for farther sources.  </a:t>
            </a:r>
            <a:endParaRPr lang="hu-HU" altLang="en-US" dirty="0" smtClean="0"/>
          </a:p>
          <a:p>
            <a:endParaRPr lang="hu-HU"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870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5363" y="739775"/>
            <a:ext cx="4867275" cy="365125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Real light sources are defined by their emission radiance, </a:t>
            </a:r>
            <a:r>
              <a:rPr lang="en-US" altLang="en-US" dirty="0" err="1" smtClean="0"/>
              <a:t>L^e</a:t>
            </a:r>
            <a:r>
              <a:rPr lang="en-US" altLang="en-US" dirty="0" smtClean="0"/>
              <a:t>. When the reflected radiance of a point is considered, the contribution of all those light source points should be added which are visible from the point of interest. This means integration. Thus, we often prefer abstract light source models, that can illuminate a surface just from a single direction, which saves integration. </a:t>
            </a:r>
          </a:p>
          <a:p>
            <a:r>
              <a:rPr lang="en-US" altLang="en-US" dirty="0" smtClean="0"/>
              <a:t>In case of directional light sources, the radiance is constant everywhere, so is the illumination direction. In other words, the illumination rays are parallel. The Sun is an example for directional light source if we are on the Earth. </a:t>
            </a:r>
          </a:p>
          <a:p>
            <a:r>
              <a:rPr lang="en-US" altLang="en-US" dirty="0" smtClean="0"/>
              <a:t>For point light sources, the illumination direction points from the location of the source to the illuminated point. The radiance decreases with the square of the distance.</a:t>
            </a:r>
          </a:p>
          <a:p>
            <a:r>
              <a:rPr lang="en-US" altLang="en-US" dirty="0" smtClean="0"/>
              <a:t>If we ignore the dependence of</a:t>
            </a:r>
            <a:r>
              <a:rPr lang="en-US" altLang="en-US" baseline="0" dirty="0" smtClean="0"/>
              <a:t> the radiance on the distance, directional light sources can be considered as point sources being at infinity.</a:t>
            </a:r>
            <a:endParaRPr lang="hu-HU" altLang="en-US" dirty="0" smtClean="0"/>
          </a:p>
          <a:p>
            <a:endParaRPr lang="hu-HU"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39775"/>
            <a:ext cx="4867275" cy="365125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Rendering requires the determination of the surface that is visible through a pixel, then the computation of the radiance of this surface in the direction of the eye.</a:t>
            </a:r>
            <a:r>
              <a:rPr lang="hu-HU" altLang="en-US" baseline="0" dirty="0" smtClean="0"/>
              <a:t> </a:t>
            </a:r>
            <a:r>
              <a:rPr lang="en-US" altLang="en-US" dirty="0" smtClean="0"/>
              <a:t>There are different tradeoffs between accuracy of the light transport computation and the speed of the computation. </a:t>
            </a:r>
          </a:p>
          <a:p>
            <a:r>
              <a:rPr lang="en-US" altLang="en-US" dirty="0" smtClean="0"/>
              <a:t>In the local illumination setting, when the radiance of a surface is calculated, we consider only the direct contribution of the light sources and ignore all indirect illumination. </a:t>
            </a:r>
          </a:p>
          <a:p>
            <a:r>
              <a:rPr lang="en-US" altLang="en-US" dirty="0" smtClean="0"/>
              <a:t>In recursive ray tracing, indirect illumination is computed only for smooth surfaces, in the ideal reflection and refraction directions.</a:t>
            </a:r>
          </a:p>
          <a:p>
            <a:r>
              <a:rPr lang="en-US" altLang="en-US" dirty="0" smtClean="0"/>
              <a:t>In the global illumination model, indirect illumination is taken into account for rough surfaces as well. In engineering applications we need global illumination solutions since only these provide predictable results. However, in games and real time systems, local illumination or recursive ray tracing will also be acceptable. </a:t>
            </a:r>
            <a:endParaRPr lang="hu-HU" altLang="en-US" dirty="0" smtClean="0"/>
          </a:p>
          <a:p>
            <a:endParaRPr lang="hu-HU"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a:xfrm>
            <a:off x="279400" y="4645025"/>
            <a:ext cx="6261100" cy="4113213"/>
          </a:xfrm>
        </p:spPr>
        <p:txBody>
          <a:bodyPr/>
          <a:lstStyle/>
          <a:p>
            <a:r>
              <a:rPr lang="en-US" noProof="0" dirty="0" smtClean="0"/>
              <a:t>Light is an electromagnetic wave, color is just an illusion created by</a:t>
            </a:r>
            <a:r>
              <a:rPr lang="en-US" baseline="0" noProof="0" dirty="0" smtClean="0"/>
              <a:t> the human eye and the brain. As the eye is a poor spectrometer, we can cheat it with a different spectrum, the eye cannot tell the difference. This fact is exploited by displays, which can emit light just around three wavelengths. So the task is to convert the computed spectrum to the intensities of the three lamps associated with a pixel. To solve this, we should understand how the illusion of color is created. As the illusion is deep in our brain, we can use only subjective comparative experiments to find out what color means. </a:t>
            </a:r>
          </a:p>
          <a:p>
            <a:r>
              <a:rPr lang="en-US" baseline="0" noProof="0" dirty="0" smtClean="0"/>
              <a:t>In our experiment, we have two white sheets, the first is illuminated by a unit </a:t>
            </a:r>
            <a:r>
              <a:rPr lang="hu-HU" baseline="0" noProof="0" dirty="0" err="1" smtClean="0"/>
              <a:t>radiance</a:t>
            </a:r>
            <a:r>
              <a:rPr lang="en-US" baseline="0" noProof="0" dirty="0" smtClean="0"/>
              <a:t> monochromatic light beam of wavelength lambda, the other is by three lamps of controllable intensities and of wavelengths, say, 444, 526, 645 nanometers, which could be seen as red, green and blue (we could choose other reference </a:t>
            </a:r>
            <a:r>
              <a:rPr lang="en-US" baseline="0" noProof="0" dirty="0" err="1" smtClean="0"/>
              <a:t>wavelen</a:t>
            </a:r>
            <a:r>
              <a:rPr lang="hu-HU" baseline="0" noProof="0" dirty="0" smtClean="0"/>
              <a:t>g</a:t>
            </a:r>
            <a:r>
              <a:rPr lang="en-US" baseline="0" noProof="0" dirty="0" err="1" smtClean="0"/>
              <a:t>th</a:t>
            </a:r>
            <a:r>
              <a:rPr lang="hu-HU" baseline="0" noProof="0" dirty="0" smtClean="0"/>
              <a:t>s</a:t>
            </a:r>
            <a:r>
              <a:rPr lang="en-US" baseline="0" noProof="0" dirty="0" smtClean="0"/>
              <a:t> as well, they just have to be far enough; this particular selection is justified by the fact that there exist materials that emit light on these wavelengths). A human observer sits in front of the two white sheets and his task is to control the intensities of the three lamps in order to eliminate any perceived difference between the two sheets. If it happens, the monochromatic light and the controlled three component light provide the same color and are called </a:t>
            </a:r>
            <a:r>
              <a:rPr lang="en-US" baseline="0" noProof="0" dirty="0" err="1" smtClean="0"/>
              <a:t>metamers</a:t>
            </a:r>
            <a:r>
              <a:rPr lang="en-US" baseline="0" noProof="0" dirty="0" smtClean="0"/>
              <a:t>. If the same experiment is repeated in many discrete wavelengths, three color matching functions can be obtained. </a:t>
            </a:r>
          </a:p>
          <a:p>
            <a:r>
              <a:rPr lang="en-US" baseline="0" noProof="0" dirty="0" smtClean="0"/>
              <a:t>Note that the red and the green matching function have negative parts as well, which means, for example, that the 500 nm light can be matched only if some red is added to it.</a:t>
            </a:r>
          </a:p>
          <a:p>
            <a:r>
              <a:rPr lang="en-US" baseline="0" noProof="0" dirty="0" smtClean="0"/>
              <a:t>In the second experiment we can try to match two, three, etc. component light beams and beams of non-unit intensity. We will come to the conclusion that the corresponding </a:t>
            </a:r>
            <a:r>
              <a:rPr lang="en-US" baseline="0" noProof="0" dirty="0" err="1" smtClean="0"/>
              <a:t>r,g,b</a:t>
            </a:r>
            <a:r>
              <a:rPr lang="en-US" baseline="0" noProof="0" dirty="0" smtClean="0"/>
              <a:t> values of polychromatic light are the sums of the </a:t>
            </a:r>
            <a:r>
              <a:rPr lang="en-US" baseline="0" noProof="0" dirty="0" err="1" smtClean="0"/>
              <a:t>r,g,b</a:t>
            </a:r>
            <a:r>
              <a:rPr lang="en-US" baseline="0" noProof="0" dirty="0" smtClean="0"/>
              <a:t>, primaries of the monochromatic components, and also that if the intensity of the beam is not unit, then the </a:t>
            </a:r>
            <a:r>
              <a:rPr lang="en-US" baseline="0" noProof="0" dirty="0" err="1" smtClean="0"/>
              <a:t>r,g,b</a:t>
            </a:r>
            <a:r>
              <a:rPr lang="en-US" baseline="0" noProof="0" dirty="0" smtClean="0"/>
              <a:t> intensities should also be multiplied by the same factor. This means that colors are linear objects. </a:t>
            </a:r>
          </a:p>
          <a:p>
            <a:endParaRPr lang="en-US" baseline="0" noProof="0" dirty="0" smtClean="0"/>
          </a:p>
          <a:p>
            <a:pPr marL="0" indent="0">
              <a:buFontTx/>
              <a:buNone/>
            </a:pPr>
            <a:endParaRPr lang="en-US" baseline="0" noProof="0" dirty="0" smtClean="0"/>
          </a:p>
        </p:txBody>
      </p:sp>
    </p:spTree>
    <p:extLst>
      <p:ext uri="{BB962C8B-B14F-4D97-AF65-F5344CB8AC3E}">
        <p14:creationId xmlns:p14="http://schemas.microsoft.com/office/powerpoint/2010/main" val="208093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Based on these experiments, we can establish the </a:t>
            </a:r>
            <a:r>
              <a:rPr lang="en-US" baseline="0" dirty="0" err="1" smtClean="0"/>
              <a:t>Grasmann</a:t>
            </a:r>
            <a:r>
              <a:rPr lang="en-US" baseline="0" dirty="0" smtClean="0"/>
              <a:t> laws of color science. Any spectrum can be matched with three primaries by weighting the monochromatic components by the color matching functions and adding (integrating) different monochromatic components.</a:t>
            </a:r>
          </a:p>
          <a:p>
            <a:endParaRPr lang="en-US" dirty="0"/>
          </a:p>
        </p:txBody>
      </p:sp>
    </p:spTree>
    <p:extLst>
      <p:ext uri="{BB962C8B-B14F-4D97-AF65-F5344CB8AC3E}">
        <p14:creationId xmlns:p14="http://schemas.microsoft.com/office/powerpoint/2010/main" val="365633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r>
              <a:rPr lang="en-US" dirty="0" smtClean="0"/>
              <a:t>A physically plausible simulation would</a:t>
            </a:r>
            <a:r>
              <a:rPr lang="en-US" baseline="0" dirty="0" smtClean="0"/>
              <a:t> be executed on many wavelengths (note that wavelengths can be handled independently) resulting in a visible spectrum. The final step of rendering is the conversion of this spectrum to red, green, blue intensities, which can be set in the frame buffer, and ultimately on the display. </a:t>
            </a:r>
          </a:p>
          <a:p>
            <a:r>
              <a:rPr lang="en-US" baseline="0" dirty="0" smtClean="0"/>
              <a:t>However, in many cases, we use an approximation. We assume that light sources emit light directly on the wavelengths of the red, green, blue. Thus, we can immediately get the </a:t>
            </a:r>
            <a:r>
              <a:rPr lang="en-US" baseline="0" dirty="0" err="1" smtClean="0"/>
              <a:t>r,g,b</a:t>
            </a:r>
            <a:r>
              <a:rPr lang="en-US" baseline="0" dirty="0" smtClean="0"/>
              <a:t>, values without any integration. Note, however, that the rendering process is not linear since the products of radiance values and BRDFs are computed, so this simpler option is just an approximation.</a:t>
            </a:r>
            <a:endParaRPr lang="en-US" dirty="0" smtClean="0"/>
          </a:p>
          <a:p>
            <a:endParaRPr lang="en-US" dirty="0"/>
          </a:p>
        </p:txBody>
      </p:sp>
    </p:spTree>
    <p:extLst>
      <p:ext uri="{BB962C8B-B14F-4D97-AF65-F5344CB8AC3E}">
        <p14:creationId xmlns:p14="http://schemas.microsoft.com/office/powerpoint/2010/main" val="208592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a:xfrm>
            <a:off x="558800" y="4645025"/>
            <a:ext cx="5727700" cy="4113213"/>
          </a:xfrm>
        </p:spPr>
        <p:txBody>
          <a:bodyPr/>
          <a:lstStyle/>
          <a:p>
            <a:r>
              <a:rPr lang="en-US" altLang="en-US" dirty="0" smtClean="0"/>
              <a:t>We should work with power density instead of the power, that is computed with respect to the solid angle in which the light is emitted and with respect to the size of the projected surface. The density computed as the power divided by the projected surface and the solid angle of emission is called the radiance. </a:t>
            </a:r>
          </a:p>
          <a:p>
            <a:r>
              <a:rPr lang="en-US" altLang="en-US" dirty="0" smtClean="0"/>
              <a:t>An important theorem states that if two surfaces have the same radiance, then they look identical no matter whether they are at a different distance or have different orientation. The proof is based on that if in a solid angle the eye would gather the same number of photons, i.e. energy, then it would not be able to distinguish the source surfaces. Let us compute this power for two surfaces that are seen in the same solid angle and have the same radiance.</a:t>
            </a:r>
          </a:p>
          <a:p>
            <a:r>
              <a:rPr lang="en-US" altLang="en-US" dirty="0" smtClean="0"/>
              <a:t>If the surface is closer, then  its real area is smaller, but the solid angle in which the pupil of the eye can be reached from this surface is larger. Both the solid angle and the surface changes with the square of the distance and the two factors compensate each other. If the surface is not perpendicular to the viewing direction, then the surface seen in a given solid angle is larger, but the cosine factor will be proportionally smaller, so again we see no difference.</a:t>
            </a:r>
          </a:p>
          <a:p>
            <a:r>
              <a:rPr lang="en-US" altLang="en-US" dirty="0" smtClean="0"/>
              <a:t>So, the conclusion is that we should compute the radiance of a surface and set the pixel of the display to have the same radiance. Then the two surfaces will be identical for the eye.</a:t>
            </a:r>
          </a:p>
          <a:p>
            <a:r>
              <a:rPr lang="en-US" altLang="en-US" dirty="0" smtClean="0"/>
              <a:t>The fact that surfaces having the same radiance but at different distances look similar can also be interpreted as that the radiance does not change along a ray.</a:t>
            </a:r>
            <a:endParaRPr lang="hu-HU" altLang="en-US" dirty="0" smtClean="0"/>
          </a:p>
          <a:p>
            <a:endParaRPr lang="en-US" dirty="0"/>
          </a:p>
        </p:txBody>
      </p:sp>
    </p:spTree>
    <p:extLst>
      <p:ext uri="{BB962C8B-B14F-4D97-AF65-F5344CB8AC3E}">
        <p14:creationId xmlns:p14="http://schemas.microsoft.com/office/powerpoint/2010/main" val="239609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995363" y="739775"/>
            <a:ext cx="4867275" cy="3651250"/>
          </a:xfrm>
          <a:ln/>
        </p:spPr>
      </p:sp>
      <p:sp>
        <p:nvSpPr>
          <p:cNvPr id="32772" name="Rectangle 3"/>
          <p:cNvSpPr>
            <a:spLocks noGrp="1" noChangeArrowheads="1"/>
          </p:cNvSpPr>
          <p:nvPr>
            <p:ph type="body" idx="1"/>
          </p:nvPr>
        </p:nvSpPr>
        <p:spPr>
          <a:xfrm>
            <a:off x="419100" y="4645025"/>
            <a:ext cx="6070599" cy="4113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computer graphics we consider photons in the visible wavelength range, roughly from 300 to 700 nanometer wavelengths. A photon has zero rest mass, otherwise it would not be able to fly with the speed of light. However, it has non-zero energy and impulse. The energy is proportional to frequency f of the light as stated by Einstein who invented this law when examining the </a:t>
            </a:r>
            <a:r>
              <a:rPr lang="en-US" altLang="en-US" dirty="0" err="1" smtClean="0"/>
              <a:t>photonelectric</a:t>
            </a:r>
            <a:r>
              <a:rPr lang="en-US" altLang="en-US" dirty="0" smtClean="0"/>
              <a:t> effect. He got his Nobel prize for this and not for the theory of relativity. Using the equivalence of the energy and mass, which was also published by Einstein as a short paper in 1905, we can assign a relativistic weight to the photon as the Planck constant h multiplied by the frequency and divided by the square of the speed of light.</a:t>
            </a:r>
          </a:p>
          <a:p>
            <a:r>
              <a:rPr lang="en-US" altLang="en-US" dirty="0" smtClean="0"/>
              <a:t>If f is small, then this relativistic mass is small. When photons meet a material, photons collide or scatter by the electrons or less probably with the core of atoms. For photons belonging to the visible spectrum, the relativistic mass of the photon is much smaller than the mass of the electron, thus a photon bounces off the electron like a ball bounces off from a rigid wall or a billiard ball bounces off from the edge of the table. If the collision is elastic, then the photon energy is preserved and the electron does not change its energy level.</a:t>
            </a:r>
          </a:p>
          <a:p>
            <a:r>
              <a:rPr lang="en-US" altLang="en-US" dirty="0" smtClean="0"/>
              <a:t>If the collision is inelastic, then the energy of the photons is absorbed by the electron, this is the </a:t>
            </a:r>
            <a:r>
              <a:rPr lang="en-US" altLang="en-US" dirty="0" err="1" smtClean="0"/>
              <a:t>photoelectic</a:t>
            </a:r>
            <a:r>
              <a:rPr lang="en-US" altLang="en-US" dirty="0" smtClean="0"/>
              <a:t> effect, and the number of photons gets smaller. The probability of inelastic scattering, i.e. the albedo associated with a collision is energy dependent. </a:t>
            </a:r>
          </a:p>
          <a:p>
            <a:r>
              <a:rPr lang="en-US" altLang="en-US" dirty="0" smtClean="0"/>
              <a:t>Summarizing when photons meet electrons, their number may get smaller but their energy level and consequently their frequency remain the same. This is the reason that in computer graphics wavelengths or frequencies are handled independently. </a:t>
            </a:r>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5363" y="739775"/>
            <a:ext cx="4867275" cy="3651250"/>
          </a:xfrm>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simplest arrangement for the light transfer is a single plane that separates the space into two half spaces of different materials. According to the laws of geometric optics, the illumination ray is broken to a </a:t>
            </a:r>
            <a:r>
              <a:rPr lang="en-US" altLang="en-US" dirty="0" err="1" smtClean="0"/>
              <a:t>relfection</a:t>
            </a:r>
            <a:r>
              <a:rPr lang="en-US" altLang="en-US" dirty="0" smtClean="0"/>
              <a:t> ray meeting the reflection law and a refraction ray obeying the Snell’s law of refraction. Here n is the index of refraction, which expresses the ratios of speeds of light outside and inside the material. The Fresnel equations define the amount of reflected energy (i.e. the probability that a photon is reflected). The Fresnel function can be calculated from index of refraction n, extinction k, incident angle theta’ and refraction angle theta. The extinction is negligible for non-metals. We also show a simplified Fresnel term.</a:t>
            </a:r>
          </a:p>
          <a:p>
            <a:endParaRPr lang="hu-HU"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95363" y="739775"/>
            <a:ext cx="4867275" cy="3651250"/>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Fresnel function depends on the wavelength and on the incident angle. When we see an object, we can observe surfaces of many different orientations, so we perceive the Fresnel function as a whole.</a:t>
            </a:r>
          </a:p>
          <a:p>
            <a:endParaRPr lang="hu-HU"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a:defRPr/>
            </a:lvl1pPr>
          </a:lstStyle>
          <a:p>
            <a:pPr>
              <a:defRPr/>
            </a:pPr>
            <a:fld id="{F4C42817-5D96-4853-95CB-15921BEB584C}" type="datetimeFigureOut">
              <a:rPr lang="en-US"/>
              <a:pPr>
                <a:defRPr/>
              </a:pPr>
              <a:t>3/27/2019</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57111B19-86E3-4012-9222-F2053A927C68}" type="slidenum">
              <a:rPr lang="en-US"/>
              <a:pPr>
                <a:defRPr/>
              </a:pPr>
              <a:t>‹#›</a:t>
            </a:fld>
            <a:endParaRPr lang="en-US"/>
          </a:p>
        </p:txBody>
      </p:sp>
    </p:spTree>
    <p:extLst>
      <p:ext uri="{BB962C8B-B14F-4D97-AF65-F5344CB8AC3E}">
        <p14:creationId xmlns:p14="http://schemas.microsoft.com/office/powerpoint/2010/main" val="112277799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42FB4B9B-7CB8-48D3-8EAA-B2A56BB4503A}" type="datetimeFigureOut">
              <a:rPr lang="en-US"/>
              <a:pPr>
                <a:defRPr/>
              </a:pPr>
              <a:t>3/27/2019</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106A3679-7E2F-4E47-AD49-E670516209D3}" type="slidenum">
              <a:rPr lang="en-US"/>
              <a:pPr>
                <a:defRPr/>
              </a:pPr>
              <a:t>‹#›</a:t>
            </a:fld>
            <a:endParaRPr lang="en-US"/>
          </a:p>
        </p:txBody>
      </p:sp>
    </p:spTree>
    <p:extLst>
      <p:ext uri="{BB962C8B-B14F-4D97-AF65-F5344CB8AC3E}">
        <p14:creationId xmlns:p14="http://schemas.microsoft.com/office/powerpoint/2010/main" val="2278337788"/>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07A7CE71-0F4B-4FF1-B4E7-5F3987FC6375}" type="datetimeFigureOut">
              <a:rPr lang="en-US"/>
              <a:pPr>
                <a:defRPr/>
              </a:pPr>
              <a:t>3/27/2019</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7CB837CA-B9E7-4C0F-84C3-69A6AE297C43}" type="slidenum">
              <a:rPr lang="en-US"/>
              <a:pPr>
                <a:defRPr/>
              </a:pPr>
              <a:t>‹#›</a:t>
            </a:fld>
            <a:endParaRPr lang="en-US"/>
          </a:p>
        </p:txBody>
      </p:sp>
    </p:spTree>
    <p:extLst>
      <p:ext uri="{BB962C8B-B14F-4D97-AF65-F5344CB8AC3E}">
        <p14:creationId xmlns:p14="http://schemas.microsoft.com/office/powerpoint/2010/main" val="14299726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C4498AC4-27B9-40C8-B599-584435BC785E}" type="datetimeFigureOut">
              <a:rPr lang="en-US"/>
              <a:pPr>
                <a:defRPr/>
              </a:pPr>
              <a:t>3/27/2019</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A73D6C05-0B75-4ABC-B61D-E6CC41F2004B}" type="slidenum">
              <a:rPr lang="en-US"/>
              <a:pPr>
                <a:defRPr/>
              </a:pPr>
              <a:t>‹#›</a:t>
            </a:fld>
            <a:endParaRPr lang="en-US"/>
          </a:p>
        </p:txBody>
      </p:sp>
    </p:spTree>
    <p:extLst>
      <p:ext uri="{BB962C8B-B14F-4D97-AF65-F5344CB8AC3E}">
        <p14:creationId xmlns:p14="http://schemas.microsoft.com/office/powerpoint/2010/main" val="59855509"/>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096A5695-D14A-4C40-B6C6-00271F1040AF}" type="datetimeFigureOut">
              <a:rPr lang="en-US"/>
              <a:pPr>
                <a:defRPr/>
              </a:pPr>
              <a:t>3/27/2019</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DFE4041E-A07E-438E-B0EB-63952C514852}" type="slidenum">
              <a:rPr lang="en-US"/>
              <a:pPr>
                <a:defRPr/>
              </a:pPr>
              <a:t>‹#›</a:t>
            </a:fld>
            <a:endParaRPr lang="en-US"/>
          </a:p>
        </p:txBody>
      </p:sp>
    </p:spTree>
    <p:extLst>
      <p:ext uri="{BB962C8B-B14F-4D97-AF65-F5344CB8AC3E}">
        <p14:creationId xmlns:p14="http://schemas.microsoft.com/office/powerpoint/2010/main" val="327015984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3"/>
          <p:cNvSpPr>
            <a:spLocks noGrp="1"/>
          </p:cNvSpPr>
          <p:nvPr>
            <p:ph type="dt" sz="half" idx="10"/>
          </p:nvPr>
        </p:nvSpPr>
        <p:spPr/>
        <p:txBody>
          <a:bodyPr/>
          <a:lstStyle>
            <a:lvl1pPr>
              <a:defRPr/>
            </a:lvl1pPr>
          </a:lstStyle>
          <a:p>
            <a:pPr>
              <a:defRPr/>
            </a:pPr>
            <a:fld id="{5B452D26-CB8A-4AE5-8619-204CD50A6B80}" type="datetimeFigureOut">
              <a:rPr lang="en-US"/>
              <a:pPr>
                <a:defRPr/>
              </a:pPr>
              <a:t>3/27/2019</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7D641253-AD5E-4DDA-803B-D0B8C56AE696}" type="slidenum">
              <a:rPr lang="en-US"/>
              <a:pPr>
                <a:defRPr/>
              </a:pPr>
              <a:t>‹#›</a:t>
            </a:fld>
            <a:endParaRPr lang="en-US"/>
          </a:p>
        </p:txBody>
      </p:sp>
    </p:spTree>
    <p:extLst>
      <p:ext uri="{BB962C8B-B14F-4D97-AF65-F5344CB8AC3E}">
        <p14:creationId xmlns:p14="http://schemas.microsoft.com/office/powerpoint/2010/main" val="96759959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3"/>
          <p:cNvSpPr>
            <a:spLocks noGrp="1"/>
          </p:cNvSpPr>
          <p:nvPr>
            <p:ph type="dt" sz="half" idx="10"/>
          </p:nvPr>
        </p:nvSpPr>
        <p:spPr/>
        <p:txBody>
          <a:bodyPr/>
          <a:lstStyle>
            <a:lvl1pPr>
              <a:defRPr/>
            </a:lvl1pPr>
          </a:lstStyle>
          <a:p>
            <a:pPr>
              <a:defRPr/>
            </a:pPr>
            <a:fld id="{BF412A94-37DD-4542-8879-4F79A4329BE6}" type="datetimeFigureOut">
              <a:rPr lang="en-US"/>
              <a:pPr>
                <a:defRPr/>
              </a:pPr>
              <a:t>3/27/2019</a:t>
            </a:fld>
            <a:endParaRPr lang="en-US"/>
          </a:p>
        </p:txBody>
      </p:sp>
      <p:sp>
        <p:nvSpPr>
          <p:cNvPr id="8" name="Élőláb helye 4"/>
          <p:cNvSpPr>
            <a:spLocks noGrp="1"/>
          </p:cNvSpPr>
          <p:nvPr>
            <p:ph type="ftr" sz="quarter" idx="11"/>
          </p:nvPr>
        </p:nvSpPr>
        <p:spPr/>
        <p:txBody>
          <a:bodyPr/>
          <a:lstStyle>
            <a:lvl1pPr>
              <a:defRPr/>
            </a:lvl1pPr>
          </a:lstStyle>
          <a:p>
            <a:pPr>
              <a:defRPr/>
            </a:pPr>
            <a:endParaRPr lang="en-US"/>
          </a:p>
        </p:txBody>
      </p:sp>
      <p:sp>
        <p:nvSpPr>
          <p:cNvPr id="9" name="Dia számának helye 5"/>
          <p:cNvSpPr>
            <a:spLocks noGrp="1"/>
          </p:cNvSpPr>
          <p:nvPr>
            <p:ph type="sldNum" sz="quarter" idx="12"/>
          </p:nvPr>
        </p:nvSpPr>
        <p:spPr/>
        <p:txBody>
          <a:bodyPr/>
          <a:lstStyle>
            <a:lvl1pPr>
              <a:defRPr/>
            </a:lvl1pPr>
          </a:lstStyle>
          <a:p>
            <a:pPr>
              <a:defRPr/>
            </a:pPr>
            <a:fld id="{A55AE4CB-EE72-4F56-BB9C-D8A2929BBB8B}" type="slidenum">
              <a:rPr lang="en-US"/>
              <a:pPr>
                <a:defRPr/>
              </a:pPr>
              <a:t>‹#›</a:t>
            </a:fld>
            <a:endParaRPr lang="en-US"/>
          </a:p>
        </p:txBody>
      </p:sp>
    </p:spTree>
    <p:extLst>
      <p:ext uri="{BB962C8B-B14F-4D97-AF65-F5344CB8AC3E}">
        <p14:creationId xmlns:p14="http://schemas.microsoft.com/office/powerpoint/2010/main" val="302636599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3"/>
          <p:cNvSpPr>
            <a:spLocks noGrp="1"/>
          </p:cNvSpPr>
          <p:nvPr>
            <p:ph type="dt" sz="half" idx="10"/>
          </p:nvPr>
        </p:nvSpPr>
        <p:spPr/>
        <p:txBody>
          <a:bodyPr/>
          <a:lstStyle>
            <a:lvl1pPr>
              <a:defRPr/>
            </a:lvl1pPr>
          </a:lstStyle>
          <a:p>
            <a:pPr>
              <a:defRPr/>
            </a:pPr>
            <a:fld id="{81BF774C-005D-458A-8042-4022D54076FE}" type="datetimeFigureOut">
              <a:rPr lang="en-US"/>
              <a:pPr>
                <a:defRPr/>
              </a:pPr>
              <a:t>3/27/2019</a:t>
            </a:fld>
            <a:endParaRPr lang="en-US"/>
          </a:p>
        </p:txBody>
      </p:sp>
      <p:sp>
        <p:nvSpPr>
          <p:cNvPr id="4" name="Élőláb helye 4"/>
          <p:cNvSpPr>
            <a:spLocks noGrp="1"/>
          </p:cNvSpPr>
          <p:nvPr>
            <p:ph type="ftr" sz="quarter" idx="11"/>
          </p:nvPr>
        </p:nvSpPr>
        <p:spPr/>
        <p:txBody>
          <a:bodyPr/>
          <a:lstStyle>
            <a:lvl1pPr>
              <a:defRPr/>
            </a:lvl1pPr>
          </a:lstStyle>
          <a:p>
            <a:pPr>
              <a:defRPr/>
            </a:pPr>
            <a:endParaRPr lang="en-US"/>
          </a:p>
        </p:txBody>
      </p:sp>
      <p:sp>
        <p:nvSpPr>
          <p:cNvPr id="5" name="Dia számának helye 5"/>
          <p:cNvSpPr>
            <a:spLocks noGrp="1"/>
          </p:cNvSpPr>
          <p:nvPr>
            <p:ph type="sldNum" sz="quarter" idx="12"/>
          </p:nvPr>
        </p:nvSpPr>
        <p:spPr/>
        <p:txBody>
          <a:bodyPr/>
          <a:lstStyle>
            <a:lvl1pPr>
              <a:defRPr/>
            </a:lvl1pPr>
          </a:lstStyle>
          <a:p>
            <a:pPr>
              <a:defRPr/>
            </a:pPr>
            <a:fld id="{7F2CEB7C-7C39-4BAA-82A4-6855F64AF000}" type="slidenum">
              <a:rPr lang="en-US"/>
              <a:pPr>
                <a:defRPr/>
              </a:pPr>
              <a:t>‹#›</a:t>
            </a:fld>
            <a:endParaRPr lang="en-US"/>
          </a:p>
        </p:txBody>
      </p:sp>
    </p:spTree>
    <p:extLst>
      <p:ext uri="{BB962C8B-B14F-4D97-AF65-F5344CB8AC3E}">
        <p14:creationId xmlns:p14="http://schemas.microsoft.com/office/powerpoint/2010/main" val="1970968876"/>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888039D2-D209-4707-9D70-5E4A6DF5150D}" type="datetimeFigureOut">
              <a:rPr lang="en-US"/>
              <a:pPr>
                <a:defRPr/>
              </a:pPr>
              <a:t>3/27/2019</a:t>
            </a:fld>
            <a:endParaRPr lang="en-US"/>
          </a:p>
        </p:txBody>
      </p:sp>
      <p:sp>
        <p:nvSpPr>
          <p:cNvPr id="3" name="Élőláb helye 4"/>
          <p:cNvSpPr>
            <a:spLocks noGrp="1"/>
          </p:cNvSpPr>
          <p:nvPr>
            <p:ph type="ftr" sz="quarter" idx="11"/>
          </p:nvPr>
        </p:nvSpPr>
        <p:spPr/>
        <p:txBody>
          <a:bodyPr/>
          <a:lstStyle>
            <a:lvl1pPr>
              <a:defRPr/>
            </a:lvl1pPr>
          </a:lstStyle>
          <a:p>
            <a:pPr>
              <a:defRPr/>
            </a:pPr>
            <a:endParaRPr lang="en-US"/>
          </a:p>
        </p:txBody>
      </p:sp>
      <p:sp>
        <p:nvSpPr>
          <p:cNvPr id="4" name="Dia számának helye 5"/>
          <p:cNvSpPr>
            <a:spLocks noGrp="1"/>
          </p:cNvSpPr>
          <p:nvPr>
            <p:ph type="sldNum" sz="quarter" idx="12"/>
          </p:nvPr>
        </p:nvSpPr>
        <p:spPr/>
        <p:txBody>
          <a:bodyPr/>
          <a:lstStyle>
            <a:lvl1pPr>
              <a:defRPr/>
            </a:lvl1pPr>
          </a:lstStyle>
          <a:p>
            <a:pPr>
              <a:defRPr/>
            </a:pPr>
            <a:fld id="{03E27A9F-09E7-4E67-A9C4-BC45A251C0E8}" type="slidenum">
              <a:rPr lang="en-US"/>
              <a:pPr>
                <a:defRPr/>
              </a:pPr>
              <a:t>‹#›</a:t>
            </a:fld>
            <a:endParaRPr lang="en-US"/>
          </a:p>
        </p:txBody>
      </p:sp>
    </p:spTree>
    <p:extLst>
      <p:ext uri="{BB962C8B-B14F-4D97-AF65-F5344CB8AC3E}">
        <p14:creationId xmlns:p14="http://schemas.microsoft.com/office/powerpoint/2010/main" val="2734245445"/>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DA9C972F-F79E-420F-A4AC-D7254055CB71}" type="datetimeFigureOut">
              <a:rPr lang="en-US"/>
              <a:pPr>
                <a:defRPr/>
              </a:pPr>
              <a:t>3/27/2019</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21A9AD95-36C1-4473-8462-69821C5B5FFB}" type="slidenum">
              <a:rPr lang="en-US"/>
              <a:pPr>
                <a:defRPr/>
              </a:pPr>
              <a:t>‹#›</a:t>
            </a:fld>
            <a:endParaRPr lang="en-US"/>
          </a:p>
        </p:txBody>
      </p:sp>
    </p:spTree>
    <p:extLst>
      <p:ext uri="{BB962C8B-B14F-4D97-AF65-F5344CB8AC3E}">
        <p14:creationId xmlns:p14="http://schemas.microsoft.com/office/powerpoint/2010/main" val="1793999924"/>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2B0240A-694D-42CA-942D-930A500D0FE3}" type="datetimeFigureOut">
              <a:rPr lang="en-US"/>
              <a:pPr>
                <a:defRPr/>
              </a:pPr>
              <a:t>3/27/2019</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8ADC92C8-01A4-4012-9B50-21712341674B}" type="slidenum">
              <a:rPr lang="en-US"/>
              <a:pPr>
                <a:defRPr/>
              </a:pPr>
              <a:t>‹#›</a:t>
            </a:fld>
            <a:endParaRPr lang="en-US"/>
          </a:p>
        </p:txBody>
      </p:sp>
    </p:spTree>
    <p:extLst>
      <p:ext uri="{BB962C8B-B14F-4D97-AF65-F5344CB8AC3E}">
        <p14:creationId xmlns:p14="http://schemas.microsoft.com/office/powerpoint/2010/main" val="2753069303"/>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smtClean="0"/>
              <a:t>Mintacím szerkesztése</a:t>
            </a:r>
            <a:endParaRPr lang="en-US" altLang="en-US" smtClean="0"/>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endParaRPr lang="en-US" altLang="en-US"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E868807-FD61-452D-9308-E20DBA86604D}" type="datetimeFigureOut">
              <a:rPr lang="en-US"/>
              <a:pPr>
                <a:defRPr/>
              </a:pPr>
              <a:t>3/27/2019</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1027D88-D9B6-411F-B151-4F687BC16C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7.bin"/><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310.png"/><Relationship Id="rId3" Type="http://schemas.openxmlformats.org/officeDocument/2006/relationships/image" Target="../media/image220.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0.png"/><Relationship Id="rId11"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8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2.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wmf"/><Relationship Id="rId10" Type="http://schemas.openxmlformats.org/officeDocument/2006/relationships/image" Target="../media/image35.png"/><Relationship Id="rId4" Type="http://schemas.openxmlformats.org/officeDocument/2006/relationships/oleObject" Target="../embeddings/oleObject9.bin"/><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154238"/>
            <a:ext cx="7772400" cy="1143000"/>
          </a:xfrm>
        </p:spPr>
        <p:txBody>
          <a:bodyPr rtlCol="0">
            <a:normAutofit fontScale="90000"/>
          </a:bodyPr>
          <a:lstStyle/>
          <a:p>
            <a:pPr fontAlgn="auto">
              <a:spcAft>
                <a:spcPts val="0"/>
              </a:spcAft>
              <a:defRPr/>
            </a:pPr>
            <a:r>
              <a:rPr lang="hu-HU" sz="5400" b="1" dirty="0" smtClean="0">
                <a:solidFill>
                  <a:srgbClr val="FF0000"/>
                </a:solidFill>
              </a:rPr>
              <a:t>3D képszintézis fizikai alapmodellje</a:t>
            </a:r>
            <a:endParaRPr lang="hu-HU" dirty="0" smtClean="0">
              <a:solidFill>
                <a:srgbClr val="FF0000"/>
              </a:solidFill>
            </a:endParaRPr>
          </a:p>
        </p:txBody>
      </p:sp>
      <p:sp>
        <p:nvSpPr>
          <p:cNvPr id="7171" name="Rectangle 7"/>
          <p:cNvSpPr>
            <a:spLocks noChangeArrowheads="1"/>
          </p:cNvSpPr>
          <p:nvPr/>
        </p:nvSpPr>
        <p:spPr bwMode="auto">
          <a:xfrm>
            <a:off x="2659063" y="4191000"/>
            <a:ext cx="41211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hu-HU" altLang="en-US" sz="3600" dirty="0" err="1" smtClean="0">
                <a:latin typeface="+mn-lt"/>
              </a:rPr>
              <a:t>Szirmay-Kalos</a:t>
            </a:r>
            <a:r>
              <a:rPr lang="hu-HU" altLang="en-US" sz="3600" dirty="0" smtClean="0">
                <a:latin typeface="+mn-lt"/>
              </a:rPr>
              <a:t> </a:t>
            </a:r>
            <a:r>
              <a:rPr lang="en-GB" altLang="en-US" sz="3600" dirty="0" smtClean="0">
                <a:latin typeface="+mn-lt"/>
              </a:rPr>
              <a:t>L</a:t>
            </a:r>
            <a:r>
              <a:rPr lang="hu-HU" altLang="en-US" sz="3600" dirty="0" err="1" smtClean="0">
                <a:latin typeface="+mn-lt"/>
              </a:rPr>
              <a:t>ászló</a:t>
            </a:r>
            <a:r>
              <a:rPr lang="hu-HU" altLang="en-US" sz="3600" dirty="0" smtClean="0">
                <a:latin typeface="+mn-lt"/>
              </a:rPr>
              <a:t> </a:t>
            </a:r>
            <a:endParaRPr lang="en-GB" altLang="en-US" sz="3600" dirty="0" smtClean="0">
              <a:latin typeface="+mn-lt"/>
            </a:endParaRPr>
          </a:p>
          <a:p>
            <a:pPr algn="ctr">
              <a:defRPr/>
            </a:pPr>
            <a:endParaRPr lang="en-GB" altLang="en-US" sz="2000" dirty="0" smtClean="0"/>
          </a:p>
        </p:txBody>
      </p:sp>
      <p:sp>
        <p:nvSpPr>
          <p:cNvPr id="2052" name="Téglalap 4"/>
          <p:cNvSpPr>
            <a:spLocks noChangeArrowheads="1"/>
          </p:cNvSpPr>
          <p:nvPr/>
        </p:nvSpPr>
        <p:spPr bwMode="auto">
          <a:xfrm>
            <a:off x="223838" y="214313"/>
            <a:ext cx="4214812" cy="138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hu-HU" altLang="en-US" sz="2800" i="1">
                <a:latin typeface="+mn-lt"/>
              </a:rPr>
              <a:t>Science is either physics or stamp collecting.</a:t>
            </a:r>
          </a:p>
          <a:p>
            <a:pPr algn="r">
              <a:spcBef>
                <a:spcPct val="0"/>
              </a:spcBef>
              <a:buFont typeface="Wingdings" pitchFamily="2" charset="2"/>
              <a:buNone/>
            </a:pPr>
            <a:r>
              <a:rPr lang="hu-HU" altLang="en-US" sz="2800" i="1">
                <a:latin typeface="+mn-lt"/>
              </a:rPr>
              <a:t>Rutherford</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701675" y="1807201"/>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sz="2400">
              <a:latin typeface="Times New Roman" pitchFamily="18" charset="0"/>
            </a:endParaRPr>
          </a:p>
        </p:txBody>
      </p:sp>
      <p:sp>
        <p:nvSpPr>
          <p:cNvPr id="10244" name="Rectangle 4"/>
          <p:cNvSpPr>
            <a:spLocks noChangeArrowheads="1"/>
          </p:cNvSpPr>
          <p:nvPr/>
        </p:nvSpPr>
        <p:spPr bwMode="auto">
          <a:xfrm>
            <a:off x="5414963" y="2335839"/>
            <a:ext cx="319158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smtClean="0">
                <a:latin typeface="Times New Roman" pitchFamily="18" charset="0"/>
              </a:rPr>
              <a:t>R</a:t>
            </a:r>
            <a:r>
              <a:rPr lang="hu-HU" altLang="en-US" baseline="-25000" dirty="0" smtClean="0">
                <a:latin typeface="Times New Roman" pitchFamily="18" charset="0"/>
              </a:rPr>
              <a:t> </a:t>
            </a:r>
            <a:r>
              <a:rPr lang="hu-HU" altLang="en-US" dirty="0">
                <a:latin typeface="Times New Roman" pitchFamily="18" charset="0"/>
              </a:rPr>
              <a:t>= </a:t>
            </a:r>
            <a:r>
              <a:rPr lang="hu-HU" altLang="en-US" sz="2800" b="1" dirty="0">
                <a:latin typeface="Times New Roman" pitchFamily="18" charset="0"/>
              </a:rPr>
              <a:t>v</a:t>
            </a:r>
            <a:r>
              <a:rPr lang="hu-HU" altLang="en-US" dirty="0">
                <a:latin typeface="Times New Roman" pitchFamily="18" charset="0"/>
              </a:rPr>
              <a:t> + 2 </a:t>
            </a:r>
            <a:r>
              <a:rPr lang="hu-HU" altLang="en-US" b="1" dirty="0">
                <a:latin typeface="Times New Roman" pitchFamily="18" charset="0"/>
              </a:rPr>
              <a:t>N </a:t>
            </a:r>
            <a:r>
              <a:rPr lang="hu-HU" altLang="en-US" dirty="0">
                <a:latin typeface="Times New Roman" pitchFamily="18" charset="0"/>
              </a:rPr>
              <a:t>cos </a:t>
            </a:r>
            <a:r>
              <a:rPr lang="hu-HU" altLang="en-US" dirty="0">
                <a:latin typeface="Symbol" pitchFamily="18" charset="2"/>
              </a:rPr>
              <a:t>a</a:t>
            </a:r>
            <a:r>
              <a:rPr lang="hu-HU" altLang="en-US" dirty="0">
                <a:latin typeface="Helvetica" pitchFamily="34" charset="0"/>
              </a:rPr>
              <a:t> </a:t>
            </a:r>
          </a:p>
        </p:txBody>
      </p:sp>
      <p:sp>
        <p:nvSpPr>
          <p:cNvPr id="10245" name="Line 5"/>
          <p:cNvSpPr>
            <a:spLocks noChangeShapeType="1"/>
          </p:cNvSpPr>
          <p:nvPr/>
        </p:nvSpPr>
        <p:spPr bwMode="auto">
          <a:xfrm flipH="1" flipV="1">
            <a:off x="869950" y="2165976"/>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flipH="1">
            <a:off x="2393950" y="2146926"/>
            <a:ext cx="1524000" cy="9144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488950" y="3061326"/>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8"/>
          <p:cNvSpPr>
            <a:spLocks noChangeShapeType="1"/>
          </p:cNvSpPr>
          <p:nvPr/>
        </p:nvSpPr>
        <p:spPr bwMode="auto">
          <a:xfrm flipV="1">
            <a:off x="2393950" y="1289676"/>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1417" name="Line 9"/>
          <p:cNvSpPr>
            <a:spLocks noChangeShapeType="1"/>
          </p:cNvSpPr>
          <p:nvPr/>
        </p:nvSpPr>
        <p:spPr bwMode="auto">
          <a:xfrm flipH="1">
            <a:off x="869950" y="2146926"/>
            <a:ext cx="15240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8" name="Line 10"/>
          <p:cNvSpPr>
            <a:spLocks noChangeShapeType="1"/>
          </p:cNvSpPr>
          <p:nvPr/>
        </p:nvSpPr>
        <p:spPr bwMode="auto">
          <a:xfrm flipH="1">
            <a:off x="2413000" y="2146926"/>
            <a:ext cx="150495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9" name="Line 11"/>
          <p:cNvSpPr>
            <a:spLocks noChangeShapeType="1"/>
          </p:cNvSpPr>
          <p:nvPr/>
        </p:nvSpPr>
        <p:spPr bwMode="auto">
          <a:xfrm flipV="1">
            <a:off x="2393950" y="2223126"/>
            <a:ext cx="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2" name="Rectangle 12"/>
          <p:cNvSpPr>
            <a:spLocks noChangeArrowheads="1"/>
          </p:cNvSpPr>
          <p:nvPr/>
        </p:nvSpPr>
        <p:spPr bwMode="auto">
          <a:xfrm>
            <a:off x="3700463" y="2246939"/>
            <a:ext cx="45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smtClean="0">
                <a:latin typeface="Times New Roman" pitchFamily="18" charset="0"/>
              </a:rPr>
              <a:t>R</a:t>
            </a:r>
            <a:endParaRPr lang="hu-HU" altLang="en-US" baseline="-25000" dirty="0">
              <a:latin typeface="Times New Roman" pitchFamily="18" charset="0"/>
            </a:endParaRPr>
          </a:p>
        </p:txBody>
      </p:sp>
      <p:sp>
        <p:nvSpPr>
          <p:cNvPr id="10253" name="Rectangle 13"/>
          <p:cNvSpPr>
            <a:spLocks noChangeArrowheads="1"/>
          </p:cNvSpPr>
          <p:nvPr/>
        </p:nvSpPr>
        <p:spPr bwMode="auto">
          <a:xfrm>
            <a:off x="860425" y="2278689"/>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v</a:t>
            </a:r>
          </a:p>
        </p:txBody>
      </p:sp>
      <p:sp>
        <p:nvSpPr>
          <p:cNvPr id="401422" name="Rectangle 14"/>
          <p:cNvSpPr>
            <a:spLocks noChangeArrowheads="1"/>
          </p:cNvSpPr>
          <p:nvPr/>
        </p:nvSpPr>
        <p:spPr bwMode="auto">
          <a:xfrm>
            <a:off x="2470150" y="1510339"/>
            <a:ext cx="1754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v</a:t>
            </a:r>
            <a:r>
              <a:rPr lang="hu-HU" altLang="en-US" sz="2800" baseline="-25000">
                <a:latin typeface="Times New Roman" pitchFamily="18" charset="0"/>
              </a:rPr>
              <a:t> </a:t>
            </a:r>
            <a:r>
              <a:rPr lang="hu-HU" altLang="en-US" sz="2800">
                <a:latin typeface="Helvetica" pitchFamily="34" charset="0"/>
              </a:rPr>
              <a:t>+</a:t>
            </a:r>
            <a:r>
              <a:rPr lang="hu-HU" altLang="en-US" sz="2800">
                <a:latin typeface="Times New Roman" pitchFamily="18" charset="0"/>
              </a:rPr>
              <a:t> </a:t>
            </a:r>
            <a:r>
              <a:rPr lang="hu-HU" altLang="en-US" sz="2800" b="1">
                <a:latin typeface="Times New Roman" pitchFamily="18" charset="0"/>
              </a:rPr>
              <a:t>N</a:t>
            </a:r>
            <a:r>
              <a:rPr lang="hu-HU" altLang="en-US" sz="2800">
                <a:latin typeface="Helvetica" pitchFamily="34" charset="0"/>
              </a:rPr>
              <a:t> </a:t>
            </a:r>
            <a:r>
              <a:rPr lang="hu-HU" altLang="en-US" sz="2800">
                <a:latin typeface="Times New Roman" pitchFamily="18" charset="0"/>
              </a:rPr>
              <a:t>cos</a:t>
            </a:r>
            <a:r>
              <a:rPr lang="hu-HU" altLang="en-US" sz="2800">
                <a:latin typeface="Symbol" pitchFamily="18" charset="2"/>
              </a:rPr>
              <a:t>a</a:t>
            </a:r>
          </a:p>
        </p:txBody>
      </p:sp>
      <p:sp>
        <p:nvSpPr>
          <p:cNvPr id="10255" name="Rectangle 15"/>
          <p:cNvSpPr>
            <a:spLocks noChangeArrowheads="1"/>
          </p:cNvSpPr>
          <p:nvPr/>
        </p:nvSpPr>
        <p:spPr bwMode="auto">
          <a:xfrm>
            <a:off x="2405063" y="2419976"/>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10256" name="Rectangle 16"/>
          <p:cNvSpPr>
            <a:spLocks noChangeArrowheads="1"/>
          </p:cNvSpPr>
          <p:nvPr/>
        </p:nvSpPr>
        <p:spPr bwMode="auto">
          <a:xfrm>
            <a:off x="1947863" y="2419976"/>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401425" name="Rectangle 17"/>
          <p:cNvSpPr>
            <a:spLocks noChangeArrowheads="1"/>
          </p:cNvSpPr>
          <p:nvPr/>
        </p:nvSpPr>
        <p:spPr bwMode="auto">
          <a:xfrm>
            <a:off x="717550" y="1537326"/>
            <a:ext cx="1754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v</a:t>
            </a:r>
            <a:r>
              <a:rPr lang="hu-HU" altLang="en-US" sz="2800" baseline="-25000">
                <a:latin typeface="Times New Roman" pitchFamily="18" charset="0"/>
              </a:rPr>
              <a:t> </a:t>
            </a:r>
            <a:r>
              <a:rPr lang="hu-HU" altLang="en-US" sz="2800">
                <a:latin typeface="Helvetica" pitchFamily="34" charset="0"/>
              </a:rPr>
              <a:t>+</a:t>
            </a:r>
            <a:r>
              <a:rPr lang="hu-HU" altLang="en-US" sz="2800">
                <a:latin typeface="Times New Roman" pitchFamily="18" charset="0"/>
              </a:rPr>
              <a:t> </a:t>
            </a:r>
            <a:r>
              <a:rPr lang="hu-HU" altLang="en-US" sz="2800" b="1">
                <a:latin typeface="Times New Roman" pitchFamily="18" charset="0"/>
              </a:rPr>
              <a:t>N</a:t>
            </a:r>
            <a:r>
              <a:rPr lang="hu-HU" altLang="en-US" sz="2800">
                <a:latin typeface="Helvetica" pitchFamily="34" charset="0"/>
              </a:rPr>
              <a:t> </a:t>
            </a:r>
            <a:r>
              <a:rPr lang="hu-HU" altLang="en-US" sz="2800">
                <a:latin typeface="Times New Roman" pitchFamily="18" charset="0"/>
              </a:rPr>
              <a:t>cos</a:t>
            </a:r>
            <a:r>
              <a:rPr lang="hu-HU" altLang="en-US" sz="2800">
                <a:latin typeface="Symbol" pitchFamily="18" charset="2"/>
              </a:rPr>
              <a:t>a</a:t>
            </a:r>
          </a:p>
        </p:txBody>
      </p:sp>
      <p:sp>
        <p:nvSpPr>
          <p:cNvPr id="10258" name="Rectangle 18"/>
          <p:cNvSpPr>
            <a:spLocks noChangeArrowheads="1"/>
          </p:cNvSpPr>
          <p:nvPr/>
        </p:nvSpPr>
        <p:spPr bwMode="auto">
          <a:xfrm>
            <a:off x="2393950" y="1034089"/>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endParaRPr lang="hu-HU" altLang="en-US">
              <a:latin typeface="Times New Roman" pitchFamily="18" charset="0"/>
            </a:endParaRPr>
          </a:p>
        </p:txBody>
      </p:sp>
      <p:sp>
        <p:nvSpPr>
          <p:cNvPr id="401427" name="Rectangle 19"/>
          <p:cNvSpPr>
            <a:spLocks noChangeArrowheads="1"/>
          </p:cNvSpPr>
          <p:nvPr/>
        </p:nvSpPr>
        <p:spPr bwMode="auto">
          <a:xfrm>
            <a:off x="2366963" y="2115176"/>
            <a:ext cx="1236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N</a:t>
            </a:r>
            <a:r>
              <a:rPr lang="hu-HU" altLang="en-US" sz="2800">
                <a:latin typeface="Helvetica" pitchFamily="34" charset="0"/>
              </a:rPr>
              <a:t> </a:t>
            </a:r>
            <a:r>
              <a:rPr lang="hu-HU" altLang="en-US" sz="2800">
                <a:latin typeface="Times New Roman" pitchFamily="18" charset="0"/>
              </a:rPr>
              <a:t>cos</a:t>
            </a:r>
            <a:r>
              <a:rPr lang="hu-HU" altLang="en-US" sz="2800">
                <a:latin typeface="Symbol" pitchFamily="18" charset="2"/>
              </a:rPr>
              <a:t>a</a:t>
            </a:r>
          </a:p>
        </p:txBody>
      </p:sp>
      <p:sp>
        <p:nvSpPr>
          <p:cNvPr id="10260" name="Rectangle 20"/>
          <p:cNvSpPr>
            <a:spLocks noChangeArrowheads="1"/>
          </p:cNvSpPr>
          <p:nvPr/>
        </p:nvSpPr>
        <p:spPr bwMode="auto">
          <a:xfrm>
            <a:off x="5262563" y="2259639"/>
            <a:ext cx="328771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0261" name="Rectangle 24"/>
          <p:cNvSpPr>
            <a:spLocks noChangeArrowheads="1"/>
          </p:cNvSpPr>
          <p:nvPr/>
        </p:nvSpPr>
        <p:spPr bwMode="auto">
          <a:xfrm>
            <a:off x="5414963" y="1345239"/>
            <a:ext cx="2698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Times New Roman" pitchFamily="18" charset="0"/>
              </a:rPr>
              <a:t>cos </a:t>
            </a:r>
            <a:r>
              <a:rPr lang="hu-HU" altLang="en-US">
                <a:latin typeface="Symbol" pitchFamily="18" charset="2"/>
              </a:rPr>
              <a:t>a </a:t>
            </a:r>
            <a:r>
              <a:rPr lang="hu-HU" altLang="en-US">
                <a:latin typeface="Times New Roman" pitchFamily="18" charset="0"/>
              </a:rPr>
              <a:t>= - (</a:t>
            </a:r>
            <a:r>
              <a:rPr lang="hu-HU" altLang="en-US" sz="2800" b="1">
                <a:latin typeface="Times New Roman" pitchFamily="18" charset="0"/>
              </a:rPr>
              <a:t>v</a:t>
            </a:r>
            <a:r>
              <a:rPr lang="hu-HU" altLang="en-US">
                <a:latin typeface="Times New Roman" pitchFamily="18" charset="0"/>
                <a:sym typeface="Symbol" pitchFamily="18" charset="2"/>
              </a:rPr>
              <a:t>·</a:t>
            </a:r>
            <a:r>
              <a:rPr lang="hu-HU" altLang="en-US" b="1">
                <a:latin typeface="Times New Roman" pitchFamily="18" charset="0"/>
              </a:rPr>
              <a:t>N</a:t>
            </a:r>
            <a:r>
              <a:rPr lang="hu-HU" altLang="en-US">
                <a:latin typeface="Times New Roman" pitchFamily="18" charset="0"/>
              </a:rPr>
              <a:t>)</a:t>
            </a:r>
            <a:r>
              <a:rPr lang="hu-HU" altLang="en-US">
                <a:latin typeface="Symbol" pitchFamily="18" charset="2"/>
              </a:rPr>
              <a:t> </a:t>
            </a:r>
          </a:p>
        </p:txBody>
      </p:sp>
      <p:sp>
        <p:nvSpPr>
          <p:cNvPr id="10262" name="Rectangle 28"/>
          <p:cNvSpPr>
            <a:spLocks noChangeArrowheads="1"/>
          </p:cNvSpPr>
          <p:nvPr/>
        </p:nvSpPr>
        <p:spPr bwMode="auto">
          <a:xfrm>
            <a:off x="2252663" y="2953376"/>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i="1" dirty="0" smtClean="0">
                <a:latin typeface="Times New Roman" pitchFamily="18" charset="0"/>
              </a:rPr>
              <a:t>r</a:t>
            </a:r>
            <a:endParaRPr lang="hu-HU" altLang="en-US" b="1" i="1" dirty="0">
              <a:latin typeface="Times New Roman" pitchFamily="18" charset="0"/>
            </a:endParaRPr>
          </a:p>
        </p:txBody>
      </p:sp>
      <p:sp>
        <p:nvSpPr>
          <p:cNvPr id="2" name="Cím 1"/>
          <p:cNvSpPr>
            <a:spLocks noGrp="1"/>
          </p:cNvSpPr>
          <p:nvPr>
            <p:ph type="title"/>
          </p:nvPr>
        </p:nvSpPr>
        <p:spPr>
          <a:xfrm>
            <a:off x="457200" y="180042"/>
            <a:ext cx="8229600" cy="1143000"/>
          </a:xfrm>
        </p:spPr>
        <p:txBody>
          <a:bodyPr/>
          <a:lstStyle/>
          <a:p>
            <a:r>
              <a:rPr lang="en-US" dirty="0" smtClean="0">
                <a:solidFill>
                  <a:srgbClr val="FF0000"/>
                </a:solidFill>
              </a:rPr>
              <a:t>T</a:t>
            </a:r>
            <a:r>
              <a:rPr lang="hu-HU" dirty="0" err="1" smtClean="0">
                <a:solidFill>
                  <a:srgbClr val="FF0000"/>
                </a:solidFill>
              </a:rPr>
              <a:t>ükörirány</a:t>
            </a:r>
            <a:endParaRPr lang="en-US" dirty="0">
              <a:solidFill>
                <a:srgbClr val="FF0000"/>
              </a:solidFill>
            </a:endParaRPr>
          </a:p>
        </p:txBody>
      </p:sp>
      <p:sp>
        <p:nvSpPr>
          <p:cNvPr id="4" name="Szövegdoboz 3"/>
          <p:cNvSpPr txBox="1"/>
          <p:nvPr/>
        </p:nvSpPr>
        <p:spPr>
          <a:xfrm>
            <a:off x="202093" y="2596322"/>
            <a:ext cx="1824538" cy="461665"/>
          </a:xfrm>
          <a:prstGeom prst="rect">
            <a:avLst/>
          </a:prstGeom>
          <a:noFill/>
        </p:spPr>
        <p:txBody>
          <a:bodyPr wrap="none" rtlCol="0">
            <a:spAutoFit/>
          </a:bodyPr>
          <a:lstStyle/>
          <a:p>
            <a:r>
              <a:rPr lang="hu-HU" dirty="0" smtClean="0"/>
              <a:t>egységvektor</a:t>
            </a:r>
            <a:endParaRPr lang="en-US" dirty="0"/>
          </a:p>
        </p:txBody>
      </p:sp>
      <p:sp>
        <p:nvSpPr>
          <p:cNvPr id="27" name="Téglalap 26"/>
          <p:cNvSpPr/>
          <p:nvPr/>
        </p:nvSpPr>
        <p:spPr>
          <a:xfrm>
            <a:off x="317500" y="4592464"/>
            <a:ext cx="8434388" cy="224676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eaLnBrk="1" fontAlgn="auto" hangingPunct="1">
              <a:spcBef>
                <a:spcPts val="0"/>
              </a:spcBef>
              <a:spcAft>
                <a:spcPts val="0"/>
              </a:spcAft>
              <a:defRPr/>
            </a:pP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err="1">
                <a:solidFill>
                  <a:srgbClr val="0070C0"/>
                </a:solidFill>
                <a:latin typeface="Courier New" pitchFamily="49" charset="0"/>
                <a:cs typeface="Courier New" pitchFamily="49" charset="0"/>
              </a:rPr>
              <a:t>Fresnel</a:t>
            </a:r>
            <a:r>
              <a:rPr lang="en-US" sz="2000" b="1" dirty="0">
                <a:solidFill>
                  <a:prstClr val="black"/>
                </a:solidFill>
                <a:latin typeface="Courier New" pitchFamily="49" charset="0"/>
                <a:cs typeface="Courier New" pitchFamily="49" charset="0"/>
              </a:rPr>
              <a:t>(</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inD</a:t>
            </a:r>
            <a:r>
              <a:rPr lang="hu-HU" sz="2000" b="1" dirty="0" err="1">
                <a:solidFill>
                  <a:srgbClr val="FF0000"/>
                </a:solidFill>
                <a:latin typeface="Courier New" pitchFamily="49" charset="0"/>
                <a:cs typeface="Courier New" pitchFamily="49" charset="0"/>
              </a:rPr>
              <a:t>ir</a:t>
            </a:r>
            <a:r>
              <a:rPr lang="hu-HU" sz="2000" b="1" dirty="0">
                <a:solidFill>
                  <a:prstClr val="black"/>
                </a:solidFill>
                <a:latin typeface="Courier New" pitchFamily="49" charset="0"/>
                <a:cs typeface="Courier New" pitchFamily="49" charset="0"/>
              </a:rPr>
              <a:t>, </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norma</a:t>
            </a:r>
            <a:r>
              <a:rPr lang="hu-HU" sz="2000" b="1" dirty="0">
                <a:solidFill>
                  <a:srgbClr val="FF0000"/>
                </a:solidFill>
                <a:latin typeface="Courier New" pitchFamily="49" charset="0"/>
                <a:cs typeface="Courier New" pitchFamily="49" charset="0"/>
              </a:rPr>
              <a:t>l</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float </a:t>
            </a:r>
            <a:r>
              <a:rPr lang="en-US" sz="2000" b="1" dirty="0" err="1">
                <a:solidFill>
                  <a:prstClr val="black"/>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 </a:t>
            </a:r>
            <a:r>
              <a:rPr lang="hu-HU" sz="2000" b="1" dirty="0" smtClean="0">
                <a:solidFill>
                  <a:prstClr val="black"/>
                </a:solidFill>
                <a:latin typeface="Courier New" pitchFamily="49" charset="0"/>
                <a:cs typeface="Courier New" pitchFamily="49" charset="0"/>
              </a:rPr>
              <a:t>-</a:t>
            </a:r>
            <a:r>
              <a:rPr lang="en-US" sz="2000" b="1" dirty="0" smtClean="0">
                <a:solidFill>
                  <a:prstClr val="black"/>
                </a:solidFill>
                <a:latin typeface="Courier New" pitchFamily="49" charset="0"/>
                <a:cs typeface="Courier New" pitchFamily="49" charset="0"/>
              </a:rPr>
              <a:t>dot(</a:t>
            </a:r>
            <a:r>
              <a:rPr lang="en-US" sz="2000" b="1" dirty="0" err="1" smtClean="0">
                <a:solidFill>
                  <a:srgbClr val="FF0000"/>
                </a:solidFill>
                <a:latin typeface="Courier New" pitchFamily="49" charset="0"/>
                <a:cs typeface="Courier New" pitchFamily="49" charset="0"/>
              </a:rPr>
              <a:t>inDir</a:t>
            </a:r>
            <a:r>
              <a:rPr lang="en-US" sz="2000" b="1" dirty="0">
                <a:solidFill>
                  <a:prstClr val="black"/>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normal</a:t>
            </a:r>
            <a:r>
              <a:rPr lang="en-US" sz="2000" b="1" dirty="0" smtClean="0">
                <a:solidFill>
                  <a:prstClr val="black"/>
                </a:solidFill>
                <a:latin typeface="Courier New" pitchFamily="49" charset="0"/>
                <a:cs typeface="Courier New" pitchFamily="49" charset="0"/>
              </a:rPr>
              <a:t>); </a:t>
            </a:r>
            <a:endParaRPr lang="en-US"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one(1, 1, 1);</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F0 = ((</a:t>
            </a:r>
            <a:r>
              <a:rPr lang="en-US" sz="2000" b="1" kern="0" dirty="0">
                <a:solidFill>
                  <a:srgbClr val="00B05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–one</a:t>
            </a:r>
            <a:r>
              <a:rPr lang="en-US" sz="2000" b="1" kern="0" dirty="0" smtClean="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–one) + </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 /</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err="1">
                <a:solidFill>
                  <a:srgbClr val="00B050"/>
                </a:solidFill>
                <a:latin typeface="Courier New" pitchFamily="49" charset="0"/>
                <a:cs typeface="Courier New" pitchFamily="49" charset="0"/>
              </a:rPr>
              <a:t>n</a:t>
            </a:r>
            <a:r>
              <a:rPr lang="en-US" sz="2000" b="1" kern="0" dirty="0" err="1">
                <a:solidFill>
                  <a:sysClr val="windowText" lastClr="000000"/>
                </a:solidFill>
                <a:latin typeface="Courier New" pitchFamily="49" charset="0"/>
                <a:cs typeface="Courier New" pitchFamily="49" charset="0"/>
              </a:rPr>
              <a:t>+one</a:t>
            </a:r>
            <a:r>
              <a:rPr lang="en-US" sz="2000" b="1" kern="0" dirty="0" smtClean="0">
                <a:solidFill>
                  <a:sysClr val="windowText" lastClr="000000"/>
                </a:solidFill>
                <a:latin typeface="Courier New" pitchFamily="49" charset="0"/>
                <a:cs typeface="Courier New" pitchFamily="49" charset="0"/>
              </a:rPr>
              <a:t>)*(</a:t>
            </a:r>
            <a:r>
              <a:rPr lang="en-US" sz="2000" b="1" kern="0" dirty="0" err="1">
                <a:solidFill>
                  <a:srgbClr val="00B050"/>
                </a:solidFill>
                <a:latin typeface="Courier New" pitchFamily="49" charset="0"/>
                <a:cs typeface="Courier New" pitchFamily="49" charset="0"/>
              </a:rPr>
              <a:t>n</a:t>
            </a:r>
            <a:r>
              <a:rPr lang="en-US" sz="2000" b="1" kern="0" dirty="0" err="1">
                <a:solidFill>
                  <a:sysClr val="windowText" lastClr="000000"/>
                </a:solidFill>
                <a:latin typeface="Courier New" pitchFamily="49" charset="0"/>
                <a:cs typeface="Courier New" pitchFamily="49" charset="0"/>
              </a:rPr>
              <a:t>+one</a:t>
            </a:r>
            <a:r>
              <a:rPr lang="en-US" sz="2000" b="1" kern="0" dirty="0">
                <a:solidFill>
                  <a:sysClr val="windowText" lastClr="000000"/>
                </a:solidFill>
                <a:latin typeface="Courier New" pitchFamily="49" charset="0"/>
                <a:cs typeface="Courier New" pitchFamily="49" charset="0"/>
              </a:rPr>
              <a:t>) + </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kappa</a:t>
            </a:r>
            <a:r>
              <a:rPr lang="en-US" sz="2000" b="1" kern="0" dirty="0" smtClean="0">
                <a:solidFill>
                  <a:sysClr val="windowText" lastClr="000000"/>
                </a:solidFill>
                <a:latin typeface="Courier New" pitchFamily="49" charset="0"/>
                <a:cs typeface="Courier New" pitchFamily="49" charset="0"/>
              </a:rPr>
              <a:t>); </a:t>
            </a:r>
            <a:endParaRPr lang="en-US"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return </a:t>
            </a:r>
            <a:r>
              <a:rPr lang="hu-HU" sz="2000" b="1" dirty="0">
                <a:latin typeface="Courier New" pitchFamily="49" charset="0"/>
                <a:cs typeface="Courier New" pitchFamily="49" charset="0"/>
              </a:rPr>
              <a:t>F0</a:t>
            </a:r>
            <a:r>
              <a:rPr lang="hu-HU" sz="2000" b="1" dirty="0">
                <a:solidFill>
                  <a:srgbClr val="C00000"/>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(one</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 </a:t>
            </a:r>
            <a:r>
              <a:rPr lang="hu-HU" sz="2000" b="1" dirty="0">
                <a:latin typeface="Courier New" pitchFamily="49" charset="0"/>
                <a:cs typeface="Courier New" pitchFamily="49" charset="0"/>
              </a:rPr>
              <a:t>F0</a:t>
            </a:r>
            <a:r>
              <a:rPr lang="en-US" sz="2000" b="1" dirty="0">
                <a:solidFill>
                  <a:prstClr val="black"/>
                </a:solidFill>
                <a:latin typeface="Courier New" pitchFamily="49" charset="0"/>
                <a:cs typeface="Courier New" pitchFamily="49" charset="0"/>
              </a:rPr>
              <a:t>) * pow(1-</a:t>
            </a:r>
            <a:r>
              <a:rPr lang="en-US" sz="2000" b="1" dirty="0">
                <a:solidFill>
                  <a:srgbClr val="002060"/>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5); </a:t>
            </a:r>
          </a:p>
          <a:p>
            <a:pPr eaLnBrk="1" fontAlgn="auto" hangingPunct="1">
              <a:spcBef>
                <a:spcPts val="0"/>
              </a:spcBef>
              <a:spcAft>
                <a:spcPts val="0"/>
              </a:spcAft>
              <a:defRPr/>
            </a:pPr>
            <a:r>
              <a:rPr lang="en-US" sz="2000" b="1" dirty="0" smtClean="0">
                <a:solidFill>
                  <a:prstClr val="black"/>
                </a:solidFill>
                <a:latin typeface="Courier New" pitchFamily="49" charset="0"/>
                <a:cs typeface="Courier New" pitchFamily="49" charset="0"/>
              </a:rPr>
              <a:t>}</a:t>
            </a:r>
            <a:endParaRPr lang="hu-HU" sz="2000" b="1" dirty="0">
              <a:solidFill>
                <a:prstClr val="black"/>
              </a:solidFill>
              <a:latin typeface="Courier New" pitchFamily="49" charset="0"/>
              <a:cs typeface="Courier New" pitchFamily="49" charset="0"/>
            </a:endParaRPr>
          </a:p>
        </p:txBody>
      </p:sp>
      <p:sp>
        <p:nvSpPr>
          <p:cNvPr id="28" name="Téglalap 27"/>
          <p:cNvSpPr/>
          <p:nvPr/>
        </p:nvSpPr>
        <p:spPr>
          <a:xfrm>
            <a:off x="6534151" y="4707969"/>
            <a:ext cx="1579562" cy="78845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7"/>
          <p:cNvSpPr>
            <a:spLocks noChangeShapeType="1"/>
          </p:cNvSpPr>
          <p:nvPr/>
        </p:nvSpPr>
        <p:spPr bwMode="auto">
          <a:xfrm>
            <a:off x="488950" y="3061326"/>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Téglalap 4"/>
          <p:cNvSpPr/>
          <p:nvPr/>
        </p:nvSpPr>
        <p:spPr>
          <a:xfrm>
            <a:off x="317500" y="3513315"/>
            <a:ext cx="8434388" cy="1137504"/>
          </a:xfrm>
          <a:prstGeom prst="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hu-HU" sz="2000" b="1" dirty="0" err="1" smtClean="0">
                <a:solidFill>
                  <a:schemeClr val="tx1"/>
                </a:solidFill>
                <a:latin typeface="Courier New" pitchFamily="49" charset="0"/>
                <a:cs typeface="Courier New" pitchFamily="49" charset="0"/>
              </a:rPr>
              <a:t>vec</a:t>
            </a:r>
            <a:r>
              <a:rPr lang="en-US" sz="2000" b="1" dirty="0" smtClean="0">
                <a:solidFill>
                  <a:schemeClr val="tx1"/>
                </a:solidFill>
                <a:latin typeface="Courier New" pitchFamily="49" charset="0"/>
                <a:cs typeface="Courier New" pitchFamily="49" charset="0"/>
              </a:rPr>
              <a:t>3 </a:t>
            </a:r>
            <a:r>
              <a:rPr lang="en-US" sz="2000" b="1" dirty="0" smtClean="0">
                <a:solidFill>
                  <a:srgbClr val="0070C0"/>
                </a:solidFill>
                <a:latin typeface="Courier New" pitchFamily="49" charset="0"/>
                <a:cs typeface="Courier New" pitchFamily="49" charset="0"/>
              </a:rPr>
              <a:t>reflect</a:t>
            </a:r>
            <a:r>
              <a:rPr lang="en-US" sz="2000" b="1" dirty="0" smtClean="0">
                <a:solidFill>
                  <a:schemeClr val="tx1"/>
                </a:solidFill>
                <a:latin typeface="Courier New" pitchFamily="49" charset="0"/>
                <a:cs typeface="Courier New" pitchFamily="49" charset="0"/>
              </a:rPr>
              <a:t>(</a:t>
            </a:r>
            <a:r>
              <a:rPr lang="hu-HU" sz="2000" b="1" dirty="0" err="1" smtClean="0">
                <a:solidFill>
                  <a:schemeClr val="tx1"/>
                </a:solidFill>
                <a:latin typeface="Courier New" pitchFamily="49" charset="0"/>
                <a:cs typeface="Courier New" pitchFamily="49" charset="0"/>
              </a:rPr>
              <a:t>vec</a:t>
            </a:r>
            <a:r>
              <a:rPr lang="en-US" sz="2000" b="1" dirty="0" smtClean="0">
                <a:solidFill>
                  <a:schemeClr val="tx1"/>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a:t>
            </a:r>
            <a:r>
              <a:rPr lang="hu-HU" sz="2000" b="1" dirty="0">
                <a:solidFill>
                  <a:schemeClr val="tx1"/>
                </a:solidFill>
                <a:latin typeface="Courier New" pitchFamily="49" charset="0"/>
                <a:cs typeface="Courier New" pitchFamily="49" charset="0"/>
              </a:rPr>
              <a:t> </a:t>
            </a:r>
            <a:r>
              <a:rPr lang="hu-HU" sz="2000" b="1" dirty="0" err="1" smtClean="0">
                <a:solidFill>
                  <a:schemeClr val="tx1"/>
                </a:solidFill>
                <a:latin typeface="Courier New" pitchFamily="49" charset="0"/>
                <a:cs typeface="Courier New" pitchFamily="49" charset="0"/>
              </a:rPr>
              <a:t>vec</a:t>
            </a:r>
            <a:r>
              <a:rPr lang="en-US" sz="2000" b="1" dirty="0" smtClean="0">
                <a:solidFill>
                  <a:schemeClr val="tx1"/>
                </a:solidFill>
                <a:latin typeface="Courier New" pitchFamily="49" charset="0"/>
                <a:cs typeface="Courier New" pitchFamily="49" charset="0"/>
              </a:rPr>
              <a:t>3 </a:t>
            </a:r>
            <a:r>
              <a:rPr lang="en-US" sz="2000" b="1" dirty="0">
                <a:solidFill>
                  <a:srgbClr val="FF0000"/>
                </a:solidFill>
                <a:latin typeface="Courier New" pitchFamily="49" charset="0"/>
                <a:cs typeface="Courier New" pitchFamily="49" charset="0"/>
              </a:rPr>
              <a:t>normal</a:t>
            </a:r>
            <a:r>
              <a:rPr lang="en-US" sz="2000" b="1" dirty="0" smtClean="0">
                <a:solidFill>
                  <a:schemeClr val="tx1"/>
                </a:solidFill>
                <a:latin typeface="Courier New" pitchFamily="49" charset="0"/>
                <a:cs typeface="Courier New" pitchFamily="49" charset="0"/>
              </a:rPr>
              <a:t>) {</a:t>
            </a:r>
            <a:endParaRPr lang="en-US" sz="2000" b="1" dirty="0">
              <a:solidFill>
                <a:schemeClr val="tx1"/>
              </a:solidFill>
              <a:latin typeface="Courier New" pitchFamily="49" charset="0"/>
              <a:cs typeface="Courier New" pitchFamily="49" charset="0"/>
            </a:endParaRPr>
          </a:p>
          <a:p>
            <a:pPr>
              <a:defRPr/>
            </a:pPr>
            <a:r>
              <a:rPr lang="en-US" sz="2000" b="1" dirty="0">
                <a:solidFill>
                  <a:schemeClr val="tx1"/>
                </a:solidFill>
                <a:latin typeface="Courier New" pitchFamily="49" charset="0"/>
                <a:cs typeface="Courier New" pitchFamily="49" charset="0"/>
              </a:rPr>
              <a:t>  return</a:t>
            </a:r>
            <a:r>
              <a:rPr lang="hu-HU" sz="2000" b="1" dirty="0">
                <a:solidFill>
                  <a:schemeClr val="tx1"/>
                </a:solidFill>
                <a:latin typeface="Courier New" pitchFamily="49" charset="0"/>
                <a:cs typeface="Courier New" pitchFamily="49" charset="0"/>
              </a:rPr>
              <a:t> </a:t>
            </a:r>
            <a:r>
              <a:rPr lang="en-US" sz="2000" b="1" dirty="0" err="1">
                <a:solidFill>
                  <a:srgbClr val="FF0000"/>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a:t>
            </a:r>
            <a:r>
              <a:rPr lang="en-US" sz="2000" b="1" dirty="0">
                <a:solidFill>
                  <a:srgbClr val="FF0000"/>
                </a:solidFill>
                <a:latin typeface="Courier New" pitchFamily="49" charset="0"/>
                <a:cs typeface="Courier New" pitchFamily="49" charset="0"/>
              </a:rPr>
              <a:t>normal</a:t>
            </a:r>
            <a:r>
              <a:rPr lang="en-US" sz="2000" b="1" dirty="0">
                <a:solidFill>
                  <a:schemeClr val="tx1"/>
                </a:solidFill>
                <a:latin typeface="Courier New" pitchFamily="49" charset="0"/>
                <a:cs typeface="Courier New" pitchFamily="49" charset="0"/>
              </a:rPr>
              <a:t> *</a:t>
            </a:r>
            <a:r>
              <a:rPr lang="hu-HU" sz="2000" b="1" dirty="0">
                <a:solidFill>
                  <a:schemeClr val="tx1"/>
                </a:solidFill>
                <a:latin typeface="Courier New" pitchFamily="49" charset="0"/>
                <a:cs typeface="Courier New" pitchFamily="49" charset="0"/>
              </a:rPr>
              <a:t> </a:t>
            </a:r>
            <a:r>
              <a:rPr lang="hu-HU" sz="2000" b="1" dirty="0" err="1">
                <a:solidFill>
                  <a:schemeClr val="tx1"/>
                </a:solidFill>
                <a:latin typeface="Courier New" pitchFamily="49" charset="0"/>
                <a:cs typeface="Courier New" pitchFamily="49" charset="0"/>
              </a:rPr>
              <a:t>dot</a:t>
            </a:r>
            <a:r>
              <a:rPr lang="hu-HU" sz="2000" b="1" dirty="0">
                <a:solidFill>
                  <a:schemeClr val="tx1"/>
                </a:solidFill>
                <a:latin typeface="Courier New" pitchFamily="49" charset="0"/>
                <a:cs typeface="Courier New" pitchFamily="49" charset="0"/>
              </a:rPr>
              <a:t>(</a:t>
            </a:r>
            <a:r>
              <a:rPr lang="en-US" sz="2000" b="1" dirty="0">
                <a:solidFill>
                  <a:srgbClr val="FF0000"/>
                </a:solidFill>
                <a:latin typeface="Courier New" pitchFamily="49" charset="0"/>
                <a:cs typeface="Courier New" pitchFamily="49" charset="0"/>
              </a:rPr>
              <a:t>normal</a:t>
            </a:r>
            <a:r>
              <a:rPr lang="hu-HU" sz="2000" b="1" dirty="0">
                <a:solidFill>
                  <a:schemeClr val="tx1"/>
                </a:solidFill>
                <a:latin typeface="Courier New" pitchFamily="49" charset="0"/>
                <a:cs typeface="Courier New" pitchFamily="49" charset="0"/>
              </a:rPr>
              <a:t>, </a:t>
            </a:r>
            <a:r>
              <a:rPr lang="en-US" sz="2000" b="1" dirty="0" err="1">
                <a:solidFill>
                  <a:srgbClr val="FF0000"/>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2</a:t>
            </a:r>
            <a:r>
              <a:rPr lang="hu-HU" sz="2000" b="1" dirty="0">
                <a:solidFill>
                  <a:schemeClr val="tx1"/>
                </a:solidFill>
                <a:latin typeface="Courier New" pitchFamily="49" charset="0"/>
                <a:cs typeface="Courier New" pitchFamily="49" charset="0"/>
              </a:rPr>
              <a:t>.0f</a:t>
            </a:r>
            <a:r>
              <a:rPr lang="en-US" sz="2000" b="1" dirty="0">
                <a:solidFill>
                  <a:schemeClr val="tx1"/>
                </a:solidFill>
                <a:latin typeface="Courier New" pitchFamily="49" charset="0"/>
                <a:cs typeface="Courier New" pitchFamily="49" charset="0"/>
              </a:rPr>
              <a:t>;</a:t>
            </a:r>
          </a:p>
          <a:p>
            <a:pPr>
              <a:defRPr/>
            </a:pPr>
            <a:r>
              <a:rPr lang="en-US" sz="2000" b="1" dirty="0">
                <a:solidFill>
                  <a:schemeClr val="tx1"/>
                </a:solidFill>
                <a:latin typeface="Courier New" pitchFamily="49" charset="0"/>
                <a:cs typeface="Courier New" pitchFamily="49" charset="0"/>
              </a:rPr>
              <a:t>};</a:t>
            </a:r>
          </a:p>
        </p:txBody>
      </p:sp>
      <p:sp>
        <p:nvSpPr>
          <p:cNvPr id="31" name="Rectangle 36"/>
          <p:cNvSpPr>
            <a:spLocks noChangeArrowheads="1"/>
          </p:cNvSpPr>
          <p:nvPr/>
        </p:nvSpPr>
        <p:spPr bwMode="auto">
          <a:xfrm>
            <a:off x="6534151" y="4649292"/>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latin typeface="Times New Roman" pitchFamily="18" charset="0"/>
              </a:rPr>
              <a:t>(</a:t>
            </a:r>
            <a:r>
              <a:rPr lang="en-US" altLang="en-US" sz="2400" i="1" dirty="0">
                <a:latin typeface="Times New Roman" pitchFamily="18" charset="0"/>
              </a:rPr>
              <a:t>n</a:t>
            </a:r>
            <a:r>
              <a:rPr lang="en-US" altLang="en-US" sz="2400" dirty="0">
                <a:latin typeface="Times New Roman" pitchFamily="18" charset="0"/>
              </a:rPr>
              <a:t> -1)</a:t>
            </a:r>
            <a:r>
              <a:rPr lang="en-US" altLang="en-US" sz="2400" baseline="30000" dirty="0">
                <a:latin typeface="Times New Roman" pitchFamily="18" charset="0"/>
              </a:rPr>
              <a:t>2</a:t>
            </a:r>
            <a:r>
              <a:rPr lang="hu-HU" altLang="en-US" sz="2400" baseline="30000" dirty="0">
                <a:latin typeface="Arial" charset="0"/>
              </a:rPr>
              <a:t> </a:t>
            </a:r>
            <a:r>
              <a:rPr lang="en-US" altLang="en-US" sz="2400" dirty="0" smtClean="0">
                <a:latin typeface="Times New Roman" pitchFamily="18" charset="0"/>
              </a:rPr>
              <a:t>+</a:t>
            </a:r>
            <a:r>
              <a:rPr lang="en-US" altLang="en-US" sz="2400" i="1" dirty="0" smtClean="0">
                <a:latin typeface="Times New Roman" pitchFamily="18" charset="0"/>
                <a:sym typeface="Symbol"/>
              </a:rPr>
              <a:t></a:t>
            </a:r>
            <a:r>
              <a:rPr lang="en-US" altLang="en-US" sz="1200" i="1" dirty="0" smtClean="0">
                <a:latin typeface="Times New Roman" pitchFamily="18" charset="0"/>
                <a:sym typeface="Symbol"/>
              </a:rPr>
              <a:t> </a:t>
            </a:r>
            <a:r>
              <a:rPr lang="en-US" altLang="en-US" sz="2400" baseline="30000" dirty="0">
                <a:latin typeface="Times New Roman" pitchFamily="18" charset="0"/>
              </a:rPr>
              <a:t>2</a:t>
            </a:r>
            <a:endParaRPr lang="hu-HU" altLang="en-US" sz="2400" baseline="30000" dirty="0">
              <a:latin typeface="Times New Roman" pitchFamily="18" charset="0"/>
            </a:endParaRPr>
          </a:p>
        </p:txBody>
      </p:sp>
      <p:sp>
        <p:nvSpPr>
          <p:cNvPr id="32" name="Line 37"/>
          <p:cNvSpPr>
            <a:spLocks noChangeShapeType="1"/>
          </p:cNvSpPr>
          <p:nvPr/>
        </p:nvSpPr>
        <p:spPr bwMode="auto">
          <a:xfrm flipV="1">
            <a:off x="6572251" y="5072856"/>
            <a:ext cx="1428749"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33" name="Rectangle 38"/>
          <p:cNvSpPr>
            <a:spLocks noChangeArrowheads="1"/>
          </p:cNvSpPr>
          <p:nvPr/>
        </p:nvSpPr>
        <p:spPr bwMode="auto">
          <a:xfrm>
            <a:off x="6534151" y="5034756"/>
            <a:ext cx="207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latin typeface="Times New Roman" pitchFamily="18" charset="0"/>
              </a:rPr>
              <a:t>(</a:t>
            </a:r>
            <a:r>
              <a:rPr lang="en-US" altLang="en-US" sz="2400" i="1" dirty="0">
                <a:latin typeface="Times New Roman" pitchFamily="18" charset="0"/>
              </a:rPr>
              <a:t>n</a:t>
            </a:r>
            <a:r>
              <a:rPr lang="en-US" altLang="en-US" sz="2400" dirty="0">
                <a:latin typeface="Times New Roman" pitchFamily="18" charset="0"/>
              </a:rPr>
              <a:t>+1)</a:t>
            </a:r>
            <a:r>
              <a:rPr lang="en-US" altLang="en-US" sz="2400" baseline="30000" dirty="0">
                <a:latin typeface="Times New Roman" pitchFamily="18" charset="0"/>
              </a:rPr>
              <a:t>2</a:t>
            </a:r>
            <a:r>
              <a:rPr lang="hu-HU" altLang="en-US" sz="2400" baseline="30000" dirty="0">
                <a:latin typeface="Arial" charset="0"/>
              </a:rPr>
              <a:t> </a:t>
            </a:r>
            <a:r>
              <a:rPr lang="en-US" altLang="en-US" sz="2400" dirty="0" smtClean="0">
                <a:latin typeface="Times New Roman" pitchFamily="18" charset="0"/>
              </a:rPr>
              <a:t>+</a:t>
            </a:r>
            <a:r>
              <a:rPr lang="en-US" altLang="en-US" sz="2400" i="1" dirty="0" smtClean="0">
                <a:latin typeface="Times New Roman" pitchFamily="18" charset="0"/>
                <a:sym typeface="Symbol"/>
              </a:rPr>
              <a:t></a:t>
            </a:r>
            <a:r>
              <a:rPr lang="en-US" altLang="en-US" sz="1200" i="1" dirty="0" smtClean="0">
                <a:latin typeface="Times New Roman" pitchFamily="18" charset="0"/>
                <a:sym typeface="Symbol"/>
              </a:rPr>
              <a:t> </a:t>
            </a:r>
            <a:r>
              <a:rPr lang="en-US" altLang="en-US" sz="2400" baseline="30000" dirty="0">
                <a:latin typeface="Times New Roman" pitchFamily="18" charset="0"/>
              </a:rPr>
              <a:t>2</a:t>
            </a:r>
            <a:endParaRPr lang="hu-HU" altLang="en-US" sz="2400" baseline="30000" dirty="0">
              <a:latin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14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14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14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14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1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7" grpId="0" animBg="1"/>
      <p:bldP spid="401418" grpId="0" animBg="1"/>
      <p:bldP spid="401419" grpId="0" animBg="1"/>
      <p:bldP spid="401422" grpId="0"/>
      <p:bldP spid="401425" grpId="0"/>
      <p:bldP spid="4014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1043352" y="4064816"/>
            <a:ext cx="576239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smtClean="0">
                <a:latin typeface="Times New Roman" pitchFamily="18" charset="0"/>
              </a:rPr>
              <a:t>T</a:t>
            </a:r>
            <a:r>
              <a:rPr lang="hu-HU" altLang="en-US" sz="2800" baseline="-25000" dirty="0" smtClean="0">
                <a:latin typeface="Times New Roman" pitchFamily="18" charset="0"/>
              </a:rPr>
              <a:t> </a:t>
            </a:r>
            <a:r>
              <a:rPr lang="hu-HU" altLang="en-US" sz="2800" dirty="0">
                <a:latin typeface="Times New Roman" pitchFamily="18" charset="0"/>
              </a:rPr>
              <a:t>= </a:t>
            </a:r>
            <a:r>
              <a:rPr lang="hu-HU" altLang="en-US" sz="2800" b="1" dirty="0">
                <a:latin typeface="Times New Roman" pitchFamily="18" charset="0"/>
              </a:rPr>
              <a:t>v</a:t>
            </a:r>
            <a:r>
              <a:rPr lang="hu-HU" altLang="en-US" sz="2800" dirty="0">
                <a:latin typeface="Symbol" pitchFamily="18" charset="2"/>
              </a:rPr>
              <a:t>/</a:t>
            </a:r>
            <a:r>
              <a:rPr lang="hu-HU" altLang="en-US" sz="2800" i="1" dirty="0">
                <a:latin typeface="Times New Roman" pitchFamily="18" charset="0"/>
              </a:rPr>
              <a:t>n</a:t>
            </a:r>
            <a:r>
              <a:rPr lang="hu-HU" altLang="en-US" sz="2800" dirty="0">
                <a:latin typeface="Times New Roman" pitchFamily="18" charset="0"/>
              </a:rPr>
              <a:t> +</a:t>
            </a:r>
            <a:r>
              <a:rPr lang="hu-HU" altLang="en-US" sz="2800" baseline="-25000" dirty="0">
                <a:latin typeface="Times New Roman" pitchFamily="18" charset="0"/>
              </a:rPr>
              <a:t> </a:t>
            </a:r>
            <a:r>
              <a:rPr lang="hu-HU" altLang="en-US" sz="2800" b="1" dirty="0" err="1">
                <a:latin typeface="Times New Roman" pitchFamily="18" charset="0"/>
              </a:rPr>
              <a:t>N</a:t>
            </a:r>
            <a:r>
              <a:rPr lang="hu-HU" altLang="en-US" sz="2800" dirty="0">
                <a:latin typeface="Times New Roman" pitchFamily="18" charset="0"/>
              </a:rPr>
              <a:t> (</a:t>
            </a:r>
            <a:r>
              <a:rPr lang="hu-HU" altLang="en-US" sz="2800" dirty="0" err="1">
                <a:latin typeface="Times New Roman" pitchFamily="18" charset="0"/>
              </a:rPr>
              <a:t>cos</a:t>
            </a:r>
            <a:r>
              <a:rPr lang="hu-HU" altLang="en-US" sz="2800" dirty="0" err="1">
                <a:latin typeface="Symbol" pitchFamily="18" charset="2"/>
              </a:rPr>
              <a:t>a</a:t>
            </a:r>
            <a:r>
              <a:rPr lang="hu-HU" altLang="en-US" sz="2800" dirty="0">
                <a:latin typeface="Symbol" pitchFamily="18" charset="2"/>
              </a:rPr>
              <a:t>/</a:t>
            </a:r>
            <a:r>
              <a:rPr lang="hu-HU" altLang="en-US" sz="2800" i="1" dirty="0" err="1">
                <a:latin typeface="Times New Roman" pitchFamily="18" charset="0"/>
              </a:rPr>
              <a:t>n</a:t>
            </a:r>
            <a:r>
              <a:rPr lang="hu-HU" altLang="en-US" sz="2800" baseline="-25000" dirty="0">
                <a:latin typeface="Times New Roman" pitchFamily="18" charset="0"/>
              </a:rPr>
              <a:t> </a:t>
            </a:r>
            <a:r>
              <a:rPr lang="hu-HU" altLang="en-US" sz="2800" dirty="0">
                <a:latin typeface="Helvetica" pitchFamily="34" charset="0"/>
              </a:rPr>
              <a:t>-</a:t>
            </a:r>
            <a:r>
              <a:rPr lang="hu-HU" altLang="en-US" sz="2800" dirty="0">
                <a:latin typeface="Symbol" pitchFamily="18" charset="2"/>
              </a:rPr>
              <a:t></a:t>
            </a:r>
            <a:r>
              <a:rPr lang="hu-HU" altLang="en-US" sz="2800" dirty="0">
                <a:latin typeface="Helvetica" pitchFamily="34" charset="0"/>
              </a:rPr>
              <a:t>1-</a:t>
            </a:r>
            <a:r>
              <a:rPr lang="hu-HU" altLang="en-US" sz="2800" dirty="0" smtClean="0">
                <a:latin typeface="Times New Roman" pitchFamily="18" charset="0"/>
              </a:rPr>
              <a:t>(</a:t>
            </a:r>
            <a:r>
              <a:rPr lang="hu-HU" altLang="en-US" sz="2800" dirty="0">
                <a:latin typeface="Helvetica" pitchFamily="34" charset="0"/>
              </a:rPr>
              <a:t>1-</a:t>
            </a:r>
            <a:r>
              <a:rPr lang="hu-HU" altLang="en-US" sz="2800" dirty="0" smtClean="0">
                <a:latin typeface="Times New Roman" pitchFamily="18" charset="0"/>
              </a:rPr>
              <a:t>cos</a:t>
            </a:r>
            <a:r>
              <a:rPr lang="hu-HU" altLang="en-US" sz="2800" baseline="30000" dirty="0" smtClean="0">
                <a:latin typeface="Times New Roman" pitchFamily="18" charset="0"/>
              </a:rPr>
              <a:t>2 </a:t>
            </a:r>
            <a:r>
              <a:rPr lang="hu-HU" altLang="en-US" sz="2800" dirty="0">
                <a:latin typeface="Symbol" pitchFamily="18" charset="2"/>
              </a:rPr>
              <a:t>a</a:t>
            </a:r>
            <a:r>
              <a:rPr lang="hu-HU" altLang="en-US" sz="2800" dirty="0">
                <a:latin typeface="Helvetica" pitchFamily="34" charset="0"/>
              </a:rPr>
              <a:t>)/</a:t>
            </a:r>
            <a:r>
              <a:rPr lang="hu-HU" altLang="en-US" sz="2800" i="1" dirty="0">
                <a:latin typeface="Times New Roman" pitchFamily="18" charset="0"/>
              </a:rPr>
              <a:t>n</a:t>
            </a:r>
            <a:r>
              <a:rPr lang="hu-HU" altLang="en-US" sz="2800" baseline="30000" dirty="0">
                <a:latin typeface="Times New Roman" pitchFamily="18" charset="0"/>
              </a:rPr>
              <a:t>2</a:t>
            </a:r>
            <a:r>
              <a:rPr lang="en-GB" altLang="en-US" sz="2800" dirty="0">
                <a:latin typeface="Helvetica" pitchFamily="34" charset="0"/>
              </a:rPr>
              <a:t> </a:t>
            </a:r>
            <a:r>
              <a:rPr lang="hu-HU" altLang="en-US" sz="2800" dirty="0">
                <a:latin typeface="Helvetica" pitchFamily="34" charset="0"/>
              </a:rPr>
              <a:t>)</a:t>
            </a:r>
          </a:p>
        </p:txBody>
      </p:sp>
      <p:sp>
        <p:nvSpPr>
          <p:cNvPr id="11268" name="Text Box 4"/>
          <p:cNvSpPr txBox="1">
            <a:spLocks noChangeArrowheads="1"/>
          </p:cNvSpPr>
          <p:nvPr/>
        </p:nvSpPr>
        <p:spPr bwMode="auto">
          <a:xfrm>
            <a:off x="875077" y="95420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sz="2400">
              <a:latin typeface="Times New Roman" pitchFamily="18" charset="0"/>
            </a:endParaRPr>
          </a:p>
        </p:txBody>
      </p:sp>
      <p:sp>
        <p:nvSpPr>
          <p:cNvPr id="11269" name="Line 7"/>
          <p:cNvSpPr>
            <a:spLocks noChangeShapeType="1"/>
          </p:cNvSpPr>
          <p:nvPr/>
        </p:nvSpPr>
        <p:spPr bwMode="auto">
          <a:xfrm>
            <a:off x="662352" y="2208328"/>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8"/>
          <p:cNvSpPr>
            <a:spLocks noChangeShapeType="1"/>
          </p:cNvSpPr>
          <p:nvPr/>
        </p:nvSpPr>
        <p:spPr bwMode="auto">
          <a:xfrm flipV="1">
            <a:off x="2567352" y="379528"/>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9"/>
          <p:cNvSpPr>
            <a:spLocks noChangeShapeType="1"/>
          </p:cNvSpPr>
          <p:nvPr/>
        </p:nvSpPr>
        <p:spPr bwMode="auto">
          <a:xfrm flipH="1">
            <a:off x="1024302" y="1227253"/>
            <a:ext cx="15240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10"/>
          <p:cNvSpPr>
            <a:spLocks noChangeShapeType="1"/>
          </p:cNvSpPr>
          <p:nvPr/>
        </p:nvSpPr>
        <p:spPr bwMode="auto">
          <a:xfrm flipV="1">
            <a:off x="2567352" y="1255828"/>
            <a:ext cx="0" cy="876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11"/>
          <p:cNvSpPr>
            <a:spLocks noChangeArrowheads="1"/>
          </p:cNvSpPr>
          <p:nvPr/>
        </p:nvSpPr>
        <p:spPr bwMode="auto">
          <a:xfrm>
            <a:off x="2643552" y="3406891"/>
            <a:ext cx="436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smtClean="0">
                <a:latin typeface="Times New Roman" pitchFamily="18" charset="0"/>
              </a:rPr>
              <a:t>T</a:t>
            </a:r>
            <a:endParaRPr lang="hu-HU" altLang="en-US" baseline="-25000" dirty="0">
              <a:latin typeface="Times New Roman" pitchFamily="18" charset="0"/>
            </a:endParaRPr>
          </a:p>
        </p:txBody>
      </p:sp>
      <p:sp>
        <p:nvSpPr>
          <p:cNvPr id="11274" name="Rectangle 12"/>
          <p:cNvSpPr>
            <a:spLocks noChangeArrowheads="1"/>
          </p:cNvSpPr>
          <p:nvPr/>
        </p:nvSpPr>
        <p:spPr bwMode="auto">
          <a:xfrm>
            <a:off x="814752" y="1293928"/>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v</a:t>
            </a:r>
          </a:p>
        </p:txBody>
      </p:sp>
      <p:sp>
        <p:nvSpPr>
          <p:cNvPr id="11275" name="Rectangle 13"/>
          <p:cNvSpPr>
            <a:spLocks noChangeArrowheads="1"/>
          </p:cNvSpPr>
          <p:nvPr/>
        </p:nvSpPr>
        <p:spPr bwMode="auto">
          <a:xfrm>
            <a:off x="2110152" y="1446328"/>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11276" name="Rectangle 14"/>
          <p:cNvSpPr>
            <a:spLocks noChangeArrowheads="1"/>
          </p:cNvSpPr>
          <p:nvPr/>
        </p:nvSpPr>
        <p:spPr bwMode="auto">
          <a:xfrm>
            <a:off x="890952" y="684328"/>
            <a:ext cx="1665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v</a:t>
            </a:r>
            <a:r>
              <a:rPr lang="hu-HU" altLang="en-US" sz="2800" baseline="-25000">
                <a:latin typeface="Times New Roman" pitchFamily="18" charset="0"/>
              </a:rPr>
              <a:t> </a:t>
            </a:r>
            <a:r>
              <a:rPr lang="hu-HU" altLang="en-US" sz="2800">
                <a:latin typeface="Times New Roman" pitchFamily="18" charset="0"/>
              </a:rPr>
              <a:t>+ </a:t>
            </a:r>
            <a:r>
              <a:rPr lang="hu-HU" altLang="en-US" sz="2800" b="1">
                <a:latin typeface="Times New Roman" pitchFamily="18" charset="0"/>
              </a:rPr>
              <a:t>N</a:t>
            </a:r>
            <a:r>
              <a:rPr lang="hu-HU" altLang="en-US" sz="2800">
                <a:latin typeface="Times New Roman" pitchFamily="18" charset="0"/>
              </a:rPr>
              <a:t>cos</a:t>
            </a:r>
            <a:r>
              <a:rPr lang="hu-HU" altLang="en-US" sz="2800">
                <a:latin typeface="Symbol" pitchFamily="18" charset="2"/>
              </a:rPr>
              <a:t>a</a:t>
            </a:r>
          </a:p>
        </p:txBody>
      </p:sp>
      <p:sp>
        <p:nvSpPr>
          <p:cNvPr id="11277" name="Rectangle 15"/>
          <p:cNvSpPr>
            <a:spLocks noChangeArrowheads="1"/>
          </p:cNvSpPr>
          <p:nvPr/>
        </p:nvSpPr>
        <p:spPr bwMode="auto">
          <a:xfrm>
            <a:off x="2643552" y="303328"/>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endParaRPr lang="hu-HU" altLang="en-US">
              <a:latin typeface="Times New Roman" pitchFamily="18" charset="0"/>
            </a:endParaRPr>
          </a:p>
        </p:txBody>
      </p:sp>
      <p:sp>
        <p:nvSpPr>
          <p:cNvPr id="400400" name="Rectangle 16"/>
          <p:cNvSpPr>
            <a:spLocks noChangeArrowheads="1"/>
          </p:cNvSpPr>
          <p:nvPr/>
        </p:nvSpPr>
        <p:spPr bwMode="auto">
          <a:xfrm>
            <a:off x="4167552" y="1598728"/>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r>
              <a:rPr lang="hu-HU" altLang="en-US" b="1" baseline="-25000">
                <a:latin typeface="Times New Roman" pitchFamily="18" charset="0"/>
                <a:sym typeface="Symbol" pitchFamily="18" charset="2"/>
              </a:rPr>
              <a:t></a:t>
            </a:r>
            <a:endParaRPr lang="hu-HU" altLang="en-US" baseline="-25000">
              <a:latin typeface="Times New Roman" pitchFamily="18" charset="0"/>
              <a:sym typeface="Symbol" pitchFamily="18" charset="2"/>
            </a:endParaRPr>
          </a:p>
        </p:txBody>
      </p:sp>
      <p:sp>
        <p:nvSpPr>
          <p:cNvPr id="400401" name="Line 17"/>
          <p:cNvSpPr>
            <a:spLocks noChangeShapeType="1"/>
          </p:cNvSpPr>
          <p:nvPr/>
        </p:nvSpPr>
        <p:spPr bwMode="auto">
          <a:xfrm>
            <a:off x="2567352" y="2132128"/>
            <a:ext cx="1676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0402" name="Line 18"/>
          <p:cNvSpPr>
            <a:spLocks noChangeShapeType="1"/>
          </p:cNvSpPr>
          <p:nvPr/>
        </p:nvSpPr>
        <p:spPr bwMode="auto">
          <a:xfrm>
            <a:off x="2567352" y="2132128"/>
            <a:ext cx="609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0403" name="Rectangle 19"/>
          <p:cNvSpPr>
            <a:spLocks noChangeArrowheads="1"/>
          </p:cNvSpPr>
          <p:nvPr/>
        </p:nvSpPr>
        <p:spPr bwMode="auto">
          <a:xfrm>
            <a:off x="2567352" y="1598728"/>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a:latin typeface="Times New Roman" pitchFamily="18" charset="0"/>
              </a:rPr>
              <a:t>N</a:t>
            </a:r>
            <a:r>
              <a:rPr lang="hu-HU" altLang="en-US" sz="2400" b="1" baseline="-25000">
                <a:latin typeface="Times New Roman" pitchFamily="18" charset="0"/>
                <a:sym typeface="Symbol" pitchFamily="18" charset="2"/>
              </a:rPr>
              <a:t></a:t>
            </a:r>
            <a:r>
              <a:rPr lang="hu-HU" altLang="en-US" sz="2400">
                <a:latin typeface="Times New Roman" pitchFamily="18" charset="0"/>
              </a:rPr>
              <a:t>sin</a:t>
            </a:r>
            <a:r>
              <a:rPr lang="hu-HU" altLang="en-US" sz="2400">
                <a:latin typeface="Symbol" pitchFamily="18" charset="2"/>
              </a:rPr>
              <a:t>b</a:t>
            </a:r>
            <a:endParaRPr lang="hu-HU" altLang="en-US" sz="2800">
              <a:latin typeface="Symbol" pitchFamily="18" charset="2"/>
            </a:endParaRPr>
          </a:p>
        </p:txBody>
      </p:sp>
      <p:sp>
        <p:nvSpPr>
          <p:cNvPr id="400404" name="Line 20"/>
          <p:cNvSpPr>
            <a:spLocks noChangeShapeType="1"/>
          </p:cNvSpPr>
          <p:nvPr/>
        </p:nvSpPr>
        <p:spPr bwMode="auto">
          <a:xfrm flipV="1">
            <a:off x="3176952" y="2132128"/>
            <a:ext cx="0" cy="1676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Rectangle 21"/>
          <p:cNvSpPr>
            <a:spLocks noChangeArrowheads="1"/>
          </p:cNvSpPr>
          <p:nvPr/>
        </p:nvSpPr>
        <p:spPr bwMode="auto">
          <a:xfrm>
            <a:off x="2491152" y="258932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Symbol" pitchFamily="18" charset="2"/>
              </a:rPr>
              <a:t>b</a:t>
            </a:r>
          </a:p>
        </p:txBody>
      </p:sp>
      <p:sp>
        <p:nvSpPr>
          <p:cNvPr id="11284" name="Line 22"/>
          <p:cNvSpPr>
            <a:spLocks noChangeShapeType="1"/>
          </p:cNvSpPr>
          <p:nvPr/>
        </p:nvSpPr>
        <p:spPr bwMode="auto">
          <a:xfrm>
            <a:off x="2567352" y="2208328"/>
            <a:ext cx="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407" name="Rectangle 23"/>
          <p:cNvSpPr>
            <a:spLocks noChangeArrowheads="1"/>
          </p:cNvSpPr>
          <p:nvPr/>
        </p:nvSpPr>
        <p:spPr bwMode="auto">
          <a:xfrm>
            <a:off x="3176952" y="243692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a:t>
            </a:r>
            <a:r>
              <a:rPr lang="hu-HU" altLang="en-US" sz="2400" b="1">
                <a:latin typeface="Times New Roman" pitchFamily="18" charset="0"/>
              </a:rPr>
              <a:t>N</a:t>
            </a:r>
            <a:r>
              <a:rPr lang="hu-HU" altLang="en-US" sz="2400">
                <a:latin typeface="Times New Roman" pitchFamily="18" charset="0"/>
              </a:rPr>
              <a:t>cos</a:t>
            </a:r>
            <a:r>
              <a:rPr lang="hu-HU" altLang="en-US" sz="2400">
                <a:latin typeface="Symbol" pitchFamily="18" charset="2"/>
              </a:rPr>
              <a:t>b</a:t>
            </a:r>
          </a:p>
        </p:txBody>
      </p:sp>
      <p:sp>
        <p:nvSpPr>
          <p:cNvPr id="400408" name="Line 24"/>
          <p:cNvSpPr>
            <a:spLocks noChangeShapeType="1"/>
          </p:cNvSpPr>
          <p:nvPr/>
        </p:nvSpPr>
        <p:spPr bwMode="auto">
          <a:xfrm>
            <a:off x="4325358" y="4141016"/>
            <a:ext cx="2181225"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409" name="Rectangle 25"/>
          <p:cNvSpPr>
            <a:spLocks noChangeArrowheads="1"/>
          </p:cNvSpPr>
          <p:nvPr/>
        </p:nvSpPr>
        <p:spPr bwMode="auto">
          <a:xfrm>
            <a:off x="6324808" y="1050433"/>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b="1">
                <a:latin typeface="Times New Roman" pitchFamily="18" charset="0"/>
              </a:rPr>
              <a:t>v</a:t>
            </a:r>
            <a:r>
              <a:rPr lang="hu-HU" altLang="en-US" sz="2800" b="1">
                <a:latin typeface="Symbol" pitchFamily="18" charset="2"/>
              </a:rPr>
              <a:t> </a:t>
            </a:r>
            <a:r>
              <a:rPr lang="hu-HU" altLang="en-US" sz="2800">
                <a:latin typeface="Symbol" pitchFamily="18" charset="2"/>
              </a:rPr>
              <a:t>+</a:t>
            </a:r>
            <a:r>
              <a:rPr lang="hu-HU" altLang="en-US" sz="2800" b="1">
                <a:latin typeface="Times New Roman" pitchFamily="18" charset="0"/>
              </a:rPr>
              <a:t>N</a:t>
            </a:r>
            <a:r>
              <a:rPr lang="hu-HU" altLang="en-US" sz="2800">
                <a:latin typeface="Times New Roman" pitchFamily="18" charset="0"/>
              </a:rPr>
              <a:t>cos</a:t>
            </a:r>
            <a:r>
              <a:rPr lang="hu-HU" altLang="en-US" sz="2800">
                <a:latin typeface="Symbol" pitchFamily="18" charset="2"/>
              </a:rPr>
              <a:t>a</a:t>
            </a:r>
          </a:p>
        </p:txBody>
      </p:sp>
      <p:sp>
        <p:nvSpPr>
          <p:cNvPr id="400410" name="Line 26"/>
          <p:cNvSpPr>
            <a:spLocks noChangeShapeType="1"/>
          </p:cNvSpPr>
          <p:nvPr/>
        </p:nvSpPr>
        <p:spPr bwMode="auto">
          <a:xfrm>
            <a:off x="6401008" y="1587008"/>
            <a:ext cx="167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411" name="Rectangle 27"/>
          <p:cNvSpPr>
            <a:spLocks noChangeArrowheads="1"/>
          </p:cNvSpPr>
          <p:nvPr/>
        </p:nvSpPr>
        <p:spPr bwMode="auto">
          <a:xfrm>
            <a:off x="6782008" y="1510808"/>
            <a:ext cx="822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a:latin typeface="Times New Roman" pitchFamily="18" charset="0"/>
              </a:rPr>
              <a:t>sin</a:t>
            </a:r>
            <a:r>
              <a:rPr lang="hu-HU" altLang="en-US" sz="2800">
                <a:latin typeface="Symbol" pitchFamily="18" charset="2"/>
              </a:rPr>
              <a:t>a</a:t>
            </a:r>
          </a:p>
        </p:txBody>
      </p:sp>
      <p:sp>
        <p:nvSpPr>
          <p:cNvPr id="400412" name="Rectangle 28"/>
          <p:cNvSpPr>
            <a:spLocks noChangeArrowheads="1"/>
          </p:cNvSpPr>
          <p:nvPr/>
        </p:nvSpPr>
        <p:spPr bwMode="auto">
          <a:xfrm>
            <a:off x="5486608" y="1282208"/>
            <a:ext cx="1050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r>
              <a:rPr lang="hu-HU" altLang="en-US" b="1" baseline="-25000">
                <a:latin typeface="Times New Roman" pitchFamily="18" charset="0"/>
                <a:sym typeface="Symbol" pitchFamily="18" charset="2"/>
              </a:rPr>
              <a:t></a:t>
            </a:r>
            <a:r>
              <a:rPr lang="hu-HU" altLang="en-US" baseline="-25000">
                <a:latin typeface="Times New Roman" pitchFamily="18" charset="0"/>
              </a:rPr>
              <a:t> </a:t>
            </a:r>
            <a:r>
              <a:rPr lang="hu-HU" altLang="en-US">
                <a:latin typeface="Times New Roman" pitchFamily="18" charset="0"/>
              </a:rPr>
              <a:t>= </a:t>
            </a:r>
          </a:p>
        </p:txBody>
      </p:sp>
      <p:sp>
        <p:nvSpPr>
          <p:cNvPr id="400413" name="Rectangle 29"/>
          <p:cNvSpPr>
            <a:spLocks noChangeArrowheads="1"/>
          </p:cNvSpPr>
          <p:nvPr/>
        </p:nvSpPr>
        <p:spPr bwMode="auto">
          <a:xfrm>
            <a:off x="1031966" y="4062549"/>
            <a:ext cx="5826034" cy="5617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1292" name="Rectangle 30"/>
          <p:cNvSpPr>
            <a:spLocks noChangeArrowheads="1"/>
          </p:cNvSpPr>
          <p:nvPr/>
        </p:nvSpPr>
        <p:spPr bwMode="auto">
          <a:xfrm>
            <a:off x="553663" y="3147412"/>
            <a:ext cx="86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dirty="0">
                <a:latin typeface="Times New Roman" pitchFamily="18" charset="0"/>
                <a:sym typeface="Symbol" pitchFamily="18" charset="2"/>
              </a:rPr>
              <a:t>n</a:t>
            </a:r>
            <a:r>
              <a:rPr lang="hu-HU" altLang="en-US" sz="2400" baseline="-25000" dirty="0">
                <a:latin typeface="Times New Roman" pitchFamily="18" charset="0"/>
                <a:sym typeface="Symbol" pitchFamily="18" charset="2"/>
              </a:rPr>
              <a:t> </a:t>
            </a:r>
            <a:r>
              <a:rPr lang="hu-HU" altLang="en-US" dirty="0">
                <a:latin typeface="Times New Roman" pitchFamily="18" charset="0"/>
              </a:rPr>
              <a:t>=</a:t>
            </a:r>
          </a:p>
        </p:txBody>
      </p:sp>
      <p:sp>
        <p:nvSpPr>
          <p:cNvPr id="11293" name="Rectangle 31"/>
          <p:cNvSpPr>
            <a:spLocks noChangeArrowheads="1"/>
          </p:cNvSpPr>
          <p:nvPr/>
        </p:nvSpPr>
        <p:spPr bwMode="auto">
          <a:xfrm>
            <a:off x="1180231" y="2967452"/>
            <a:ext cx="911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a:latin typeface="Times New Roman" pitchFamily="18" charset="0"/>
              </a:rPr>
              <a:t>sin </a:t>
            </a:r>
            <a:r>
              <a:rPr lang="hu-HU" altLang="en-US" sz="2800" dirty="0">
                <a:latin typeface="Symbol" pitchFamily="18" charset="2"/>
              </a:rPr>
              <a:t>a</a:t>
            </a:r>
            <a:endParaRPr lang="hu-HU" altLang="en-US" dirty="0">
              <a:latin typeface="Symbol" pitchFamily="18" charset="2"/>
            </a:endParaRPr>
          </a:p>
        </p:txBody>
      </p:sp>
      <p:sp>
        <p:nvSpPr>
          <p:cNvPr id="11294" name="Line 32"/>
          <p:cNvSpPr>
            <a:spLocks noChangeShapeType="1"/>
          </p:cNvSpPr>
          <p:nvPr/>
        </p:nvSpPr>
        <p:spPr bwMode="auto">
          <a:xfrm flipV="1">
            <a:off x="1198927" y="3452212"/>
            <a:ext cx="838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5" name="Rectangle 33"/>
          <p:cNvSpPr>
            <a:spLocks noChangeArrowheads="1"/>
          </p:cNvSpPr>
          <p:nvPr/>
        </p:nvSpPr>
        <p:spPr bwMode="auto">
          <a:xfrm>
            <a:off x="1198927" y="3382362"/>
            <a:ext cx="85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a:latin typeface="Times New Roman" pitchFamily="18" charset="0"/>
              </a:rPr>
              <a:t>sin </a:t>
            </a:r>
            <a:r>
              <a:rPr lang="hu-HU" altLang="en-US" sz="2400">
                <a:latin typeface="Symbol" pitchFamily="18" charset="2"/>
              </a:rPr>
              <a:t>b</a:t>
            </a:r>
          </a:p>
        </p:txBody>
      </p:sp>
      <p:sp>
        <p:nvSpPr>
          <p:cNvPr id="11296" name="Rectangle 34"/>
          <p:cNvSpPr>
            <a:spLocks noChangeArrowheads="1"/>
          </p:cNvSpPr>
          <p:nvPr/>
        </p:nvSpPr>
        <p:spPr bwMode="auto">
          <a:xfrm>
            <a:off x="553663" y="3032684"/>
            <a:ext cx="1556489" cy="81835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1297" name="Text Box 35"/>
          <p:cNvSpPr txBox="1">
            <a:spLocks noChangeArrowheads="1"/>
          </p:cNvSpPr>
          <p:nvPr/>
        </p:nvSpPr>
        <p:spPr bwMode="auto">
          <a:xfrm>
            <a:off x="684577" y="2172857"/>
            <a:ext cx="14034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a:latin typeface="+mn-lt"/>
              </a:rPr>
              <a:t>Snellius-</a:t>
            </a:r>
            <a:endParaRPr lang="hu-HU" altLang="en-US" sz="2400" dirty="0">
              <a:latin typeface="+mn-lt"/>
            </a:endParaRPr>
          </a:p>
          <a:p>
            <a:pPr>
              <a:spcBef>
                <a:spcPct val="0"/>
              </a:spcBef>
              <a:buFontTx/>
              <a:buNone/>
            </a:pPr>
            <a:r>
              <a:rPr lang="hu-HU" altLang="en-US" sz="2400" dirty="0">
                <a:latin typeface="+mn-lt"/>
              </a:rPr>
              <a:t>Descartes</a:t>
            </a:r>
          </a:p>
        </p:txBody>
      </p:sp>
      <p:sp>
        <p:nvSpPr>
          <p:cNvPr id="400420" name="Rectangle 36"/>
          <p:cNvSpPr>
            <a:spLocks noChangeArrowheads="1"/>
          </p:cNvSpPr>
          <p:nvPr/>
        </p:nvSpPr>
        <p:spPr bwMode="auto">
          <a:xfrm>
            <a:off x="5462952" y="1968008"/>
            <a:ext cx="3579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smtClean="0">
                <a:latin typeface="Times New Roman" pitchFamily="18" charset="0"/>
              </a:rPr>
              <a:t>T</a:t>
            </a:r>
            <a:r>
              <a:rPr lang="hu-HU" altLang="en-US" baseline="-25000" dirty="0" smtClean="0">
                <a:latin typeface="Times New Roman" pitchFamily="18" charset="0"/>
              </a:rPr>
              <a:t> </a:t>
            </a:r>
            <a:r>
              <a:rPr lang="hu-HU" altLang="en-US" dirty="0">
                <a:latin typeface="Times New Roman" pitchFamily="18" charset="0"/>
              </a:rPr>
              <a:t>= </a:t>
            </a:r>
            <a:r>
              <a:rPr lang="hu-HU" altLang="en-US" b="1" dirty="0">
                <a:latin typeface="Times New Roman" pitchFamily="18" charset="0"/>
              </a:rPr>
              <a:t>N</a:t>
            </a:r>
            <a:r>
              <a:rPr lang="hu-HU" altLang="en-US" b="1" baseline="-25000" dirty="0">
                <a:latin typeface="Times New Roman" pitchFamily="18" charset="0"/>
                <a:sym typeface="Symbol" pitchFamily="18" charset="2"/>
              </a:rPr>
              <a:t></a:t>
            </a:r>
            <a:r>
              <a:rPr lang="hu-HU" altLang="en-US" baseline="-25000" dirty="0">
                <a:latin typeface="Times New Roman" pitchFamily="18" charset="0"/>
                <a:sym typeface="Symbol" pitchFamily="18" charset="2"/>
              </a:rPr>
              <a:t> </a:t>
            </a:r>
            <a:r>
              <a:rPr lang="hu-HU" altLang="en-US" dirty="0" err="1">
                <a:latin typeface="Times New Roman" pitchFamily="18" charset="0"/>
              </a:rPr>
              <a:t>sin</a:t>
            </a:r>
            <a:r>
              <a:rPr lang="hu-HU" altLang="en-US" dirty="0" err="1">
                <a:latin typeface="Symbol" pitchFamily="18" charset="2"/>
              </a:rPr>
              <a:t>b</a:t>
            </a:r>
            <a:r>
              <a:rPr lang="hu-HU" altLang="en-US" dirty="0">
                <a:latin typeface="Symbol" pitchFamily="18" charset="2"/>
              </a:rPr>
              <a:t> -</a:t>
            </a:r>
            <a:r>
              <a:rPr lang="hu-HU" altLang="en-US" baseline="-25000" dirty="0">
                <a:latin typeface="Times New Roman" pitchFamily="18" charset="0"/>
              </a:rPr>
              <a:t> </a:t>
            </a:r>
            <a:r>
              <a:rPr lang="hu-HU" altLang="en-US" b="1" dirty="0" err="1">
                <a:latin typeface="Times New Roman" pitchFamily="18" charset="0"/>
              </a:rPr>
              <a:t>N</a:t>
            </a:r>
            <a:r>
              <a:rPr lang="hu-HU" altLang="en-US" dirty="0" err="1">
                <a:latin typeface="Times New Roman" pitchFamily="18" charset="0"/>
              </a:rPr>
              <a:t>cos</a:t>
            </a:r>
            <a:r>
              <a:rPr lang="hu-HU" altLang="en-US" dirty="0" err="1">
                <a:latin typeface="Symbol" pitchFamily="18" charset="2"/>
              </a:rPr>
              <a:t>b</a:t>
            </a:r>
            <a:endParaRPr lang="hu-HU" altLang="en-US" dirty="0">
              <a:latin typeface="Symbol" pitchFamily="18" charset="2"/>
            </a:endParaRPr>
          </a:p>
        </p:txBody>
      </p:sp>
      <p:sp>
        <p:nvSpPr>
          <p:cNvPr id="400421" name="Rectangle 37"/>
          <p:cNvSpPr>
            <a:spLocks noChangeArrowheads="1"/>
          </p:cNvSpPr>
          <p:nvPr/>
        </p:nvSpPr>
        <p:spPr bwMode="auto">
          <a:xfrm>
            <a:off x="4243752" y="2806208"/>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smtClean="0">
                <a:latin typeface="Times New Roman" pitchFamily="18" charset="0"/>
              </a:rPr>
              <a:t>T</a:t>
            </a:r>
            <a:r>
              <a:rPr lang="hu-HU" altLang="en-US" baseline="-25000" dirty="0" smtClean="0">
                <a:latin typeface="Times New Roman" pitchFamily="18" charset="0"/>
              </a:rPr>
              <a:t> </a:t>
            </a:r>
            <a:r>
              <a:rPr lang="hu-HU" altLang="en-US" dirty="0">
                <a:latin typeface="Times New Roman" pitchFamily="18" charset="0"/>
              </a:rPr>
              <a:t>= </a:t>
            </a:r>
            <a:r>
              <a:rPr lang="hu-HU" altLang="en-US" sz="2800" b="1" dirty="0" smtClean="0">
                <a:latin typeface="Times New Roman" pitchFamily="18" charset="0"/>
              </a:rPr>
              <a:t>v</a:t>
            </a:r>
            <a:r>
              <a:rPr lang="hu-HU" altLang="en-US" sz="2800" dirty="0" smtClean="0">
                <a:latin typeface="Symbol" pitchFamily="18" charset="2"/>
              </a:rPr>
              <a:t>/</a:t>
            </a:r>
            <a:r>
              <a:rPr lang="hu-HU" altLang="en-US" sz="2800" i="1" dirty="0" smtClean="0">
                <a:latin typeface="Times New Roman" pitchFamily="18" charset="0"/>
              </a:rPr>
              <a:t>n</a:t>
            </a:r>
            <a:r>
              <a:rPr lang="hu-HU" altLang="en-US" sz="2800" dirty="0" smtClean="0">
                <a:latin typeface="Times New Roman" pitchFamily="18" charset="0"/>
              </a:rPr>
              <a:t> </a:t>
            </a:r>
            <a:r>
              <a:rPr lang="hu-HU" altLang="en-US" sz="2800" dirty="0">
                <a:latin typeface="Times New Roman" pitchFamily="18" charset="0"/>
              </a:rPr>
              <a:t>+ </a:t>
            </a:r>
            <a:r>
              <a:rPr lang="hu-HU" altLang="en-US" sz="2800" b="1" dirty="0" err="1">
                <a:latin typeface="Times New Roman" pitchFamily="18" charset="0"/>
              </a:rPr>
              <a:t>N</a:t>
            </a:r>
            <a:r>
              <a:rPr lang="hu-HU" altLang="en-US" dirty="0">
                <a:latin typeface="Times New Roman" pitchFamily="18" charset="0"/>
              </a:rPr>
              <a:t>(</a:t>
            </a:r>
            <a:r>
              <a:rPr lang="hu-HU" altLang="en-US" dirty="0" err="1">
                <a:latin typeface="Times New Roman" pitchFamily="18" charset="0"/>
              </a:rPr>
              <a:t>cos</a:t>
            </a:r>
            <a:r>
              <a:rPr lang="hu-HU" altLang="en-US" dirty="0" err="1">
                <a:latin typeface="Symbol" pitchFamily="18" charset="2"/>
              </a:rPr>
              <a:t>a</a:t>
            </a:r>
            <a:r>
              <a:rPr lang="hu-HU" altLang="en-US" dirty="0">
                <a:latin typeface="Symbol" pitchFamily="18" charset="2"/>
              </a:rPr>
              <a:t>/</a:t>
            </a:r>
            <a:r>
              <a:rPr lang="hu-HU" altLang="en-US" i="1" dirty="0" err="1">
                <a:latin typeface="Times New Roman" pitchFamily="18" charset="0"/>
              </a:rPr>
              <a:t>n</a:t>
            </a:r>
            <a:r>
              <a:rPr lang="hu-HU" altLang="en-US" dirty="0" err="1">
                <a:latin typeface="Symbol" pitchFamily="18" charset="2"/>
              </a:rPr>
              <a:t>-</a:t>
            </a:r>
            <a:r>
              <a:rPr lang="hu-HU" altLang="en-US" baseline="-25000" dirty="0">
                <a:latin typeface="Times New Roman" pitchFamily="18" charset="0"/>
              </a:rPr>
              <a:t> </a:t>
            </a:r>
            <a:r>
              <a:rPr lang="hu-HU" altLang="en-US" dirty="0" err="1">
                <a:latin typeface="Times New Roman" pitchFamily="18" charset="0"/>
              </a:rPr>
              <a:t>cos</a:t>
            </a:r>
            <a:r>
              <a:rPr lang="hu-HU" altLang="en-US" dirty="0" err="1">
                <a:latin typeface="Symbol" pitchFamily="18" charset="2"/>
              </a:rPr>
              <a:t>b</a:t>
            </a:r>
            <a:r>
              <a:rPr lang="hu-HU" altLang="en-US" dirty="0">
                <a:latin typeface="Helvetica" pitchFamily="34" charset="0"/>
              </a:rPr>
              <a:t>)</a:t>
            </a:r>
          </a:p>
          <a:p>
            <a:pPr>
              <a:spcBef>
                <a:spcPct val="0"/>
              </a:spcBef>
              <a:buFontTx/>
              <a:buNone/>
            </a:pPr>
            <a:r>
              <a:rPr lang="hu-HU" altLang="en-US" dirty="0" err="1">
                <a:latin typeface="Times New Roman" pitchFamily="18" charset="0"/>
              </a:rPr>
              <a:t>cos</a:t>
            </a:r>
            <a:r>
              <a:rPr lang="hu-HU" altLang="en-US" dirty="0" err="1">
                <a:latin typeface="Symbol" pitchFamily="18" charset="2"/>
              </a:rPr>
              <a:t>b</a:t>
            </a:r>
            <a:r>
              <a:rPr lang="hu-HU" altLang="en-US" dirty="0">
                <a:latin typeface="Symbol" pitchFamily="18" charset="2"/>
              </a:rPr>
              <a:t> = </a:t>
            </a:r>
            <a:r>
              <a:rPr lang="hu-HU" altLang="en-US" sz="2800" dirty="0">
                <a:latin typeface="Symbol" pitchFamily="18" charset="2"/>
              </a:rPr>
              <a:t></a:t>
            </a:r>
            <a:r>
              <a:rPr lang="hu-HU" altLang="en-US" sz="2800" dirty="0">
                <a:latin typeface="Helvetica" pitchFamily="34" charset="0"/>
              </a:rPr>
              <a:t>1-</a:t>
            </a:r>
            <a:r>
              <a:rPr lang="hu-HU" altLang="en-US" sz="2800" dirty="0">
                <a:latin typeface="Times New Roman" pitchFamily="18" charset="0"/>
              </a:rPr>
              <a:t>sin</a:t>
            </a:r>
            <a:r>
              <a:rPr lang="hu-HU" altLang="en-US" sz="2800" baseline="30000" dirty="0">
                <a:latin typeface="Times New Roman" pitchFamily="18" charset="0"/>
              </a:rPr>
              <a:t>2</a:t>
            </a:r>
            <a:r>
              <a:rPr lang="hu-HU" altLang="en-US" dirty="0">
                <a:latin typeface="Symbol" pitchFamily="18" charset="2"/>
              </a:rPr>
              <a:t>b = </a:t>
            </a:r>
            <a:r>
              <a:rPr lang="hu-HU" altLang="en-US" sz="2800" dirty="0">
                <a:latin typeface="Symbol" pitchFamily="18" charset="2"/>
              </a:rPr>
              <a:t></a:t>
            </a:r>
            <a:r>
              <a:rPr lang="hu-HU" altLang="en-US" sz="2800" dirty="0">
                <a:latin typeface="Helvetica" pitchFamily="34" charset="0"/>
              </a:rPr>
              <a:t>1-</a:t>
            </a:r>
            <a:r>
              <a:rPr lang="hu-HU" altLang="en-US" sz="2800" dirty="0">
                <a:latin typeface="Times New Roman" pitchFamily="18" charset="0"/>
              </a:rPr>
              <a:t>sin</a:t>
            </a:r>
            <a:r>
              <a:rPr lang="hu-HU" altLang="en-US" sz="2800" baseline="30000" dirty="0">
                <a:latin typeface="Times New Roman" pitchFamily="18" charset="0"/>
              </a:rPr>
              <a:t>2</a:t>
            </a:r>
            <a:r>
              <a:rPr lang="hu-HU" altLang="en-US" sz="2800" dirty="0">
                <a:latin typeface="Symbol" pitchFamily="18" charset="2"/>
              </a:rPr>
              <a:t>a</a:t>
            </a:r>
            <a:r>
              <a:rPr lang="hu-HU" altLang="en-US" sz="2800" dirty="0">
                <a:latin typeface="Helvetica" pitchFamily="34" charset="0"/>
              </a:rPr>
              <a:t>/</a:t>
            </a:r>
            <a:r>
              <a:rPr lang="hu-HU" altLang="en-US" sz="2800" i="1" dirty="0">
                <a:latin typeface="Times New Roman" pitchFamily="18" charset="0"/>
              </a:rPr>
              <a:t>n</a:t>
            </a:r>
            <a:r>
              <a:rPr lang="hu-HU" altLang="en-US" sz="2800" baseline="30000" dirty="0">
                <a:latin typeface="Times New Roman" pitchFamily="18" charset="0"/>
              </a:rPr>
              <a:t>2</a:t>
            </a:r>
            <a:endParaRPr lang="hu-HU" altLang="en-US" sz="2800" dirty="0">
              <a:latin typeface="Helvetica" pitchFamily="34" charset="0"/>
            </a:endParaRPr>
          </a:p>
        </p:txBody>
      </p:sp>
      <p:sp>
        <p:nvSpPr>
          <p:cNvPr id="400422" name="Line 38"/>
          <p:cNvSpPr>
            <a:spLocks noChangeShapeType="1"/>
          </p:cNvSpPr>
          <p:nvPr/>
        </p:nvSpPr>
        <p:spPr bwMode="auto">
          <a:xfrm>
            <a:off x="4285896" y="2730008"/>
            <a:ext cx="487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424" name="Line 40"/>
          <p:cNvSpPr>
            <a:spLocks noChangeShapeType="1"/>
          </p:cNvSpPr>
          <p:nvPr/>
        </p:nvSpPr>
        <p:spPr bwMode="auto">
          <a:xfrm>
            <a:off x="5710602" y="3415808"/>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425" name="Line 41"/>
          <p:cNvSpPr>
            <a:spLocks noChangeShapeType="1"/>
          </p:cNvSpPr>
          <p:nvPr/>
        </p:nvSpPr>
        <p:spPr bwMode="auto">
          <a:xfrm>
            <a:off x="7415577" y="3415808"/>
            <a:ext cx="1485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3" name="Line 6"/>
          <p:cNvSpPr>
            <a:spLocks noChangeShapeType="1"/>
          </p:cNvSpPr>
          <p:nvPr/>
        </p:nvSpPr>
        <p:spPr bwMode="auto">
          <a:xfrm flipH="1" flipV="1">
            <a:off x="2567352" y="2208328"/>
            <a:ext cx="609600" cy="16002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4" name="Line 5"/>
          <p:cNvSpPr>
            <a:spLocks noChangeShapeType="1"/>
          </p:cNvSpPr>
          <p:nvPr/>
        </p:nvSpPr>
        <p:spPr bwMode="auto">
          <a:xfrm flipH="1" flipV="1">
            <a:off x="967152" y="1217728"/>
            <a:ext cx="1600200" cy="9906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Cím 1"/>
          <p:cNvSpPr>
            <a:spLocks noGrp="1"/>
          </p:cNvSpPr>
          <p:nvPr>
            <p:ph type="title"/>
          </p:nvPr>
        </p:nvSpPr>
        <p:spPr>
          <a:xfrm>
            <a:off x="2528580" y="21547"/>
            <a:ext cx="6576648" cy="1143000"/>
          </a:xfrm>
        </p:spPr>
        <p:txBody>
          <a:bodyPr/>
          <a:lstStyle/>
          <a:p>
            <a:r>
              <a:rPr lang="hu-HU" dirty="0" smtClean="0">
                <a:solidFill>
                  <a:srgbClr val="FF0000"/>
                </a:solidFill>
              </a:rPr>
              <a:t>Törési irány</a:t>
            </a:r>
            <a:endParaRPr lang="en-US" dirty="0">
              <a:solidFill>
                <a:srgbClr val="FF0000"/>
              </a:solidFill>
            </a:endParaRPr>
          </a:p>
        </p:txBody>
      </p:sp>
      <p:pic>
        <p:nvPicPr>
          <p:cNvPr id="42" name="Picture 2" descr="C:\Users\szirmay\Desktop\szgraf-10-01\Hungarys-Laszlo-Cseh---Me-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2" y="12382"/>
            <a:ext cx="3097577" cy="20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églalap 42"/>
          <p:cNvSpPr/>
          <p:nvPr/>
        </p:nvSpPr>
        <p:spPr>
          <a:xfrm>
            <a:off x="110359" y="4871813"/>
            <a:ext cx="8873667" cy="1938992"/>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eaLnBrk="1" fontAlgn="auto" hangingPunct="1">
              <a:spcBef>
                <a:spcPts val="0"/>
              </a:spcBef>
              <a:spcAft>
                <a:spcPts val="0"/>
              </a:spcAft>
              <a:defRPr/>
            </a:pP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a:solidFill>
                  <a:srgbClr val="0070C0"/>
                </a:solidFill>
                <a:latin typeface="Courier New" pitchFamily="49" charset="0"/>
                <a:cs typeface="Courier New" pitchFamily="49" charset="0"/>
              </a:rPr>
              <a:t>refract</a:t>
            </a:r>
            <a:r>
              <a:rPr lang="en-US" sz="2000" b="1" dirty="0">
                <a:solidFill>
                  <a:prstClr val="black"/>
                </a:solidFill>
                <a:latin typeface="Courier New" pitchFamily="49" charset="0"/>
                <a:cs typeface="Courier New" pitchFamily="49" charset="0"/>
              </a:rPr>
              <a:t>(</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inDir</a:t>
            </a:r>
            <a:r>
              <a:rPr lang="en-US" sz="2000" b="1" dirty="0">
                <a:solidFill>
                  <a:prstClr val="black"/>
                </a:solidFill>
                <a:latin typeface="Courier New" pitchFamily="49" charset="0"/>
                <a:cs typeface="Courier New" pitchFamily="49" charset="0"/>
              </a:rPr>
              <a:t>, </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a:solidFill>
                  <a:srgbClr val="FF0000"/>
                </a:solidFill>
                <a:latin typeface="Courier New" pitchFamily="49" charset="0"/>
                <a:cs typeface="Courier New" pitchFamily="49" charset="0"/>
              </a:rPr>
              <a:t>normal</a:t>
            </a:r>
            <a:r>
              <a:rPr lang="en-US" sz="2000" b="1" dirty="0">
                <a:latin typeface="Courier New" pitchFamily="49" charset="0"/>
                <a:cs typeface="Courier New" pitchFamily="49" charset="0"/>
              </a:rPr>
              <a:t>, </a:t>
            </a:r>
            <a:r>
              <a:rPr lang="en-US" sz="2000" b="1" dirty="0">
                <a:solidFill>
                  <a:srgbClr val="00B050"/>
                </a:solidFill>
                <a:latin typeface="Courier New" pitchFamily="49" charset="0"/>
                <a:cs typeface="Courier New" pitchFamily="49" charset="0"/>
              </a:rPr>
              <a:t>float </a:t>
            </a:r>
            <a:r>
              <a:rPr lang="hu-HU" sz="2000" b="1" dirty="0" err="1" smtClean="0">
                <a:solidFill>
                  <a:srgbClr val="00B050"/>
                </a:solidFill>
                <a:latin typeface="Courier New" pitchFamily="49" charset="0"/>
                <a:cs typeface="Courier New" pitchFamily="49" charset="0"/>
              </a:rPr>
              <a:t>ns</a:t>
            </a:r>
            <a:r>
              <a:rPr lang="en-US" sz="2000" b="1" dirty="0" smtClean="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float </a:t>
            </a:r>
            <a:r>
              <a:rPr lang="en-US" sz="2000" b="1" dirty="0" err="1">
                <a:solidFill>
                  <a:prstClr val="black"/>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 -dot(</a:t>
            </a:r>
            <a:r>
              <a:rPr lang="en-US" sz="2000" b="1" dirty="0" err="1">
                <a:solidFill>
                  <a:srgbClr val="FF0000"/>
                </a:solidFill>
                <a:latin typeface="Courier New" pitchFamily="49" charset="0"/>
                <a:cs typeface="Courier New" pitchFamily="49" charset="0"/>
              </a:rPr>
              <a:t>inDir</a:t>
            </a:r>
            <a:r>
              <a:rPr lang="en-US" sz="2000" b="1" dirty="0">
                <a:solidFill>
                  <a:prstClr val="black"/>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normal</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it-IT" sz="2000" b="1" dirty="0">
                <a:solidFill>
                  <a:prstClr val="black"/>
                </a:solidFill>
                <a:latin typeface="Courier New" pitchFamily="49" charset="0"/>
                <a:cs typeface="Courier New" pitchFamily="49" charset="0"/>
              </a:rPr>
              <a:t>   float </a:t>
            </a:r>
            <a:r>
              <a:rPr lang="it-IT" sz="2000" b="1" dirty="0">
                <a:solidFill>
                  <a:srgbClr val="002060"/>
                </a:solidFill>
                <a:latin typeface="Courier New" pitchFamily="49" charset="0"/>
                <a:cs typeface="Courier New" pitchFamily="49" charset="0"/>
              </a:rPr>
              <a:t>disc</a:t>
            </a:r>
            <a:r>
              <a:rPr lang="it-IT" sz="2000" b="1" dirty="0">
                <a:solidFill>
                  <a:prstClr val="black"/>
                </a:solidFill>
                <a:latin typeface="Courier New" pitchFamily="49" charset="0"/>
                <a:cs typeface="Courier New" pitchFamily="49" charset="0"/>
              </a:rPr>
              <a:t> = 1 - (</a:t>
            </a:r>
            <a:r>
              <a:rPr lang="it-IT" sz="2000" b="1" dirty="0" smtClean="0">
                <a:solidFill>
                  <a:prstClr val="black"/>
                </a:solidFill>
                <a:latin typeface="Courier New" pitchFamily="49" charset="0"/>
                <a:cs typeface="Courier New" pitchFamily="49" charset="0"/>
              </a:rPr>
              <a:t>1-cosa*cosa)/</a:t>
            </a:r>
            <a:r>
              <a:rPr lang="hu-HU" sz="2000" b="1" dirty="0" err="1" smtClean="0">
                <a:solidFill>
                  <a:srgbClr val="00B050"/>
                </a:solidFill>
                <a:latin typeface="Courier New" pitchFamily="49" charset="0"/>
                <a:cs typeface="Courier New" pitchFamily="49" charset="0"/>
              </a:rPr>
              <a:t>ns</a:t>
            </a:r>
            <a:r>
              <a:rPr lang="it-IT" sz="2000" b="1" dirty="0" smtClean="0">
                <a:solidFill>
                  <a:prstClr val="black"/>
                </a:solidFill>
                <a:latin typeface="Courier New" pitchFamily="49" charset="0"/>
                <a:cs typeface="Courier New" pitchFamily="49" charset="0"/>
              </a:rPr>
              <a:t>/</a:t>
            </a:r>
            <a:r>
              <a:rPr lang="hu-HU" sz="2000" b="1" dirty="0" err="1" smtClean="0">
                <a:solidFill>
                  <a:srgbClr val="00B050"/>
                </a:solidFill>
                <a:latin typeface="Courier New" pitchFamily="49" charset="0"/>
                <a:cs typeface="Courier New" pitchFamily="49" charset="0"/>
              </a:rPr>
              <a:t>ns</a:t>
            </a:r>
            <a:r>
              <a:rPr lang="it-IT" sz="2000" b="1" dirty="0" smtClean="0">
                <a:solidFill>
                  <a:prstClr val="black"/>
                </a:solidFill>
                <a:latin typeface="Courier New" pitchFamily="49" charset="0"/>
                <a:cs typeface="Courier New" pitchFamily="49" charset="0"/>
              </a:rPr>
              <a:t>;</a:t>
            </a:r>
            <a:r>
              <a:rPr lang="hu-HU" sz="2000" b="1" dirty="0" smtClean="0">
                <a:solidFill>
                  <a:prstClr val="black"/>
                </a:solidFill>
                <a:latin typeface="Courier New" pitchFamily="49" charset="0"/>
                <a:cs typeface="Courier New" pitchFamily="49" charset="0"/>
              </a:rPr>
              <a:t> </a:t>
            </a:r>
            <a:r>
              <a:rPr lang="en-US" sz="2000" b="1" dirty="0" smtClean="0">
                <a:solidFill>
                  <a:prstClr val="black"/>
                </a:solidFill>
                <a:latin typeface="Courier New" pitchFamily="49" charset="0"/>
                <a:cs typeface="Courier New" pitchFamily="49" charset="0"/>
              </a:rPr>
              <a:t>// </a:t>
            </a:r>
            <a:r>
              <a:rPr lang="en-US" sz="2000" b="1" dirty="0" smtClean="0">
                <a:solidFill>
                  <a:srgbClr val="00B050"/>
                </a:solidFill>
                <a:latin typeface="Courier New" pitchFamily="49" charset="0"/>
                <a:cs typeface="Courier New" pitchFamily="49" charset="0"/>
              </a:rPr>
              <a:t>scalar n</a:t>
            </a:r>
            <a:endParaRPr lang="it-IT" sz="2000" b="1" dirty="0" smtClean="0">
              <a:solidFill>
                <a:srgbClr val="00B050"/>
              </a:solidFill>
              <a:latin typeface="Courier New" pitchFamily="49" charset="0"/>
              <a:cs typeface="Courier New" pitchFamily="49" charset="0"/>
            </a:endParaRPr>
          </a:p>
          <a:p>
            <a:pPr eaLnBrk="1" fontAlgn="auto" hangingPunct="1">
              <a:spcBef>
                <a:spcPts val="0"/>
              </a:spcBef>
              <a:spcAft>
                <a:spcPts val="0"/>
              </a:spcAft>
              <a:defRPr/>
            </a:pPr>
            <a:r>
              <a:rPr lang="it-IT" sz="2000" b="1" dirty="0">
                <a:solidFill>
                  <a:prstClr val="black"/>
                </a:solidFill>
                <a:latin typeface="Courier New" pitchFamily="49" charset="0"/>
                <a:cs typeface="Courier New" pitchFamily="49" charset="0"/>
              </a:rPr>
              <a:t> </a:t>
            </a:r>
            <a:r>
              <a:rPr lang="it-IT" sz="2000" b="1" dirty="0" smtClean="0">
                <a:solidFill>
                  <a:prstClr val="black"/>
                </a:solidFill>
                <a:latin typeface="Courier New" pitchFamily="49" charset="0"/>
                <a:cs typeface="Courier New" pitchFamily="49" charset="0"/>
              </a:rPr>
              <a:t>  if (</a:t>
            </a:r>
            <a:r>
              <a:rPr lang="it-IT" sz="2000" b="1" dirty="0" smtClean="0">
                <a:solidFill>
                  <a:srgbClr val="002060"/>
                </a:solidFill>
                <a:latin typeface="Courier New" pitchFamily="49" charset="0"/>
                <a:cs typeface="Courier New" pitchFamily="49" charset="0"/>
              </a:rPr>
              <a:t>disc</a:t>
            </a:r>
            <a:r>
              <a:rPr lang="it-IT" sz="2000" b="1" dirty="0" smtClean="0">
                <a:solidFill>
                  <a:prstClr val="black"/>
                </a:solidFill>
                <a:latin typeface="Courier New" pitchFamily="49" charset="0"/>
                <a:cs typeface="Courier New" pitchFamily="49" charset="0"/>
              </a:rPr>
              <a:t> &lt; 0) return vec3(0, 0, 0);</a:t>
            </a:r>
            <a:endParaRPr lang="it-IT"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return </a:t>
            </a:r>
            <a:r>
              <a:rPr lang="hu-HU" sz="2000" b="1" dirty="0" err="1">
                <a:solidFill>
                  <a:srgbClr val="FF0000"/>
                </a:solidFill>
                <a:latin typeface="Courier New" pitchFamily="49" charset="0"/>
                <a:cs typeface="Courier New" pitchFamily="49" charset="0"/>
              </a:rPr>
              <a:t>in</a:t>
            </a:r>
            <a:r>
              <a:rPr lang="en-US" sz="2000" b="1" dirty="0" smtClean="0">
                <a:solidFill>
                  <a:srgbClr val="FF0000"/>
                </a:solidFill>
                <a:latin typeface="Courier New" pitchFamily="49" charset="0"/>
                <a:cs typeface="Courier New" pitchFamily="49" charset="0"/>
              </a:rPr>
              <a:t>Dir</a:t>
            </a:r>
            <a:r>
              <a:rPr lang="en-US" sz="2000" b="1" dirty="0" smtClean="0">
                <a:solidFill>
                  <a:prstClr val="black"/>
                </a:solidFill>
                <a:latin typeface="Courier New" pitchFamily="49" charset="0"/>
                <a:cs typeface="Courier New" pitchFamily="49" charset="0"/>
              </a:rPr>
              <a:t>/</a:t>
            </a:r>
            <a:r>
              <a:rPr lang="hu-HU" sz="2000" b="1" dirty="0" err="1" smtClean="0">
                <a:solidFill>
                  <a:srgbClr val="00B050"/>
                </a:solidFill>
                <a:latin typeface="Courier New" pitchFamily="49" charset="0"/>
                <a:cs typeface="Courier New" pitchFamily="49" charset="0"/>
              </a:rPr>
              <a:t>ns</a:t>
            </a:r>
            <a:r>
              <a:rPr lang="en-US" sz="2000" b="1" dirty="0" smtClean="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normal</a:t>
            </a:r>
            <a:r>
              <a:rPr lang="en-US" sz="2000" b="1" dirty="0">
                <a:solidFill>
                  <a:prstClr val="black"/>
                </a:solidFill>
                <a:latin typeface="Courier New" pitchFamily="49" charset="0"/>
                <a:cs typeface="Courier New" pitchFamily="49" charset="0"/>
              </a:rPr>
              <a:t> * (</a:t>
            </a:r>
            <a:r>
              <a:rPr lang="en-US" sz="2000" b="1" dirty="0" err="1" smtClean="0">
                <a:latin typeface="Courier New" pitchFamily="49" charset="0"/>
                <a:cs typeface="Courier New" pitchFamily="49" charset="0"/>
              </a:rPr>
              <a:t>cosa</a:t>
            </a:r>
            <a:r>
              <a:rPr lang="en-US" sz="2000" b="1" dirty="0" smtClean="0">
                <a:solidFill>
                  <a:prstClr val="black"/>
                </a:solidFill>
                <a:latin typeface="Courier New" pitchFamily="49" charset="0"/>
                <a:cs typeface="Courier New" pitchFamily="49" charset="0"/>
              </a:rPr>
              <a:t>/</a:t>
            </a:r>
            <a:r>
              <a:rPr lang="hu-HU" sz="2000" b="1" dirty="0" err="1" smtClean="0">
                <a:solidFill>
                  <a:srgbClr val="00B050"/>
                </a:solidFill>
                <a:latin typeface="Courier New" pitchFamily="49" charset="0"/>
                <a:cs typeface="Courier New" pitchFamily="49" charset="0"/>
              </a:rPr>
              <a:t>ns</a:t>
            </a:r>
            <a:r>
              <a:rPr lang="hu-HU" sz="2000" b="1" dirty="0" smtClean="0">
                <a:solidFill>
                  <a:srgbClr val="002060"/>
                </a:solidFill>
                <a:latin typeface="Courier New" pitchFamily="49" charset="0"/>
                <a:cs typeface="Courier New" pitchFamily="49" charset="0"/>
              </a:rPr>
              <a:t> </a:t>
            </a:r>
            <a:r>
              <a:rPr lang="en-US" sz="2000" b="1" dirty="0" smtClean="0">
                <a:solidFill>
                  <a:prstClr val="black"/>
                </a:solidFill>
                <a:latin typeface="Courier New" pitchFamily="49" charset="0"/>
                <a:cs typeface="Courier New" pitchFamily="49" charset="0"/>
              </a:rPr>
              <a:t>-</a:t>
            </a:r>
            <a:r>
              <a:rPr lang="hu-HU" sz="2000" b="1" dirty="0" smtClean="0">
                <a:solidFill>
                  <a:prstClr val="black"/>
                </a:solidFill>
                <a:latin typeface="Courier New" pitchFamily="49" charset="0"/>
                <a:cs typeface="Courier New" pitchFamily="49" charset="0"/>
              </a:rPr>
              <a:t> </a:t>
            </a:r>
            <a:r>
              <a:rPr lang="en-US" sz="2000" b="1" dirty="0" err="1">
                <a:solidFill>
                  <a:prstClr val="black"/>
                </a:solidFill>
                <a:latin typeface="Courier New" pitchFamily="49" charset="0"/>
                <a:cs typeface="Courier New" pitchFamily="49" charset="0"/>
              </a:rPr>
              <a:t>sqrt</a:t>
            </a:r>
            <a:r>
              <a:rPr lang="en-US" sz="2000" b="1" dirty="0">
                <a:solidFill>
                  <a:prstClr val="black"/>
                </a:solidFill>
                <a:latin typeface="Courier New" pitchFamily="49" charset="0"/>
                <a:cs typeface="Courier New" pitchFamily="49" charset="0"/>
              </a:rPr>
              <a:t>(</a:t>
            </a:r>
            <a:r>
              <a:rPr lang="en-US" sz="2000" b="1" dirty="0">
                <a:solidFill>
                  <a:srgbClr val="002060"/>
                </a:solidFill>
                <a:latin typeface="Courier New" pitchFamily="49" charset="0"/>
                <a:cs typeface="Courier New" pitchFamily="49" charset="0"/>
              </a:rPr>
              <a:t>disc</a:t>
            </a:r>
            <a:r>
              <a:rPr lang="en-US" sz="2000" b="1" dirty="0">
                <a:solidFill>
                  <a:prstClr val="black"/>
                </a:solidFill>
                <a:latin typeface="Courier New" pitchFamily="49" charset="0"/>
                <a:cs typeface="Courier New" pitchFamily="49" charset="0"/>
              </a:rPr>
              <a:t>));</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4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04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04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04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040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0040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04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04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004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004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004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04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0042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004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040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00413"/>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4003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p:bldP spid="400400" grpId="0"/>
      <p:bldP spid="400401" grpId="0" animBg="1"/>
      <p:bldP spid="400402" grpId="0" animBg="1"/>
      <p:bldP spid="400403" grpId="0"/>
      <p:bldP spid="400404" grpId="0" animBg="1"/>
      <p:bldP spid="400407" grpId="0"/>
      <p:bldP spid="400408" grpId="0" animBg="1"/>
      <p:bldP spid="400409" grpId="0"/>
      <p:bldP spid="400410" grpId="0" animBg="1"/>
      <p:bldP spid="400411" grpId="0"/>
      <p:bldP spid="400412" grpId="0"/>
      <p:bldP spid="400413" grpId="0" animBg="1"/>
      <p:bldP spid="400420" grpId="0"/>
      <p:bldP spid="400421" grpId="0"/>
      <p:bldP spid="400422" grpId="0" animBg="1"/>
      <p:bldP spid="400424" grpId="0" animBg="1"/>
      <p:bldP spid="4004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AutoShape 5"/>
          <p:cNvSpPr>
            <a:spLocks noChangeArrowheads="1"/>
          </p:cNvSpPr>
          <p:nvPr/>
        </p:nvSpPr>
        <p:spPr bwMode="auto">
          <a:xfrm>
            <a:off x="5943600" y="2757488"/>
            <a:ext cx="1905000" cy="377825"/>
          </a:xfrm>
          <a:prstGeom prst="parallelogram">
            <a:avLst>
              <a:gd name="adj" fmla="val 12605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mn-lt"/>
            </a:endParaRPr>
          </a:p>
        </p:txBody>
      </p:sp>
      <p:sp>
        <p:nvSpPr>
          <p:cNvPr id="14340" name="Line 6"/>
          <p:cNvSpPr>
            <a:spLocks noChangeShapeType="1"/>
          </p:cNvSpPr>
          <p:nvPr/>
        </p:nvSpPr>
        <p:spPr bwMode="auto">
          <a:xfrm flipH="1">
            <a:off x="6858000" y="1995488"/>
            <a:ext cx="914400" cy="830262"/>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7"/>
          <p:cNvSpPr>
            <a:spLocks noChangeShapeType="1"/>
          </p:cNvSpPr>
          <p:nvPr/>
        </p:nvSpPr>
        <p:spPr bwMode="auto">
          <a:xfrm flipH="1" flipV="1">
            <a:off x="6858000" y="1766888"/>
            <a:ext cx="1588" cy="1057275"/>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4" name="Oval 20"/>
          <p:cNvSpPr>
            <a:spLocks noChangeArrowheads="1"/>
          </p:cNvSpPr>
          <p:nvPr/>
        </p:nvSpPr>
        <p:spPr bwMode="auto">
          <a:xfrm>
            <a:off x="7772400" y="1766888"/>
            <a:ext cx="228600" cy="227012"/>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4345" name="Freeform 22"/>
          <p:cNvSpPr>
            <a:spLocks/>
          </p:cNvSpPr>
          <p:nvPr/>
        </p:nvSpPr>
        <p:spPr bwMode="auto">
          <a:xfrm>
            <a:off x="5956300" y="1881188"/>
            <a:ext cx="1668463" cy="1019175"/>
          </a:xfrm>
          <a:custGeom>
            <a:avLst/>
            <a:gdLst>
              <a:gd name="T0" fmla="*/ 2147483647 w 1051"/>
              <a:gd name="T1" fmla="*/ 2147483647 h 648"/>
              <a:gd name="T2" fmla="*/ 2147483647 w 1051"/>
              <a:gd name="T3" fmla="*/ 2147483647 h 648"/>
              <a:gd name="T4" fmla="*/ 2147483647 w 1051"/>
              <a:gd name="T5" fmla="*/ 2147483647 h 648"/>
              <a:gd name="T6" fmla="*/ 2147483647 w 1051"/>
              <a:gd name="T7" fmla="*/ 2147483647 h 648"/>
              <a:gd name="T8" fmla="*/ 2147483647 w 1051"/>
              <a:gd name="T9" fmla="*/ 2147483647 h 648"/>
              <a:gd name="T10" fmla="*/ 2147483647 w 1051"/>
              <a:gd name="T11" fmla="*/ 2147483647 h 648"/>
              <a:gd name="T12" fmla="*/ 2147483647 w 1051"/>
              <a:gd name="T13" fmla="*/ 2147483647 h 648"/>
              <a:gd name="T14" fmla="*/ 2147483647 w 1051"/>
              <a:gd name="T15" fmla="*/ 2147483647 h 648"/>
              <a:gd name="T16" fmla="*/ 2147483647 w 1051"/>
              <a:gd name="T17" fmla="*/ 2147483647 h 648"/>
              <a:gd name="T18" fmla="*/ 2147483647 w 1051"/>
              <a:gd name="T19" fmla="*/ 2147483647 h 648"/>
              <a:gd name="T20" fmla="*/ 2147483647 w 1051"/>
              <a:gd name="T21" fmla="*/ 2147483647 h 648"/>
              <a:gd name="T22" fmla="*/ 2147483647 w 1051"/>
              <a:gd name="T23" fmla="*/ 2147483647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1"/>
              <a:gd name="T37" fmla="*/ 0 h 648"/>
              <a:gd name="T38" fmla="*/ 1051 w 1051"/>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1" h="648">
                <a:moveTo>
                  <a:pt x="184" y="648"/>
                </a:moveTo>
                <a:cubicBezTo>
                  <a:pt x="191" y="614"/>
                  <a:pt x="227" y="504"/>
                  <a:pt x="226" y="442"/>
                </a:cubicBezTo>
                <a:cubicBezTo>
                  <a:pt x="225" y="380"/>
                  <a:pt x="209" y="344"/>
                  <a:pt x="177" y="273"/>
                </a:cubicBezTo>
                <a:cubicBezTo>
                  <a:pt x="145" y="202"/>
                  <a:pt x="0" y="32"/>
                  <a:pt x="36" y="16"/>
                </a:cubicBezTo>
                <a:cubicBezTo>
                  <a:pt x="72" y="0"/>
                  <a:pt x="310" y="156"/>
                  <a:pt x="390" y="180"/>
                </a:cubicBezTo>
                <a:cubicBezTo>
                  <a:pt x="470" y="204"/>
                  <a:pt x="459" y="158"/>
                  <a:pt x="516" y="158"/>
                </a:cubicBezTo>
                <a:cubicBezTo>
                  <a:pt x="573" y="158"/>
                  <a:pt x="673" y="165"/>
                  <a:pt x="730" y="177"/>
                </a:cubicBezTo>
                <a:cubicBezTo>
                  <a:pt x="787" y="189"/>
                  <a:pt x="820" y="207"/>
                  <a:pt x="858" y="231"/>
                </a:cubicBezTo>
                <a:cubicBezTo>
                  <a:pt x="896" y="254"/>
                  <a:pt x="933" y="291"/>
                  <a:pt x="957" y="318"/>
                </a:cubicBezTo>
                <a:cubicBezTo>
                  <a:pt x="982" y="346"/>
                  <a:pt x="993" y="358"/>
                  <a:pt x="1007" y="397"/>
                </a:cubicBezTo>
                <a:cubicBezTo>
                  <a:pt x="1022" y="435"/>
                  <a:pt x="1038" y="505"/>
                  <a:pt x="1044" y="547"/>
                </a:cubicBezTo>
                <a:cubicBezTo>
                  <a:pt x="1051" y="589"/>
                  <a:pt x="1047" y="627"/>
                  <a:pt x="1048" y="648"/>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Line 23"/>
          <p:cNvSpPr>
            <a:spLocks noChangeShapeType="1"/>
          </p:cNvSpPr>
          <p:nvPr/>
        </p:nvSpPr>
        <p:spPr bwMode="auto">
          <a:xfrm flipH="1" flipV="1">
            <a:off x="5867400" y="1766888"/>
            <a:ext cx="990600" cy="1057275"/>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25"/>
          <p:cNvSpPr>
            <a:spLocks noChangeShapeType="1"/>
          </p:cNvSpPr>
          <p:nvPr/>
        </p:nvSpPr>
        <p:spPr bwMode="auto">
          <a:xfrm flipH="1" flipV="1">
            <a:off x="5791200" y="2224088"/>
            <a:ext cx="1066800" cy="60325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8" name="Freeform 27"/>
          <p:cNvSpPr>
            <a:spLocks/>
          </p:cNvSpPr>
          <p:nvPr/>
        </p:nvSpPr>
        <p:spPr bwMode="auto">
          <a:xfrm>
            <a:off x="396875" y="1827213"/>
            <a:ext cx="3816350" cy="1081087"/>
          </a:xfrm>
          <a:custGeom>
            <a:avLst/>
            <a:gdLst>
              <a:gd name="T0" fmla="*/ 0 w 2404"/>
              <a:gd name="T1" fmla="*/ 0 h 681"/>
              <a:gd name="T2" fmla="*/ 2147483647 w 2404"/>
              <a:gd name="T3" fmla="*/ 2147483647 h 681"/>
              <a:gd name="T4" fmla="*/ 2147483647 w 2404"/>
              <a:gd name="T5" fmla="*/ 2147483647 h 681"/>
              <a:gd name="T6" fmla="*/ 2147483647 w 2404"/>
              <a:gd name="T7" fmla="*/ 2147483647 h 681"/>
              <a:gd name="T8" fmla="*/ 2147483647 w 2404"/>
              <a:gd name="T9" fmla="*/ 2147483647 h 681"/>
              <a:gd name="T10" fmla="*/ 2147483647 w 2404"/>
              <a:gd name="T11" fmla="*/ 2147483647 h 681"/>
              <a:gd name="T12" fmla="*/ 2147483647 w 2404"/>
              <a:gd name="T13" fmla="*/ 2147483647 h 681"/>
              <a:gd name="T14" fmla="*/ 0 60000 65536"/>
              <a:gd name="T15" fmla="*/ 0 60000 65536"/>
              <a:gd name="T16" fmla="*/ 0 60000 65536"/>
              <a:gd name="T17" fmla="*/ 0 60000 65536"/>
              <a:gd name="T18" fmla="*/ 0 60000 65536"/>
              <a:gd name="T19" fmla="*/ 0 60000 65536"/>
              <a:gd name="T20" fmla="*/ 0 60000 65536"/>
              <a:gd name="T21" fmla="*/ 0 w 2404"/>
              <a:gd name="T22" fmla="*/ 0 h 681"/>
              <a:gd name="T23" fmla="*/ 2404 w 2404"/>
              <a:gd name="T24" fmla="*/ 681 h 6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4" h="681">
                <a:moveTo>
                  <a:pt x="0" y="0"/>
                </a:moveTo>
                <a:lnTo>
                  <a:pt x="272" y="681"/>
                </a:lnTo>
                <a:lnTo>
                  <a:pt x="680" y="227"/>
                </a:lnTo>
                <a:lnTo>
                  <a:pt x="1224" y="635"/>
                </a:lnTo>
                <a:lnTo>
                  <a:pt x="1406" y="46"/>
                </a:lnTo>
                <a:lnTo>
                  <a:pt x="1859" y="681"/>
                </a:lnTo>
                <a:lnTo>
                  <a:pt x="2404" y="4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Line 28"/>
          <p:cNvSpPr>
            <a:spLocks noChangeShapeType="1"/>
          </p:cNvSpPr>
          <p:nvPr/>
        </p:nvSpPr>
        <p:spPr bwMode="auto">
          <a:xfrm flipH="1">
            <a:off x="684213" y="819150"/>
            <a:ext cx="2014537" cy="16573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29"/>
          <p:cNvSpPr>
            <a:spLocks noChangeShapeType="1"/>
          </p:cNvSpPr>
          <p:nvPr/>
        </p:nvSpPr>
        <p:spPr bwMode="auto">
          <a:xfrm flipH="1">
            <a:off x="1692275" y="1035050"/>
            <a:ext cx="1584325" cy="1295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30"/>
          <p:cNvSpPr>
            <a:spLocks noChangeShapeType="1"/>
          </p:cNvSpPr>
          <p:nvPr/>
        </p:nvSpPr>
        <p:spPr bwMode="auto">
          <a:xfrm flipH="1">
            <a:off x="2771775" y="1395413"/>
            <a:ext cx="865188" cy="6477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Line 31"/>
          <p:cNvSpPr>
            <a:spLocks noChangeShapeType="1"/>
          </p:cNvSpPr>
          <p:nvPr/>
        </p:nvSpPr>
        <p:spPr bwMode="auto">
          <a:xfrm flipV="1">
            <a:off x="2771775" y="1323975"/>
            <a:ext cx="649288" cy="71913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3" name="Line 32"/>
          <p:cNvSpPr>
            <a:spLocks noChangeShapeType="1"/>
          </p:cNvSpPr>
          <p:nvPr/>
        </p:nvSpPr>
        <p:spPr bwMode="auto">
          <a:xfrm flipV="1">
            <a:off x="1692275" y="1035050"/>
            <a:ext cx="287338" cy="12239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33"/>
          <p:cNvSpPr>
            <a:spLocks noChangeShapeType="1"/>
          </p:cNvSpPr>
          <p:nvPr/>
        </p:nvSpPr>
        <p:spPr bwMode="auto">
          <a:xfrm>
            <a:off x="755650" y="2476500"/>
            <a:ext cx="360363" cy="7143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Line 34"/>
          <p:cNvSpPr>
            <a:spLocks noChangeShapeType="1"/>
          </p:cNvSpPr>
          <p:nvPr/>
        </p:nvSpPr>
        <p:spPr bwMode="auto">
          <a:xfrm flipV="1">
            <a:off x="1116013" y="1250950"/>
            <a:ext cx="144462" cy="12969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356" name="Picture 35" descr="shadph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5084763"/>
            <a:ext cx="252095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3500438"/>
            <a:ext cx="25923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379913"/>
            <a:ext cx="25908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14359" name="Picture 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2138" y="4365625"/>
            <a:ext cx="3167062"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
        <p:nvSpPr>
          <p:cNvPr id="14361" name="Rectangle 41"/>
          <p:cNvSpPr>
            <a:spLocks noChangeArrowheads="1"/>
          </p:cNvSpPr>
          <p:nvPr/>
        </p:nvSpPr>
        <p:spPr bwMode="auto">
          <a:xfrm>
            <a:off x="647700" y="2924175"/>
            <a:ext cx="329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a:latin typeface="+mn-lt"/>
              </a:rPr>
              <a:t>1 pixelben l</a:t>
            </a:r>
            <a:r>
              <a:rPr lang="hu-HU" altLang="en-US" sz="2400">
                <a:latin typeface="+mn-lt"/>
              </a:rPr>
              <a:t>átható felület</a:t>
            </a:r>
          </a:p>
        </p:txBody>
      </p:sp>
      <p:sp>
        <p:nvSpPr>
          <p:cNvPr id="14362" name="Text Box 42"/>
          <p:cNvSpPr txBox="1">
            <a:spLocks noChangeArrowheads="1"/>
          </p:cNvSpPr>
          <p:nvPr/>
        </p:nvSpPr>
        <p:spPr bwMode="auto">
          <a:xfrm>
            <a:off x="4460875" y="3279775"/>
            <a:ext cx="450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Mi: viselkedésileg érvényes modell</a:t>
            </a:r>
          </a:p>
        </p:txBody>
      </p:sp>
      <p:sp>
        <p:nvSpPr>
          <p:cNvPr id="14363" name="Line 43"/>
          <p:cNvSpPr>
            <a:spLocks noChangeShapeType="1"/>
          </p:cNvSpPr>
          <p:nvPr/>
        </p:nvSpPr>
        <p:spPr bwMode="auto">
          <a:xfrm>
            <a:off x="276225" y="2581275"/>
            <a:ext cx="39528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4213224" y="274638"/>
            <a:ext cx="4473575" cy="1143000"/>
          </a:xfrm>
        </p:spPr>
        <p:txBody>
          <a:bodyPr/>
          <a:lstStyle/>
          <a:p>
            <a:r>
              <a:rPr lang="hu-HU" dirty="0" smtClean="0">
                <a:solidFill>
                  <a:srgbClr val="FF0000"/>
                </a:solidFill>
              </a:rPr>
              <a:t>Rücskös felületek</a:t>
            </a:r>
            <a:endParaRPr lang="en-US" dirty="0">
              <a:solidFill>
                <a:srgbClr val="FF0000"/>
              </a:solidFill>
            </a:endParaRPr>
          </a:p>
        </p:txBody>
      </p:sp>
      <p:grpSp>
        <p:nvGrpSpPr>
          <p:cNvPr id="39" name="Group 9"/>
          <p:cNvGrpSpPr>
            <a:grpSpLocks/>
          </p:cNvGrpSpPr>
          <p:nvPr/>
        </p:nvGrpSpPr>
        <p:grpSpPr bwMode="auto">
          <a:xfrm>
            <a:off x="4824043" y="1647031"/>
            <a:ext cx="994490" cy="1146485"/>
            <a:chOff x="144" y="2184"/>
            <a:chExt cx="852" cy="984"/>
          </a:xfrm>
        </p:grpSpPr>
        <p:sp>
          <p:nvSpPr>
            <p:cNvPr id="4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Téglalap 2"/>
          <p:cNvSpPr/>
          <p:nvPr/>
        </p:nvSpPr>
        <p:spPr>
          <a:xfrm>
            <a:off x="6832779" y="2136110"/>
            <a:ext cx="556563" cy="461665"/>
          </a:xfrm>
          <a:prstGeom prst="rect">
            <a:avLst/>
          </a:prstGeom>
        </p:spPr>
        <p:txBody>
          <a:bodyPr wrap="none">
            <a:spAutoFit/>
          </a:bodyPr>
          <a:lstStyle/>
          <a:p>
            <a:r>
              <a:rPr lang="hu-HU" altLang="en-US" dirty="0">
                <a:sym typeface="Symbol" pitchFamily="18" charset="2"/>
              </a:rPr>
              <a:t></a:t>
            </a:r>
            <a:r>
              <a:rPr lang="hu-HU" altLang="en-US" baseline="30000" dirty="0" err="1">
                <a:sym typeface="Symbol" pitchFamily="18" charset="2"/>
              </a:rPr>
              <a:t>in</a:t>
            </a:r>
            <a:r>
              <a:rPr lang="hu-HU" altLang="en-US" baseline="30000" dirty="0">
                <a:sym typeface="Symbol" pitchFamily="18" charset="2"/>
              </a:rPr>
              <a:t> </a:t>
            </a:r>
            <a:endParaRPr lang="en-US" dirty="0"/>
          </a:p>
        </p:txBody>
      </p:sp>
      <p:sp>
        <p:nvSpPr>
          <p:cNvPr id="37" name="Text Box 40"/>
          <p:cNvSpPr txBox="1">
            <a:spLocks noChangeArrowheads="1"/>
          </p:cNvSpPr>
          <p:nvPr/>
        </p:nvSpPr>
        <p:spPr bwMode="auto">
          <a:xfrm>
            <a:off x="359723" y="324466"/>
            <a:ext cx="3117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smtClean="0">
                <a:latin typeface="+mn-lt"/>
              </a:rPr>
              <a:t>Mikroszkópikus</a:t>
            </a:r>
            <a:r>
              <a:rPr lang="hu-HU" altLang="en-US" sz="2400" dirty="0" smtClean="0">
                <a:latin typeface="+mn-lt"/>
              </a:rPr>
              <a:t> modell:</a:t>
            </a:r>
            <a:endParaRPr lang="hu-HU" altLang="en-US" sz="2400" dirty="0">
              <a:latin typeface="+mn-lt"/>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RenderingEquation"/>
          <p:cNvPicPr>
            <a:picLocks noChangeAspect="1" noChangeArrowheads="1"/>
          </p:cNvPicPr>
          <p:nvPr/>
        </p:nvPicPr>
        <p:blipFill>
          <a:blip r:embed="rId4" cstate="print">
            <a:clrChange>
              <a:clrFrom>
                <a:srgbClr val="0000FE"/>
              </a:clrFrom>
              <a:clrTo>
                <a:srgbClr val="0000FE">
                  <a:alpha val="0"/>
                </a:srgbClr>
              </a:clrTo>
            </a:clrChange>
            <a:extLst>
              <a:ext uri="{28A0092B-C50C-407E-A947-70E740481C1C}">
                <a14:useLocalDpi xmlns:a14="http://schemas.microsoft.com/office/drawing/2010/main" val="0"/>
              </a:ext>
            </a:extLst>
          </a:blip>
          <a:srcRect/>
          <a:stretch>
            <a:fillRect/>
          </a:stretch>
        </p:blipFill>
        <p:spPr bwMode="auto">
          <a:xfrm>
            <a:off x="4078288" y="2919412"/>
            <a:ext cx="5862637"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2227482391"/>
              </p:ext>
            </p:extLst>
          </p:nvPr>
        </p:nvGraphicFramePr>
        <p:xfrm>
          <a:off x="7120419" y="3605177"/>
          <a:ext cx="777875" cy="1005900"/>
        </p:xfrm>
        <a:graphic>
          <a:graphicData uri="http://schemas.openxmlformats.org/presentationml/2006/ole">
            <mc:AlternateContent xmlns:mc="http://schemas.openxmlformats.org/markup-compatibility/2006">
              <mc:Choice xmlns:v="urn:schemas-microsoft-com:vml" Requires="v">
                <p:oleObj spid="_x0000_s23634" name="Klip" r:id="rId5" imgW="2478088" imgH="4460875" progId="">
                  <p:embed/>
                </p:oleObj>
              </mc:Choice>
              <mc:Fallback>
                <p:oleObj name="Klip" r:id="rId5" imgW="2478088" imgH="4460875"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0419" y="3605177"/>
                        <a:ext cx="777875" cy="1005900"/>
                      </a:xfrm>
                      <a:prstGeom prst="rect">
                        <a:avLst/>
                      </a:prstGeom>
                      <a:noFill/>
                      <a:extLst/>
                    </p:spPr>
                  </p:pic>
                </p:oleObj>
              </mc:Fallback>
            </mc:AlternateContent>
          </a:graphicData>
        </a:graphic>
      </p:graphicFrame>
      <p:sp>
        <p:nvSpPr>
          <p:cNvPr id="5124" name="Rectangle 4"/>
          <p:cNvSpPr>
            <a:spLocks noChangeArrowheads="1"/>
          </p:cNvSpPr>
          <p:nvPr/>
        </p:nvSpPr>
        <p:spPr bwMode="auto">
          <a:xfrm>
            <a:off x="1244601" y="2073275"/>
            <a:ext cx="5929382" cy="584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smtClean="0">
                <a:latin typeface="Times New Roman" pitchFamily="18" charset="0"/>
              </a:rPr>
              <a:t>L</a:t>
            </a:r>
            <a:r>
              <a:rPr lang="hu-HU" altLang="en-US" dirty="0" smtClean="0">
                <a:latin typeface="Times New Roman" pitchFamily="18" charset="0"/>
                <a:sym typeface="Symbol" pitchFamily="18" charset="2"/>
              </a:rPr>
              <a:t>(</a:t>
            </a:r>
            <a:r>
              <a:rPr lang="en-US" altLang="en-US" b="1" i="1" dirty="0" smtClean="0">
                <a:latin typeface="Times New Roman" pitchFamily="18" charset="0"/>
              </a:rPr>
              <a:t>r</a:t>
            </a:r>
            <a:r>
              <a:rPr lang="hu-HU" altLang="en-US" i="1" dirty="0" smtClean="0">
                <a:latin typeface="Times New Roman" pitchFamily="18" charset="0"/>
              </a:rPr>
              <a:t>,</a:t>
            </a:r>
            <a:r>
              <a:rPr lang="en-GB" altLang="en-US" sz="2800" b="1" dirty="0">
                <a:latin typeface="Times New Roman" pitchFamily="18" charset="0"/>
              </a:rPr>
              <a:t>V</a:t>
            </a:r>
            <a:r>
              <a:rPr lang="hu-HU" altLang="en-US" dirty="0">
                <a:latin typeface="Times New Roman" pitchFamily="18" charset="0"/>
                <a:sym typeface="Symbol" pitchFamily="18" charset="2"/>
              </a:rPr>
              <a:t>)</a:t>
            </a:r>
            <a:r>
              <a:rPr lang="hu-HU" altLang="en-US" dirty="0">
                <a:latin typeface="Times New Roman" pitchFamily="18" charset="0"/>
              </a:rPr>
              <a:t> = </a:t>
            </a:r>
            <a:r>
              <a:rPr lang="hu-HU" altLang="en-US" i="1" dirty="0" err="1" smtClean="0">
                <a:latin typeface="Times New Roman" pitchFamily="18" charset="0"/>
              </a:rPr>
              <a:t>L</a:t>
            </a:r>
            <a:r>
              <a:rPr lang="hu-HU" altLang="en-US" baseline="30000" dirty="0" err="1" smtClean="0">
                <a:latin typeface="Times New Roman" pitchFamily="18" charset="0"/>
                <a:sym typeface="Symbol" pitchFamily="18" charset="2"/>
              </a:rPr>
              <a:t>in</a:t>
            </a:r>
            <a:r>
              <a:rPr lang="hu-HU" altLang="en-US" dirty="0" smtClean="0">
                <a:latin typeface="Times New Roman" pitchFamily="18" charset="0"/>
              </a:rPr>
              <a:t>(</a:t>
            </a:r>
            <a:r>
              <a:rPr lang="en-US" altLang="en-US" b="1" i="1" dirty="0" smtClean="0">
                <a:latin typeface="Times New Roman" pitchFamily="18" charset="0"/>
              </a:rPr>
              <a:t>r</a:t>
            </a:r>
            <a:r>
              <a:rPr lang="hu-HU" altLang="en-US" dirty="0" smtClean="0">
                <a:latin typeface="Times New Roman" pitchFamily="18" charset="0"/>
              </a:rPr>
              <a:t>,</a:t>
            </a:r>
            <a:r>
              <a:rPr lang="en-GB" altLang="en-US" b="1" dirty="0" smtClean="0">
                <a:latin typeface="Times New Roman" pitchFamily="18" charset="0"/>
                <a:sym typeface="Symbol" pitchFamily="18" charset="2"/>
              </a:rPr>
              <a:t>L</a:t>
            </a:r>
            <a:r>
              <a:rPr lang="hu-HU" altLang="en-US" dirty="0" smtClean="0">
                <a:latin typeface="Times New Roman" pitchFamily="18" charset="0"/>
              </a:rPr>
              <a:t>)</a:t>
            </a:r>
            <a:r>
              <a:rPr lang="hu-HU" altLang="en-US" dirty="0" smtClean="0">
                <a:latin typeface="Times New Roman" pitchFamily="18" charset="0"/>
                <a:sym typeface="Symbol" pitchFamily="18" charset="2"/>
              </a:rPr>
              <a:t> </a:t>
            </a:r>
            <a:r>
              <a:rPr lang="hu-HU" altLang="en-US" dirty="0" smtClean="0">
                <a:latin typeface="Times New Roman" pitchFamily="18" charset="0"/>
              </a:rPr>
              <a:t> cos</a:t>
            </a:r>
            <a:r>
              <a:rPr lang="hu-HU" altLang="en-US" dirty="0" smtClean="0">
                <a:latin typeface="Times New Roman" pitchFamily="18" charset="0"/>
                <a:sym typeface="Symbol" pitchFamily="18" charset="2"/>
              </a:rPr>
              <a:t></a:t>
            </a:r>
            <a:r>
              <a:rPr lang="hu-HU" altLang="en-US" baseline="30000" dirty="0" err="1" smtClean="0">
                <a:latin typeface="Times New Roman" pitchFamily="18" charset="0"/>
                <a:sym typeface="Symbol" pitchFamily="18" charset="2"/>
              </a:rPr>
              <a:t>in</a:t>
            </a:r>
            <a:r>
              <a:rPr lang="hu-HU" altLang="en-US" baseline="30000" dirty="0" smtClean="0">
                <a:latin typeface="Times New Roman" pitchFamily="18" charset="0"/>
                <a:sym typeface="Symbol" pitchFamily="18" charset="2"/>
              </a:rPr>
              <a:t> </a:t>
            </a:r>
            <a:r>
              <a:rPr lang="hu-HU" altLang="en-US" dirty="0" smtClean="0">
                <a:latin typeface="Times New Roman" pitchFamily="18" charset="0"/>
                <a:sym typeface="Symbol" pitchFamily="18" charset="2"/>
              </a:rPr>
              <a:t></a:t>
            </a:r>
            <a:r>
              <a:rPr lang="hu-HU" altLang="en-US" dirty="0" smtClean="0">
                <a:latin typeface="Times New Roman" pitchFamily="18" charset="0"/>
              </a:rPr>
              <a:t> </a:t>
            </a:r>
            <a:r>
              <a:rPr lang="hu-HU" altLang="en-US" i="1" dirty="0" err="1">
                <a:latin typeface="Times New Roman" pitchFamily="18" charset="0"/>
              </a:rPr>
              <a:t>f</a:t>
            </a:r>
            <a:r>
              <a:rPr lang="hu-HU" altLang="en-US" i="1" baseline="-25000" dirty="0" err="1">
                <a:latin typeface="Times New Roman" pitchFamily="18" charset="0"/>
              </a:rPr>
              <a:t>r</a:t>
            </a:r>
            <a:r>
              <a:rPr lang="hu-HU" altLang="en-US" dirty="0">
                <a:latin typeface="Times New Roman" pitchFamily="18" charset="0"/>
              </a:rPr>
              <a:t> (</a:t>
            </a:r>
            <a:r>
              <a:rPr lang="en-GB" altLang="en-US" b="1" dirty="0" smtClean="0">
                <a:latin typeface="Times New Roman" pitchFamily="18" charset="0"/>
                <a:sym typeface="Symbol" pitchFamily="18" charset="2"/>
              </a:rPr>
              <a:t>L</a:t>
            </a:r>
            <a:r>
              <a:rPr lang="en-GB" altLang="en-US" dirty="0" smtClean="0">
                <a:latin typeface="Times New Roman" pitchFamily="18" charset="0"/>
                <a:sym typeface="Symbol" pitchFamily="18" charset="2"/>
              </a:rPr>
              <a:t>,</a:t>
            </a:r>
            <a:r>
              <a:rPr lang="en-US" altLang="en-US" b="1" i="1" dirty="0" smtClean="0">
                <a:latin typeface="Times New Roman" pitchFamily="18" charset="0"/>
              </a:rPr>
              <a:t>r</a:t>
            </a:r>
            <a:r>
              <a:rPr lang="hu-HU" altLang="en-US" dirty="0" smtClean="0">
                <a:latin typeface="Times New Roman" pitchFamily="18" charset="0"/>
              </a:rPr>
              <a:t>,</a:t>
            </a:r>
            <a:r>
              <a:rPr lang="en-GB" altLang="en-US" b="1" dirty="0">
                <a:latin typeface="Times New Roman" pitchFamily="18" charset="0"/>
              </a:rPr>
              <a:t>V</a:t>
            </a:r>
            <a:r>
              <a:rPr lang="hu-HU" altLang="en-US" dirty="0" smtClean="0">
                <a:latin typeface="Times New Roman" pitchFamily="18" charset="0"/>
              </a:rPr>
              <a:t>)</a:t>
            </a:r>
            <a:endParaRPr lang="hu-HU" altLang="en-US" dirty="0">
              <a:latin typeface="Times New Roman" pitchFamily="18" charset="0"/>
              <a:sym typeface="Symbol" pitchFamily="18" charset="2"/>
            </a:endParaRPr>
          </a:p>
        </p:txBody>
      </p:sp>
      <p:sp>
        <p:nvSpPr>
          <p:cNvPr id="5125" name="Text Box 5"/>
          <p:cNvSpPr txBox="1">
            <a:spLocks noChangeArrowheads="1"/>
          </p:cNvSpPr>
          <p:nvPr/>
        </p:nvSpPr>
        <p:spPr bwMode="auto">
          <a:xfrm>
            <a:off x="830261" y="1335699"/>
            <a:ext cx="5811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mn-lt"/>
              </a:rPr>
              <a:t> </a:t>
            </a:r>
            <a:r>
              <a:rPr lang="hu-HU" altLang="en-US" sz="2800" dirty="0" err="1" smtClean="0">
                <a:latin typeface="+mn-lt"/>
              </a:rPr>
              <a:t>Radiancia</a:t>
            </a:r>
            <a:r>
              <a:rPr lang="hu-HU" altLang="en-US" sz="2800" dirty="0" smtClean="0">
                <a:latin typeface="+mn-lt"/>
              </a:rPr>
              <a:t> =        </a:t>
            </a:r>
            <a:r>
              <a:rPr lang="hu-HU" altLang="en-US" sz="2800" dirty="0" err="1" smtClean="0">
                <a:latin typeface="+mn-lt"/>
              </a:rPr>
              <a:t>Irradiancia</a:t>
            </a:r>
            <a:r>
              <a:rPr lang="hu-HU" altLang="en-US" sz="2800" dirty="0" smtClean="0">
                <a:latin typeface="+mn-lt"/>
              </a:rPr>
              <a:t>      </a:t>
            </a:r>
            <a:r>
              <a:rPr lang="hu-HU" altLang="en-US" sz="2800" dirty="0" smtClean="0">
                <a:latin typeface="Times New Roman" pitchFamily="18" charset="0"/>
                <a:sym typeface="Symbol" pitchFamily="18" charset="2"/>
              </a:rPr>
              <a:t></a:t>
            </a:r>
            <a:r>
              <a:rPr lang="hu-HU" altLang="en-US" sz="2800" dirty="0" smtClean="0">
                <a:latin typeface="+mn-lt"/>
              </a:rPr>
              <a:t>    BRDF</a:t>
            </a:r>
            <a:endParaRPr lang="hu-HU" altLang="en-US" sz="2800" dirty="0">
              <a:latin typeface="+mn-lt"/>
            </a:endParaRPr>
          </a:p>
        </p:txBody>
      </p:sp>
      <p:sp>
        <p:nvSpPr>
          <p:cNvPr id="5126" name="Rectangle 6"/>
          <p:cNvSpPr>
            <a:spLocks noChangeArrowheads="1"/>
          </p:cNvSpPr>
          <p:nvPr/>
        </p:nvSpPr>
        <p:spPr bwMode="auto">
          <a:xfrm>
            <a:off x="6904038" y="5969000"/>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i="1" dirty="0" smtClean="0">
                <a:latin typeface="Times New Roman" pitchFamily="18" charset="0"/>
              </a:rPr>
              <a:t>r</a:t>
            </a:r>
            <a:endParaRPr lang="hu-HU" altLang="en-US" b="1" i="1" dirty="0">
              <a:latin typeface="Times New Roman" pitchFamily="18" charset="0"/>
            </a:endParaRPr>
          </a:p>
        </p:txBody>
      </p:sp>
      <p:sp>
        <p:nvSpPr>
          <p:cNvPr id="5128" name="Rectangle 14"/>
          <p:cNvSpPr>
            <a:spLocks noChangeArrowheads="1"/>
          </p:cNvSpPr>
          <p:nvPr/>
        </p:nvSpPr>
        <p:spPr bwMode="auto">
          <a:xfrm>
            <a:off x="6869251" y="4510389"/>
            <a:ext cx="609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dirty="0" smtClean="0">
                <a:latin typeface="Times New Roman" pitchFamily="18" charset="0"/>
                <a:sym typeface="Symbol" pitchFamily="18" charset="2"/>
              </a:rPr>
              <a:t></a:t>
            </a:r>
            <a:r>
              <a:rPr lang="hu-HU" altLang="en-US" baseline="30000" dirty="0" err="1" smtClean="0">
                <a:latin typeface="Times New Roman" pitchFamily="18" charset="0"/>
                <a:sym typeface="Symbol" pitchFamily="18" charset="2"/>
              </a:rPr>
              <a:t>in</a:t>
            </a:r>
            <a:endParaRPr lang="hu-HU" altLang="en-US" baseline="30000" dirty="0">
              <a:latin typeface="Times New Roman" pitchFamily="18" charset="0"/>
              <a:sym typeface="Symbol" pitchFamily="18" charset="2"/>
            </a:endParaRPr>
          </a:p>
        </p:txBody>
      </p:sp>
      <p:sp>
        <p:nvSpPr>
          <p:cNvPr id="5129" name="Rectangle 15"/>
          <p:cNvSpPr>
            <a:spLocks noChangeArrowheads="1"/>
          </p:cNvSpPr>
          <p:nvPr/>
        </p:nvSpPr>
        <p:spPr bwMode="auto">
          <a:xfrm rot="-676787">
            <a:off x="212725" y="6157913"/>
            <a:ext cx="4321175" cy="288925"/>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30" name="Oval 17"/>
          <p:cNvSpPr>
            <a:spLocks noChangeArrowheads="1"/>
          </p:cNvSpPr>
          <p:nvPr/>
        </p:nvSpPr>
        <p:spPr bwMode="auto">
          <a:xfrm>
            <a:off x="4339491" y="5793765"/>
            <a:ext cx="228600" cy="228600"/>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31" name="Line 18"/>
          <p:cNvSpPr>
            <a:spLocks noChangeShapeType="1"/>
          </p:cNvSpPr>
          <p:nvPr/>
        </p:nvSpPr>
        <p:spPr bwMode="auto">
          <a:xfrm flipV="1">
            <a:off x="1979613" y="5373688"/>
            <a:ext cx="0" cy="10064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Rectangle 19"/>
          <p:cNvSpPr>
            <a:spLocks noChangeArrowheads="1"/>
          </p:cNvSpPr>
          <p:nvPr/>
        </p:nvSpPr>
        <p:spPr bwMode="auto">
          <a:xfrm>
            <a:off x="2124075" y="5516563"/>
            <a:ext cx="678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smtClean="0">
                <a:latin typeface="Times New Roman" pitchFamily="18" charset="0"/>
                <a:sym typeface="Symbol" pitchFamily="18" charset="2"/>
              </a:rPr>
              <a:t></a:t>
            </a:r>
            <a:r>
              <a:rPr lang="hu-HU" altLang="en-US" baseline="30000" dirty="0" err="1" smtClean="0">
                <a:latin typeface="Times New Roman" pitchFamily="18" charset="0"/>
                <a:sym typeface="Symbol" pitchFamily="18" charset="2"/>
              </a:rPr>
              <a:t>in</a:t>
            </a:r>
            <a:r>
              <a:rPr lang="hu-HU" altLang="en-US" baseline="30000" dirty="0" smtClean="0">
                <a:latin typeface="Times New Roman" pitchFamily="18" charset="0"/>
                <a:sym typeface="Symbol" pitchFamily="18" charset="2"/>
              </a:rPr>
              <a:t> </a:t>
            </a:r>
            <a:endParaRPr lang="hu-HU" altLang="en-US" dirty="0">
              <a:latin typeface="Times New Roman" pitchFamily="18" charset="0"/>
              <a:sym typeface="Symbol" pitchFamily="18" charset="2"/>
            </a:endParaRPr>
          </a:p>
        </p:txBody>
      </p:sp>
      <p:sp>
        <p:nvSpPr>
          <p:cNvPr id="5133" name="Rectangle 21"/>
          <p:cNvSpPr>
            <a:spLocks noChangeArrowheads="1"/>
          </p:cNvSpPr>
          <p:nvPr/>
        </p:nvSpPr>
        <p:spPr bwMode="auto">
          <a:xfrm>
            <a:off x="7274405" y="4881827"/>
            <a:ext cx="623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i="1" dirty="0" err="1" smtClean="0">
                <a:latin typeface="Times New Roman" pitchFamily="18" charset="0"/>
              </a:rPr>
              <a:t>L</a:t>
            </a:r>
            <a:r>
              <a:rPr lang="hu-HU" altLang="en-US" baseline="30000" dirty="0" err="1">
                <a:latin typeface="Times New Roman" pitchFamily="18" charset="0"/>
                <a:sym typeface="Symbol" pitchFamily="18" charset="2"/>
              </a:rPr>
              <a:t>in</a:t>
            </a:r>
            <a:endParaRPr lang="hu-HU" altLang="en-US" baseline="30000" dirty="0">
              <a:latin typeface="Times New Roman" pitchFamily="18" charset="0"/>
              <a:sym typeface="Symbol" pitchFamily="18" charset="2"/>
            </a:endParaRPr>
          </a:p>
        </p:txBody>
      </p:sp>
      <p:sp>
        <p:nvSpPr>
          <p:cNvPr id="5134" name="Rectangle 22"/>
          <p:cNvSpPr>
            <a:spLocks noChangeArrowheads="1"/>
          </p:cNvSpPr>
          <p:nvPr/>
        </p:nvSpPr>
        <p:spPr bwMode="auto">
          <a:xfrm>
            <a:off x="0" y="6381750"/>
            <a:ext cx="4643438" cy="4762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35" name="Line 16"/>
          <p:cNvSpPr>
            <a:spLocks noChangeShapeType="1"/>
          </p:cNvSpPr>
          <p:nvPr/>
        </p:nvSpPr>
        <p:spPr bwMode="auto">
          <a:xfrm flipV="1">
            <a:off x="0" y="6381750"/>
            <a:ext cx="46434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Rectangle 23"/>
          <p:cNvSpPr>
            <a:spLocks noChangeArrowheads="1"/>
          </p:cNvSpPr>
          <p:nvPr/>
        </p:nvSpPr>
        <p:spPr bwMode="auto">
          <a:xfrm>
            <a:off x="307241" y="4611077"/>
            <a:ext cx="3887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err="1">
                <a:latin typeface="Times New Roman" pitchFamily="18" charset="0"/>
              </a:rPr>
              <a:t>f</a:t>
            </a:r>
            <a:r>
              <a:rPr lang="hu-HU" altLang="en-US" i="1" baseline="-25000" dirty="0" err="1">
                <a:latin typeface="Times New Roman" pitchFamily="18" charset="0"/>
              </a:rPr>
              <a:t>r</a:t>
            </a:r>
            <a:r>
              <a:rPr lang="hu-HU" altLang="en-US" dirty="0">
                <a:latin typeface="Times New Roman" pitchFamily="18" charset="0"/>
              </a:rPr>
              <a:t> (</a:t>
            </a:r>
            <a:r>
              <a:rPr lang="en-GB" altLang="en-US" b="1" dirty="0" smtClean="0">
                <a:latin typeface="Times New Roman" pitchFamily="18" charset="0"/>
                <a:sym typeface="Symbol" pitchFamily="18" charset="2"/>
              </a:rPr>
              <a:t>L</a:t>
            </a:r>
            <a:r>
              <a:rPr lang="en-GB" altLang="en-US" dirty="0" smtClean="0">
                <a:latin typeface="Times New Roman" pitchFamily="18" charset="0"/>
                <a:sym typeface="Symbol" pitchFamily="18" charset="2"/>
              </a:rPr>
              <a:t>,</a:t>
            </a:r>
            <a:r>
              <a:rPr lang="en-US" altLang="en-US" b="1" i="1" dirty="0" smtClean="0">
                <a:latin typeface="Times New Roman" pitchFamily="18" charset="0"/>
              </a:rPr>
              <a:t>r</a:t>
            </a:r>
            <a:r>
              <a:rPr lang="hu-HU" altLang="en-US" dirty="0" smtClean="0">
                <a:latin typeface="Times New Roman" pitchFamily="18" charset="0"/>
              </a:rPr>
              <a:t>,</a:t>
            </a:r>
            <a:r>
              <a:rPr lang="en-GB" altLang="en-US" b="1" dirty="0">
                <a:latin typeface="Times New Roman" pitchFamily="18" charset="0"/>
              </a:rPr>
              <a:t>V</a:t>
            </a:r>
            <a:r>
              <a:rPr lang="hu-HU" altLang="en-US" dirty="0">
                <a:latin typeface="Times New Roman" pitchFamily="18" charset="0"/>
              </a:rPr>
              <a:t>) </a:t>
            </a:r>
            <a:r>
              <a:rPr lang="en-GB" altLang="en-US" dirty="0">
                <a:latin typeface="Times New Roman" pitchFamily="18" charset="0"/>
              </a:rPr>
              <a:t>= </a:t>
            </a:r>
            <a:r>
              <a:rPr lang="hu-HU" altLang="en-US" i="1" dirty="0" err="1">
                <a:latin typeface="Times New Roman" pitchFamily="18" charset="0"/>
              </a:rPr>
              <a:t>f</a:t>
            </a:r>
            <a:r>
              <a:rPr lang="hu-HU" altLang="en-US" i="1" baseline="-25000" dirty="0" err="1">
                <a:latin typeface="Times New Roman" pitchFamily="18" charset="0"/>
              </a:rPr>
              <a:t>r</a:t>
            </a:r>
            <a:r>
              <a:rPr lang="hu-HU" altLang="en-US" dirty="0">
                <a:latin typeface="Times New Roman" pitchFamily="18" charset="0"/>
              </a:rPr>
              <a:t> (</a:t>
            </a:r>
            <a:r>
              <a:rPr lang="en-GB" altLang="en-US" b="1" dirty="0" smtClean="0">
                <a:latin typeface="Times New Roman" pitchFamily="18" charset="0"/>
                <a:sym typeface="Symbol" pitchFamily="18" charset="2"/>
              </a:rPr>
              <a:t>V</a:t>
            </a:r>
            <a:r>
              <a:rPr lang="en-GB" altLang="en-US" dirty="0" smtClean="0">
                <a:latin typeface="Times New Roman" pitchFamily="18" charset="0"/>
                <a:sym typeface="Symbol" pitchFamily="18" charset="2"/>
              </a:rPr>
              <a:t>,</a:t>
            </a:r>
            <a:r>
              <a:rPr lang="en-US" altLang="en-US" b="1" i="1" dirty="0" smtClean="0">
                <a:latin typeface="Times New Roman" pitchFamily="18" charset="0"/>
              </a:rPr>
              <a:t>r</a:t>
            </a:r>
            <a:r>
              <a:rPr lang="hu-HU" altLang="en-US" dirty="0" smtClean="0">
                <a:latin typeface="Times New Roman" pitchFamily="18" charset="0"/>
              </a:rPr>
              <a:t>,</a:t>
            </a:r>
            <a:r>
              <a:rPr lang="en-GB" altLang="en-US" b="1" dirty="0">
                <a:latin typeface="Times New Roman" pitchFamily="18" charset="0"/>
              </a:rPr>
              <a:t>L</a:t>
            </a:r>
            <a:r>
              <a:rPr lang="hu-HU" altLang="en-US" dirty="0">
                <a:latin typeface="Times New Roman" pitchFamily="18" charset="0"/>
              </a:rPr>
              <a:t>) </a:t>
            </a:r>
          </a:p>
        </p:txBody>
      </p:sp>
      <p:sp>
        <p:nvSpPr>
          <p:cNvPr id="5137" name="Rectangle 24"/>
          <p:cNvSpPr>
            <a:spLocks noChangeArrowheads="1"/>
          </p:cNvSpPr>
          <p:nvPr/>
        </p:nvSpPr>
        <p:spPr bwMode="auto">
          <a:xfrm>
            <a:off x="667604" y="4149115"/>
            <a:ext cx="255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None/>
            </a:pPr>
            <a:r>
              <a:rPr lang="en-US" altLang="en-US" sz="2400" u="sng" dirty="0">
                <a:latin typeface="+mn-lt"/>
              </a:rPr>
              <a:t>Helmholtz</a:t>
            </a:r>
            <a:r>
              <a:rPr lang="hu-HU" altLang="en-US" sz="2400" u="sng" dirty="0">
                <a:latin typeface="+mn-lt"/>
              </a:rPr>
              <a:t> törvény:</a:t>
            </a:r>
            <a:endParaRPr lang="en-US" altLang="en-US" sz="2400" u="sng" dirty="0">
              <a:latin typeface="+mn-lt"/>
            </a:endParaRPr>
          </a:p>
        </p:txBody>
      </p:sp>
      <p:sp>
        <p:nvSpPr>
          <p:cNvPr id="5138" name="Rectangle 25"/>
          <p:cNvSpPr>
            <a:spLocks noChangeArrowheads="1"/>
          </p:cNvSpPr>
          <p:nvPr/>
        </p:nvSpPr>
        <p:spPr bwMode="auto">
          <a:xfrm>
            <a:off x="5749925" y="4600575"/>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800" b="1">
                <a:latin typeface="Times New Roman" pitchFamily="18" charset="0"/>
              </a:rPr>
              <a:t>V</a:t>
            </a:r>
            <a:endParaRPr lang="hu-HU" altLang="en-US" sz="2800" b="1">
              <a:latin typeface="Times New Roman" pitchFamily="18" charset="0"/>
            </a:endParaRPr>
          </a:p>
        </p:txBody>
      </p:sp>
      <p:sp>
        <p:nvSpPr>
          <p:cNvPr id="5140" name="Rectangle 28"/>
          <p:cNvSpPr>
            <a:spLocks noChangeArrowheads="1"/>
          </p:cNvSpPr>
          <p:nvPr/>
        </p:nvSpPr>
        <p:spPr bwMode="auto">
          <a:xfrm>
            <a:off x="532961" y="3201377"/>
            <a:ext cx="1906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2800" i="1" dirty="0" err="1">
                <a:latin typeface="Times New Roman" pitchFamily="18" charset="0"/>
              </a:rPr>
              <a:t>f</a:t>
            </a:r>
            <a:r>
              <a:rPr lang="hu-HU" altLang="en-US" sz="2800" i="1" baseline="-25000" dirty="0" err="1">
                <a:latin typeface="Times New Roman" pitchFamily="18" charset="0"/>
              </a:rPr>
              <a:t>r</a:t>
            </a:r>
            <a:r>
              <a:rPr lang="hu-HU" altLang="en-US" sz="2800" dirty="0">
                <a:latin typeface="Times New Roman" pitchFamily="18" charset="0"/>
              </a:rPr>
              <a:t> (</a:t>
            </a:r>
            <a:r>
              <a:rPr lang="en-GB" altLang="en-US" sz="2800" b="1" dirty="0" smtClean="0">
                <a:latin typeface="Times New Roman" pitchFamily="18" charset="0"/>
                <a:sym typeface="Symbol" pitchFamily="18" charset="2"/>
              </a:rPr>
              <a:t>L</a:t>
            </a:r>
            <a:r>
              <a:rPr lang="en-GB" altLang="en-US" sz="2800" dirty="0" smtClean="0">
                <a:latin typeface="Times New Roman" pitchFamily="18" charset="0"/>
                <a:sym typeface="Symbol" pitchFamily="18" charset="2"/>
              </a:rPr>
              <a:t>,</a:t>
            </a:r>
            <a:r>
              <a:rPr lang="en-US" altLang="en-US" sz="2800" b="1" i="1" dirty="0" smtClean="0">
                <a:latin typeface="Times New Roman" pitchFamily="18" charset="0"/>
              </a:rPr>
              <a:t>r</a:t>
            </a:r>
            <a:r>
              <a:rPr lang="hu-HU" altLang="en-US" sz="2800" dirty="0" smtClean="0">
                <a:latin typeface="Times New Roman" pitchFamily="18" charset="0"/>
              </a:rPr>
              <a:t>,</a:t>
            </a:r>
            <a:r>
              <a:rPr lang="en-GB" altLang="en-US" sz="2800" b="1" dirty="0">
                <a:latin typeface="Times New Roman" pitchFamily="18" charset="0"/>
              </a:rPr>
              <a:t>V</a:t>
            </a:r>
            <a:r>
              <a:rPr lang="hu-HU" altLang="en-US" sz="2800" dirty="0">
                <a:latin typeface="Times New Roman" pitchFamily="18" charset="0"/>
              </a:rPr>
              <a:t>)</a:t>
            </a:r>
            <a:r>
              <a:rPr lang="en-GB" altLang="en-US" sz="2800" dirty="0">
                <a:latin typeface="Times New Roman" pitchFamily="18" charset="0"/>
              </a:rPr>
              <a:t> = </a:t>
            </a:r>
            <a:endParaRPr lang="hu-HU" altLang="en-US" sz="2800" dirty="0">
              <a:latin typeface="Times New Roman" pitchFamily="18" charset="0"/>
            </a:endParaRPr>
          </a:p>
        </p:txBody>
      </p:sp>
      <p:sp>
        <p:nvSpPr>
          <p:cNvPr id="5141" name="Rectangle 30"/>
          <p:cNvSpPr>
            <a:spLocks noChangeArrowheads="1"/>
          </p:cNvSpPr>
          <p:nvPr/>
        </p:nvSpPr>
        <p:spPr bwMode="auto">
          <a:xfrm>
            <a:off x="2233311" y="3000835"/>
            <a:ext cx="22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hu-HU" altLang="en-US" sz="2800" i="1" dirty="0">
                <a:latin typeface="Times New Roman" pitchFamily="18" charset="0"/>
              </a:rPr>
              <a:t>L</a:t>
            </a:r>
            <a:r>
              <a:rPr lang="hu-HU" altLang="en-US" sz="2800" i="1" baseline="30000" dirty="0">
                <a:latin typeface="Times New Roman" pitchFamily="18" charset="0"/>
              </a:rPr>
              <a:t> </a:t>
            </a:r>
            <a:r>
              <a:rPr lang="hu-HU" altLang="en-US" sz="2800" dirty="0" smtClean="0">
                <a:latin typeface="Times New Roman" pitchFamily="18" charset="0"/>
              </a:rPr>
              <a:t>(</a:t>
            </a:r>
            <a:r>
              <a:rPr lang="en-US" altLang="en-US" sz="2800" b="1" i="1" dirty="0" smtClean="0">
                <a:latin typeface="Times New Roman" pitchFamily="18" charset="0"/>
              </a:rPr>
              <a:t>r</a:t>
            </a:r>
            <a:r>
              <a:rPr lang="hu-HU" altLang="en-US" sz="2800" dirty="0" smtClean="0">
                <a:latin typeface="Times New Roman" pitchFamily="18" charset="0"/>
              </a:rPr>
              <a:t>,</a:t>
            </a:r>
            <a:r>
              <a:rPr lang="hu-HU" altLang="en-US" sz="2800" b="1" dirty="0" smtClean="0">
                <a:latin typeface="Times New Roman" pitchFamily="18" charset="0"/>
                <a:sym typeface="Symbol" pitchFamily="18" charset="2"/>
              </a:rPr>
              <a:t>V</a:t>
            </a:r>
            <a:r>
              <a:rPr lang="hu-HU" altLang="en-US" sz="2800" dirty="0" smtClean="0">
                <a:latin typeface="Times New Roman" pitchFamily="18" charset="0"/>
              </a:rPr>
              <a:t>) </a:t>
            </a:r>
            <a:endParaRPr lang="en-GB" altLang="en-US" sz="2800" dirty="0" smtClean="0">
              <a:latin typeface="Times New Roman" pitchFamily="18" charset="0"/>
            </a:endParaRPr>
          </a:p>
          <a:p>
            <a:pPr algn="ctr">
              <a:spcBef>
                <a:spcPct val="0"/>
              </a:spcBef>
              <a:buNone/>
            </a:pPr>
            <a:r>
              <a:rPr lang="hu-HU" altLang="en-US" sz="2800" i="1" dirty="0" err="1">
                <a:latin typeface="Times New Roman" pitchFamily="18" charset="0"/>
              </a:rPr>
              <a:t>L</a:t>
            </a:r>
            <a:r>
              <a:rPr lang="hu-HU" altLang="en-US" sz="2800" baseline="30000" dirty="0" err="1">
                <a:latin typeface="Times New Roman" pitchFamily="18" charset="0"/>
                <a:sym typeface="Symbol" pitchFamily="18" charset="2"/>
              </a:rPr>
              <a:t>in</a:t>
            </a:r>
            <a:r>
              <a:rPr lang="hu-HU" altLang="en-US" sz="2800" dirty="0">
                <a:latin typeface="Times New Roman" pitchFamily="18" charset="0"/>
              </a:rPr>
              <a:t>(</a:t>
            </a:r>
            <a:r>
              <a:rPr lang="en-US" altLang="en-US" sz="2800" b="1" i="1" dirty="0">
                <a:latin typeface="Times New Roman" pitchFamily="18" charset="0"/>
              </a:rPr>
              <a:t>r</a:t>
            </a:r>
            <a:r>
              <a:rPr lang="hu-HU" altLang="en-US" sz="2800" dirty="0">
                <a:latin typeface="Times New Roman" pitchFamily="18" charset="0"/>
              </a:rPr>
              <a:t>,</a:t>
            </a:r>
            <a:r>
              <a:rPr lang="en-GB" altLang="en-US" sz="2800" b="1" dirty="0">
                <a:latin typeface="Times New Roman" pitchFamily="18" charset="0"/>
                <a:sym typeface="Symbol" pitchFamily="18" charset="2"/>
              </a:rPr>
              <a:t>L</a:t>
            </a:r>
            <a:r>
              <a:rPr lang="hu-HU" altLang="en-US" sz="2800" dirty="0" smtClean="0">
                <a:latin typeface="Times New Roman" pitchFamily="18" charset="0"/>
              </a:rPr>
              <a:t>)</a:t>
            </a:r>
            <a:r>
              <a:rPr lang="hu-HU" altLang="en-US" sz="2800" dirty="0" smtClean="0">
                <a:latin typeface="Times New Roman" pitchFamily="18" charset="0"/>
                <a:sym typeface="Symbol" pitchFamily="18" charset="2"/>
              </a:rPr>
              <a:t></a:t>
            </a:r>
            <a:r>
              <a:rPr lang="hu-HU" altLang="en-US" sz="2800" dirty="0" smtClean="0">
                <a:latin typeface="Times New Roman" pitchFamily="18" charset="0"/>
              </a:rPr>
              <a:t>cos</a:t>
            </a:r>
            <a:r>
              <a:rPr lang="hu-HU" altLang="en-US" sz="2800" dirty="0">
                <a:latin typeface="Times New Roman" pitchFamily="18" charset="0"/>
                <a:sym typeface="Symbol" pitchFamily="18" charset="2"/>
              </a:rPr>
              <a:t></a:t>
            </a:r>
            <a:r>
              <a:rPr lang="hu-HU" altLang="en-US" sz="2800" baseline="30000" dirty="0" err="1">
                <a:latin typeface="Times New Roman" pitchFamily="18" charset="0"/>
                <a:sym typeface="Symbol" pitchFamily="18" charset="2"/>
              </a:rPr>
              <a:t>in</a:t>
            </a:r>
            <a:endParaRPr lang="hu-HU" altLang="en-US" sz="2800" dirty="0">
              <a:latin typeface="Times New Roman" pitchFamily="18" charset="0"/>
              <a:sym typeface="Symbol" pitchFamily="18" charset="2"/>
            </a:endParaRPr>
          </a:p>
        </p:txBody>
      </p:sp>
      <p:sp>
        <p:nvSpPr>
          <p:cNvPr id="5142" name="Line 31"/>
          <p:cNvSpPr>
            <a:spLocks noChangeShapeType="1"/>
          </p:cNvSpPr>
          <p:nvPr/>
        </p:nvSpPr>
        <p:spPr bwMode="auto">
          <a:xfrm>
            <a:off x="2380516" y="3474427"/>
            <a:ext cx="18951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3" name="Text Box 32"/>
          <p:cNvSpPr txBox="1">
            <a:spLocks noChangeArrowheads="1"/>
          </p:cNvSpPr>
          <p:nvPr/>
        </p:nvSpPr>
        <p:spPr bwMode="auto">
          <a:xfrm>
            <a:off x="1866164" y="2972777"/>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dirty="0" err="1">
                <a:latin typeface="Times New Roman" pitchFamily="18" charset="0"/>
              </a:rPr>
              <a:t>def</a:t>
            </a:r>
            <a:endParaRPr lang="hu-HU" altLang="en-US" sz="2400" dirty="0">
              <a:latin typeface="Times New Roman" pitchFamily="18" charset="0"/>
            </a:endParaRPr>
          </a:p>
        </p:txBody>
      </p:sp>
      <p:sp>
        <p:nvSpPr>
          <p:cNvPr id="2" name="Jobb oldali kapcsos zárójel 1"/>
          <p:cNvSpPr/>
          <p:nvPr/>
        </p:nvSpPr>
        <p:spPr>
          <a:xfrm rot="16200000">
            <a:off x="3879729" y="795170"/>
            <a:ext cx="335573" cy="24088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ím 2"/>
          <p:cNvSpPr>
            <a:spLocks noGrp="1"/>
          </p:cNvSpPr>
          <p:nvPr>
            <p:ph type="title"/>
          </p:nvPr>
        </p:nvSpPr>
        <p:spPr/>
        <p:txBody>
          <a:bodyPr/>
          <a:lstStyle/>
          <a:p>
            <a:r>
              <a:rPr lang="hu-HU" dirty="0" smtClean="0">
                <a:solidFill>
                  <a:srgbClr val="FF0000"/>
                </a:solidFill>
              </a:rPr>
              <a:t>Fény-felület kölcsönhatás</a:t>
            </a:r>
            <a:endParaRPr lang="en-US" dirty="0">
              <a:solidFill>
                <a:srgbClr val="FF0000"/>
              </a:solidFill>
            </a:endParaRPr>
          </a:p>
        </p:txBody>
      </p:sp>
      <p:sp>
        <p:nvSpPr>
          <p:cNvPr id="25" name="Jobb oldali kapcsos zárójel 24"/>
          <p:cNvSpPr/>
          <p:nvPr/>
        </p:nvSpPr>
        <p:spPr>
          <a:xfrm rot="16200000" flipH="1">
            <a:off x="5642779" y="1412836"/>
            <a:ext cx="248197" cy="2804418"/>
          </a:xfrm>
          <a:prstGeom prst="rightBrace">
            <a:avLst>
              <a:gd name="adj1" fmla="val 8333"/>
              <a:gd name="adj2" fmla="val 505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églalap 25"/>
          <p:cNvSpPr/>
          <p:nvPr/>
        </p:nvSpPr>
        <p:spPr>
          <a:xfrm>
            <a:off x="4745181" y="2919412"/>
            <a:ext cx="2892138" cy="461665"/>
          </a:xfrm>
          <a:prstGeom prst="rect">
            <a:avLst/>
          </a:prstGeom>
        </p:spPr>
        <p:txBody>
          <a:bodyPr wrap="none">
            <a:spAutoFit/>
          </a:bodyPr>
          <a:lstStyle/>
          <a:p>
            <a:r>
              <a:rPr lang="hu-HU" altLang="en-US" b="1" dirty="0" smtClean="0"/>
              <a:t>L</a:t>
            </a:r>
            <a:r>
              <a:rPr lang="hu-HU" altLang="en-US" dirty="0" smtClean="0"/>
              <a:t>-ből </a:t>
            </a:r>
            <a:r>
              <a:rPr lang="en-US" altLang="en-US" b="1" dirty="0" smtClean="0"/>
              <a:t>V</a:t>
            </a:r>
            <a:r>
              <a:rPr lang="hu-HU" altLang="en-US" dirty="0" err="1" smtClean="0"/>
              <a:t>-be</a:t>
            </a:r>
            <a:r>
              <a:rPr lang="hu-HU" altLang="en-US" dirty="0" smtClean="0"/>
              <a:t> vert arány</a:t>
            </a:r>
            <a:endParaRPr lang="hu-HU" dirty="0"/>
          </a:p>
        </p:txBody>
      </p:sp>
      <p:sp>
        <p:nvSpPr>
          <p:cNvPr id="27" name="Téglalap 26"/>
          <p:cNvSpPr/>
          <p:nvPr/>
        </p:nvSpPr>
        <p:spPr>
          <a:xfrm>
            <a:off x="1502089" y="6396335"/>
            <a:ext cx="1205779" cy="461665"/>
          </a:xfrm>
          <a:prstGeom prst="rect">
            <a:avLst/>
          </a:prstGeom>
        </p:spPr>
        <p:txBody>
          <a:bodyPr wrap="none">
            <a:spAutoFit/>
          </a:bodyPr>
          <a:lstStyle/>
          <a:p>
            <a:r>
              <a:rPr lang="hu-HU" altLang="en-US" dirty="0" smtClean="0"/>
              <a:t>1/cos</a:t>
            </a:r>
            <a:r>
              <a:rPr lang="hu-HU" altLang="en-US" dirty="0" smtClean="0">
                <a:sym typeface="Symbol" pitchFamily="18" charset="2"/>
              </a:rPr>
              <a:t></a:t>
            </a:r>
            <a:r>
              <a:rPr lang="hu-HU" altLang="en-US" baseline="30000" dirty="0" err="1" smtClean="0">
                <a:sym typeface="Symbol" pitchFamily="18" charset="2"/>
              </a:rPr>
              <a:t>in</a:t>
            </a:r>
            <a:r>
              <a:rPr lang="hu-HU" altLang="en-US" baseline="30000" dirty="0" smtClean="0">
                <a:sym typeface="Symbol" pitchFamily="18" charset="2"/>
              </a:rPr>
              <a:t> </a:t>
            </a:r>
            <a:endParaRPr lang="hu-HU" dirty="0"/>
          </a:p>
        </p:txBody>
      </p:sp>
      <p:sp>
        <p:nvSpPr>
          <p:cNvPr id="28" name="Téglalap 27"/>
          <p:cNvSpPr/>
          <p:nvPr/>
        </p:nvSpPr>
        <p:spPr>
          <a:xfrm rot="21034541">
            <a:off x="3462197" y="5797677"/>
            <a:ext cx="338554" cy="461665"/>
          </a:xfrm>
          <a:prstGeom prst="rect">
            <a:avLst/>
          </a:prstGeom>
        </p:spPr>
        <p:txBody>
          <a:bodyPr wrap="none">
            <a:spAutoFit/>
          </a:bodyPr>
          <a:lstStyle/>
          <a:p>
            <a:r>
              <a:rPr lang="hu-HU" altLang="en-US" dirty="0" smtClean="0"/>
              <a:t>1</a:t>
            </a:r>
            <a:endParaRPr lang="hu-HU" dirty="0"/>
          </a:p>
        </p:txBody>
      </p:sp>
      <p:sp>
        <p:nvSpPr>
          <p:cNvPr id="29" name="Rectangle 21"/>
          <p:cNvSpPr>
            <a:spLocks noChangeArrowheads="1"/>
          </p:cNvSpPr>
          <p:nvPr/>
        </p:nvSpPr>
        <p:spPr bwMode="auto">
          <a:xfrm>
            <a:off x="3319529" y="5373955"/>
            <a:ext cx="623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i="1" dirty="0" err="1" smtClean="0">
                <a:latin typeface="Times New Roman" pitchFamily="18" charset="0"/>
              </a:rPr>
              <a:t>L</a:t>
            </a:r>
            <a:r>
              <a:rPr lang="hu-HU" altLang="en-US" baseline="30000" dirty="0" err="1">
                <a:latin typeface="Times New Roman" pitchFamily="18" charset="0"/>
                <a:sym typeface="Symbol" pitchFamily="18" charset="2"/>
              </a:rPr>
              <a:t>in</a:t>
            </a:r>
            <a:endParaRPr lang="hu-HU" altLang="en-US" baseline="30000" dirty="0">
              <a:latin typeface="Times New Roman" pitchFamily="18" charset="0"/>
              <a:sym typeface="Symbol" pitchFamily="18" charset="2"/>
            </a:endParaRPr>
          </a:p>
        </p:txBody>
      </p:sp>
      <p:sp>
        <p:nvSpPr>
          <p:cNvPr id="4" name="Téglalap 3"/>
          <p:cNvSpPr/>
          <p:nvPr/>
        </p:nvSpPr>
        <p:spPr>
          <a:xfrm>
            <a:off x="7461971" y="4452144"/>
            <a:ext cx="423514" cy="523220"/>
          </a:xfrm>
          <a:prstGeom prst="rect">
            <a:avLst/>
          </a:prstGeom>
        </p:spPr>
        <p:txBody>
          <a:bodyPr wrap="none">
            <a:spAutoFit/>
          </a:bodyPr>
          <a:lstStyle/>
          <a:p>
            <a:r>
              <a:rPr lang="en-GB" altLang="en-US" sz="2800" b="1" dirty="0">
                <a:sym typeface="Symbol" pitchFamily="18" charset="2"/>
              </a:rPr>
              <a:t>L</a:t>
            </a:r>
            <a:endParaRPr lang="en-US" sz="2800" dirty="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422275" y="1733550"/>
            <a:ext cx="87217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hu-HU" altLang="en-US" sz="2800" dirty="0" err="1">
                <a:latin typeface="+mn-lt"/>
              </a:rPr>
              <a:t>Radiancia</a:t>
            </a:r>
            <a:r>
              <a:rPr lang="hu-HU" altLang="en-US" sz="2800" dirty="0">
                <a:latin typeface="+mn-lt"/>
              </a:rPr>
              <a:t> = </a:t>
            </a:r>
            <a:r>
              <a:rPr lang="hu-HU" altLang="en-US" sz="2800" dirty="0" err="1" smtClean="0">
                <a:latin typeface="+mn-lt"/>
              </a:rPr>
              <a:t>Irradiancia</a:t>
            </a:r>
            <a:r>
              <a:rPr lang="hu-HU" altLang="en-US" sz="2800" dirty="0" smtClean="0">
                <a:latin typeface="+mn-lt"/>
              </a:rPr>
              <a:t> </a:t>
            </a:r>
            <a:r>
              <a:rPr lang="hu-HU" altLang="en-US" sz="2800" dirty="0">
                <a:latin typeface="+mn-lt"/>
                <a:sym typeface="Symbol" pitchFamily="18" charset="2"/>
              </a:rPr>
              <a:t></a:t>
            </a:r>
            <a:r>
              <a:rPr lang="hu-HU" altLang="en-US" sz="2800" dirty="0">
                <a:latin typeface="+mn-lt"/>
              </a:rPr>
              <a:t> BRDF </a:t>
            </a:r>
            <a:endParaRPr lang="hu-HU" altLang="en-US" sz="2800" dirty="0" smtClean="0">
              <a:latin typeface="+mn-lt"/>
            </a:endParaRPr>
          </a:p>
          <a:p>
            <a:pPr>
              <a:buClr>
                <a:schemeClr val="accent2"/>
              </a:buClr>
              <a:buSzPct val="75000"/>
              <a:buFont typeface="Monotype Sorts" pitchFamily="2" charset="2"/>
              <a:buChar char="l"/>
            </a:pPr>
            <a:r>
              <a:rPr lang="hu-HU" altLang="en-US" sz="2800" dirty="0" smtClean="0">
                <a:latin typeface="+mn-lt"/>
              </a:rPr>
              <a:t>A </a:t>
            </a:r>
            <a:r>
              <a:rPr lang="hu-HU" altLang="en-US" sz="2800" dirty="0">
                <a:latin typeface="+mn-lt"/>
              </a:rPr>
              <a:t>nézeti iránytól független</a:t>
            </a:r>
            <a:endParaRPr lang="en-GB" altLang="en-US" sz="2800" dirty="0">
              <a:latin typeface="+mn-lt"/>
            </a:endParaRPr>
          </a:p>
          <a:p>
            <a:pPr>
              <a:buClr>
                <a:schemeClr val="accent2"/>
              </a:buClr>
              <a:buSzPct val="75000"/>
              <a:buFont typeface="Monotype Sorts" pitchFamily="2" charset="2"/>
              <a:buChar char="l"/>
            </a:pPr>
            <a:r>
              <a:rPr lang="en-GB" altLang="en-US" sz="2800" dirty="0">
                <a:latin typeface="+mn-lt"/>
              </a:rPr>
              <a:t>A BRDF a n</a:t>
            </a:r>
            <a:r>
              <a:rPr lang="hu-HU" altLang="en-US" sz="2800" dirty="0" err="1">
                <a:latin typeface="+mn-lt"/>
              </a:rPr>
              <a:t>ézeti</a:t>
            </a:r>
            <a:r>
              <a:rPr lang="hu-HU" altLang="en-US" sz="2800" dirty="0">
                <a:latin typeface="+mn-lt"/>
              </a:rPr>
              <a:t> iránytól független</a:t>
            </a:r>
          </a:p>
          <a:p>
            <a:pPr>
              <a:buClr>
                <a:schemeClr val="accent2"/>
              </a:buClr>
              <a:buSzPct val="75000"/>
              <a:buFont typeface="Monotype Sorts" pitchFamily="2" charset="2"/>
              <a:buChar char="l"/>
            </a:pPr>
            <a:r>
              <a:rPr lang="hu-HU" altLang="en-US" sz="2800" dirty="0">
                <a:latin typeface="+mn-lt"/>
              </a:rPr>
              <a:t>Helmholtz: a BRDF megvilágítási iránytól is független</a:t>
            </a:r>
          </a:p>
          <a:p>
            <a:pPr>
              <a:buClr>
                <a:schemeClr val="accent2"/>
              </a:buClr>
              <a:buSzPct val="75000"/>
              <a:buFont typeface="Monotype Sorts" pitchFamily="2" charset="2"/>
              <a:buChar char="l"/>
            </a:pPr>
            <a:r>
              <a:rPr lang="hu-HU" altLang="en-US" sz="2800" dirty="0">
                <a:latin typeface="+mn-lt"/>
              </a:rPr>
              <a:t>A BRDF </a:t>
            </a:r>
            <a:r>
              <a:rPr lang="hu-HU" altLang="en-US" sz="2800" dirty="0" err="1">
                <a:latin typeface="+mn-lt"/>
              </a:rPr>
              <a:t>irányfüggetlen</a:t>
            </a:r>
            <a:r>
              <a:rPr lang="hu-HU" altLang="en-US" sz="2800" dirty="0">
                <a:latin typeface="+mn-lt"/>
              </a:rPr>
              <a:t>:</a:t>
            </a:r>
          </a:p>
          <a:p>
            <a:pPr>
              <a:buClr>
                <a:schemeClr val="accent2"/>
              </a:buClr>
              <a:buSzPct val="75000"/>
              <a:buFont typeface="Monotype Sorts" pitchFamily="2" charset="2"/>
              <a:buChar char="l"/>
            </a:pPr>
            <a:endParaRPr lang="hu-HU" altLang="en-US" sz="2800" dirty="0">
              <a:latin typeface="+mn-lt"/>
            </a:endParaRPr>
          </a:p>
          <a:p>
            <a:pPr>
              <a:buClr>
                <a:schemeClr val="accent2"/>
              </a:buClr>
              <a:buSzPct val="75000"/>
              <a:buFont typeface="Monotype Sorts" pitchFamily="2" charset="2"/>
              <a:buChar char="l"/>
            </a:pPr>
            <a:r>
              <a:rPr lang="hu-HU" altLang="en-US" sz="2800" dirty="0">
                <a:latin typeface="+mn-lt"/>
              </a:rPr>
              <a:t>Diffúz visszaverődés = nagyon rücskös </a:t>
            </a:r>
          </a:p>
          <a:p>
            <a:pPr lvl="1">
              <a:buClr>
                <a:schemeClr val="tx1"/>
              </a:buClr>
              <a:buFontTx/>
              <a:buChar char="–"/>
            </a:pPr>
            <a:r>
              <a:rPr lang="hu-HU" altLang="en-US" sz="2400" dirty="0">
                <a:latin typeface="+mn-lt"/>
              </a:rPr>
              <a:t>sokszoros fény-anyag kölcsönhatás</a:t>
            </a:r>
          </a:p>
          <a:p>
            <a:pPr lvl="1">
              <a:buClr>
                <a:schemeClr val="tx1"/>
              </a:buClr>
              <a:buFontTx/>
              <a:buChar char="–"/>
            </a:pPr>
            <a:r>
              <a:rPr lang="hu-HU" altLang="en-US" sz="2400" dirty="0">
                <a:latin typeface="+mn-lt"/>
              </a:rPr>
              <a:t>színes</a:t>
            </a:r>
            <a:r>
              <a:rPr lang="en-GB" altLang="en-US" sz="2400" dirty="0">
                <a:latin typeface="+mn-lt"/>
              </a:rPr>
              <a:t>!</a:t>
            </a:r>
            <a:r>
              <a:rPr lang="hu-HU" altLang="en-US" sz="2400" dirty="0">
                <a:latin typeface="+mn-lt"/>
              </a:rPr>
              <a:t> </a:t>
            </a:r>
          </a:p>
        </p:txBody>
      </p:sp>
      <p:sp>
        <p:nvSpPr>
          <p:cNvPr id="15364" name="Rectangle 6"/>
          <p:cNvSpPr>
            <a:spLocks noChangeArrowheads="1"/>
          </p:cNvSpPr>
          <p:nvPr/>
        </p:nvSpPr>
        <p:spPr bwMode="auto">
          <a:xfrm>
            <a:off x="4876800" y="4048125"/>
            <a:ext cx="3333750" cy="584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hu-HU" altLang="en-US" i="1" dirty="0" err="1">
                <a:latin typeface="Times New Roman" pitchFamily="18" charset="0"/>
              </a:rPr>
              <a:t>f</a:t>
            </a:r>
            <a:r>
              <a:rPr lang="hu-HU" altLang="en-US" i="1" baseline="-25000" dirty="0" err="1">
                <a:latin typeface="Times New Roman" pitchFamily="18" charset="0"/>
              </a:rPr>
              <a:t>r</a:t>
            </a:r>
            <a:r>
              <a:rPr lang="hu-HU" altLang="en-US" dirty="0">
                <a:latin typeface="Times New Roman" pitchFamily="18" charset="0"/>
              </a:rPr>
              <a:t> (</a:t>
            </a:r>
            <a:r>
              <a:rPr lang="en-GB" altLang="en-US" b="1" dirty="0" smtClean="0">
                <a:latin typeface="Times New Roman" pitchFamily="18" charset="0"/>
                <a:sym typeface="Symbol" pitchFamily="18" charset="2"/>
              </a:rPr>
              <a:t>L</a:t>
            </a:r>
            <a:r>
              <a:rPr lang="en-GB" altLang="en-US" dirty="0" smtClean="0">
                <a:latin typeface="Times New Roman" pitchFamily="18" charset="0"/>
                <a:sym typeface="Symbol" pitchFamily="18" charset="2"/>
              </a:rPr>
              <a:t>,</a:t>
            </a:r>
            <a:r>
              <a:rPr lang="en-US" altLang="en-US" b="1" i="1" dirty="0" smtClean="0">
                <a:latin typeface="Times New Roman" pitchFamily="18" charset="0"/>
              </a:rPr>
              <a:t>r</a:t>
            </a:r>
            <a:r>
              <a:rPr lang="hu-HU" altLang="en-US" dirty="0" smtClean="0">
                <a:latin typeface="Times New Roman" pitchFamily="18" charset="0"/>
              </a:rPr>
              <a:t>,</a:t>
            </a:r>
            <a:r>
              <a:rPr lang="en-GB" altLang="en-US" b="1" dirty="0">
                <a:latin typeface="Times New Roman" pitchFamily="18" charset="0"/>
              </a:rPr>
              <a:t>V</a:t>
            </a:r>
            <a:r>
              <a:rPr lang="hu-HU" altLang="en-US" dirty="0">
                <a:latin typeface="Times New Roman" pitchFamily="18" charset="0"/>
              </a:rPr>
              <a:t>) = </a:t>
            </a:r>
            <a:r>
              <a:rPr lang="hu-HU" altLang="en-US" i="1" dirty="0" err="1" smtClean="0">
                <a:latin typeface="Times New Roman" pitchFamily="18" charset="0"/>
              </a:rPr>
              <a:t>k</a:t>
            </a:r>
            <a:r>
              <a:rPr lang="hu-HU" altLang="en-US" i="1" baseline="-25000" dirty="0" err="1" smtClean="0">
                <a:latin typeface="Times New Roman" pitchFamily="18" charset="0"/>
              </a:rPr>
              <a:t>d</a:t>
            </a:r>
            <a:r>
              <a:rPr lang="hu-HU" altLang="en-US" dirty="0" smtClean="0">
                <a:latin typeface="Times New Roman" pitchFamily="18" charset="0"/>
              </a:rPr>
              <a:t>(</a:t>
            </a:r>
            <a:r>
              <a:rPr lang="en-US" altLang="en-US" b="1" i="1" dirty="0" smtClean="0">
                <a:latin typeface="Times New Roman" pitchFamily="18" charset="0"/>
              </a:rPr>
              <a:t>r</a:t>
            </a:r>
            <a:r>
              <a:rPr lang="hu-HU" altLang="en-US" i="1" dirty="0" smtClean="0">
                <a:latin typeface="Times New Roman" pitchFamily="18" charset="0"/>
              </a:rPr>
              <a:t>,</a:t>
            </a:r>
            <a:r>
              <a:rPr lang="hu-HU" altLang="en-US" dirty="0" smtClean="0">
                <a:latin typeface="Symbol" pitchFamily="18" charset="2"/>
              </a:rPr>
              <a:t>l</a:t>
            </a:r>
            <a:r>
              <a:rPr lang="hu-HU" altLang="en-US" dirty="0">
                <a:latin typeface="Times New Roman" pitchFamily="18" charset="0"/>
              </a:rPr>
              <a:t>)</a:t>
            </a:r>
          </a:p>
        </p:txBody>
      </p:sp>
      <p:sp>
        <p:nvSpPr>
          <p:cNvPr id="15365" name="AutoShape 7"/>
          <p:cNvSpPr>
            <a:spLocks noChangeArrowheads="1"/>
          </p:cNvSpPr>
          <p:nvPr/>
        </p:nvSpPr>
        <p:spPr bwMode="auto">
          <a:xfrm>
            <a:off x="6800850" y="2047875"/>
            <a:ext cx="1905000" cy="381000"/>
          </a:xfrm>
          <a:prstGeom prst="parallelogram">
            <a:avLst>
              <a:gd name="adj" fmla="val 12500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5366" name="Line 8"/>
          <p:cNvSpPr>
            <a:spLocks noChangeShapeType="1"/>
          </p:cNvSpPr>
          <p:nvPr/>
        </p:nvSpPr>
        <p:spPr bwMode="auto">
          <a:xfrm flipH="1">
            <a:off x="7715250" y="1590675"/>
            <a:ext cx="990600" cy="533400"/>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9"/>
          <p:cNvSpPr>
            <a:spLocks noChangeShapeType="1"/>
          </p:cNvSpPr>
          <p:nvPr/>
        </p:nvSpPr>
        <p:spPr bwMode="auto">
          <a:xfrm flipH="1" flipV="1">
            <a:off x="7715250" y="1057275"/>
            <a:ext cx="0" cy="1066800"/>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8" name="Rectangle 10"/>
          <p:cNvSpPr>
            <a:spLocks noChangeArrowheads="1"/>
          </p:cNvSpPr>
          <p:nvPr/>
        </p:nvSpPr>
        <p:spPr bwMode="auto">
          <a:xfrm>
            <a:off x="7665322" y="1362075"/>
            <a:ext cx="748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dirty="0" err="1" smtClean="0">
                <a:latin typeface="Symbol" pitchFamily="18" charset="2"/>
              </a:rPr>
              <a:t>q</a:t>
            </a:r>
            <a:r>
              <a:rPr lang="hu-HU" altLang="en-US" sz="3600" baseline="30000" dirty="0" err="1" smtClean="0">
                <a:latin typeface="Times New Roman" pitchFamily="18" charset="0"/>
                <a:sym typeface="Symbol" pitchFamily="18" charset="2"/>
              </a:rPr>
              <a:t>in</a:t>
            </a:r>
            <a:endParaRPr lang="hu-HU" altLang="en-US" sz="3600" baseline="30000" dirty="0">
              <a:latin typeface="Times New Roman" pitchFamily="18" charset="0"/>
              <a:sym typeface="Symbol" pitchFamily="18" charset="2"/>
            </a:endParaRPr>
          </a:p>
        </p:txBody>
      </p:sp>
      <p:sp>
        <p:nvSpPr>
          <p:cNvPr id="15370" name="Oval 22"/>
          <p:cNvSpPr>
            <a:spLocks noChangeArrowheads="1"/>
          </p:cNvSpPr>
          <p:nvPr/>
        </p:nvSpPr>
        <p:spPr bwMode="auto">
          <a:xfrm>
            <a:off x="8782050" y="1362075"/>
            <a:ext cx="228600" cy="228600"/>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5371" name="Freeform 24"/>
          <p:cNvSpPr>
            <a:spLocks/>
          </p:cNvSpPr>
          <p:nvPr/>
        </p:nvSpPr>
        <p:spPr bwMode="auto">
          <a:xfrm>
            <a:off x="7105650" y="1420813"/>
            <a:ext cx="1376363" cy="779462"/>
          </a:xfrm>
          <a:custGeom>
            <a:avLst/>
            <a:gdLst>
              <a:gd name="T0" fmla="*/ 0 w 867"/>
              <a:gd name="T1" fmla="*/ 2147483647 h 491"/>
              <a:gd name="T2" fmla="*/ 2147483647 w 867"/>
              <a:gd name="T3" fmla="*/ 2147483647 h 491"/>
              <a:gd name="T4" fmla="*/ 2147483647 w 867"/>
              <a:gd name="T5" fmla="*/ 2147483647 h 491"/>
              <a:gd name="T6" fmla="*/ 2147483647 w 867"/>
              <a:gd name="T7" fmla="*/ 2147483647 h 491"/>
              <a:gd name="T8" fmla="*/ 2147483647 w 867"/>
              <a:gd name="T9" fmla="*/ 2147483647 h 491"/>
              <a:gd name="T10" fmla="*/ 2147483647 w 867"/>
              <a:gd name="T11" fmla="*/ 2147483647 h 491"/>
              <a:gd name="T12" fmla="*/ 2147483647 w 867"/>
              <a:gd name="T13" fmla="*/ 2147483647 h 491"/>
              <a:gd name="T14" fmla="*/ 2147483647 w 867"/>
              <a:gd name="T15" fmla="*/ 2147483647 h 491"/>
              <a:gd name="T16" fmla="*/ 2147483647 w 867"/>
              <a:gd name="T17" fmla="*/ 2147483647 h 491"/>
              <a:gd name="T18" fmla="*/ 2147483647 w 867"/>
              <a:gd name="T19" fmla="*/ 2147483647 h 491"/>
              <a:gd name="T20" fmla="*/ 2147483647 w 867"/>
              <a:gd name="T21" fmla="*/ 2147483647 h 491"/>
              <a:gd name="T22" fmla="*/ 2147483647 w 867"/>
              <a:gd name="T23" fmla="*/ 2147483647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7"/>
              <a:gd name="T37" fmla="*/ 0 h 491"/>
              <a:gd name="T38" fmla="*/ 867 w 867"/>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7" h="491">
                <a:moveTo>
                  <a:pt x="0" y="491"/>
                </a:moveTo>
                <a:cubicBezTo>
                  <a:pt x="11" y="424"/>
                  <a:pt x="23" y="358"/>
                  <a:pt x="45" y="303"/>
                </a:cubicBezTo>
                <a:cubicBezTo>
                  <a:pt x="68" y="248"/>
                  <a:pt x="109" y="199"/>
                  <a:pt x="136" y="161"/>
                </a:cubicBezTo>
                <a:cubicBezTo>
                  <a:pt x="163" y="123"/>
                  <a:pt x="176" y="102"/>
                  <a:pt x="206" y="77"/>
                </a:cubicBezTo>
                <a:cubicBezTo>
                  <a:pt x="236" y="52"/>
                  <a:pt x="280" y="24"/>
                  <a:pt x="315" y="12"/>
                </a:cubicBezTo>
                <a:cubicBezTo>
                  <a:pt x="350" y="0"/>
                  <a:pt x="381" y="5"/>
                  <a:pt x="419" y="6"/>
                </a:cubicBezTo>
                <a:cubicBezTo>
                  <a:pt x="457" y="7"/>
                  <a:pt x="504" y="9"/>
                  <a:pt x="546" y="20"/>
                </a:cubicBezTo>
                <a:cubicBezTo>
                  <a:pt x="588" y="31"/>
                  <a:pt x="636" y="50"/>
                  <a:pt x="674" y="74"/>
                </a:cubicBezTo>
                <a:cubicBezTo>
                  <a:pt x="712" y="97"/>
                  <a:pt x="749" y="134"/>
                  <a:pt x="773" y="161"/>
                </a:cubicBezTo>
                <a:cubicBezTo>
                  <a:pt x="798" y="189"/>
                  <a:pt x="809" y="201"/>
                  <a:pt x="823" y="240"/>
                </a:cubicBezTo>
                <a:cubicBezTo>
                  <a:pt x="838" y="278"/>
                  <a:pt x="854" y="348"/>
                  <a:pt x="860" y="390"/>
                </a:cubicBezTo>
                <a:cubicBezTo>
                  <a:pt x="867" y="432"/>
                  <a:pt x="863" y="470"/>
                  <a:pt x="864" y="491"/>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Rectangle 26"/>
          <p:cNvSpPr>
            <a:spLocks noChangeArrowheads="1"/>
          </p:cNvSpPr>
          <p:nvPr/>
        </p:nvSpPr>
        <p:spPr bwMode="auto">
          <a:xfrm>
            <a:off x="8312150" y="1022350"/>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b="1">
                <a:latin typeface="Times New Roman" pitchFamily="18" charset="0"/>
                <a:sym typeface="Symbol" pitchFamily="18" charset="2"/>
              </a:rPr>
              <a:t>L</a:t>
            </a:r>
            <a:endParaRPr lang="hu-HU" altLang="en-US" b="1">
              <a:latin typeface="Times New Roman" pitchFamily="18" charset="0"/>
              <a:sym typeface="Symbol" pitchFamily="18" charset="2"/>
            </a:endParaRPr>
          </a:p>
        </p:txBody>
      </p:sp>
      <p:sp>
        <p:nvSpPr>
          <p:cNvPr id="15373" name="Rectangle 27"/>
          <p:cNvSpPr>
            <a:spLocks noChangeArrowheads="1"/>
          </p:cNvSpPr>
          <p:nvPr/>
        </p:nvSpPr>
        <p:spPr bwMode="auto">
          <a:xfrm>
            <a:off x="7808913" y="900113"/>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800" b="1">
                <a:latin typeface="Times New Roman" pitchFamily="18" charset="0"/>
                <a:sym typeface="Symbol" pitchFamily="18" charset="2"/>
              </a:rPr>
              <a:t>N</a:t>
            </a:r>
            <a:endParaRPr lang="hu-HU" altLang="en-US" sz="2800" b="1">
              <a:latin typeface="Times New Roman" pitchFamily="18" charset="0"/>
              <a:sym typeface="Symbol" pitchFamily="18" charset="2"/>
            </a:endParaRPr>
          </a:p>
        </p:txBody>
      </p:sp>
      <p:sp>
        <p:nvSpPr>
          <p:cNvPr id="15374" name="Line 28"/>
          <p:cNvSpPr>
            <a:spLocks noChangeShapeType="1"/>
          </p:cNvSpPr>
          <p:nvPr/>
        </p:nvSpPr>
        <p:spPr bwMode="auto">
          <a:xfrm>
            <a:off x="7140575" y="1158875"/>
            <a:ext cx="600075" cy="952500"/>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5" name="Rectangle 29"/>
          <p:cNvSpPr>
            <a:spLocks noChangeArrowheads="1"/>
          </p:cNvSpPr>
          <p:nvPr/>
        </p:nvSpPr>
        <p:spPr bwMode="auto">
          <a:xfrm>
            <a:off x="7165975" y="876300"/>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sym typeface="Symbol" pitchFamily="18" charset="2"/>
              </a:rPr>
              <a:t>V</a:t>
            </a:r>
          </a:p>
        </p:txBody>
      </p:sp>
      <p:sp>
        <p:nvSpPr>
          <p:cNvPr id="15376" name="Rectangle 31"/>
          <p:cNvSpPr>
            <a:spLocks noChangeArrowheads="1"/>
          </p:cNvSpPr>
          <p:nvPr/>
        </p:nvSpPr>
        <p:spPr bwMode="auto">
          <a:xfrm>
            <a:off x="7561263" y="2330450"/>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i="1" dirty="0">
                <a:latin typeface="Times New Roman" pitchFamily="18" charset="0"/>
              </a:rPr>
              <a:t>r</a:t>
            </a:r>
            <a:endParaRPr lang="hu-HU" altLang="en-US" b="1" i="1" dirty="0">
              <a:latin typeface="Times New Roman" pitchFamily="18" charset="0"/>
            </a:endParaRPr>
          </a:p>
        </p:txBody>
      </p:sp>
      <p:grpSp>
        <p:nvGrpSpPr>
          <p:cNvPr id="27" name="Group 9"/>
          <p:cNvGrpSpPr>
            <a:grpSpLocks/>
          </p:cNvGrpSpPr>
          <p:nvPr/>
        </p:nvGrpSpPr>
        <p:grpSpPr bwMode="auto">
          <a:xfrm rot="3391369">
            <a:off x="6366982" y="181278"/>
            <a:ext cx="994490" cy="1146485"/>
            <a:chOff x="144" y="2184"/>
            <a:chExt cx="852" cy="984"/>
          </a:xfrm>
        </p:grpSpPr>
        <p:sp>
          <p:nvSpPr>
            <p:cNvPr id="28"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1"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a:xfrm>
            <a:off x="457200" y="274638"/>
            <a:ext cx="5841192" cy="1143000"/>
          </a:xfrm>
        </p:spPr>
        <p:txBody>
          <a:bodyPr/>
          <a:lstStyle/>
          <a:p>
            <a:r>
              <a:rPr lang="hu-HU" dirty="0" smtClean="0">
                <a:solidFill>
                  <a:srgbClr val="FF0000"/>
                </a:solidFill>
              </a:rPr>
              <a:t>Diffúz visszaverődés</a:t>
            </a:r>
            <a:endParaRPr lang="en-US"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409575" y="1533525"/>
            <a:ext cx="4924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hu-HU" altLang="en-US" sz="2800" dirty="0">
                <a:latin typeface="+mn-lt"/>
              </a:rPr>
              <a:t>Pont/irány fényforrásra válasz</a:t>
            </a:r>
          </a:p>
          <a:p>
            <a:pPr lvl="1">
              <a:buClr>
                <a:schemeClr val="tx1"/>
              </a:buClr>
              <a:buFontTx/>
              <a:buChar char="–"/>
            </a:pPr>
            <a:r>
              <a:rPr lang="hu-HU" altLang="en-US" dirty="0">
                <a:latin typeface="+mn-lt"/>
              </a:rPr>
              <a:t>BRDF </a:t>
            </a:r>
            <a:r>
              <a:rPr lang="hu-HU" altLang="en-US" dirty="0" err="1">
                <a:latin typeface="+mn-lt"/>
              </a:rPr>
              <a:t>irányfüggetlen</a:t>
            </a:r>
            <a:r>
              <a:rPr lang="hu-HU" altLang="en-US" dirty="0">
                <a:latin typeface="+mn-lt"/>
              </a:rPr>
              <a:t>, 	DE a </a:t>
            </a:r>
            <a:r>
              <a:rPr lang="hu-HU" altLang="en-US" dirty="0">
                <a:latin typeface="+mn-lt"/>
                <a:sym typeface="Symbol" pitchFamily="18" charset="2"/>
              </a:rPr>
              <a:t>sugársűrűség függ a 	megvilágítási iránytól</a:t>
            </a:r>
          </a:p>
        </p:txBody>
      </p:sp>
      <p:sp>
        <p:nvSpPr>
          <p:cNvPr id="16388" name="Rectangle 6"/>
          <p:cNvSpPr>
            <a:spLocks noChangeArrowheads="1"/>
          </p:cNvSpPr>
          <p:nvPr/>
        </p:nvSpPr>
        <p:spPr bwMode="auto">
          <a:xfrm>
            <a:off x="5369361" y="1492141"/>
            <a:ext cx="3704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i="1" dirty="0" err="1">
                <a:latin typeface="Times New Roman" pitchFamily="18" charset="0"/>
              </a:rPr>
              <a:t>L</a:t>
            </a:r>
            <a:r>
              <a:rPr lang="hu-HU" altLang="en-US" sz="3600" baseline="30000" dirty="0" err="1">
                <a:latin typeface="Times New Roman" pitchFamily="18" charset="0"/>
              </a:rPr>
              <a:t>ref</a:t>
            </a:r>
            <a:r>
              <a:rPr lang="hu-HU" altLang="en-US" sz="3600" i="1" dirty="0">
                <a:latin typeface="Times New Roman" pitchFamily="18" charset="0"/>
              </a:rPr>
              <a:t> = </a:t>
            </a:r>
            <a:r>
              <a:rPr lang="hu-HU" altLang="en-US" sz="3600" i="1" dirty="0" err="1">
                <a:latin typeface="Times New Roman" pitchFamily="18" charset="0"/>
              </a:rPr>
              <a:t>L</a:t>
            </a:r>
            <a:r>
              <a:rPr lang="hu-HU" altLang="en-US" sz="3600" baseline="30000" dirty="0" err="1">
                <a:latin typeface="Times New Roman" pitchFamily="18" charset="0"/>
              </a:rPr>
              <a:t>in</a:t>
            </a:r>
            <a:r>
              <a:rPr lang="hu-HU" altLang="en-US" sz="3600" i="1" dirty="0">
                <a:latin typeface="Times New Roman" pitchFamily="18" charset="0"/>
              </a:rPr>
              <a:t> </a:t>
            </a:r>
            <a:r>
              <a:rPr lang="hu-HU" altLang="en-US" sz="3600" i="1" dirty="0" err="1" smtClean="0">
                <a:latin typeface="Times New Roman" pitchFamily="18" charset="0"/>
              </a:rPr>
              <a:t>k</a:t>
            </a:r>
            <a:r>
              <a:rPr lang="hu-HU" altLang="en-US" sz="3600" i="1" baseline="-25000" dirty="0" err="1" smtClean="0">
                <a:latin typeface="Times New Roman" pitchFamily="18" charset="0"/>
              </a:rPr>
              <a:t>d</a:t>
            </a:r>
            <a:r>
              <a:rPr lang="hu-HU" altLang="en-US" sz="3600" i="1" baseline="-25000" dirty="0" smtClean="0">
                <a:latin typeface="Times New Roman" pitchFamily="18" charset="0"/>
              </a:rPr>
              <a:t>  </a:t>
            </a:r>
            <a:r>
              <a:rPr lang="hu-HU" altLang="en-US" sz="3600" dirty="0">
                <a:latin typeface="Times New Roman" pitchFamily="18" charset="0"/>
              </a:rPr>
              <a:t>cos</a:t>
            </a:r>
            <a:r>
              <a:rPr lang="en-GB" altLang="en-US" sz="3600" baseline="30000" dirty="0">
                <a:latin typeface="Times New Roman" pitchFamily="18" charset="0"/>
              </a:rPr>
              <a:t>+</a:t>
            </a:r>
            <a:r>
              <a:rPr lang="hu-HU" altLang="en-US" sz="3600" dirty="0" smtClean="0">
                <a:latin typeface="Times New Roman" pitchFamily="18" charset="0"/>
                <a:sym typeface="Symbol" pitchFamily="18" charset="2"/>
              </a:rPr>
              <a:t></a:t>
            </a:r>
            <a:r>
              <a:rPr lang="hu-HU" altLang="en-US" sz="3600" baseline="30000" dirty="0" err="1" smtClean="0">
                <a:latin typeface="Times New Roman" pitchFamily="18" charset="0"/>
                <a:sym typeface="Symbol" pitchFamily="18" charset="2"/>
              </a:rPr>
              <a:t>in</a:t>
            </a:r>
            <a:endParaRPr lang="hu-HU" altLang="en-US" sz="3600" baseline="30000" dirty="0">
              <a:latin typeface="Times New Roman" pitchFamily="18" charset="0"/>
              <a:sym typeface="Symbol" pitchFamily="18" charset="2"/>
            </a:endParaRPr>
          </a:p>
        </p:txBody>
      </p:sp>
      <p:sp>
        <p:nvSpPr>
          <p:cNvPr id="16389" name="AutoShape 8"/>
          <p:cNvSpPr>
            <a:spLocks noChangeArrowheads="1"/>
          </p:cNvSpPr>
          <p:nvPr/>
        </p:nvSpPr>
        <p:spPr bwMode="auto">
          <a:xfrm>
            <a:off x="5564777" y="5247026"/>
            <a:ext cx="2726927" cy="520700"/>
          </a:xfrm>
          <a:prstGeom prst="parallelogram">
            <a:avLst>
              <a:gd name="adj" fmla="val 12279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390" name="Line 9"/>
          <p:cNvSpPr>
            <a:spLocks noChangeShapeType="1"/>
          </p:cNvSpPr>
          <p:nvPr/>
        </p:nvSpPr>
        <p:spPr bwMode="auto">
          <a:xfrm flipH="1">
            <a:off x="6961379" y="4623139"/>
            <a:ext cx="1330325" cy="728662"/>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 name="Line 10"/>
          <p:cNvSpPr>
            <a:spLocks noChangeShapeType="1"/>
          </p:cNvSpPr>
          <p:nvPr/>
        </p:nvSpPr>
        <p:spPr bwMode="auto">
          <a:xfrm flipH="1" flipV="1">
            <a:off x="6200901" y="4467564"/>
            <a:ext cx="760478" cy="884237"/>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11"/>
          <p:cNvSpPr>
            <a:spLocks noChangeShapeType="1"/>
          </p:cNvSpPr>
          <p:nvPr/>
        </p:nvSpPr>
        <p:spPr bwMode="auto">
          <a:xfrm flipH="1" flipV="1">
            <a:off x="6961379" y="3896064"/>
            <a:ext cx="0" cy="1455737"/>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3" name="Rectangle 12"/>
          <p:cNvSpPr>
            <a:spLocks noChangeArrowheads="1"/>
          </p:cNvSpPr>
          <p:nvPr/>
        </p:nvSpPr>
        <p:spPr bwMode="auto">
          <a:xfrm>
            <a:off x="6947862" y="4563718"/>
            <a:ext cx="678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dirty="0" err="1" smtClean="0">
                <a:latin typeface="Symbol" pitchFamily="18" charset="2"/>
              </a:rPr>
              <a:t>q</a:t>
            </a:r>
            <a:r>
              <a:rPr lang="hu-HU" altLang="en-US" sz="3600" baseline="30000" dirty="0" err="1" smtClean="0">
                <a:latin typeface="Times New Roman" pitchFamily="18" charset="0"/>
                <a:sym typeface="Symbol" pitchFamily="18" charset="2"/>
              </a:rPr>
              <a:t>in</a:t>
            </a:r>
            <a:endParaRPr lang="hu-HU" altLang="en-US" sz="3600" baseline="30000" dirty="0">
              <a:latin typeface="Times New Roman" pitchFamily="18" charset="0"/>
              <a:sym typeface="Symbol" pitchFamily="18" charset="2"/>
            </a:endParaRPr>
          </a:p>
        </p:txBody>
      </p:sp>
      <p:sp>
        <p:nvSpPr>
          <p:cNvPr id="16395" name="Oval 24"/>
          <p:cNvSpPr>
            <a:spLocks noChangeArrowheads="1"/>
          </p:cNvSpPr>
          <p:nvPr/>
        </p:nvSpPr>
        <p:spPr bwMode="auto">
          <a:xfrm>
            <a:off x="8394892" y="4311989"/>
            <a:ext cx="306387" cy="311150"/>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396" name="Rectangle 25"/>
          <p:cNvSpPr>
            <a:spLocks noChangeArrowheads="1"/>
          </p:cNvSpPr>
          <p:nvPr/>
        </p:nvSpPr>
        <p:spPr bwMode="auto">
          <a:xfrm>
            <a:off x="3881438" y="2057400"/>
            <a:ext cx="1825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a:latin typeface="Times New Roman" pitchFamily="18" charset="0"/>
            </a:endParaRPr>
          </a:p>
        </p:txBody>
      </p:sp>
      <p:sp>
        <p:nvSpPr>
          <p:cNvPr id="16397" name="Rectangle 28"/>
          <p:cNvSpPr>
            <a:spLocks noChangeArrowheads="1"/>
          </p:cNvSpPr>
          <p:nvPr/>
        </p:nvSpPr>
        <p:spPr bwMode="auto">
          <a:xfrm>
            <a:off x="5330826" y="1387475"/>
            <a:ext cx="3676650" cy="86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400" name="Rectangle 32"/>
          <p:cNvSpPr>
            <a:spLocks noChangeArrowheads="1"/>
          </p:cNvSpPr>
          <p:nvPr/>
        </p:nvSpPr>
        <p:spPr bwMode="auto">
          <a:xfrm>
            <a:off x="7739254" y="4091326"/>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b="1">
                <a:latin typeface="Times New Roman" pitchFamily="18" charset="0"/>
                <a:sym typeface="Symbol" pitchFamily="18" charset="2"/>
              </a:rPr>
              <a:t>L</a:t>
            </a:r>
            <a:endParaRPr lang="hu-HU" altLang="en-US" b="1">
              <a:latin typeface="Times New Roman" pitchFamily="18" charset="0"/>
              <a:sym typeface="Symbol" pitchFamily="18" charset="2"/>
            </a:endParaRPr>
          </a:p>
        </p:txBody>
      </p:sp>
      <p:sp>
        <p:nvSpPr>
          <p:cNvPr id="16401" name="Rectangle 33"/>
          <p:cNvSpPr>
            <a:spLocks noChangeArrowheads="1"/>
          </p:cNvSpPr>
          <p:nvPr/>
        </p:nvSpPr>
        <p:spPr bwMode="auto">
          <a:xfrm>
            <a:off x="7091554" y="3730964"/>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b="1">
                <a:latin typeface="Times New Roman" pitchFamily="18" charset="0"/>
                <a:sym typeface="Symbol" pitchFamily="18" charset="2"/>
              </a:rPr>
              <a:t>N</a:t>
            </a:r>
            <a:endParaRPr lang="hu-HU" altLang="en-US" b="1">
              <a:latin typeface="Times New Roman" pitchFamily="18" charset="0"/>
              <a:sym typeface="Symbol" pitchFamily="18" charset="2"/>
            </a:endParaRPr>
          </a:p>
        </p:txBody>
      </p:sp>
      <p:sp>
        <p:nvSpPr>
          <p:cNvPr id="16402" name="Rectangle 34"/>
          <p:cNvSpPr>
            <a:spLocks noChangeArrowheads="1"/>
          </p:cNvSpPr>
          <p:nvPr/>
        </p:nvSpPr>
        <p:spPr bwMode="auto">
          <a:xfrm>
            <a:off x="6214535" y="2420409"/>
            <a:ext cx="2233613" cy="766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403" name="Rectangle 35"/>
          <p:cNvSpPr>
            <a:spLocks noChangeArrowheads="1"/>
          </p:cNvSpPr>
          <p:nvPr/>
        </p:nvSpPr>
        <p:spPr bwMode="auto">
          <a:xfrm>
            <a:off x="6162893" y="2438400"/>
            <a:ext cx="23503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dirty="0">
                <a:latin typeface="Times New Roman" pitchFamily="18" charset="0"/>
              </a:rPr>
              <a:t>cos</a:t>
            </a:r>
            <a:r>
              <a:rPr lang="hu-HU" altLang="en-US" sz="3600" dirty="0" smtClean="0">
                <a:latin typeface="Times New Roman" pitchFamily="18" charset="0"/>
                <a:sym typeface="Symbol" pitchFamily="18" charset="2"/>
              </a:rPr>
              <a:t></a:t>
            </a:r>
            <a:r>
              <a:rPr lang="hu-HU" altLang="en-US" sz="3600" baseline="30000" dirty="0" err="1" smtClean="0">
                <a:latin typeface="Times New Roman" pitchFamily="18" charset="0"/>
                <a:sym typeface="Symbol" pitchFamily="18" charset="2"/>
              </a:rPr>
              <a:t>in</a:t>
            </a:r>
            <a:r>
              <a:rPr lang="en-GB" altLang="en-US" dirty="0" smtClean="0">
                <a:latin typeface="Symbol" pitchFamily="18" charset="2"/>
              </a:rPr>
              <a:t> </a:t>
            </a:r>
            <a:r>
              <a:rPr lang="en-GB" altLang="en-US" dirty="0">
                <a:latin typeface="Symbol" pitchFamily="18" charset="2"/>
              </a:rPr>
              <a:t>= </a:t>
            </a:r>
            <a:r>
              <a:rPr lang="en-GB" altLang="en-US" b="1" dirty="0">
                <a:latin typeface="Times New Roman" pitchFamily="18" charset="0"/>
                <a:sym typeface="Symbol" pitchFamily="18" charset="2"/>
              </a:rPr>
              <a:t>N</a:t>
            </a:r>
            <a:r>
              <a:rPr lang="hu-HU" altLang="en-US" b="1" dirty="0">
                <a:latin typeface="Times New Roman" pitchFamily="18" charset="0"/>
                <a:sym typeface="Symbol" pitchFamily="18" charset="2"/>
              </a:rPr>
              <a:t>·</a:t>
            </a:r>
            <a:r>
              <a:rPr lang="en-GB" altLang="en-US" b="1" dirty="0">
                <a:latin typeface="Times New Roman" pitchFamily="18" charset="0"/>
                <a:sym typeface="Symbol" pitchFamily="18" charset="2"/>
              </a:rPr>
              <a:t>L</a:t>
            </a:r>
            <a:endParaRPr lang="hu-HU" altLang="en-US" b="1" dirty="0">
              <a:latin typeface="Times New Roman" pitchFamily="18" charset="0"/>
              <a:sym typeface="Symbol" pitchFamily="18" charset="2"/>
            </a:endParaRPr>
          </a:p>
        </p:txBody>
      </p:sp>
      <p:sp>
        <p:nvSpPr>
          <p:cNvPr id="2" name="Cím 1"/>
          <p:cNvSpPr>
            <a:spLocks noGrp="1"/>
          </p:cNvSpPr>
          <p:nvPr>
            <p:ph type="title"/>
          </p:nvPr>
        </p:nvSpPr>
        <p:spPr>
          <a:xfrm>
            <a:off x="1148316" y="274638"/>
            <a:ext cx="7538484" cy="1143000"/>
          </a:xfrm>
        </p:spPr>
        <p:txBody>
          <a:bodyPr/>
          <a:lstStyle/>
          <a:p>
            <a:r>
              <a:rPr lang="hu-HU" sz="3600" dirty="0">
                <a:solidFill>
                  <a:srgbClr val="FF0000"/>
                </a:solidFill>
              </a:rPr>
              <a:t>(</a:t>
            </a:r>
            <a:r>
              <a:rPr lang="en-US" sz="3600" dirty="0" smtClean="0">
                <a:solidFill>
                  <a:srgbClr val="FF0000"/>
                </a:solidFill>
              </a:rPr>
              <a:t>Johann Heinrich</a:t>
            </a:r>
            <a:r>
              <a:rPr lang="hu-HU" sz="3600" dirty="0" smtClean="0">
                <a:solidFill>
                  <a:srgbClr val="FF0000"/>
                </a:solidFill>
              </a:rPr>
              <a:t>)</a:t>
            </a:r>
            <a:r>
              <a:rPr lang="en-US" sz="3600" dirty="0" smtClean="0">
                <a:solidFill>
                  <a:srgbClr val="FF0000"/>
                </a:solidFill>
              </a:rPr>
              <a:t> </a:t>
            </a:r>
            <a:r>
              <a:rPr lang="hu-HU" dirty="0" smtClean="0">
                <a:solidFill>
                  <a:srgbClr val="FF0000"/>
                </a:solidFill>
              </a:rPr>
              <a:t>Lambert törvény</a:t>
            </a:r>
            <a:endParaRPr lang="en-US" dirty="0">
              <a:solidFill>
                <a:srgbClr val="FF0000"/>
              </a:solidFill>
            </a:endParaRPr>
          </a:p>
        </p:txBody>
      </p:sp>
      <p:grpSp>
        <p:nvGrpSpPr>
          <p:cNvPr id="31" name="Group 9"/>
          <p:cNvGrpSpPr>
            <a:grpSpLocks/>
          </p:cNvGrpSpPr>
          <p:nvPr/>
        </p:nvGrpSpPr>
        <p:grpSpPr bwMode="auto">
          <a:xfrm rot="3115744">
            <a:off x="5450682" y="3447440"/>
            <a:ext cx="994490" cy="1146485"/>
            <a:chOff x="144" y="2184"/>
            <a:chExt cx="852" cy="984"/>
          </a:xfrm>
        </p:grpSpPr>
        <p:sp>
          <p:nvSpPr>
            <p:cNvPr id="32"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5"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6"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829" y="3590925"/>
            <a:ext cx="2383878" cy="301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295" y="3580715"/>
            <a:ext cx="1653409" cy="303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Freeform 24"/>
          <p:cNvSpPr>
            <a:spLocks/>
          </p:cNvSpPr>
          <p:nvPr/>
        </p:nvSpPr>
        <p:spPr bwMode="auto">
          <a:xfrm>
            <a:off x="6125935" y="4441371"/>
            <a:ext cx="1711778" cy="998492"/>
          </a:xfrm>
          <a:custGeom>
            <a:avLst/>
            <a:gdLst>
              <a:gd name="T0" fmla="*/ 0 w 867"/>
              <a:gd name="T1" fmla="*/ 2147483647 h 491"/>
              <a:gd name="T2" fmla="*/ 2147483647 w 867"/>
              <a:gd name="T3" fmla="*/ 2147483647 h 491"/>
              <a:gd name="T4" fmla="*/ 2147483647 w 867"/>
              <a:gd name="T5" fmla="*/ 2147483647 h 491"/>
              <a:gd name="T6" fmla="*/ 2147483647 w 867"/>
              <a:gd name="T7" fmla="*/ 2147483647 h 491"/>
              <a:gd name="T8" fmla="*/ 2147483647 w 867"/>
              <a:gd name="T9" fmla="*/ 2147483647 h 491"/>
              <a:gd name="T10" fmla="*/ 2147483647 w 867"/>
              <a:gd name="T11" fmla="*/ 2147483647 h 491"/>
              <a:gd name="T12" fmla="*/ 2147483647 w 867"/>
              <a:gd name="T13" fmla="*/ 2147483647 h 491"/>
              <a:gd name="T14" fmla="*/ 2147483647 w 867"/>
              <a:gd name="T15" fmla="*/ 2147483647 h 491"/>
              <a:gd name="T16" fmla="*/ 2147483647 w 867"/>
              <a:gd name="T17" fmla="*/ 2147483647 h 491"/>
              <a:gd name="T18" fmla="*/ 2147483647 w 867"/>
              <a:gd name="T19" fmla="*/ 2147483647 h 491"/>
              <a:gd name="T20" fmla="*/ 2147483647 w 867"/>
              <a:gd name="T21" fmla="*/ 2147483647 h 491"/>
              <a:gd name="T22" fmla="*/ 2147483647 w 867"/>
              <a:gd name="T23" fmla="*/ 2147483647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7"/>
              <a:gd name="T37" fmla="*/ 0 h 491"/>
              <a:gd name="T38" fmla="*/ 867 w 867"/>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7" h="491">
                <a:moveTo>
                  <a:pt x="0" y="491"/>
                </a:moveTo>
                <a:cubicBezTo>
                  <a:pt x="11" y="424"/>
                  <a:pt x="23" y="358"/>
                  <a:pt x="45" y="303"/>
                </a:cubicBezTo>
                <a:cubicBezTo>
                  <a:pt x="68" y="248"/>
                  <a:pt x="109" y="199"/>
                  <a:pt x="136" y="161"/>
                </a:cubicBezTo>
                <a:cubicBezTo>
                  <a:pt x="163" y="123"/>
                  <a:pt x="176" y="102"/>
                  <a:pt x="206" y="77"/>
                </a:cubicBezTo>
                <a:cubicBezTo>
                  <a:pt x="236" y="52"/>
                  <a:pt x="280" y="24"/>
                  <a:pt x="315" y="12"/>
                </a:cubicBezTo>
                <a:cubicBezTo>
                  <a:pt x="350" y="0"/>
                  <a:pt x="381" y="5"/>
                  <a:pt x="419" y="6"/>
                </a:cubicBezTo>
                <a:cubicBezTo>
                  <a:pt x="457" y="7"/>
                  <a:pt x="504" y="9"/>
                  <a:pt x="546" y="20"/>
                </a:cubicBezTo>
                <a:cubicBezTo>
                  <a:pt x="588" y="31"/>
                  <a:pt x="636" y="50"/>
                  <a:pt x="674" y="74"/>
                </a:cubicBezTo>
                <a:cubicBezTo>
                  <a:pt x="712" y="97"/>
                  <a:pt x="749" y="134"/>
                  <a:pt x="773" y="161"/>
                </a:cubicBezTo>
                <a:cubicBezTo>
                  <a:pt x="798" y="189"/>
                  <a:pt x="809" y="201"/>
                  <a:pt x="823" y="240"/>
                </a:cubicBezTo>
                <a:cubicBezTo>
                  <a:pt x="838" y="278"/>
                  <a:pt x="854" y="348"/>
                  <a:pt x="860" y="390"/>
                </a:cubicBezTo>
                <a:cubicBezTo>
                  <a:pt x="867" y="432"/>
                  <a:pt x="863" y="470"/>
                  <a:pt x="864" y="491"/>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7650" name="Picture 2" descr="JHLambe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8316" cy="1511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AutoShape 1027"/>
          <p:cNvSpPr>
            <a:spLocks noChangeArrowheads="1"/>
          </p:cNvSpPr>
          <p:nvPr/>
        </p:nvSpPr>
        <p:spPr bwMode="auto">
          <a:xfrm>
            <a:off x="1194120" y="4062256"/>
            <a:ext cx="1905000" cy="381000"/>
          </a:xfrm>
          <a:prstGeom prst="parallelogram">
            <a:avLst>
              <a:gd name="adj" fmla="val 12500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12" name="Line 1028"/>
          <p:cNvSpPr>
            <a:spLocks noChangeShapeType="1"/>
          </p:cNvSpPr>
          <p:nvPr/>
        </p:nvSpPr>
        <p:spPr bwMode="auto">
          <a:xfrm flipH="1">
            <a:off x="2108520" y="3300256"/>
            <a:ext cx="914400" cy="8382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1029"/>
          <p:cNvSpPr>
            <a:spLocks noChangeShapeType="1"/>
          </p:cNvSpPr>
          <p:nvPr/>
        </p:nvSpPr>
        <p:spPr bwMode="auto">
          <a:xfrm flipH="1" flipV="1">
            <a:off x="2108520" y="3071656"/>
            <a:ext cx="0" cy="1066800"/>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6" name="Oval 1042"/>
          <p:cNvSpPr>
            <a:spLocks noChangeArrowheads="1"/>
          </p:cNvSpPr>
          <p:nvPr/>
        </p:nvSpPr>
        <p:spPr bwMode="auto">
          <a:xfrm>
            <a:off x="3022920" y="3071656"/>
            <a:ext cx="228600" cy="228600"/>
          </a:xfrm>
          <a:prstGeom prst="ellipse">
            <a:avLst/>
          </a:prstGeom>
          <a:solidFill>
            <a:schemeClr val="accent2"/>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17" name="Freeform 1044"/>
          <p:cNvSpPr>
            <a:spLocks/>
          </p:cNvSpPr>
          <p:nvPr/>
        </p:nvSpPr>
        <p:spPr bwMode="auto">
          <a:xfrm>
            <a:off x="1206820" y="3185956"/>
            <a:ext cx="1668462" cy="1028700"/>
          </a:xfrm>
          <a:custGeom>
            <a:avLst/>
            <a:gdLst>
              <a:gd name="T0" fmla="*/ 2147483647 w 1051"/>
              <a:gd name="T1" fmla="*/ 2147483647 h 648"/>
              <a:gd name="T2" fmla="*/ 2147483647 w 1051"/>
              <a:gd name="T3" fmla="*/ 2147483647 h 648"/>
              <a:gd name="T4" fmla="*/ 2147483647 w 1051"/>
              <a:gd name="T5" fmla="*/ 2147483647 h 648"/>
              <a:gd name="T6" fmla="*/ 2147483647 w 1051"/>
              <a:gd name="T7" fmla="*/ 2147483647 h 648"/>
              <a:gd name="T8" fmla="*/ 2147483647 w 1051"/>
              <a:gd name="T9" fmla="*/ 2147483647 h 648"/>
              <a:gd name="T10" fmla="*/ 2147483647 w 1051"/>
              <a:gd name="T11" fmla="*/ 2147483647 h 648"/>
              <a:gd name="T12" fmla="*/ 2147483647 w 1051"/>
              <a:gd name="T13" fmla="*/ 2147483647 h 648"/>
              <a:gd name="T14" fmla="*/ 2147483647 w 1051"/>
              <a:gd name="T15" fmla="*/ 2147483647 h 648"/>
              <a:gd name="T16" fmla="*/ 2147483647 w 1051"/>
              <a:gd name="T17" fmla="*/ 2147483647 h 648"/>
              <a:gd name="T18" fmla="*/ 2147483647 w 1051"/>
              <a:gd name="T19" fmla="*/ 2147483647 h 648"/>
              <a:gd name="T20" fmla="*/ 2147483647 w 1051"/>
              <a:gd name="T21" fmla="*/ 2147483647 h 648"/>
              <a:gd name="T22" fmla="*/ 2147483647 w 1051"/>
              <a:gd name="T23" fmla="*/ 2147483647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1"/>
              <a:gd name="T37" fmla="*/ 0 h 648"/>
              <a:gd name="T38" fmla="*/ 1051 w 1051"/>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1" h="648">
                <a:moveTo>
                  <a:pt x="184" y="648"/>
                </a:moveTo>
                <a:cubicBezTo>
                  <a:pt x="191" y="614"/>
                  <a:pt x="227" y="504"/>
                  <a:pt x="226" y="442"/>
                </a:cubicBezTo>
                <a:cubicBezTo>
                  <a:pt x="225" y="380"/>
                  <a:pt x="209" y="344"/>
                  <a:pt x="177" y="273"/>
                </a:cubicBezTo>
                <a:cubicBezTo>
                  <a:pt x="145" y="202"/>
                  <a:pt x="0" y="32"/>
                  <a:pt x="36" y="16"/>
                </a:cubicBezTo>
                <a:cubicBezTo>
                  <a:pt x="72" y="0"/>
                  <a:pt x="310" y="156"/>
                  <a:pt x="390" y="180"/>
                </a:cubicBezTo>
                <a:cubicBezTo>
                  <a:pt x="470" y="204"/>
                  <a:pt x="459" y="158"/>
                  <a:pt x="516" y="158"/>
                </a:cubicBezTo>
                <a:cubicBezTo>
                  <a:pt x="573" y="158"/>
                  <a:pt x="673" y="165"/>
                  <a:pt x="730" y="177"/>
                </a:cubicBezTo>
                <a:cubicBezTo>
                  <a:pt x="787" y="189"/>
                  <a:pt x="820" y="207"/>
                  <a:pt x="858" y="231"/>
                </a:cubicBezTo>
                <a:cubicBezTo>
                  <a:pt x="896" y="254"/>
                  <a:pt x="933" y="291"/>
                  <a:pt x="957" y="318"/>
                </a:cubicBezTo>
                <a:cubicBezTo>
                  <a:pt x="982" y="346"/>
                  <a:pt x="993" y="358"/>
                  <a:pt x="1007" y="397"/>
                </a:cubicBezTo>
                <a:cubicBezTo>
                  <a:pt x="1022" y="435"/>
                  <a:pt x="1038" y="505"/>
                  <a:pt x="1044" y="547"/>
                </a:cubicBezTo>
                <a:cubicBezTo>
                  <a:pt x="1051" y="589"/>
                  <a:pt x="1047" y="627"/>
                  <a:pt x="1048" y="648"/>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8" name="Line 1045"/>
          <p:cNvSpPr>
            <a:spLocks noChangeShapeType="1"/>
          </p:cNvSpPr>
          <p:nvPr/>
        </p:nvSpPr>
        <p:spPr bwMode="auto">
          <a:xfrm flipH="1" flipV="1">
            <a:off x="1117920" y="3071656"/>
            <a:ext cx="990600" cy="1066800"/>
          </a:xfrm>
          <a:prstGeom prst="line">
            <a:avLst/>
          </a:prstGeom>
          <a:noFill/>
          <a:ln w="73025">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047"/>
          <p:cNvSpPr>
            <a:spLocks noChangeShapeType="1"/>
          </p:cNvSpPr>
          <p:nvPr/>
        </p:nvSpPr>
        <p:spPr bwMode="auto">
          <a:xfrm flipH="1" flipV="1">
            <a:off x="1041720" y="3528856"/>
            <a:ext cx="1066800" cy="6096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0" name="Text Box 1068"/>
          <p:cNvSpPr txBox="1">
            <a:spLocks noChangeArrowheads="1"/>
          </p:cNvSpPr>
          <p:nvPr/>
        </p:nvSpPr>
        <p:spPr bwMode="auto">
          <a:xfrm>
            <a:off x="2957513" y="3311369"/>
            <a:ext cx="1716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latin typeface="+mn-lt"/>
              </a:rPr>
              <a:t>= diff</a:t>
            </a:r>
            <a:r>
              <a:rPr lang="hu-HU" altLang="en-US" dirty="0" err="1">
                <a:latin typeface="+mn-lt"/>
              </a:rPr>
              <a:t>úz</a:t>
            </a:r>
            <a:r>
              <a:rPr lang="en-US" altLang="en-US" dirty="0">
                <a:latin typeface="+mn-lt"/>
              </a:rPr>
              <a:t> +</a:t>
            </a:r>
          </a:p>
        </p:txBody>
      </p:sp>
      <p:sp>
        <p:nvSpPr>
          <p:cNvPr id="17422" name="Rectangle 1085"/>
          <p:cNvSpPr>
            <a:spLocks noChangeArrowheads="1"/>
          </p:cNvSpPr>
          <p:nvPr/>
        </p:nvSpPr>
        <p:spPr bwMode="auto">
          <a:xfrm>
            <a:off x="929007" y="3686019"/>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a:latin typeface="Times New Roman" pitchFamily="18" charset="0"/>
                <a:sym typeface="Symbol" pitchFamily="18" charset="2"/>
              </a:rPr>
              <a:t>V</a:t>
            </a:r>
            <a:endParaRPr lang="en-US" altLang="en-US" sz="2400" b="1">
              <a:latin typeface="Times New Roman" pitchFamily="18" charset="0"/>
              <a:sym typeface="Symbol" pitchFamily="18" charset="2"/>
            </a:endParaRPr>
          </a:p>
        </p:txBody>
      </p:sp>
      <p:sp>
        <p:nvSpPr>
          <p:cNvPr id="17423" name="AutoShape 3"/>
          <p:cNvSpPr>
            <a:spLocks noChangeArrowheads="1"/>
          </p:cNvSpPr>
          <p:nvPr/>
        </p:nvSpPr>
        <p:spPr bwMode="auto">
          <a:xfrm>
            <a:off x="6007100" y="4441383"/>
            <a:ext cx="3006725" cy="527050"/>
          </a:xfrm>
          <a:prstGeom prst="parallelogram">
            <a:avLst>
              <a:gd name="adj" fmla="val 14262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24" name="Line 4"/>
          <p:cNvSpPr>
            <a:spLocks noChangeShapeType="1"/>
          </p:cNvSpPr>
          <p:nvPr/>
        </p:nvSpPr>
        <p:spPr bwMode="auto">
          <a:xfrm flipH="1">
            <a:off x="7450138" y="3215833"/>
            <a:ext cx="1117600" cy="1330325"/>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5" name="Line 5"/>
          <p:cNvSpPr>
            <a:spLocks noChangeShapeType="1"/>
          </p:cNvSpPr>
          <p:nvPr/>
        </p:nvSpPr>
        <p:spPr bwMode="auto">
          <a:xfrm flipH="1" flipV="1">
            <a:off x="7450138" y="2898333"/>
            <a:ext cx="0" cy="1647825"/>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8" name="Oval 18"/>
          <p:cNvSpPr>
            <a:spLocks noChangeArrowheads="1"/>
          </p:cNvSpPr>
          <p:nvPr/>
        </p:nvSpPr>
        <p:spPr bwMode="auto">
          <a:xfrm>
            <a:off x="8567738" y="2834833"/>
            <a:ext cx="360362" cy="315913"/>
          </a:xfrm>
          <a:prstGeom prst="ellipse">
            <a:avLst/>
          </a:prstGeom>
          <a:solidFill>
            <a:schemeClr val="accent2"/>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29" name="Freeform 23"/>
          <p:cNvSpPr>
            <a:spLocks/>
          </p:cNvSpPr>
          <p:nvPr/>
        </p:nvSpPr>
        <p:spPr bwMode="auto">
          <a:xfrm>
            <a:off x="5919788" y="3161858"/>
            <a:ext cx="1616075" cy="1392238"/>
          </a:xfrm>
          <a:custGeom>
            <a:avLst/>
            <a:gdLst>
              <a:gd name="T0" fmla="*/ 2147483647 w 645"/>
              <a:gd name="T1" fmla="*/ 2147483647 h 634"/>
              <a:gd name="T2" fmla="*/ 2147483647 w 645"/>
              <a:gd name="T3" fmla="*/ 2147483647 h 634"/>
              <a:gd name="T4" fmla="*/ 2147483647 w 645"/>
              <a:gd name="T5" fmla="*/ 2147483647 h 634"/>
              <a:gd name="T6" fmla="*/ 2147483647 w 645"/>
              <a:gd name="T7" fmla="*/ 2147483647 h 634"/>
              <a:gd name="T8" fmla="*/ 2147483647 w 645"/>
              <a:gd name="T9" fmla="*/ 2147483647 h 634"/>
              <a:gd name="T10" fmla="*/ 2147483647 w 645"/>
              <a:gd name="T11" fmla="*/ 2147483647 h 634"/>
              <a:gd name="T12" fmla="*/ 2147483647 w 645"/>
              <a:gd name="T13" fmla="*/ 2147483647 h 634"/>
              <a:gd name="T14" fmla="*/ 2147483647 w 645"/>
              <a:gd name="T15" fmla="*/ 2147483647 h 634"/>
              <a:gd name="T16" fmla="*/ 2147483647 w 645"/>
              <a:gd name="T17" fmla="*/ 2147483647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5"/>
              <a:gd name="T28" fmla="*/ 0 h 634"/>
              <a:gd name="T29" fmla="*/ 645 w 645"/>
              <a:gd name="T30" fmla="*/ 634 h 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5" h="634">
                <a:moveTo>
                  <a:pt x="605" y="610"/>
                </a:moveTo>
                <a:cubicBezTo>
                  <a:pt x="565" y="634"/>
                  <a:pt x="407" y="598"/>
                  <a:pt x="317" y="562"/>
                </a:cubicBezTo>
                <a:cubicBezTo>
                  <a:pt x="227" y="526"/>
                  <a:pt x="114" y="450"/>
                  <a:pt x="62" y="395"/>
                </a:cubicBezTo>
                <a:cubicBezTo>
                  <a:pt x="10" y="340"/>
                  <a:pt x="0" y="291"/>
                  <a:pt x="2" y="231"/>
                </a:cubicBezTo>
                <a:cubicBezTo>
                  <a:pt x="4" y="171"/>
                  <a:pt x="26" y="68"/>
                  <a:pt x="77" y="34"/>
                </a:cubicBezTo>
                <a:cubicBezTo>
                  <a:pt x="128" y="0"/>
                  <a:pt x="249" y="8"/>
                  <a:pt x="307" y="24"/>
                </a:cubicBezTo>
                <a:cubicBezTo>
                  <a:pt x="365" y="40"/>
                  <a:pt x="385" y="62"/>
                  <a:pt x="427" y="128"/>
                </a:cubicBezTo>
                <a:cubicBezTo>
                  <a:pt x="469" y="194"/>
                  <a:pt x="527" y="338"/>
                  <a:pt x="557" y="418"/>
                </a:cubicBezTo>
                <a:cubicBezTo>
                  <a:pt x="587" y="498"/>
                  <a:pt x="645" y="586"/>
                  <a:pt x="605" y="610"/>
                </a:cubicBez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0" name="Freeform 24"/>
          <p:cNvSpPr>
            <a:spLocks/>
          </p:cNvSpPr>
          <p:nvPr/>
        </p:nvSpPr>
        <p:spPr bwMode="auto">
          <a:xfrm>
            <a:off x="7169150" y="3376171"/>
            <a:ext cx="266700" cy="55562"/>
          </a:xfrm>
          <a:custGeom>
            <a:avLst/>
            <a:gdLst>
              <a:gd name="T0" fmla="*/ 2147483647 w 168"/>
              <a:gd name="T1" fmla="*/ 2147483647 h 35"/>
              <a:gd name="T2" fmla="*/ 2147483647 w 168"/>
              <a:gd name="T3" fmla="*/ 2147483647 h 35"/>
              <a:gd name="T4" fmla="*/ 0 w 168"/>
              <a:gd name="T5" fmla="*/ 2147483647 h 35"/>
              <a:gd name="T6" fmla="*/ 0 60000 65536"/>
              <a:gd name="T7" fmla="*/ 0 60000 65536"/>
              <a:gd name="T8" fmla="*/ 0 60000 65536"/>
              <a:gd name="T9" fmla="*/ 0 w 168"/>
              <a:gd name="T10" fmla="*/ 0 h 35"/>
              <a:gd name="T11" fmla="*/ 168 w 168"/>
              <a:gd name="T12" fmla="*/ 35 h 35"/>
            </a:gdLst>
            <a:ahLst/>
            <a:cxnLst>
              <a:cxn ang="T6">
                <a:pos x="T0" y="T1"/>
              </a:cxn>
              <a:cxn ang="T7">
                <a:pos x="T2" y="T3"/>
              </a:cxn>
              <a:cxn ang="T8">
                <a:pos x="T4" y="T5"/>
              </a:cxn>
            </a:cxnLst>
            <a:rect l="T9" t="T10" r="T11" b="T12"/>
            <a:pathLst>
              <a:path w="168" h="35">
                <a:moveTo>
                  <a:pt x="168" y="5"/>
                </a:moveTo>
                <a:cubicBezTo>
                  <a:pt x="152" y="5"/>
                  <a:pt x="106" y="0"/>
                  <a:pt x="78" y="5"/>
                </a:cubicBezTo>
                <a:cubicBezTo>
                  <a:pt x="50" y="10"/>
                  <a:pt x="16" y="29"/>
                  <a:pt x="0" y="35"/>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1" name="Rectangle 25"/>
          <p:cNvSpPr>
            <a:spLocks noChangeArrowheads="1"/>
          </p:cNvSpPr>
          <p:nvPr/>
        </p:nvSpPr>
        <p:spPr bwMode="auto">
          <a:xfrm>
            <a:off x="7032625" y="2720533"/>
            <a:ext cx="40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3600">
                <a:latin typeface="Symbol" pitchFamily="18" charset="2"/>
              </a:rPr>
              <a:t>d</a:t>
            </a:r>
          </a:p>
        </p:txBody>
      </p:sp>
      <p:sp>
        <p:nvSpPr>
          <p:cNvPr id="17432" name="Text Box 26"/>
          <p:cNvSpPr txBox="1">
            <a:spLocks noChangeArrowheads="1"/>
          </p:cNvSpPr>
          <p:nvPr/>
        </p:nvSpPr>
        <p:spPr bwMode="auto">
          <a:xfrm>
            <a:off x="5370048" y="1966845"/>
            <a:ext cx="1433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err="1">
                <a:latin typeface="+mn-lt"/>
              </a:rPr>
              <a:t>Halfway</a:t>
            </a:r>
            <a:r>
              <a:rPr lang="hu-HU" altLang="en-US" sz="2400" dirty="0">
                <a:latin typeface="+mn-lt"/>
              </a:rPr>
              <a:t> vektor</a:t>
            </a:r>
          </a:p>
        </p:txBody>
      </p:sp>
      <p:sp>
        <p:nvSpPr>
          <p:cNvPr id="17433" name="Rectangle 28"/>
          <p:cNvSpPr>
            <a:spLocks noChangeArrowheads="1"/>
          </p:cNvSpPr>
          <p:nvPr/>
        </p:nvSpPr>
        <p:spPr bwMode="auto">
          <a:xfrm>
            <a:off x="5835650" y="4090546"/>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a:latin typeface="Times New Roman" pitchFamily="18" charset="0"/>
              </a:rPr>
              <a:t>V</a:t>
            </a:r>
          </a:p>
        </p:txBody>
      </p:sp>
      <p:sp>
        <p:nvSpPr>
          <p:cNvPr id="17434" name="Rectangle 29"/>
          <p:cNvSpPr>
            <a:spLocks noChangeArrowheads="1"/>
          </p:cNvSpPr>
          <p:nvPr/>
        </p:nvSpPr>
        <p:spPr bwMode="auto">
          <a:xfrm>
            <a:off x="8651875" y="3385696"/>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a:latin typeface="Times New Roman" pitchFamily="18" charset="0"/>
              </a:rPr>
              <a:t>L</a:t>
            </a:r>
          </a:p>
        </p:txBody>
      </p:sp>
      <p:sp>
        <p:nvSpPr>
          <p:cNvPr id="17436" name="Rectangle 62"/>
          <p:cNvSpPr>
            <a:spLocks noChangeArrowheads="1"/>
          </p:cNvSpPr>
          <p:nvPr/>
        </p:nvSpPr>
        <p:spPr bwMode="auto">
          <a:xfrm>
            <a:off x="7458075" y="2696721"/>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b="1">
                <a:latin typeface="Times New Roman" pitchFamily="18" charset="0"/>
              </a:rPr>
              <a:t>N</a:t>
            </a:r>
            <a:endParaRPr lang="hu-HU" altLang="en-US" sz="2400" b="1">
              <a:latin typeface="Times New Roman" pitchFamily="18" charset="0"/>
            </a:endParaRPr>
          </a:p>
        </p:txBody>
      </p:sp>
      <p:sp>
        <p:nvSpPr>
          <p:cNvPr id="17437" name="Line 20"/>
          <p:cNvSpPr>
            <a:spLocks noChangeShapeType="1"/>
          </p:cNvSpPr>
          <p:nvPr/>
        </p:nvSpPr>
        <p:spPr bwMode="auto">
          <a:xfrm flipH="1" flipV="1">
            <a:off x="6969125" y="2858646"/>
            <a:ext cx="481013" cy="1687512"/>
          </a:xfrm>
          <a:prstGeom prst="line">
            <a:avLst/>
          </a:prstGeom>
          <a:noFill/>
          <a:ln w="730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8" name="Line 22"/>
          <p:cNvSpPr>
            <a:spLocks noChangeShapeType="1"/>
          </p:cNvSpPr>
          <p:nvPr/>
        </p:nvSpPr>
        <p:spPr bwMode="auto">
          <a:xfrm flipH="1" flipV="1">
            <a:off x="5662613" y="3949258"/>
            <a:ext cx="1787525" cy="5969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9" name="Freeform 27"/>
          <p:cNvSpPr>
            <a:spLocks/>
          </p:cNvSpPr>
          <p:nvPr/>
        </p:nvSpPr>
        <p:spPr bwMode="auto">
          <a:xfrm>
            <a:off x="5419725" y="4266758"/>
            <a:ext cx="3889375" cy="485775"/>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0 h 10000"/>
              <a:gd name="T10" fmla="*/ 2147483647 w 10000"/>
              <a:gd name="T11" fmla="*/ 2147483647 h 10000"/>
              <a:gd name="T12" fmla="*/ 2147483647 w 10000"/>
              <a:gd name="T13" fmla="*/ 2147483647 h 10000"/>
              <a:gd name="T14" fmla="*/ 0 60000 65536"/>
              <a:gd name="T15" fmla="*/ 0 60000 65536"/>
              <a:gd name="T16" fmla="*/ 0 60000 65536"/>
              <a:gd name="T17" fmla="*/ 0 60000 65536"/>
              <a:gd name="T18" fmla="*/ 0 60000 65536"/>
              <a:gd name="T19" fmla="*/ 0 60000 65536"/>
              <a:gd name="T20" fmla="*/ 0 60000 65536"/>
              <a:gd name="T21" fmla="*/ 0 w 10000"/>
              <a:gd name="T22" fmla="*/ 0 h 10000"/>
              <a:gd name="T23" fmla="*/ 10000 w 10000"/>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0">
                <a:moveTo>
                  <a:pt x="0" y="5987"/>
                </a:moveTo>
                <a:lnTo>
                  <a:pt x="1299" y="10000"/>
                </a:lnTo>
                <a:lnTo>
                  <a:pt x="2889" y="4892"/>
                </a:lnTo>
                <a:lnTo>
                  <a:pt x="4503" y="9906"/>
                </a:lnTo>
                <a:cubicBezTo>
                  <a:pt x="4750" y="6909"/>
                  <a:pt x="6287" y="2998"/>
                  <a:pt x="6534" y="0"/>
                </a:cubicBezTo>
                <a:lnTo>
                  <a:pt x="7776" y="10000"/>
                </a:lnTo>
                <a:lnTo>
                  <a:pt x="10000" y="304"/>
                </a:lnTo>
              </a:path>
            </a:pathLst>
          </a:custGeom>
          <a:noFill/>
          <a:ln w="3810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0" name="Freeform 1077"/>
          <p:cNvSpPr>
            <a:spLocks/>
          </p:cNvSpPr>
          <p:nvPr/>
        </p:nvSpPr>
        <p:spPr bwMode="auto">
          <a:xfrm>
            <a:off x="6745288" y="1949008"/>
            <a:ext cx="1447800" cy="1143000"/>
          </a:xfrm>
          <a:custGeom>
            <a:avLst/>
            <a:gdLst>
              <a:gd name="T0" fmla="*/ 0 w 912"/>
              <a:gd name="T1" fmla="*/ 2147483647 h 720"/>
              <a:gd name="T2" fmla="*/ 2147483647 w 912"/>
              <a:gd name="T3" fmla="*/ 2147483647 h 720"/>
              <a:gd name="T4" fmla="*/ 2147483647 w 912"/>
              <a:gd name="T5" fmla="*/ 2147483647 h 720"/>
              <a:gd name="T6" fmla="*/ 2147483647 w 912"/>
              <a:gd name="T7" fmla="*/ 0 h 720"/>
              <a:gd name="T8" fmla="*/ 2147483647 w 912"/>
              <a:gd name="T9" fmla="*/ 2147483647 h 720"/>
              <a:gd name="T10" fmla="*/ 2147483647 w 912"/>
              <a:gd name="T11" fmla="*/ 2147483647 h 720"/>
              <a:gd name="T12" fmla="*/ 2147483647 w 912"/>
              <a:gd name="T13" fmla="*/ 2147483647 h 720"/>
              <a:gd name="T14" fmla="*/ 0 60000 65536"/>
              <a:gd name="T15" fmla="*/ 0 60000 65536"/>
              <a:gd name="T16" fmla="*/ 0 60000 65536"/>
              <a:gd name="T17" fmla="*/ 0 60000 65536"/>
              <a:gd name="T18" fmla="*/ 0 60000 65536"/>
              <a:gd name="T19" fmla="*/ 0 60000 65536"/>
              <a:gd name="T20" fmla="*/ 0 60000 65536"/>
              <a:gd name="T21" fmla="*/ 0 w 912"/>
              <a:gd name="T22" fmla="*/ 0 h 720"/>
              <a:gd name="T23" fmla="*/ 912 w 91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720">
                <a:moveTo>
                  <a:pt x="0" y="720"/>
                </a:moveTo>
                <a:cubicBezTo>
                  <a:pt x="31" y="705"/>
                  <a:pt x="130" y="718"/>
                  <a:pt x="186" y="630"/>
                </a:cubicBezTo>
                <a:cubicBezTo>
                  <a:pt x="242" y="542"/>
                  <a:pt x="287" y="297"/>
                  <a:pt x="336" y="192"/>
                </a:cubicBezTo>
                <a:cubicBezTo>
                  <a:pt x="385" y="87"/>
                  <a:pt x="435" y="0"/>
                  <a:pt x="480" y="0"/>
                </a:cubicBezTo>
                <a:cubicBezTo>
                  <a:pt x="525" y="0"/>
                  <a:pt x="566" y="98"/>
                  <a:pt x="606" y="194"/>
                </a:cubicBezTo>
                <a:cubicBezTo>
                  <a:pt x="646" y="290"/>
                  <a:pt x="669" y="488"/>
                  <a:pt x="720" y="576"/>
                </a:cubicBezTo>
                <a:cubicBezTo>
                  <a:pt x="771" y="664"/>
                  <a:pt x="840" y="696"/>
                  <a:pt x="912" y="720"/>
                </a:cubicBezTo>
              </a:path>
            </a:pathLst>
          </a:custGeom>
          <a:noFill/>
          <a:ln w="2857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1" name="Text Box 27"/>
          <p:cNvSpPr txBox="1">
            <a:spLocks noChangeArrowheads="1"/>
          </p:cNvSpPr>
          <p:nvPr/>
        </p:nvSpPr>
        <p:spPr bwMode="auto">
          <a:xfrm>
            <a:off x="4977711" y="2707942"/>
            <a:ext cx="2002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000" b="1" dirty="0">
                <a:solidFill>
                  <a:srgbClr val="FF0000"/>
                </a:solidFill>
                <a:latin typeface="Times New Roman" pitchFamily="18" charset="0"/>
              </a:rPr>
              <a:t>H</a:t>
            </a:r>
            <a:r>
              <a:rPr lang="hu-HU" altLang="en-US" sz="2000" dirty="0">
                <a:solidFill>
                  <a:srgbClr val="FF0000"/>
                </a:solidFill>
                <a:latin typeface="Times New Roman" pitchFamily="18" charset="0"/>
              </a:rPr>
              <a:t> = (</a:t>
            </a:r>
            <a:r>
              <a:rPr lang="hu-HU" altLang="en-US" sz="2000" b="1" dirty="0">
                <a:solidFill>
                  <a:srgbClr val="FF0000"/>
                </a:solidFill>
                <a:latin typeface="Times New Roman" pitchFamily="18" charset="0"/>
              </a:rPr>
              <a:t>L</a:t>
            </a:r>
            <a:r>
              <a:rPr lang="hu-HU" altLang="en-US" sz="2000" dirty="0">
                <a:solidFill>
                  <a:srgbClr val="FF0000"/>
                </a:solidFill>
                <a:latin typeface="Times New Roman" pitchFamily="18" charset="0"/>
              </a:rPr>
              <a:t>+</a:t>
            </a:r>
            <a:r>
              <a:rPr lang="hu-HU" altLang="en-US" sz="2000" b="1" dirty="0">
                <a:solidFill>
                  <a:srgbClr val="FF0000"/>
                </a:solidFill>
                <a:latin typeface="Times New Roman" pitchFamily="18" charset="0"/>
              </a:rPr>
              <a:t>V</a:t>
            </a:r>
            <a:r>
              <a:rPr lang="hu-HU" altLang="en-US" sz="2000" dirty="0">
                <a:solidFill>
                  <a:srgbClr val="FF0000"/>
                </a:solidFill>
                <a:latin typeface="Times New Roman" pitchFamily="18" charset="0"/>
              </a:rPr>
              <a:t>)/</a:t>
            </a:r>
            <a:r>
              <a:rPr lang="en-US" altLang="en-US" sz="2000" dirty="0">
                <a:solidFill>
                  <a:srgbClr val="FF0000"/>
                </a:solidFill>
                <a:latin typeface="Times New Roman" pitchFamily="18" charset="0"/>
              </a:rPr>
              <a:t>|</a:t>
            </a:r>
            <a:r>
              <a:rPr lang="en-US" altLang="en-US" sz="2000" b="1" dirty="0">
                <a:solidFill>
                  <a:srgbClr val="FF0000"/>
                </a:solidFill>
                <a:latin typeface="Times New Roman" pitchFamily="18" charset="0"/>
              </a:rPr>
              <a:t>L</a:t>
            </a:r>
            <a:r>
              <a:rPr lang="en-US" altLang="en-US" sz="2000" dirty="0">
                <a:solidFill>
                  <a:srgbClr val="FF0000"/>
                </a:solidFill>
                <a:latin typeface="Times New Roman" pitchFamily="18" charset="0"/>
              </a:rPr>
              <a:t>+</a:t>
            </a:r>
            <a:r>
              <a:rPr lang="en-US" altLang="en-US" sz="2000" b="1" dirty="0">
                <a:solidFill>
                  <a:srgbClr val="FF0000"/>
                </a:solidFill>
                <a:latin typeface="Times New Roman" pitchFamily="18" charset="0"/>
              </a:rPr>
              <a:t>V</a:t>
            </a:r>
            <a:r>
              <a:rPr lang="en-US" altLang="en-US" sz="2000" dirty="0">
                <a:solidFill>
                  <a:srgbClr val="FF0000"/>
                </a:solidFill>
                <a:latin typeface="Times New Roman" pitchFamily="18" charset="0"/>
              </a:rPr>
              <a:t>|</a:t>
            </a:r>
            <a:endParaRPr lang="hu-HU" altLang="en-US" sz="2000" dirty="0">
              <a:solidFill>
                <a:srgbClr val="FF0000"/>
              </a:solidFill>
              <a:latin typeface="Times New Roman" pitchFamily="18" charset="0"/>
            </a:endParaRPr>
          </a:p>
        </p:txBody>
      </p:sp>
      <p:sp>
        <p:nvSpPr>
          <p:cNvPr id="17443" name="Rectangle 32"/>
          <p:cNvSpPr>
            <a:spLocks noChangeArrowheads="1"/>
          </p:cNvSpPr>
          <p:nvPr/>
        </p:nvSpPr>
        <p:spPr bwMode="auto">
          <a:xfrm>
            <a:off x="7706342" y="1898476"/>
            <a:ext cx="146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Times New Roman" pitchFamily="18" charset="0"/>
              </a:rPr>
              <a:t>cos</a:t>
            </a:r>
            <a:r>
              <a:rPr lang="en-GB" altLang="en-US" sz="2400" dirty="0" smtClean="0">
                <a:latin typeface="Symbol" pitchFamily="18" charset="2"/>
              </a:rPr>
              <a:t>d=</a:t>
            </a:r>
            <a:r>
              <a:rPr lang="en-GB" altLang="en-US" sz="2400" b="1" dirty="0" smtClean="0">
                <a:latin typeface="Symbol" pitchFamily="18" charset="2"/>
              </a:rPr>
              <a:t>N</a:t>
            </a:r>
            <a:r>
              <a:rPr lang="hu-HU" altLang="en-US" sz="2400" b="1" dirty="0">
                <a:latin typeface="Times New Roman" pitchFamily="18" charset="0"/>
                <a:sym typeface="Symbol" pitchFamily="18" charset="2"/>
              </a:rPr>
              <a:t>·</a:t>
            </a:r>
            <a:r>
              <a:rPr lang="en-GB" altLang="en-US" sz="2400" b="1" dirty="0">
                <a:latin typeface="Symbol" pitchFamily="18" charset="2"/>
              </a:rPr>
              <a:t>H</a:t>
            </a:r>
            <a:endParaRPr lang="hu-HU" altLang="en-US" sz="2400" b="1" dirty="0">
              <a:latin typeface="Symbol" pitchFamily="18" charset="2"/>
            </a:endParaRPr>
          </a:p>
        </p:txBody>
      </p:sp>
      <p:sp>
        <p:nvSpPr>
          <p:cNvPr id="17444" name="Rectangle 60"/>
          <p:cNvSpPr>
            <a:spLocks noChangeArrowheads="1"/>
          </p:cNvSpPr>
          <p:nvPr/>
        </p:nvSpPr>
        <p:spPr bwMode="auto">
          <a:xfrm>
            <a:off x="379687" y="5119211"/>
            <a:ext cx="769439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i="1" dirty="0" err="1">
                <a:latin typeface="Times New Roman" pitchFamily="18" charset="0"/>
              </a:rPr>
              <a:t>L</a:t>
            </a:r>
            <a:r>
              <a:rPr lang="hu-HU" altLang="en-US" sz="3600" baseline="30000" dirty="0" err="1">
                <a:latin typeface="Times New Roman" pitchFamily="18" charset="0"/>
              </a:rPr>
              <a:t>ref</a:t>
            </a:r>
            <a:r>
              <a:rPr lang="hu-HU" altLang="en-US" sz="3600" i="1" dirty="0">
                <a:latin typeface="Times New Roman" pitchFamily="18" charset="0"/>
              </a:rPr>
              <a:t> = </a:t>
            </a:r>
            <a:r>
              <a:rPr lang="hu-HU" altLang="en-US" sz="3600" i="1" dirty="0" err="1" smtClean="0">
                <a:latin typeface="Times New Roman" pitchFamily="18" charset="0"/>
              </a:rPr>
              <a:t>L</a:t>
            </a:r>
            <a:r>
              <a:rPr lang="hu-HU" altLang="en-US" sz="3600" baseline="30000" dirty="0" err="1" smtClean="0">
                <a:latin typeface="Times New Roman" pitchFamily="18" charset="0"/>
                <a:sym typeface="Symbol" pitchFamily="18" charset="2"/>
              </a:rPr>
              <a:t>in</a:t>
            </a:r>
            <a:r>
              <a:rPr lang="hu-HU" altLang="en-US" sz="3600" i="1" dirty="0" smtClean="0">
                <a:latin typeface="Times New Roman" pitchFamily="18" charset="0"/>
              </a:rPr>
              <a:t> </a:t>
            </a:r>
            <a:r>
              <a:rPr lang="hu-HU" altLang="en-US" sz="3600" i="1" dirty="0" err="1" smtClean="0">
                <a:latin typeface="Times New Roman" pitchFamily="18" charset="0"/>
              </a:rPr>
              <a:t>k</a:t>
            </a:r>
            <a:r>
              <a:rPr lang="hu-HU" altLang="en-US" sz="3600" i="1" baseline="-25000" dirty="0" err="1" smtClean="0">
                <a:latin typeface="Times New Roman" pitchFamily="18" charset="0"/>
              </a:rPr>
              <a:t>d</a:t>
            </a:r>
            <a:r>
              <a:rPr lang="hu-HU" altLang="en-US" sz="3600" i="1" baseline="-25000" dirty="0" smtClean="0">
                <a:latin typeface="Times New Roman" pitchFamily="18" charset="0"/>
              </a:rPr>
              <a:t>  </a:t>
            </a:r>
            <a:r>
              <a:rPr lang="hu-HU" altLang="en-US" sz="3600" dirty="0">
                <a:latin typeface="Times New Roman" pitchFamily="18" charset="0"/>
              </a:rPr>
              <a:t>cos</a:t>
            </a:r>
            <a:r>
              <a:rPr lang="en-GB" altLang="en-US" sz="3600" baseline="30000" dirty="0" smtClean="0">
                <a:latin typeface="Times New Roman" pitchFamily="18" charset="0"/>
              </a:rPr>
              <a:t>+</a:t>
            </a:r>
            <a:r>
              <a:rPr lang="hu-HU" altLang="en-US" sz="3600" dirty="0" err="1" smtClean="0">
                <a:latin typeface="Symbol" pitchFamily="18" charset="2"/>
              </a:rPr>
              <a:t>q</a:t>
            </a:r>
            <a:r>
              <a:rPr lang="hu-HU" altLang="en-US" sz="3600" baseline="30000" dirty="0" err="1" smtClean="0">
                <a:latin typeface="Times New Roman" pitchFamily="18" charset="0"/>
                <a:sym typeface="Symbol" pitchFamily="18" charset="2"/>
              </a:rPr>
              <a:t>in</a:t>
            </a:r>
            <a:r>
              <a:rPr lang="hu-HU" altLang="en-US" sz="3600" baseline="30000" dirty="0" smtClean="0">
                <a:latin typeface="Times New Roman" pitchFamily="18" charset="0"/>
                <a:sym typeface="Symbol" pitchFamily="18" charset="2"/>
              </a:rPr>
              <a:t> </a:t>
            </a:r>
            <a:r>
              <a:rPr lang="hu-HU" altLang="en-US" sz="3600" dirty="0" smtClean="0">
                <a:latin typeface="Times New Roman" pitchFamily="18" charset="0"/>
                <a:sym typeface="Symbol" pitchFamily="18" charset="2"/>
              </a:rPr>
              <a:t>+</a:t>
            </a:r>
            <a:endParaRPr lang="hu-HU" altLang="en-US" sz="3600" i="1" baseline="30000" dirty="0" smtClean="0">
              <a:latin typeface="Times New Roman" pitchFamily="18" charset="0"/>
            </a:endParaRPr>
          </a:p>
          <a:p>
            <a:pPr>
              <a:spcBef>
                <a:spcPct val="0"/>
              </a:spcBef>
              <a:buNone/>
            </a:pPr>
            <a:endParaRPr lang="hu-HU" altLang="en-US" sz="1800" i="1" dirty="0" smtClean="0">
              <a:latin typeface="Times New Roman" pitchFamily="18" charset="0"/>
            </a:endParaRPr>
          </a:p>
          <a:p>
            <a:pPr>
              <a:spcBef>
                <a:spcPct val="0"/>
              </a:spcBef>
              <a:buNone/>
            </a:pPr>
            <a:r>
              <a:rPr lang="hu-HU" altLang="en-US" sz="3600" i="1" dirty="0" smtClean="0">
                <a:latin typeface="Times New Roman" pitchFamily="18" charset="0"/>
              </a:rPr>
              <a:t>      = </a:t>
            </a:r>
            <a:r>
              <a:rPr lang="hu-HU" altLang="en-US" sz="3600" i="1" dirty="0" err="1">
                <a:latin typeface="Times New Roman" pitchFamily="18" charset="0"/>
              </a:rPr>
              <a:t>L</a:t>
            </a:r>
            <a:r>
              <a:rPr lang="hu-HU" altLang="en-US" sz="3600" baseline="30000" dirty="0" err="1">
                <a:latin typeface="Times New Roman" pitchFamily="18" charset="0"/>
                <a:sym typeface="Symbol" pitchFamily="18" charset="2"/>
              </a:rPr>
              <a:t>in</a:t>
            </a:r>
            <a:r>
              <a:rPr lang="hu-HU" altLang="en-US" sz="3600" i="1" dirty="0">
                <a:latin typeface="Times New Roman" pitchFamily="18" charset="0"/>
              </a:rPr>
              <a:t> </a:t>
            </a:r>
            <a:r>
              <a:rPr lang="hu-HU" altLang="en-US" sz="4000" dirty="0" smtClean="0">
                <a:latin typeface="Times New Roman" pitchFamily="18" charset="0"/>
              </a:rPr>
              <a:t>(</a:t>
            </a:r>
            <a:r>
              <a:rPr lang="hu-HU" altLang="en-US" sz="3600" i="1" dirty="0" err="1" smtClean="0">
                <a:latin typeface="Times New Roman" pitchFamily="18" charset="0"/>
              </a:rPr>
              <a:t>k</a:t>
            </a:r>
            <a:r>
              <a:rPr lang="hu-HU" altLang="en-US" sz="3600" i="1" baseline="-25000" dirty="0" err="1" smtClean="0">
                <a:latin typeface="Times New Roman" pitchFamily="18" charset="0"/>
              </a:rPr>
              <a:t>d</a:t>
            </a:r>
            <a:r>
              <a:rPr lang="hu-HU" altLang="en-US" sz="3600" i="1" baseline="-25000" dirty="0" smtClean="0">
                <a:latin typeface="Times New Roman" pitchFamily="18" charset="0"/>
              </a:rPr>
              <a:t>  </a:t>
            </a:r>
            <a:r>
              <a:rPr lang="hu-HU" altLang="en-US" sz="3600" dirty="0" smtClean="0">
                <a:latin typeface="Times New Roman" pitchFamily="18" charset="0"/>
                <a:sym typeface="Symbol" pitchFamily="18" charset="2"/>
              </a:rPr>
              <a:t>+ </a:t>
            </a:r>
            <a:r>
              <a:rPr lang="hu-HU" altLang="en-US" sz="3600" dirty="0" smtClean="0">
                <a:latin typeface="Times New Roman" pitchFamily="18" charset="0"/>
                <a:sym typeface="Symbol" pitchFamily="18" charset="2"/>
              </a:rPr>
              <a:t>                 </a:t>
            </a:r>
            <a:r>
              <a:rPr lang="hu-HU" altLang="en-US" sz="4000" dirty="0" smtClean="0">
                <a:latin typeface="Times New Roman" pitchFamily="18" charset="0"/>
              </a:rPr>
              <a:t>)</a:t>
            </a:r>
            <a:r>
              <a:rPr lang="hu-HU" altLang="en-US" sz="3600" dirty="0">
                <a:latin typeface="Times New Roman" pitchFamily="18" charset="0"/>
              </a:rPr>
              <a:t>cos</a:t>
            </a:r>
            <a:r>
              <a:rPr lang="en-GB" altLang="en-US" sz="3600" baseline="30000" dirty="0">
                <a:latin typeface="Times New Roman" pitchFamily="18" charset="0"/>
              </a:rPr>
              <a:t>+</a:t>
            </a:r>
            <a:r>
              <a:rPr lang="hu-HU" altLang="en-US" sz="3600" dirty="0" err="1">
                <a:latin typeface="Symbol" pitchFamily="18" charset="2"/>
              </a:rPr>
              <a:t>q</a:t>
            </a:r>
            <a:r>
              <a:rPr lang="hu-HU" altLang="en-US" sz="3600" baseline="30000" dirty="0" err="1">
                <a:latin typeface="Times New Roman" pitchFamily="18" charset="0"/>
                <a:sym typeface="Symbol" pitchFamily="18" charset="2"/>
              </a:rPr>
              <a:t>in</a:t>
            </a:r>
            <a:endParaRPr lang="hu-HU" altLang="en-US" sz="3600" dirty="0">
              <a:latin typeface="Symbol" pitchFamily="18" charset="2"/>
            </a:endParaRPr>
          </a:p>
        </p:txBody>
      </p:sp>
      <p:sp>
        <p:nvSpPr>
          <p:cNvPr id="17445" name="Rectangle 61"/>
          <p:cNvSpPr>
            <a:spLocks noChangeArrowheads="1"/>
          </p:cNvSpPr>
          <p:nvPr/>
        </p:nvSpPr>
        <p:spPr bwMode="auto">
          <a:xfrm>
            <a:off x="334654" y="5119210"/>
            <a:ext cx="7175807" cy="6381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46" name="Téglalap 94"/>
          <p:cNvSpPr>
            <a:spLocks noChangeArrowheads="1"/>
          </p:cNvSpPr>
          <p:nvPr/>
        </p:nvSpPr>
        <p:spPr bwMode="auto">
          <a:xfrm>
            <a:off x="6926263" y="1402908"/>
            <a:ext cx="1790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dirty="0" err="1">
                <a:latin typeface="Times New Roman" pitchFamily="18" charset="0"/>
              </a:rPr>
              <a:t>k</a:t>
            </a:r>
            <a:r>
              <a:rPr lang="hu-HU" altLang="en-US" sz="2800" i="1" baseline="-25000" dirty="0" err="1">
                <a:latin typeface="Times New Roman" pitchFamily="18" charset="0"/>
              </a:rPr>
              <a:t>s</a:t>
            </a:r>
            <a:r>
              <a:rPr lang="en-GB" altLang="en-US" sz="2800" dirty="0" smtClean="0">
                <a:latin typeface="Times New Roman" pitchFamily="18" charset="0"/>
              </a:rPr>
              <a:t>(</a:t>
            </a:r>
            <a:r>
              <a:rPr lang="hu-HU" altLang="en-US" sz="2400" dirty="0">
                <a:latin typeface="Times New Roman" pitchFamily="18" charset="0"/>
              </a:rPr>
              <a:t>cos</a:t>
            </a:r>
            <a:r>
              <a:rPr lang="en-GB" altLang="en-US" sz="2800" baseline="30000" dirty="0">
                <a:latin typeface="Times New Roman" pitchFamily="18" charset="0"/>
              </a:rPr>
              <a:t>+</a:t>
            </a:r>
            <a:r>
              <a:rPr lang="en-GB" altLang="en-US" sz="2400" dirty="0">
                <a:latin typeface="Symbol" pitchFamily="18" charset="2"/>
              </a:rPr>
              <a:t>d)</a:t>
            </a:r>
            <a:r>
              <a:rPr lang="en-US" altLang="en-US" sz="2400" i="1" baseline="30000" dirty="0" smtClean="0">
                <a:latin typeface="Times New Roman" pitchFamily="18" charset="0"/>
              </a:rPr>
              <a:t>s</a:t>
            </a:r>
            <a:r>
              <a:rPr lang="hu-HU" altLang="en-US" sz="2400" i="1" baseline="30000" dirty="0" err="1" smtClean="0">
                <a:latin typeface="Times New Roman" pitchFamily="18" charset="0"/>
              </a:rPr>
              <a:t>hine</a:t>
            </a:r>
            <a:endParaRPr lang="hu-HU" altLang="en-US" sz="2400" dirty="0">
              <a:latin typeface="Times New Roman" pitchFamily="18" charset="0"/>
            </a:endParaRPr>
          </a:p>
        </p:txBody>
      </p:sp>
      <p:grpSp>
        <p:nvGrpSpPr>
          <p:cNvPr id="59" name="Group 9"/>
          <p:cNvGrpSpPr>
            <a:grpSpLocks/>
          </p:cNvGrpSpPr>
          <p:nvPr/>
        </p:nvGrpSpPr>
        <p:grpSpPr bwMode="auto">
          <a:xfrm rot="1421436">
            <a:off x="48933" y="2891481"/>
            <a:ext cx="927774" cy="1012367"/>
            <a:chOff x="144" y="2184"/>
            <a:chExt cx="852" cy="984"/>
          </a:xfrm>
        </p:grpSpPr>
        <p:sp>
          <p:nvSpPr>
            <p:cNvPr id="6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0" name="Group 9"/>
          <p:cNvGrpSpPr>
            <a:grpSpLocks/>
          </p:cNvGrpSpPr>
          <p:nvPr/>
        </p:nvGrpSpPr>
        <p:grpSpPr bwMode="auto">
          <a:xfrm rot="1246013">
            <a:off x="4700544" y="3245876"/>
            <a:ext cx="927774" cy="1012367"/>
            <a:chOff x="144" y="2184"/>
            <a:chExt cx="852" cy="984"/>
          </a:xfrm>
        </p:grpSpPr>
        <p:sp>
          <p:nvSpPr>
            <p:cNvPr id="71"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4"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5"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a:xfrm>
            <a:off x="0" y="405422"/>
            <a:ext cx="7209631" cy="1143000"/>
          </a:xfrm>
        </p:spPr>
        <p:txBody>
          <a:bodyPr/>
          <a:lstStyle/>
          <a:p>
            <a:r>
              <a:rPr lang="hu-HU" sz="4000" dirty="0" err="1" smtClean="0">
                <a:solidFill>
                  <a:srgbClr val="FF0000"/>
                </a:solidFill>
              </a:rPr>
              <a:t>Spekuláris</a:t>
            </a:r>
            <a:r>
              <a:rPr lang="hu-HU" sz="4000" dirty="0" smtClean="0">
                <a:solidFill>
                  <a:srgbClr val="FF0000"/>
                </a:solidFill>
              </a:rPr>
              <a:t> visszaverődés </a:t>
            </a:r>
            <a:br>
              <a:rPr lang="hu-HU" sz="4000" dirty="0" smtClean="0">
                <a:solidFill>
                  <a:srgbClr val="FF0000"/>
                </a:solidFill>
              </a:rPr>
            </a:br>
            <a:r>
              <a:rPr lang="hu-HU" sz="4000" dirty="0" smtClean="0">
                <a:solidFill>
                  <a:srgbClr val="FF0000"/>
                </a:solidFill>
              </a:rPr>
              <a:t>(</a:t>
            </a:r>
            <a:r>
              <a:rPr lang="hu-HU" sz="4000" dirty="0" err="1" smtClean="0">
                <a:solidFill>
                  <a:srgbClr val="FF0000"/>
                </a:solidFill>
              </a:rPr>
              <a:t>Phong</a:t>
            </a:r>
            <a:r>
              <a:rPr lang="hu-HU" sz="4000" dirty="0" smtClean="0">
                <a:solidFill>
                  <a:srgbClr val="FF0000"/>
                </a:solidFill>
              </a:rPr>
              <a:t> </a:t>
            </a:r>
            <a:r>
              <a:rPr lang="hu-HU" sz="3200" dirty="0" smtClean="0">
                <a:solidFill>
                  <a:srgbClr val="FF0000"/>
                </a:solidFill>
              </a:rPr>
              <a:t>(</a:t>
            </a:r>
            <a:r>
              <a:rPr lang="hu-HU" sz="3200" dirty="0" err="1" smtClean="0">
                <a:solidFill>
                  <a:srgbClr val="FF0000"/>
                </a:solidFill>
              </a:rPr>
              <a:t>Bui</a:t>
            </a:r>
            <a:r>
              <a:rPr lang="hu-HU" sz="3200" dirty="0" smtClean="0">
                <a:solidFill>
                  <a:srgbClr val="FF0000"/>
                </a:solidFill>
              </a:rPr>
              <a:t>)</a:t>
            </a:r>
            <a:r>
              <a:rPr lang="hu-HU" sz="2400" dirty="0" smtClean="0">
                <a:solidFill>
                  <a:srgbClr val="FF0000"/>
                </a:solidFill>
              </a:rPr>
              <a:t> </a:t>
            </a:r>
            <a:r>
              <a:rPr lang="hu-HU" sz="4000" dirty="0" smtClean="0">
                <a:solidFill>
                  <a:srgbClr val="FF0000"/>
                </a:solidFill>
              </a:rPr>
              <a:t>-</a:t>
            </a:r>
            <a:r>
              <a:rPr lang="hu-HU" sz="2800" dirty="0" smtClean="0">
                <a:solidFill>
                  <a:srgbClr val="FF0000"/>
                </a:solidFill>
              </a:rPr>
              <a:t> </a:t>
            </a:r>
            <a:r>
              <a:rPr lang="hu-HU" sz="3200" dirty="0" smtClean="0">
                <a:solidFill>
                  <a:srgbClr val="FF0000"/>
                </a:solidFill>
              </a:rPr>
              <a:t>(</a:t>
            </a:r>
            <a:r>
              <a:rPr lang="hu-HU" sz="3200" dirty="0" err="1" smtClean="0">
                <a:solidFill>
                  <a:srgbClr val="FF0000"/>
                </a:solidFill>
              </a:rPr>
              <a:t>Jim</a:t>
            </a:r>
            <a:r>
              <a:rPr lang="hu-HU" sz="3200" dirty="0" smtClean="0">
                <a:solidFill>
                  <a:srgbClr val="FF0000"/>
                </a:solidFill>
              </a:rPr>
              <a:t>)</a:t>
            </a:r>
            <a:r>
              <a:rPr lang="hu-HU" sz="4000" dirty="0" smtClean="0">
                <a:solidFill>
                  <a:srgbClr val="FF0000"/>
                </a:solidFill>
              </a:rPr>
              <a:t> </a:t>
            </a:r>
            <a:r>
              <a:rPr lang="hu-HU" sz="4000" dirty="0" err="1" smtClean="0">
                <a:solidFill>
                  <a:srgbClr val="FF0000"/>
                </a:solidFill>
              </a:rPr>
              <a:t>Blinn</a:t>
            </a:r>
            <a:r>
              <a:rPr lang="hu-HU" sz="4000" dirty="0" smtClean="0">
                <a:solidFill>
                  <a:srgbClr val="FF0000"/>
                </a:solidFill>
              </a:rPr>
              <a:t> modell)</a:t>
            </a:r>
            <a:endParaRPr lang="en-US" sz="4000" dirty="0">
              <a:solidFill>
                <a:srgbClr val="FF0000"/>
              </a:solidFill>
            </a:endParaRPr>
          </a:p>
        </p:txBody>
      </p:sp>
      <p:sp>
        <p:nvSpPr>
          <p:cNvPr id="81" name="Rectangle 6"/>
          <p:cNvSpPr>
            <a:spLocks noChangeArrowheads="1"/>
          </p:cNvSpPr>
          <p:nvPr/>
        </p:nvSpPr>
        <p:spPr bwMode="auto">
          <a:xfrm>
            <a:off x="2009299" y="3364501"/>
            <a:ext cx="962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dirty="0" err="1" smtClean="0">
                <a:latin typeface="Symbol" pitchFamily="18" charset="2"/>
              </a:rPr>
              <a:t>q</a:t>
            </a:r>
            <a:r>
              <a:rPr lang="hu-HU" altLang="en-US" sz="3600" baseline="30000" dirty="0" err="1" smtClean="0">
                <a:latin typeface="Times New Roman" pitchFamily="18" charset="0"/>
                <a:sym typeface="Symbol" pitchFamily="18" charset="2"/>
              </a:rPr>
              <a:t>in</a:t>
            </a:r>
            <a:endParaRPr lang="hu-HU" altLang="en-US" sz="3600" baseline="30000" dirty="0">
              <a:latin typeface="Times New Roman" pitchFamily="18" charset="0"/>
              <a:sym typeface="Symbol" pitchFamily="18" charset="2"/>
            </a:endParaRPr>
          </a:p>
        </p:txBody>
      </p:sp>
      <p:sp>
        <p:nvSpPr>
          <p:cNvPr id="82" name="Szövegdoboz 81"/>
          <p:cNvSpPr txBox="1"/>
          <p:nvPr/>
        </p:nvSpPr>
        <p:spPr>
          <a:xfrm>
            <a:off x="182882" y="2646340"/>
            <a:ext cx="2412840" cy="461665"/>
          </a:xfrm>
          <a:prstGeom prst="rect">
            <a:avLst/>
          </a:prstGeom>
          <a:noFill/>
        </p:spPr>
        <p:txBody>
          <a:bodyPr wrap="none" rtlCol="0">
            <a:spAutoFit/>
          </a:bodyPr>
          <a:lstStyle/>
          <a:p>
            <a:r>
              <a:rPr lang="hu-HU" dirty="0" smtClean="0"/>
              <a:t>Nézeti irányfüggő</a:t>
            </a:r>
            <a:endParaRPr lang="hu-HU" dirty="0"/>
          </a:p>
        </p:txBody>
      </p:sp>
      <p:sp>
        <p:nvSpPr>
          <p:cNvPr id="56" name="Téglalap 55"/>
          <p:cNvSpPr/>
          <p:nvPr/>
        </p:nvSpPr>
        <p:spPr>
          <a:xfrm>
            <a:off x="3546264" y="5854310"/>
            <a:ext cx="1711063" cy="523220"/>
          </a:xfrm>
          <a:prstGeom prst="rect">
            <a:avLst/>
          </a:prstGeom>
        </p:spPr>
        <p:txBody>
          <a:bodyPr wrap="square">
            <a:spAutoFit/>
          </a:bodyPr>
          <a:lstStyle/>
          <a:p>
            <a:r>
              <a:rPr lang="en-GB" altLang="en-US" sz="2800" dirty="0" smtClean="0"/>
              <a:t>(</a:t>
            </a:r>
            <a:r>
              <a:rPr lang="hu-HU" altLang="en-US" sz="2800" dirty="0" smtClean="0"/>
              <a:t>cos</a:t>
            </a:r>
            <a:r>
              <a:rPr lang="en-GB" altLang="en-US" sz="2800" baseline="30000" dirty="0" smtClean="0"/>
              <a:t>+</a:t>
            </a:r>
            <a:r>
              <a:rPr lang="en-GB" altLang="en-US" sz="2800" dirty="0" smtClean="0">
                <a:latin typeface="Symbol" pitchFamily="18" charset="2"/>
              </a:rPr>
              <a:t>d)</a:t>
            </a:r>
            <a:r>
              <a:rPr lang="en-US" altLang="en-US" sz="2800" i="1" baseline="30000" dirty="0" smtClean="0"/>
              <a:t>s</a:t>
            </a:r>
            <a:r>
              <a:rPr lang="hu-HU" altLang="en-US" sz="2800" i="1" baseline="30000" dirty="0" err="1" smtClean="0"/>
              <a:t>hine</a:t>
            </a:r>
            <a:r>
              <a:rPr lang="hu-HU" altLang="en-US" sz="2800" dirty="0" smtClean="0"/>
              <a:t> </a:t>
            </a:r>
            <a:endParaRPr lang="hu-HU" sz="2800" dirty="0"/>
          </a:p>
        </p:txBody>
      </p:sp>
      <p:sp>
        <p:nvSpPr>
          <p:cNvPr id="57" name="Téglalap 56"/>
          <p:cNvSpPr/>
          <p:nvPr/>
        </p:nvSpPr>
        <p:spPr>
          <a:xfrm>
            <a:off x="3672390" y="6274771"/>
            <a:ext cx="1170513" cy="523220"/>
          </a:xfrm>
          <a:prstGeom prst="rect">
            <a:avLst/>
          </a:prstGeom>
        </p:spPr>
        <p:txBody>
          <a:bodyPr wrap="none">
            <a:spAutoFit/>
          </a:bodyPr>
          <a:lstStyle/>
          <a:p>
            <a:r>
              <a:rPr lang="hu-HU" altLang="en-US" sz="2800" dirty="0"/>
              <a:t>cos</a:t>
            </a:r>
            <a:r>
              <a:rPr lang="en-GB" altLang="en-US" sz="2800" baseline="30000" dirty="0"/>
              <a:t>+</a:t>
            </a:r>
            <a:r>
              <a:rPr lang="hu-HU" altLang="en-US" sz="2800" dirty="0" err="1">
                <a:latin typeface="Symbol" pitchFamily="18" charset="2"/>
              </a:rPr>
              <a:t>q</a:t>
            </a:r>
            <a:r>
              <a:rPr lang="hu-HU" altLang="en-US" sz="2800" baseline="30000" dirty="0" err="1">
                <a:sym typeface="Symbol" pitchFamily="18" charset="2"/>
              </a:rPr>
              <a:t>in</a:t>
            </a:r>
            <a:endParaRPr lang="hu-HU" altLang="en-US" sz="2800" dirty="0">
              <a:latin typeface="Symbol" pitchFamily="18" charset="2"/>
            </a:endParaRPr>
          </a:p>
        </p:txBody>
      </p:sp>
      <p:cxnSp>
        <p:nvCxnSpPr>
          <p:cNvPr id="58" name="Egyenes összekötő 57"/>
          <p:cNvCxnSpPr/>
          <p:nvPr/>
        </p:nvCxnSpPr>
        <p:spPr>
          <a:xfrm flipV="1">
            <a:off x="3676177" y="6352922"/>
            <a:ext cx="141922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églalap 2"/>
          <p:cNvSpPr/>
          <p:nvPr/>
        </p:nvSpPr>
        <p:spPr>
          <a:xfrm>
            <a:off x="7535863" y="3456833"/>
            <a:ext cx="505267" cy="461665"/>
          </a:xfrm>
          <a:prstGeom prst="rect">
            <a:avLst/>
          </a:prstGeom>
        </p:spPr>
        <p:txBody>
          <a:bodyPr wrap="none">
            <a:spAutoFit/>
          </a:bodyPr>
          <a:lstStyle/>
          <a:p>
            <a:r>
              <a:rPr lang="hu-HU" altLang="en-US" dirty="0" err="1">
                <a:latin typeface="Symbol" pitchFamily="18" charset="2"/>
              </a:rPr>
              <a:t>q</a:t>
            </a:r>
            <a:r>
              <a:rPr lang="hu-HU" altLang="en-US" baseline="30000" dirty="0" err="1">
                <a:sym typeface="Symbol" pitchFamily="18" charset="2"/>
              </a:rPr>
              <a:t>in</a:t>
            </a:r>
            <a:endParaRPr lang="en-US" dirty="0"/>
          </a:p>
        </p:txBody>
      </p:sp>
      <p:sp>
        <p:nvSpPr>
          <p:cNvPr id="5" name="AutoShape 4" descr="Képtalálat a következőre: „jim blinn”"/>
          <p:cNvSpPr>
            <a:spLocks noChangeAspect="1" noChangeArrowheads="1"/>
          </p:cNvSpPr>
          <p:nvPr/>
        </p:nvSpPr>
        <p:spPr bwMode="auto">
          <a:xfrm>
            <a:off x="307975" y="-1798638"/>
            <a:ext cx="29146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8" name="Picture 6" descr="Képtalálat a következőre: „jim blin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191" y="0"/>
            <a:ext cx="1003014" cy="140290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Képtalálat a következőre: „Bui Tuong Ph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6931" y="0"/>
            <a:ext cx="1023027" cy="1402908"/>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4292249" y="5143640"/>
            <a:ext cx="3171061" cy="646331"/>
          </a:xfrm>
          <a:prstGeom prst="rect">
            <a:avLst/>
          </a:prstGeom>
        </p:spPr>
        <p:txBody>
          <a:bodyPr wrap="none">
            <a:spAutoFit/>
          </a:bodyPr>
          <a:lstStyle/>
          <a:p>
            <a:r>
              <a:rPr lang="hu-HU" altLang="en-US" sz="3600" i="1" dirty="0" err="1"/>
              <a:t>L</a:t>
            </a:r>
            <a:r>
              <a:rPr lang="hu-HU" altLang="en-US" sz="3600" baseline="30000" dirty="0" err="1">
                <a:sym typeface="Symbol" pitchFamily="18" charset="2"/>
              </a:rPr>
              <a:t>in</a:t>
            </a:r>
            <a:r>
              <a:rPr lang="hu-HU" altLang="en-US" sz="3600" baseline="30000" dirty="0">
                <a:sym typeface="Symbol" pitchFamily="18" charset="2"/>
              </a:rPr>
              <a:t> </a:t>
            </a:r>
            <a:r>
              <a:rPr lang="hu-HU" altLang="en-US" sz="3600" i="1" dirty="0" err="1"/>
              <a:t>k</a:t>
            </a:r>
            <a:r>
              <a:rPr lang="hu-HU" altLang="en-US" sz="3600" i="1" baseline="-25000" dirty="0" err="1"/>
              <a:t>s</a:t>
            </a:r>
            <a:r>
              <a:rPr lang="hu-HU" altLang="en-US" sz="3600" dirty="0"/>
              <a:t> </a:t>
            </a:r>
            <a:r>
              <a:rPr lang="en-GB" altLang="en-US" sz="3600" dirty="0"/>
              <a:t>(</a:t>
            </a:r>
            <a:r>
              <a:rPr lang="hu-HU" altLang="en-US" sz="3600" dirty="0"/>
              <a:t>cos</a:t>
            </a:r>
            <a:r>
              <a:rPr lang="en-GB" altLang="en-US" sz="3600" baseline="30000" dirty="0"/>
              <a:t>+</a:t>
            </a:r>
            <a:r>
              <a:rPr lang="en-GB" altLang="en-US" sz="3600" dirty="0">
                <a:latin typeface="Symbol" pitchFamily="18" charset="2"/>
              </a:rPr>
              <a:t>d)</a:t>
            </a:r>
            <a:r>
              <a:rPr lang="en-US" altLang="en-US" sz="3600" i="1" baseline="30000" dirty="0"/>
              <a:t>s</a:t>
            </a:r>
            <a:r>
              <a:rPr lang="hu-HU" altLang="en-US" sz="3600" i="1" baseline="30000" dirty="0" err="1"/>
              <a:t>hine</a:t>
            </a:r>
            <a:endParaRPr lang="en-US" sz="3600" dirty="0"/>
          </a:p>
        </p:txBody>
      </p:sp>
      <p:sp>
        <p:nvSpPr>
          <p:cNvPr id="6" name="Téglalap 5"/>
          <p:cNvSpPr/>
          <p:nvPr/>
        </p:nvSpPr>
        <p:spPr>
          <a:xfrm>
            <a:off x="3142595" y="5990497"/>
            <a:ext cx="625492" cy="646331"/>
          </a:xfrm>
          <a:prstGeom prst="rect">
            <a:avLst/>
          </a:prstGeom>
        </p:spPr>
        <p:txBody>
          <a:bodyPr wrap="none">
            <a:spAutoFit/>
          </a:bodyPr>
          <a:lstStyle/>
          <a:p>
            <a:r>
              <a:rPr lang="hu-HU" altLang="en-US" sz="3600" i="1" dirty="0" err="1"/>
              <a:t>k</a:t>
            </a:r>
            <a:r>
              <a:rPr lang="hu-HU" altLang="en-US" sz="3600" i="1" baseline="-25000" dirty="0" err="1"/>
              <a:t>s</a:t>
            </a:r>
            <a:r>
              <a:rPr lang="hu-HU" altLang="en-US" sz="3600" dirty="0">
                <a:sym typeface="Symbol" pitchFamily="18" charset="2"/>
              </a:rPr>
              <a:t> </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4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7443"/>
                                        </p:tgtEl>
                                        <p:attrNameLst>
                                          <p:attrName>style.visibility</p:attrName>
                                        </p:attrNameLst>
                                      </p:cBhvr>
                                      <p:to>
                                        <p:strVal val="visible"/>
                                      </p:to>
                                    </p:set>
                                  </p:childTnLst>
                                </p:cTn>
                              </p:par>
                              <p:par>
                                <p:cTn id="24" presetID="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ppt_x"/>
                                          </p:val>
                                        </p:tav>
                                        <p:tav tm="100000">
                                          <p:val>
                                            <p:strVal val="#ppt_x"/>
                                          </p:val>
                                        </p:tav>
                                      </p:tavLst>
                                    </p:anim>
                                    <p:anim calcmode="lin" valueType="num">
                                      <p:cBhvr additive="base">
                                        <p:cTn id="27" dur="500" fill="hold"/>
                                        <p:tgtEl>
                                          <p:spTgt spid="5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fill="hold"/>
                                        <p:tgtEl>
                                          <p:spTgt spid="58"/>
                                        </p:tgtEl>
                                        <p:attrNameLst>
                                          <p:attrName>ppt_x</p:attrName>
                                        </p:attrNameLst>
                                      </p:cBhvr>
                                      <p:tavLst>
                                        <p:tav tm="0">
                                          <p:val>
                                            <p:strVal val="#ppt_x"/>
                                          </p:val>
                                        </p:tav>
                                        <p:tav tm="100000">
                                          <p:val>
                                            <p:strVal val="#ppt_x"/>
                                          </p:val>
                                        </p:tav>
                                      </p:tavLst>
                                    </p:anim>
                                    <p:anim calcmode="lin" valueType="num">
                                      <p:cBhvr additive="base">
                                        <p:cTn id="35" dur="500" fill="hold"/>
                                        <p:tgtEl>
                                          <p:spTgt spid="5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animBg="1"/>
      <p:bldP spid="17431" grpId="0"/>
      <p:bldP spid="17432" grpId="0"/>
      <p:bldP spid="17437" grpId="0" animBg="1"/>
      <p:bldP spid="17440" grpId="0" animBg="1"/>
      <p:bldP spid="17441" grpId="0"/>
      <p:bldP spid="17443" grpId="0"/>
      <p:bldP spid="17446" grpId="0"/>
      <p:bldP spid="56" grpId="0"/>
      <p:bldP spid="57"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Phong-Blinn</a:t>
            </a:r>
            <a:r>
              <a:rPr lang="hu-HU" dirty="0" smtClean="0">
                <a:solidFill>
                  <a:srgbClr val="FF0000"/>
                </a:solidFill>
              </a:rPr>
              <a:t> modell nem tökéletes</a:t>
            </a:r>
            <a:endParaRPr lang="en-US" dirty="0">
              <a:solidFill>
                <a:srgbClr val="FF0000"/>
              </a:solidFill>
            </a:endParaRPr>
          </a:p>
        </p:txBody>
      </p:sp>
      <p:sp>
        <p:nvSpPr>
          <p:cNvPr id="3" name="Tartalom helye 2"/>
          <p:cNvSpPr>
            <a:spLocks noGrp="1"/>
          </p:cNvSpPr>
          <p:nvPr>
            <p:ph idx="1"/>
          </p:nvPr>
        </p:nvSpPr>
        <p:spPr>
          <a:xfrm>
            <a:off x="404038" y="1371768"/>
            <a:ext cx="8229600" cy="4525963"/>
          </a:xfrm>
        </p:spPr>
        <p:txBody>
          <a:bodyPr/>
          <a:lstStyle/>
          <a:p>
            <a:r>
              <a:rPr lang="hu-HU" dirty="0" smtClean="0"/>
              <a:t>Még a K épületet sem tudja éjszaka (aranyhíd)</a:t>
            </a:r>
          </a:p>
          <a:p>
            <a:endParaRPr lang="hu-HU" dirty="0"/>
          </a:p>
          <a:p>
            <a:endParaRPr lang="hu-HU" dirty="0" smtClean="0"/>
          </a:p>
          <a:p>
            <a:pPr marL="0" indent="0">
              <a:buNone/>
            </a:pPr>
            <a:endParaRPr lang="hu-HU" dirty="0" smtClean="0"/>
          </a:p>
          <a:p>
            <a:pPr marL="0" indent="0">
              <a:buNone/>
            </a:pPr>
            <a:endParaRPr lang="hu-HU" sz="1800" dirty="0" smtClean="0"/>
          </a:p>
          <a:p>
            <a:r>
              <a:rPr lang="hu-HU" dirty="0"/>
              <a:t>Nem szimmetrikus (sérti a fizikát</a:t>
            </a:r>
            <a:r>
              <a:rPr lang="hu-HU" dirty="0" smtClean="0"/>
              <a:t>) </a:t>
            </a:r>
          </a:p>
          <a:p>
            <a:pPr marL="0" indent="0">
              <a:buNone/>
            </a:pPr>
            <a:r>
              <a:rPr lang="hu-HU" dirty="0" smtClean="0"/>
              <a:t>    Pl</a:t>
            </a:r>
            <a:r>
              <a:rPr lang="hu-HU" dirty="0"/>
              <a:t>. javítás:</a:t>
            </a:r>
          </a:p>
          <a:p>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59" y="2015435"/>
            <a:ext cx="4501991" cy="20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0"/>
          <p:cNvSpPr>
            <a:spLocks noChangeArrowheads="1"/>
          </p:cNvSpPr>
          <p:nvPr/>
        </p:nvSpPr>
        <p:spPr bwMode="auto">
          <a:xfrm>
            <a:off x="148916" y="5443031"/>
            <a:ext cx="64598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i="1" dirty="0" err="1">
                <a:latin typeface="Times New Roman" pitchFamily="18" charset="0"/>
              </a:rPr>
              <a:t>L</a:t>
            </a:r>
            <a:r>
              <a:rPr lang="hu-HU" altLang="en-US" sz="3600" baseline="30000" dirty="0" err="1">
                <a:latin typeface="Times New Roman" pitchFamily="18" charset="0"/>
              </a:rPr>
              <a:t>ref</a:t>
            </a:r>
            <a:r>
              <a:rPr lang="hu-HU" altLang="en-US" sz="3600" i="1" dirty="0">
                <a:latin typeface="Times New Roman" pitchFamily="18" charset="0"/>
              </a:rPr>
              <a:t> </a:t>
            </a:r>
            <a:r>
              <a:rPr lang="hu-HU" altLang="en-US" sz="3600" i="1" dirty="0" smtClean="0">
                <a:latin typeface="Times New Roman" pitchFamily="18" charset="0"/>
              </a:rPr>
              <a:t>= </a:t>
            </a:r>
            <a:r>
              <a:rPr lang="hu-HU" altLang="en-US" sz="3600" i="1" dirty="0" err="1" smtClean="0">
                <a:latin typeface="Times New Roman" pitchFamily="18" charset="0"/>
              </a:rPr>
              <a:t>L</a:t>
            </a:r>
            <a:r>
              <a:rPr lang="hu-HU" altLang="en-US" sz="3600" baseline="30000" dirty="0" err="1" smtClean="0">
                <a:latin typeface="Times New Roman" pitchFamily="18" charset="0"/>
                <a:sym typeface="Symbol" pitchFamily="18" charset="2"/>
              </a:rPr>
              <a:t>in</a:t>
            </a:r>
            <a:r>
              <a:rPr lang="hu-HU" altLang="en-US" sz="4400" i="1" dirty="0" smtClean="0">
                <a:latin typeface="Times New Roman" pitchFamily="18" charset="0"/>
              </a:rPr>
              <a:t> </a:t>
            </a:r>
            <a:r>
              <a:rPr lang="hu-HU" altLang="en-US" sz="4400" dirty="0" smtClean="0">
                <a:latin typeface="Times New Roman" pitchFamily="18" charset="0"/>
              </a:rPr>
              <a:t>(</a:t>
            </a:r>
            <a:r>
              <a:rPr lang="hu-HU" altLang="en-US" sz="3600" i="1" dirty="0" err="1" smtClean="0">
                <a:latin typeface="Times New Roman" pitchFamily="18" charset="0"/>
              </a:rPr>
              <a:t>k</a:t>
            </a:r>
            <a:r>
              <a:rPr lang="hu-HU" altLang="en-US" sz="3600" i="1" baseline="-25000" dirty="0" err="1" smtClean="0">
                <a:latin typeface="Times New Roman" pitchFamily="18" charset="0"/>
              </a:rPr>
              <a:t>d</a:t>
            </a:r>
            <a:r>
              <a:rPr lang="hu-HU" altLang="en-US" sz="3600" i="1" baseline="-25000" dirty="0" smtClean="0">
                <a:latin typeface="Times New Roman" pitchFamily="18" charset="0"/>
              </a:rPr>
              <a:t> </a:t>
            </a:r>
            <a:r>
              <a:rPr lang="hu-HU" altLang="en-US" sz="3600" dirty="0" smtClean="0">
                <a:latin typeface="Times New Roman" pitchFamily="18" charset="0"/>
                <a:sym typeface="Symbol" pitchFamily="18" charset="2"/>
              </a:rPr>
              <a:t>+</a:t>
            </a:r>
            <a:r>
              <a:rPr lang="hu-HU" altLang="en-US" sz="3600" i="1" dirty="0" err="1" smtClean="0">
                <a:latin typeface="Times New Roman" pitchFamily="18" charset="0"/>
              </a:rPr>
              <a:t>k</a:t>
            </a:r>
            <a:r>
              <a:rPr lang="hu-HU" altLang="en-US" sz="3600" i="1" baseline="-25000" dirty="0" err="1" smtClean="0">
                <a:latin typeface="Times New Roman" pitchFamily="18" charset="0"/>
              </a:rPr>
              <a:t>s</a:t>
            </a:r>
            <a:r>
              <a:rPr lang="hu-HU" altLang="en-US" sz="3600" dirty="0" smtClean="0">
                <a:latin typeface="Times New Roman" pitchFamily="18" charset="0"/>
                <a:sym typeface="Symbol" pitchFamily="18" charset="2"/>
              </a:rPr>
              <a:t>              </a:t>
            </a:r>
            <a:r>
              <a:rPr lang="hu-HU" altLang="en-US" sz="4400" dirty="0" smtClean="0">
                <a:latin typeface="Times New Roman" pitchFamily="18" charset="0"/>
              </a:rPr>
              <a:t>)</a:t>
            </a:r>
            <a:r>
              <a:rPr lang="hu-HU" altLang="en-US" sz="3600" dirty="0" smtClean="0">
                <a:latin typeface="Times New Roman" pitchFamily="18" charset="0"/>
              </a:rPr>
              <a:t>cos</a:t>
            </a:r>
            <a:r>
              <a:rPr lang="en-GB" altLang="en-US" sz="3600" baseline="30000" dirty="0" smtClean="0">
                <a:latin typeface="Times New Roman" pitchFamily="18" charset="0"/>
              </a:rPr>
              <a:t>+</a:t>
            </a:r>
            <a:r>
              <a:rPr lang="hu-HU" altLang="en-US" sz="3600" dirty="0" err="1" smtClean="0">
                <a:latin typeface="Symbol" pitchFamily="18" charset="2"/>
              </a:rPr>
              <a:t>q</a:t>
            </a:r>
            <a:r>
              <a:rPr lang="hu-HU" altLang="en-US" sz="3600" baseline="30000" dirty="0" err="1" smtClean="0">
                <a:latin typeface="Times New Roman" pitchFamily="18" charset="0"/>
                <a:sym typeface="Symbol" pitchFamily="18" charset="2"/>
              </a:rPr>
              <a:t>in</a:t>
            </a:r>
            <a:endParaRPr lang="hu-HU" altLang="en-US" sz="3600" dirty="0">
              <a:latin typeface="Symbol" pitchFamily="18" charset="2"/>
            </a:endParaRPr>
          </a:p>
        </p:txBody>
      </p:sp>
      <p:sp>
        <p:nvSpPr>
          <p:cNvPr id="7" name="Téglalap 6"/>
          <p:cNvSpPr/>
          <p:nvPr/>
        </p:nvSpPr>
        <p:spPr>
          <a:xfrm>
            <a:off x="3126043" y="5354779"/>
            <a:ext cx="1711063" cy="523220"/>
          </a:xfrm>
          <a:prstGeom prst="rect">
            <a:avLst/>
          </a:prstGeom>
        </p:spPr>
        <p:txBody>
          <a:bodyPr wrap="square">
            <a:spAutoFit/>
          </a:bodyPr>
          <a:lstStyle/>
          <a:p>
            <a:r>
              <a:rPr lang="en-GB" altLang="en-US" sz="2800" dirty="0" smtClean="0"/>
              <a:t>(</a:t>
            </a:r>
            <a:r>
              <a:rPr lang="hu-HU" altLang="en-US" sz="2800" dirty="0" smtClean="0"/>
              <a:t>cos</a:t>
            </a:r>
            <a:r>
              <a:rPr lang="en-GB" altLang="en-US" sz="2800" baseline="30000" dirty="0" smtClean="0"/>
              <a:t>+</a:t>
            </a:r>
            <a:r>
              <a:rPr lang="en-GB" altLang="en-US" sz="2800" dirty="0" smtClean="0">
                <a:latin typeface="Symbol" pitchFamily="18" charset="2"/>
              </a:rPr>
              <a:t>d)</a:t>
            </a:r>
            <a:r>
              <a:rPr lang="en-US" altLang="en-US" sz="2800" i="1" baseline="30000" dirty="0" smtClean="0"/>
              <a:t>s</a:t>
            </a:r>
            <a:r>
              <a:rPr lang="hu-HU" altLang="en-US" sz="2800" i="1" baseline="30000" dirty="0" err="1" smtClean="0"/>
              <a:t>hine</a:t>
            </a:r>
            <a:r>
              <a:rPr lang="hu-HU" altLang="en-US" sz="2800" dirty="0" smtClean="0"/>
              <a:t> </a:t>
            </a:r>
            <a:endParaRPr lang="hu-HU" sz="2800" dirty="0"/>
          </a:p>
        </p:txBody>
      </p:sp>
      <p:sp>
        <p:nvSpPr>
          <p:cNvPr id="8" name="Téglalap 7"/>
          <p:cNvSpPr/>
          <p:nvPr/>
        </p:nvSpPr>
        <p:spPr>
          <a:xfrm>
            <a:off x="3252169" y="5775240"/>
            <a:ext cx="1245854" cy="523220"/>
          </a:xfrm>
          <a:prstGeom prst="rect">
            <a:avLst/>
          </a:prstGeom>
        </p:spPr>
        <p:txBody>
          <a:bodyPr wrap="none">
            <a:spAutoFit/>
          </a:bodyPr>
          <a:lstStyle/>
          <a:p>
            <a:r>
              <a:rPr lang="hu-HU" altLang="en-US" sz="2800" dirty="0" smtClean="0"/>
              <a:t>(</a:t>
            </a:r>
            <a:r>
              <a:rPr lang="hu-HU" altLang="en-US" sz="2800" b="1" dirty="0" smtClean="0"/>
              <a:t>L</a:t>
            </a:r>
            <a:r>
              <a:rPr lang="hu-HU" altLang="en-US" sz="2800" dirty="0" smtClean="0"/>
              <a:t>+</a:t>
            </a:r>
            <a:r>
              <a:rPr lang="hu-HU" altLang="en-US" sz="2800" b="1" dirty="0" smtClean="0"/>
              <a:t>V</a:t>
            </a:r>
            <a:r>
              <a:rPr lang="hu-HU" altLang="en-US" sz="2800" dirty="0" smtClean="0"/>
              <a:t>)</a:t>
            </a:r>
            <a:r>
              <a:rPr lang="hu-HU" altLang="en-US" sz="2800" baseline="30000" dirty="0" smtClean="0"/>
              <a:t>2</a:t>
            </a:r>
            <a:endParaRPr lang="hu-HU" sz="2800" baseline="30000" dirty="0"/>
          </a:p>
        </p:txBody>
      </p:sp>
      <p:cxnSp>
        <p:nvCxnSpPr>
          <p:cNvPr id="9" name="Egyenes összekötő 8"/>
          <p:cNvCxnSpPr/>
          <p:nvPr/>
        </p:nvCxnSpPr>
        <p:spPr>
          <a:xfrm flipV="1">
            <a:off x="3255956" y="5853391"/>
            <a:ext cx="141922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4" cstate="print"/>
          <a:srcRect/>
          <a:stretch>
            <a:fillRect/>
          </a:stretch>
        </p:blipFill>
        <p:spPr bwMode="auto">
          <a:xfrm>
            <a:off x="6432698" y="2937063"/>
            <a:ext cx="2636874" cy="3869178"/>
          </a:xfrm>
          <a:prstGeom prst="rect">
            <a:avLst/>
          </a:prstGeom>
          <a:noFill/>
          <a:ln w="9525">
            <a:noFill/>
            <a:miter lim="800000"/>
            <a:headEnd/>
            <a:tailEnd/>
          </a:ln>
        </p:spPr>
      </p:pic>
    </p:spTree>
    <p:extLst>
      <p:ext uri="{BB962C8B-B14F-4D97-AF65-F5344CB8AC3E}">
        <p14:creationId xmlns:p14="http://schemas.microsoft.com/office/powerpoint/2010/main" val="41607425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u-HU" altLang="en-US" dirty="0" smtClean="0">
                <a:solidFill>
                  <a:srgbClr val="FF0000"/>
                </a:solidFill>
              </a:rPr>
              <a:t>Diffúz+</a:t>
            </a:r>
            <a:r>
              <a:rPr lang="hu-HU" altLang="en-US" dirty="0" err="1" smtClean="0">
                <a:solidFill>
                  <a:srgbClr val="FF0000"/>
                </a:solidFill>
              </a:rPr>
              <a:t>Phong</a:t>
            </a:r>
            <a:r>
              <a:rPr lang="hu-HU" altLang="en-US" dirty="0" smtClean="0">
                <a:solidFill>
                  <a:srgbClr val="FF0000"/>
                </a:solidFill>
              </a:rPr>
              <a:t> anyagok</a:t>
            </a:r>
          </a:p>
        </p:txBody>
      </p:sp>
      <p:pic>
        <p:nvPicPr>
          <p:cNvPr id="18435" name="Picture 3" descr="PHONG"/>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228600" y="1828800"/>
            <a:ext cx="7934325" cy="4686300"/>
          </a:xfrm>
          <a:prstGeom prst="rect">
            <a:avLst/>
          </a:prstGeom>
          <a:solidFill>
            <a:schemeClr val="bg1"/>
          </a:solidFill>
          <a:ln>
            <a:noFill/>
          </a:ln>
          <a:extLst/>
        </p:spPr>
      </p:pic>
      <p:sp>
        <p:nvSpPr>
          <p:cNvPr id="18436" name="Text Box 4"/>
          <p:cNvSpPr txBox="1">
            <a:spLocks noChangeArrowheads="1"/>
          </p:cNvSpPr>
          <p:nvPr/>
        </p:nvSpPr>
        <p:spPr bwMode="auto">
          <a:xfrm>
            <a:off x="1752600" y="5943600"/>
            <a:ext cx="4237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5                 10             20             50</a:t>
            </a:r>
          </a:p>
        </p:txBody>
      </p:sp>
      <p:sp>
        <p:nvSpPr>
          <p:cNvPr id="18437" name="Text Box 5"/>
          <p:cNvSpPr txBox="1">
            <a:spLocks noChangeArrowheads="1"/>
          </p:cNvSpPr>
          <p:nvPr/>
        </p:nvSpPr>
        <p:spPr bwMode="auto">
          <a:xfrm>
            <a:off x="369888" y="5927725"/>
            <a:ext cx="156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shininess =</a:t>
            </a:r>
          </a:p>
        </p:txBody>
      </p:sp>
      <p:sp>
        <p:nvSpPr>
          <p:cNvPr id="18438" name="Text Box 6"/>
          <p:cNvSpPr txBox="1">
            <a:spLocks noChangeArrowheads="1"/>
          </p:cNvSpPr>
          <p:nvPr/>
        </p:nvSpPr>
        <p:spPr bwMode="auto">
          <a:xfrm>
            <a:off x="517525" y="2403475"/>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diffúz</a:t>
            </a:r>
          </a:p>
        </p:txBody>
      </p:sp>
      <p:sp>
        <p:nvSpPr>
          <p:cNvPr id="18439" name="Text Box 7"/>
          <p:cNvSpPr txBox="1">
            <a:spLocks noChangeArrowheads="1"/>
          </p:cNvSpPr>
          <p:nvPr/>
        </p:nvSpPr>
        <p:spPr bwMode="auto">
          <a:xfrm>
            <a:off x="533400" y="3810000"/>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Phong</a:t>
            </a:r>
          </a:p>
        </p:txBody>
      </p:sp>
      <p:sp>
        <p:nvSpPr>
          <p:cNvPr id="18440" name="Text Box 8"/>
          <p:cNvSpPr txBox="1">
            <a:spLocks noChangeArrowheads="1"/>
          </p:cNvSpPr>
          <p:nvPr/>
        </p:nvSpPr>
        <p:spPr bwMode="auto">
          <a:xfrm>
            <a:off x="533400" y="4953000"/>
            <a:ext cx="11097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diffúz +</a:t>
            </a:r>
          </a:p>
          <a:p>
            <a:pPr>
              <a:spcBef>
                <a:spcPct val="0"/>
              </a:spcBef>
              <a:buFontTx/>
              <a:buNone/>
            </a:pPr>
            <a:r>
              <a:rPr lang="hu-HU" altLang="en-US" sz="2400">
                <a:solidFill>
                  <a:schemeClr val="bg1"/>
                </a:solidFill>
                <a:latin typeface="+mn-lt"/>
              </a:rPr>
              <a:t>Phong</a:t>
            </a:r>
          </a:p>
        </p:txBody>
      </p:sp>
      <p:sp>
        <p:nvSpPr>
          <p:cNvPr id="21513" name="Text Box 10"/>
          <p:cNvSpPr txBox="1">
            <a:spLocks noChangeArrowheads="1"/>
          </p:cNvSpPr>
          <p:nvPr/>
        </p:nvSpPr>
        <p:spPr bwMode="auto">
          <a:xfrm>
            <a:off x="6443663" y="3352800"/>
            <a:ext cx="2822575" cy="1446213"/>
          </a:xfrm>
          <a:prstGeom prst="rect">
            <a:avLst/>
          </a:prstGeom>
          <a:solidFill>
            <a:schemeClr val="tx2">
              <a:lumMod val="50000"/>
            </a:schemeClr>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GB" altLang="en-US" sz="2200" smtClean="0">
                <a:solidFill>
                  <a:schemeClr val="bg1"/>
                </a:solidFill>
                <a:latin typeface="+mn-lt"/>
              </a:rPr>
              <a:t>Egyszeres </a:t>
            </a:r>
            <a:r>
              <a:rPr lang="hu-HU" altLang="en-US" sz="2200" smtClean="0">
                <a:solidFill>
                  <a:schemeClr val="bg1"/>
                </a:solidFill>
                <a:latin typeface="+mn-lt"/>
              </a:rPr>
              <a:t>fény-anyag </a:t>
            </a:r>
          </a:p>
          <a:p>
            <a:pPr>
              <a:defRPr/>
            </a:pPr>
            <a:r>
              <a:rPr lang="hu-HU" altLang="en-US" sz="2200" smtClean="0">
                <a:solidFill>
                  <a:schemeClr val="bg1"/>
                </a:solidFill>
                <a:latin typeface="+mn-lt"/>
              </a:rPr>
              <a:t>kölcsönhatás,</a:t>
            </a:r>
          </a:p>
          <a:p>
            <a:pPr>
              <a:defRPr/>
            </a:pPr>
            <a:r>
              <a:rPr lang="hu-HU" altLang="en-US" sz="2200" smtClean="0">
                <a:solidFill>
                  <a:schemeClr val="bg1"/>
                </a:solidFill>
                <a:latin typeface="+mn-lt"/>
              </a:rPr>
              <a:t>nemfémeknél</a:t>
            </a:r>
          </a:p>
          <a:p>
            <a:pPr>
              <a:defRPr/>
            </a:pPr>
            <a:r>
              <a:rPr lang="hu-HU" altLang="en-US" sz="2200" smtClean="0">
                <a:solidFill>
                  <a:schemeClr val="bg1"/>
                </a:solidFill>
                <a:latin typeface="+mn-lt"/>
              </a:rPr>
              <a:t>hullámhossz független</a:t>
            </a:r>
          </a:p>
        </p:txBody>
      </p:sp>
      <p:sp>
        <p:nvSpPr>
          <p:cNvPr id="21514" name="Text Box 12"/>
          <p:cNvSpPr txBox="1">
            <a:spLocks noChangeArrowheads="1"/>
          </p:cNvSpPr>
          <p:nvPr/>
        </p:nvSpPr>
        <p:spPr bwMode="auto">
          <a:xfrm>
            <a:off x="6451600" y="2046288"/>
            <a:ext cx="2754313" cy="1108075"/>
          </a:xfrm>
          <a:prstGeom prst="rect">
            <a:avLst/>
          </a:prstGeom>
          <a:solidFill>
            <a:schemeClr val="tx2">
              <a:lumMod val="5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hu-HU" altLang="en-US" sz="2200" smtClean="0">
                <a:solidFill>
                  <a:schemeClr val="bg1"/>
                </a:solidFill>
                <a:latin typeface="+mn-lt"/>
              </a:rPr>
              <a:t>Sokszoros fény-anyag </a:t>
            </a:r>
          </a:p>
          <a:p>
            <a:pPr>
              <a:defRPr/>
            </a:pPr>
            <a:r>
              <a:rPr lang="hu-HU" altLang="en-US" sz="2200" smtClean="0">
                <a:solidFill>
                  <a:schemeClr val="bg1"/>
                </a:solidFill>
                <a:latin typeface="+mn-lt"/>
              </a:rPr>
              <a:t>kölcsönhatás</a:t>
            </a:r>
          </a:p>
          <a:p>
            <a:pPr>
              <a:defRPr/>
            </a:pPr>
            <a:r>
              <a:rPr lang="hu-HU" altLang="en-US" sz="2200" smtClean="0">
                <a:solidFill>
                  <a:schemeClr val="bg1"/>
                </a:solidFill>
                <a:latin typeface="+mn-lt"/>
              </a:rPr>
              <a:t>„Saját szín”</a:t>
            </a: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ím 1"/>
          <p:cNvSpPr>
            <a:spLocks noGrp="1"/>
          </p:cNvSpPr>
          <p:nvPr>
            <p:ph type="title"/>
          </p:nvPr>
        </p:nvSpPr>
        <p:spPr>
          <a:xfrm>
            <a:off x="0" y="311150"/>
            <a:ext cx="5202621" cy="1143000"/>
          </a:xfrm>
        </p:spPr>
        <p:txBody>
          <a:bodyPr/>
          <a:lstStyle/>
          <a:p>
            <a:r>
              <a:rPr lang="en-US" altLang="en-US" dirty="0" err="1" smtClean="0">
                <a:solidFill>
                  <a:srgbClr val="FF0000"/>
                </a:solidFill>
              </a:rPr>
              <a:t>RoughMaterial</a:t>
            </a:r>
            <a:endParaRPr lang="hu-HU" altLang="en-US" dirty="0" smtClean="0">
              <a:solidFill>
                <a:srgbClr val="FF0000"/>
              </a:solidFill>
            </a:endParaRPr>
          </a:p>
        </p:txBody>
      </p:sp>
      <p:sp>
        <p:nvSpPr>
          <p:cNvPr id="5" name="Téglalap 4"/>
          <p:cNvSpPr/>
          <p:nvPr/>
        </p:nvSpPr>
        <p:spPr>
          <a:xfrm>
            <a:off x="0" y="3328254"/>
            <a:ext cx="9144000" cy="3529746"/>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eaLnBrk="1" fontAlgn="auto" hangingPunct="1">
              <a:spcBef>
                <a:spcPts val="0"/>
              </a:spcBef>
              <a:spcAft>
                <a:spcPts val="0"/>
              </a:spcAft>
              <a:defRPr/>
            </a:pPr>
            <a:r>
              <a:rPr lang="en-US" sz="2000" b="1" i="1" u="sng" kern="0" dirty="0" smtClean="0">
                <a:solidFill>
                  <a:sysClr val="windowText" lastClr="000000"/>
                </a:solidFill>
                <a:latin typeface="Courier New" pitchFamily="49" charset="0"/>
                <a:cs typeface="Courier New" pitchFamily="49" charset="0"/>
              </a:rPr>
              <a:t>//            unit N         unit V        unit L</a:t>
            </a:r>
          </a:p>
          <a:p>
            <a:pPr eaLnBrk="1" fontAlgn="auto" hangingPunct="1">
              <a:spcBef>
                <a:spcPts val="0"/>
              </a:spcBef>
              <a:spcAft>
                <a:spcPts val="0"/>
              </a:spcAft>
              <a:defRPr/>
            </a:pP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0070C0"/>
                </a:solidFill>
                <a:latin typeface="Courier New" pitchFamily="49" charset="0"/>
                <a:cs typeface="Courier New" pitchFamily="49" charset="0"/>
              </a:rPr>
              <a:t>shade</a:t>
            </a: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FF0000"/>
                </a:solidFill>
                <a:latin typeface="Courier New" pitchFamily="49" charset="0"/>
                <a:cs typeface="Courier New" pitchFamily="49" charset="0"/>
              </a:rPr>
              <a:t>normal</a:t>
            </a: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err="1" smtClean="0">
                <a:solidFill>
                  <a:srgbClr val="FF0000"/>
                </a:solidFill>
                <a:latin typeface="Courier New" pitchFamily="49" charset="0"/>
                <a:cs typeface="Courier New" pitchFamily="49" charset="0"/>
              </a:rPr>
              <a:t>viewDir</a:t>
            </a:r>
            <a:r>
              <a:rPr lang="en-US" sz="2000" b="1" kern="0" dirty="0" smtClean="0">
                <a:solidFill>
                  <a:sysClr val="windowText" lastClr="000000"/>
                </a:solidFill>
                <a:latin typeface="Courier New" pitchFamily="49" charset="0"/>
                <a:cs typeface="Courier New" pitchFamily="49" charset="0"/>
              </a:rPr>
              <a:t>,</a:t>
            </a:r>
            <a:r>
              <a:rPr lang="hu-HU" sz="2000" b="1" kern="0" dirty="0" smtClean="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err="1">
                <a:solidFill>
                  <a:srgbClr val="FF0000"/>
                </a:solidFill>
                <a:latin typeface="Courier New" pitchFamily="49" charset="0"/>
                <a:cs typeface="Courier New" pitchFamily="49" charset="0"/>
              </a:rPr>
              <a:t>lightDir</a:t>
            </a:r>
            <a:r>
              <a:rPr lang="en-US" sz="2000" b="1" kern="0" dirty="0" smtClean="0">
                <a:solidFill>
                  <a:sysClr val="windowText" lastClr="000000"/>
                </a:solidFill>
                <a:latin typeface="Courier New" pitchFamily="49" charset="0"/>
                <a:cs typeface="Courier New" pitchFamily="49" charset="0"/>
              </a:rPr>
              <a:t>,</a:t>
            </a:r>
            <a:endParaRPr lang="hu-HU" sz="2000" b="1" kern="0" dirty="0" smtClean="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hu-HU" sz="2000" b="1" kern="0" dirty="0">
                <a:solidFill>
                  <a:sysClr val="windowText" lastClr="000000"/>
                </a:solidFill>
                <a:latin typeface="Courier New" pitchFamily="49" charset="0"/>
                <a:cs typeface="Courier New" pitchFamily="49" charset="0"/>
              </a:rPr>
              <a:t> </a:t>
            </a:r>
            <a:r>
              <a:rPr lang="hu-HU" sz="2000" b="1" kern="0" dirty="0" smtClean="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err="1">
                <a:solidFill>
                  <a:srgbClr val="FF0000"/>
                </a:solidFill>
                <a:latin typeface="Courier New" pitchFamily="49" charset="0"/>
                <a:cs typeface="Courier New" pitchFamily="49" charset="0"/>
              </a:rPr>
              <a:t>inRad</a:t>
            </a: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a:t>
            </a:r>
            <a:endParaRPr lang="hu-HU"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   float </a:t>
            </a:r>
            <a:r>
              <a:rPr lang="en-US" sz="2000" b="1" kern="0" dirty="0" err="1">
                <a:solidFill>
                  <a:srgbClr val="002060"/>
                </a:solidFill>
                <a:latin typeface="Courier New" pitchFamily="49" charset="0"/>
                <a:cs typeface="Courier New" pitchFamily="49" charset="0"/>
              </a:rPr>
              <a:t>cosTheta</a:t>
            </a:r>
            <a:r>
              <a:rPr lang="en-US" sz="2000" b="1" kern="0" dirty="0">
                <a:solidFill>
                  <a:srgbClr val="00206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dot</a:t>
            </a:r>
            <a:r>
              <a:rPr lang="hu-HU" sz="2000" b="1" kern="0" dirty="0">
                <a:solidFill>
                  <a:sysClr val="windowText" lastClr="000000"/>
                </a:solidFill>
                <a:latin typeface="Courier New" pitchFamily="49" charset="0"/>
                <a:cs typeface="Courier New" pitchFamily="49" charset="0"/>
              </a:rPr>
              <a:t>(</a:t>
            </a:r>
            <a:r>
              <a:rPr lang="en-US" sz="2000" b="1" kern="0" dirty="0">
                <a:solidFill>
                  <a:srgbClr val="FF0000"/>
                </a:solidFill>
                <a:latin typeface="Courier New" pitchFamily="49" charset="0"/>
                <a:cs typeface="Courier New" pitchFamily="49" charset="0"/>
              </a:rPr>
              <a:t>normal</a:t>
            </a:r>
            <a:r>
              <a:rPr lang="hu-HU" sz="2000" b="1" kern="0" dirty="0">
                <a:solidFill>
                  <a:sysClr val="windowText" lastClr="00000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lightDir</a:t>
            </a:r>
            <a:r>
              <a:rPr lang="en-US" sz="2000" b="1" kern="0" dirty="0" smtClean="0">
                <a:solidFill>
                  <a:sysClr val="windowText" lastClr="000000"/>
                </a:solidFill>
                <a:latin typeface="Courier New" pitchFamily="49" charset="0"/>
                <a:cs typeface="Courier New" pitchFamily="49" charset="0"/>
              </a:rPr>
              <a:t>);</a:t>
            </a:r>
            <a:r>
              <a:rPr lang="hu-HU" sz="2000" b="1" kern="0" dirty="0" smtClean="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 unit </a:t>
            </a:r>
            <a:r>
              <a:rPr lang="en-US" sz="2000" b="1" kern="0" dirty="0" err="1" smtClean="0">
                <a:solidFill>
                  <a:sysClr val="windowText" lastClr="000000"/>
                </a:solidFill>
                <a:latin typeface="Courier New" pitchFamily="49" charset="0"/>
                <a:cs typeface="Courier New" pitchFamily="49" charset="0"/>
              </a:rPr>
              <a:t>vecs</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if(</a:t>
            </a:r>
            <a:r>
              <a:rPr lang="en-US" sz="2000" b="1" kern="0" dirty="0" err="1" smtClean="0">
                <a:solidFill>
                  <a:srgbClr val="002060"/>
                </a:solidFill>
                <a:latin typeface="Courier New" pitchFamily="49" charset="0"/>
                <a:cs typeface="Courier New" pitchFamily="49" charset="0"/>
              </a:rPr>
              <a:t>cosTheta</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&lt; 0) return </a:t>
            </a:r>
            <a:r>
              <a:rPr lang="en-US" sz="2000" b="1" kern="0" dirty="0" smtClean="0">
                <a:solidFill>
                  <a:sysClr val="windowText" lastClr="000000"/>
                </a:solidFill>
                <a:latin typeface="Courier New" pitchFamily="49" charset="0"/>
                <a:cs typeface="Courier New" pitchFamily="49" charset="0"/>
              </a:rPr>
              <a:t>vec3(0,0,0);  // self shadow</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vec3 </a:t>
            </a:r>
            <a:r>
              <a:rPr lang="hu-HU" sz="2000" b="1" kern="0" dirty="0" err="1" smtClean="0">
                <a:solidFill>
                  <a:srgbClr val="002060"/>
                </a:solidFill>
                <a:latin typeface="Courier New" pitchFamily="49" charset="0"/>
                <a:cs typeface="Courier New" pitchFamily="49" charset="0"/>
              </a:rPr>
              <a:t>diffuse</a:t>
            </a:r>
            <a:r>
              <a:rPr lang="en-US" sz="2000" b="1" kern="0" dirty="0" smtClean="0">
                <a:solidFill>
                  <a:srgbClr val="002060"/>
                </a:solidFill>
                <a:latin typeface="Courier New" pitchFamily="49" charset="0"/>
                <a:cs typeface="Courier New" pitchFamily="49" charset="0"/>
              </a:rPr>
              <a:t>Rad</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inRad</a:t>
            </a:r>
            <a:r>
              <a:rPr lang="hu-HU" sz="2000" b="1" kern="0" dirty="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hu-HU" sz="2000" b="1" kern="0" dirty="0" err="1">
                <a:solidFill>
                  <a:srgbClr val="00B050"/>
                </a:solidFill>
                <a:latin typeface="Courier New" pitchFamily="49" charset="0"/>
                <a:cs typeface="Courier New" pitchFamily="49" charset="0"/>
              </a:rPr>
              <a:t>kd</a:t>
            </a:r>
            <a:r>
              <a:rPr lang="hu-HU" sz="2000" b="1" kern="0" dirty="0">
                <a:solidFill>
                  <a:sysClr val="windowText" lastClr="000000"/>
                </a:solidFill>
                <a:latin typeface="Courier New" pitchFamily="49" charset="0"/>
                <a:cs typeface="Courier New" pitchFamily="49" charset="0"/>
              </a:rPr>
              <a:t> * </a:t>
            </a:r>
            <a:r>
              <a:rPr lang="en-US" sz="2000" b="1" kern="0" dirty="0" err="1" smtClean="0">
                <a:solidFill>
                  <a:srgbClr val="002060"/>
                </a:solidFill>
                <a:latin typeface="Courier New" pitchFamily="49" charset="0"/>
                <a:cs typeface="Courier New" pitchFamily="49" charset="0"/>
              </a:rPr>
              <a:t>cosTheta</a:t>
            </a:r>
            <a:r>
              <a:rPr lang="en-US" sz="2000" b="1" kern="0" dirty="0" smtClean="0">
                <a:solidFill>
                  <a:srgbClr val="002060"/>
                </a:solidFill>
                <a:latin typeface="Courier New" pitchFamily="49" charset="0"/>
                <a:cs typeface="Courier New" pitchFamily="49" charset="0"/>
              </a:rPr>
              <a:t>;</a:t>
            </a:r>
            <a:r>
              <a:rPr lang="en-US" sz="2000" b="1" kern="0" dirty="0">
                <a:latin typeface="Courier New" pitchFamily="49" charset="0"/>
                <a:cs typeface="Courier New" pitchFamily="49" charset="0"/>
              </a:rPr>
              <a:t> </a:t>
            </a:r>
            <a:r>
              <a:rPr lang="en-US" sz="2000" b="1" kern="0" dirty="0" smtClean="0">
                <a:latin typeface="Courier New" pitchFamily="49" charset="0"/>
                <a:cs typeface="Courier New" pitchFamily="49" charset="0"/>
              </a:rPr>
              <a:t> // diffuse</a:t>
            </a:r>
            <a:endParaRPr lang="en-US" sz="2000" b="1" kern="0" dirty="0">
              <a:solidFill>
                <a:schemeClr val="bg2"/>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002060"/>
                </a:solidFill>
                <a:latin typeface="Courier New" pitchFamily="49" charset="0"/>
                <a:cs typeface="Courier New" pitchFamily="49" charset="0"/>
              </a:rPr>
              <a:t>halfway</a:t>
            </a:r>
            <a:r>
              <a:rPr lang="en-US" sz="2000" b="1" kern="0" dirty="0">
                <a:solidFill>
                  <a:sysClr val="windowText" lastClr="000000"/>
                </a:solidFill>
                <a:latin typeface="Courier New" pitchFamily="49" charset="0"/>
                <a:cs typeface="Courier New" pitchFamily="49" charset="0"/>
              </a:rPr>
              <a:t> = </a:t>
            </a:r>
            <a:r>
              <a:rPr lang="hu-HU" sz="2000" b="1" kern="0" dirty="0" err="1" smtClean="0">
                <a:solidFill>
                  <a:sysClr val="windowText" lastClr="000000"/>
                </a:solidFill>
                <a:latin typeface="Courier New" pitchFamily="49" charset="0"/>
                <a:cs typeface="Courier New" pitchFamily="49" charset="0"/>
              </a:rPr>
              <a:t>normalize</a:t>
            </a:r>
            <a:r>
              <a:rPr lang="en-US" sz="2000" b="1" kern="0" dirty="0" smtClean="0">
                <a:solidFill>
                  <a:sysClr val="windowText" lastClr="000000"/>
                </a:solidFill>
                <a:latin typeface="Courier New" pitchFamily="49" charset="0"/>
                <a:cs typeface="Courier New" pitchFamily="49" charset="0"/>
              </a:rPr>
              <a:t>(</a:t>
            </a:r>
            <a:r>
              <a:rPr lang="en-US" sz="2000" b="1" kern="0" dirty="0" err="1" smtClean="0">
                <a:solidFill>
                  <a:srgbClr val="FF0000"/>
                </a:solidFill>
                <a:latin typeface="Courier New" pitchFamily="49" charset="0"/>
                <a:cs typeface="Courier New" pitchFamily="49" charset="0"/>
              </a:rPr>
              <a:t>viewDir</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lightDir</a:t>
            </a: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float </a:t>
            </a:r>
            <a:r>
              <a:rPr lang="en-US" sz="2000" b="1" kern="0" dirty="0" err="1">
                <a:solidFill>
                  <a:srgbClr val="002060"/>
                </a:solidFill>
                <a:latin typeface="Courier New" pitchFamily="49" charset="0"/>
                <a:cs typeface="Courier New" pitchFamily="49" charset="0"/>
              </a:rPr>
              <a:t>cosDelta</a:t>
            </a:r>
            <a:r>
              <a:rPr lang="en-US" sz="2000" b="1" kern="0" dirty="0">
                <a:solidFill>
                  <a:sysClr val="windowText" lastClr="000000"/>
                </a:solidFill>
                <a:latin typeface="Courier New" pitchFamily="49" charset="0"/>
                <a:cs typeface="Courier New" pitchFamily="49" charset="0"/>
              </a:rPr>
              <a:t> = </a:t>
            </a:r>
            <a:r>
              <a:rPr lang="hu-HU" sz="2000" b="1" kern="0" dirty="0" err="1">
                <a:solidFill>
                  <a:sysClr val="windowText" lastClr="000000"/>
                </a:solidFill>
                <a:latin typeface="Courier New" pitchFamily="49" charset="0"/>
                <a:cs typeface="Courier New" pitchFamily="49" charset="0"/>
              </a:rPr>
              <a:t>dot</a:t>
            </a:r>
            <a:r>
              <a:rPr lang="hu-HU" sz="2000" b="1" kern="0" dirty="0">
                <a:solidFill>
                  <a:sysClr val="windowText" lastClr="000000"/>
                </a:solidFill>
                <a:latin typeface="Courier New" pitchFamily="49" charset="0"/>
                <a:cs typeface="Courier New" pitchFamily="49" charset="0"/>
              </a:rPr>
              <a:t>(</a:t>
            </a:r>
            <a:r>
              <a:rPr lang="en-US" sz="2000" b="1" kern="0" dirty="0">
                <a:solidFill>
                  <a:srgbClr val="FF0000"/>
                </a:solidFill>
                <a:latin typeface="Courier New" pitchFamily="49" charset="0"/>
                <a:cs typeface="Courier New" pitchFamily="49" charset="0"/>
              </a:rPr>
              <a:t>normal</a:t>
            </a:r>
            <a:r>
              <a:rPr lang="hu-HU" sz="2000" b="1" kern="0" dirty="0">
                <a:solidFill>
                  <a:sysClr val="windowText" lastClr="000000"/>
                </a:solidFill>
                <a:latin typeface="Courier New" pitchFamily="49" charset="0"/>
                <a:cs typeface="Courier New" pitchFamily="49" charset="0"/>
              </a:rPr>
              <a:t>, </a:t>
            </a:r>
            <a:r>
              <a:rPr lang="en-US" sz="2000" b="1" kern="0" dirty="0">
                <a:solidFill>
                  <a:srgbClr val="002060"/>
                </a:solidFill>
                <a:latin typeface="Courier New" pitchFamily="49" charset="0"/>
                <a:cs typeface="Courier New" pitchFamily="49" charset="0"/>
              </a:rPr>
              <a:t>halfway</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if(</a:t>
            </a:r>
            <a:r>
              <a:rPr lang="en-US" sz="2000" b="1" kern="0" dirty="0" err="1" smtClean="0">
                <a:solidFill>
                  <a:srgbClr val="002060"/>
                </a:solidFill>
                <a:latin typeface="Courier New" pitchFamily="49" charset="0"/>
                <a:cs typeface="Courier New" pitchFamily="49" charset="0"/>
              </a:rPr>
              <a:t>cosDelta</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&lt; 0) return </a:t>
            </a:r>
            <a:r>
              <a:rPr lang="hu-HU" sz="2000" b="1" kern="0" dirty="0" err="1">
                <a:solidFill>
                  <a:srgbClr val="002060"/>
                </a:solidFill>
                <a:latin typeface="Courier New" pitchFamily="49" charset="0"/>
                <a:cs typeface="Courier New" pitchFamily="49" charset="0"/>
              </a:rPr>
              <a:t>diffuse</a:t>
            </a:r>
            <a:r>
              <a:rPr lang="en-US" sz="2000" b="1" kern="0" smtClean="0">
                <a:solidFill>
                  <a:srgbClr val="002060"/>
                </a:solidFill>
                <a:latin typeface="Courier New" pitchFamily="49" charset="0"/>
                <a:cs typeface="Courier New" pitchFamily="49" charset="0"/>
              </a:rPr>
              <a:t>Rad</a:t>
            </a:r>
            <a:r>
              <a:rPr lang="en-US" sz="2000" b="1" kern="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return </a:t>
            </a:r>
            <a:r>
              <a:rPr lang="hu-HU" sz="2000" b="1" kern="0" dirty="0" err="1" smtClean="0">
                <a:solidFill>
                  <a:srgbClr val="002060"/>
                </a:solidFill>
                <a:latin typeface="Courier New" pitchFamily="49" charset="0"/>
                <a:cs typeface="Courier New" pitchFamily="49" charset="0"/>
              </a:rPr>
              <a:t>diffuse</a:t>
            </a:r>
            <a:r>
              <a:rPr lang="en-US" sz="2000" b="1" kern="0" dirty="0" smtClean="0">
                <a:solidFill>
                  <a:srgbClr val="002060"/>
                </a:solidFill>
                <a:latin typeface="Courier New" pitchFamily="49" charset="0"/>
                <a:cs typeface="Courier New" pitchFamily="49" charset="0"/>
              </a:rPr>
              <a:t>Rad </a:t>
            </a:r>
            <a:r>
              <a:rPr lang="en-US" sz="2000" b="1" kern="0" dirty="0">
                <a:solidFill>
                  <a:srgbClr val="00206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inRad</a:t>
            </a:r>
            <a:r>
              <a:rPr lang="en-US" sz="2000" b="1" kern="0" dirty="0">
                <a:solidFill>
                  <a:srgbClr val="FF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00B050"/>
                </a:solidFill>
                <a:latin typeface="Courier New" pitchFamily="49" charset="0"/>
                <a:cs typeface="Courier New" pitchFamily="49" charset="0"/>
              </a:rPr>
              <a:t>ks</a:t>
            </a:r>
            <a:r>
              <a:rPr lang="hu-HU" sz="2000" b="1" kern="0" dirty="0">
                <a:solidFill>
                  <a:srgbClr val="C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 pow(</a:t>
            </a:r>
            <a:r>
              <a:rPr lang="en-US" sz="2000" b="1" kern="0" dirty="0" err="1" smtClean="0">
                <a:solidFill>
                  <a:srgbClr val="002060"/>
                </a:solidFill>
                <a:latin typeface="Courier New" pitchFamily="49" charset="0"/>
                <a:cs typeface="Courier New" pitchFamily="49" charset="0"/>
              </a:rPr>
              <a:t>cosDelta</a:t>
            </a:r>
            <a:r>
              <a:rPr lang="en-US" sz="2000" b="1" kern="0" dirty="0" smtClean="0">
                <a:solidFill>
                  <a:sysClr val="windowText" lastClr="000000"/>
                </a:solidFill>
                <a:latin typeface="Courier New" pitchFamily="49" charset="0"/>
                <a:cs typeface="Courier New" pitchFamily="49" charset="0"/>
              </a:rPr>
              <a:t>,</a:t>
            </a:r>
            <a:r>
              <a:rPr lang="hu-HU" sz="2000" b="1" kern="0" dirty="0" smtClean="0">
                <a:solidFill>
                  <a:sysClr val="windowText" lastClr="000000"/>
                </a:solidFill>
                <a:latin typeface="Courier New" pitchFamily="49" charset="0"/>
                <a:cs typeface="Courier New" pitchFamily="49" charset="0"/>
              </a:rPr>
              <a:t> </a:t>
            </a:r>
            <a:r>
              <a:rPr lang="en-US" sz="2000" b="1" kern="0" dirty="0" smtClean="0">
                <a:solidFill>
                  <a:srgbClr val="00B050"/>
                </a:solidFill>
                <a:latin typeface="Courier New" pitchFamily="49" charset="0"/>
                <a:cs typeface="Courier New" pitchFamily="49" charset="0"/>
              </a:rPr>
              <a:t>shine</a:t>
            </a: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064" y="160641"/>
            <a:ext cx="3673366" cy="305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5" descr="shadph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400" y="1485822"/>
            <a:ext cx="25209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284" y="1485823"/>
            <a:ext cx="25923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ím 9"/>
          <p:cNvSpPr txBox="1">
            <a:spLocks/>
          </p:cNvSpPr>
          <p:nvPr/>
        </p:nvSpPr>
        <p:spPr bwMode="auto">
          <a:xfrm>
            <a:off x="0" y="2603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hu-HU" altLang="en-US" sz="4400">
                <a:solidFill>
                  <a:srgbClr val="FF0000"/>
                </a:solidFill>
                <a:latin typeface="Calibri" pitchFamily="34" charset="0"/>
              </a:rPr>
              <a:t>3D képszintézis</a:t>
            </a:r>
          </a:p>
        </p:txBody>
      </p:sp>
      <p:graphicFrame>
        <p:nvGraphicFramePr>
          <p:cNvPr id="3075" name="Object 2">
            <a:hlinkClick r:id="" action="ppaction://ole?verb=0"/>
          </p:cNvPr>
          <p:cNvGraphicFramePr>
            <a:graphicFrameLocks/>
          </p:cNvGraphicFramePr>
          <p:nvPr/>
        </p:nvGraphicFramePr>
        <p:xfrm>
          <a:off x="657225" y="1301750"/>
          <a:ext cx="2779713" cy="2617788"/>
        </p:xfrm>
        <a:graphic>
          <a:graphicData uri="http://schemas.openxmlformats.org/presentationml/2006/ole">
            <mc:AlternateContent xmlns:mc="http://schemas.openxmlformats.org/markup-compatibility/2006">
              <mc:Choice xmlns:v="urn:schemas-microsoft-com:vml" Requires="v">
                <p:oleObj spid="_x0000_s3543" name="Klip" r:id="rId4" imgW="3046680" imgH="2871360" progId="">
                  <p:embed/>
                </p:oleObj>
              </mc:Choice>
              <mc:Fallback>
                <p:oleObj name="Klip" r:id="rId4" imgW="3046680" imgH="2871360" progId="">
                  <p:embed/>
                  <p:pic>
                    <p:nvPicPr>
                      <p:cNvPr id="0" name="Picture 28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1301750"/>
                        <a:ext cx="2779713"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3">
            <a:hlinkClick r:id="" action="ppaction://ole?verb=0"/>
          </p:cNvPr>
          <p:cNvGraphicFramePr>
            <a:graphicFrameLocks/>
          </p:cNvGraphicFramePr>
          <p:nvPr/>
        </p:nvGraphicFramePr>
        <p:xfrm>
          <a:off x="581025" y="4094163"/>
          <a:ext cx="2819400" cy="2617787"/>
        </p:xfrm>
        <a:graphic>
          <a:graphicData uri="http://schemas.openxmlformats.org/presentationml/2006/ole">
            <mc:AlternateContent xmlns:mc="http://schemas.openxmlformats.org/markup-compatibility/2006">
              <mc:Choice xmlns:v="urn:schemas-microsoft-com:vml" Requires="v">
                <p:oleObj spid="_x0000_s3544" name="Klip" r:id="rId6" imgW="3046680" imgH="2871360" progId="">
                  <p:embed/>
                </p:oleObj>
              </mc:Choice>
              <mc:Fallback>
                <p:oleObj name="Klip" r:id="rId6" imgW="3046680" imgH="2871360" progId="">
                  <p:embed/>
                  <p:pic>
                    <p:nvPicPr>
                      <p:cNvPr id="0" name="Picture 28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4094163"/>
                        <a:ext cx="28194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4"/>
          <p:cNvSpPr>
            <a:spLocks noChangeArrowheads="1"/>
          </p:cNvSpPr>
          <p:nvPr/>
        </p:nvSpPr>
        <p:spPr bwMode="auto">
          <a:xfrm>
            <a:off x="2025650" y="3191669"/>
            <a:ext cx="1371600" cy="3505200"/>
          </a:xfrm>
          <a:prstGeom prst="rect">
            <a:avLst/>
          </a:prstGeom>
          <a:solidFill>
            <a:schemeClr val="bg1"/>
          </a:solidFill>
          <a:ln w="12700">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078" name="Oval 6"/>
          <p:cNvSpPr>
            <a:spLocks noChangeArrowheads="1"/>
          </p:cNvSpPr>
          <p:nvPr/>
        </p:nvSpPr>
        <p:spPr bwMode="auto">
          <a:xfrm>
            <a:off x="3552825" y="4349750"/>
            <a:ext cx="822325" cy="47942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aphicFrame>
        <p:nvGraphicFramePr>
          <p:cNvPr id="3079" name="Object 7"/>
          <p:cNvGraphicFramePr>
            <a:graphicFrameLocks noChangeAspect="1"/>
          </p:cNvGraphicFramePr>
          <p:nvPr/>
        </p:nvGraphicFramePr>
        <p:xfrm>
          <a:off x="4633913" y="4930775"/>
          <a:ext cx="733425" cy="1092200"/>
        </p:xfrm>
        <a:graphic>
          <a:graphicData uri="http://schemas.openxmlformats.org/presentationml/2006/ole">
            <mc:AlternateContent xmlns:mc="http://schemas.openxmlformats.org/markup-compatibility/2006">
              <mc:Choice xmlns:v="urn:schemas-microsoft-com:vml" Requires="v">
                <p:oleObj spid="_x0000_s3545" name="Klip" r:id="rId8" imgW="2478088" imgH="4460875" progId="">
                  <p:embed/>
                </p:oleObj>
              </mc:Choice>
              <mc:Fallback>
                <p:oleObj name="Klip" r:id="rId8" imgW="2478088" imgH="4460875" progId="">
                  <p:embed/>
                  <p:pic>
                    <p:nvPicPr>
                      <p:cNvPr id="0" name="Picture 2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3913" y="4930775"/>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Line 8"/>
          <p:cNvSpPr>
            <a:spLocks noChangeShapeType="1"/>
          </p:cNvSpPr>
          <p:nvPr/>
        </p:nvSpPr>
        <p:spPr bwMode="auto">
          <a:xfrm flipH="1" flipV="1">
            <a:off x="3933825" y="4806950"/>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9" name="Group 9"/>
          <p:cNvGrpSpPr>
            <a:grpSpLocks/>
          </p:cNvGrpSpPr>
          <p:nvPr/>
        </p:nvGrpSpPr>
        <p:grpSpPr bwMode="auto">
          <a:xfrm>
            <a:off x="2333625" y="1377950"/>
            <a:ext cx="2544763" cy="2865438"/>
            <a:chOff x="1470" y="960"/>
            <a:chExt cx="1603" cy="1805"/>
          </a:xfrm>
        </p:grpSpPr>
        <p:grpSp>
          <p:nvGrpSpPr>
            <p:cNvPr id="3145" name="Group 10"/>
            <p:cNvGrpSpPr>
              <a:grpSpLocks/>
            </p:cNvGrpSpPr>
            <p:nvPr/>
          </p:nvGrpSpPr>
          <p:grpSpPr bwMode="auto">
            <a:xfrm>
              <a:off x="1470" y="2016"/>
              <a:ext cx="689" cy="749"/>
              <a:chOff x="960" y="2112"/>
              <a:chExt cx="689" cy="749"/>
            </a:xfrm>
          </p:grpSpPr>
          <p:sp>
            <p:nvSpPr>
              <p:cNvPr id="3149" name="Line 11"/>
              <p:cNvSpPr>
                <a:spLocks noChangeShapeType="1"/>
              </p:cNvSpPr>
              <p:nvPr/>
            </p:nvSpPr>
            <p:spPr bwMode="auto">
              <a:xfrm flipV="1">
                <a:off x="960" y="2112"/>
                <a:ext cx="0" cy="48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50" name="Line 12"/>
              <p:cNvSpPr>
                <a:spLocks noChangeShapeType="1"/>
              </p:cNvSpPr>
              <p:nvPr/>
            </p:nvSpPr>
            <p:spPr bwMode="auto">
              <a:xfrm>
                <a:off x="960" y="2592"/>
                <a:ext cx="672" cy="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51" name="Freeform 13"/>
              <p:cNvSpPr>
                <a:spLocks/>
              </p:cNvSpPr>
              <p:nvPr/>
            </p:nvSpPr>
            <p:spPr bwMode="auto">
              <a:xfrm>
                <a:off x="1088" y="2160"/>
                <a:ext cx="43" cy="433"/>
              </a:xfrm>
              <a:custGeom>
                <a:avLst/>
                <a:gdLst>
                  <a:gd name="T0" fmla="*/ 0 w 43"/>
                  <a:gd name="T1" fmla="*/ 433 h 433"/>
                  <a:gd name="T2" fmla="*/ 16 w 43"/>
                  <a:gd name="T3" fmla="*/ 0 h 433"/>
                  <a:gd name="T4" fmla="*/ 43 w 43"/>
                  <a:gd name="T5" fmla="*/ 433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52" name="Freeform 14"/>
              <p:cNvSpPr>
                <a:spLocks/>
              </p:cNvSpPr>
              <p:nvPr/>
            </p:nvSpPr>
            <p:spPr bwMode="auto">
              <a:xfrm>
                <a:off x="1200" y="2352"/>
                <a:ext cx="48" cy="241"/>
              </a:xfrm>
              <a:custGeom>
                <a:avLst/>
                <a:gdLst>
                  <a:gd name="T0" fmla="*/ 0 w 43"/>
                  <a:gd name="T1" fmla="*/ 1 h 433"/>
                  <a:gd name="T2" fmla="*/ 442 w 43"/>
                  <a:gd name="T3" fmla="*/ 0 h 433"/>
                  <a:gd name="T4" fmla="*/ 1181 w 43"/>
                  <a:gd name="T5" fmla="*/ 1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53" name="Freeform 15"/>
              <p:cNvSpPr>
                <a:spLocks/>
              </p:cNvSpPr>
              <p:nvPr/>
            </p:nvSpPr>
            <p:spPr bwMode="auto">
              <a:xfrm>
                <a:off x="1392" y="2256"/>
                <a:ext cx="48" cy="337"/>
              </a:xfrm>
              <a:custGeom>
                <a:avLst/>
                <a:gdLst>
                  <a:gd name="T0" fmla="*/ 0 w 43"/>
                  <a:gd name="T1" fmla="*/ 2 h 433"/>
                  <a:gd name="T2" fmla="*/ 442 w 43"/>
                  <a:gd name="T3" fmla="*/ 0 h 433"/>
                  <a:gd name="T4" fmla="*/ 1181 w 43"/>
                  <a:gd name="T5" fmla="*/ 2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54" name="Rectangle 16"/>
              <p:cNvSpPr>
                <a:spLocks noChangeArrowheads="1"/>
              </p:cNvSpPr>
              <p:nvPr/>
            </p:nvSpPr>
            <p:spPr bwMode="auto">
              <a:xfrm>
                <a:off x="1392" y="2496"/>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grpSp>
        <p:grpSp>
          <p:nvGrpSpPr>
            <p:cNvPr id="3146" name="Group 17"/>
            <p:cNvGrpSpPr>
              <a:grpSpLocks/>
            </p:cNvGrpSpPr>
            <p:nvPr/>
          </p:nvGrpSpPr>
          <p:grpSpPr bwMode="auto">
            <a:xfrm>
              <a:off x="2046" y="960"/>
              <a:ext cx="1027" cy="576"/>
              <a:chOff x="1776" y="960"/>
              <a:chExt cx="1027" cy="576"/>
            </a:xfrm>
          </p:grpSpPr>
          <p:sp>
            <p:nvSpPr>
              <p:cNvPr id="3147" name="Line 18"/>
              <p:cNvSpPr>
                <a:spLocks noChangeShapeType="1"/>
              </p:cNvSpPr>
              <p:nvPr/>
            </p:nvSpPr>
            <p:spPr bwMode="auto">
              <a:xfrm flipH="1">
                <a:off x="1776" y="1536"/>
                <a:ext cx="9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8" name="Rectangle 19"/>
              <p:cNvSpPr>
                <a:spLocks noChangeArrowheads="1"/>
              </p:cNvSpPr>
              <p:nvPr/>
            </p:nvSpPr>
            <p:spPr bwMode="auto">
              <a:xfrm>
                <a:off x="2016" y="960"/>
                <a:ext cx="78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Tone </a:t>
                </a:r>
              </a:p>
              <a:p>
                <a:pPr>
                  <a:spcBef>
                    <a:spcPct val="0"/>
                  </a:spcBef>
                  <a:buFontTx/>
                  <a:buNone/>
                </a:pPr>
                <a:r>
                  <a:rPr lang="hu-HU" altLang="hu-HU" sz="2200" b="1">
                    <a:latin typeface="Times New Roman" pitchFamily="18" charset="0"/>
                  </a:rPr>
                  <a:t>mapping</a:t>
                </a:r>
              </a:p>
            </p:txBody>
          </p:sp>
        </p:grpSp>
      </p:grpSp>
      <p:sp>
        <p:nvSpPr>
          <p:cNvPr id="3082" name="Line 20"/>
          <p:cNvSpPr>
            <a:spLocks noChangeShapeType="1"/>
          </p:cNvSpPr>
          <p:nvPr/>
        </p:nvSpPr>
        <p:spPr bwMode="auto">
          <a:xfrm>
            <a:off x="1800225" y="1835150"/>
            <a:ext cx="838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Freeform 21"/>
          <p:cNvSpPr>
            <a:spLocks/>
          </p:cNvSpPr>
          <p:nvPr/>
        </p:nvSpPr>
        <p:spPr bwMode="auto">
          <a:xfrm>
            <a:off x="2486025" y="2063750"/>
            <a:ext cx="225425" cy="304800"/>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en-US"/>
          </a:p>
        </p:txBody>
      </p:sp>
      <p:sp>
        <p:nvSpPr>
          <p:cNvPr id="3084" name="Line 22"/>
          <p:cNvSpPr>
            <a:spLocks noChangeShapeType="1"/>
          </p:cNvSpPr>
          <p:nvPr/>
        </p:nvSpPr>
        <p:spPr bwMode="auto">
          <a:xfrm>
            <a:off x="1800225" y="1835150"/>
            <a:ext cx="838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23"/>
          <p:cNvSpPr>
            <a:spLocks noChangeShapeType="1"/>
          </p:cNvSpPr>
          <p:nvPr/>
        </p:nvSpPr>
        <p:spPr bwMode="auto">
          <a:xfrm>
            <a:off x="1724025" y="4578350"/>
            <a:ext cx="1676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086" name="Group 24"/>
          <p:cNvGrpSpPr>
            <a:grpSpLocks/>
          </p:cNvGrpSpPr>
          <p:nvPr/>
        </p:nvGrpSpPr>
        <p:grpSpPr bwMode="auto">
          <a:xfrm>
            <a:off x="2333625" y="5492750"/>
            <a:ext cx="1169988" cy="1219200"/>
            <a:chOff x="1296" y="3552"/>
            <a:chExt cx="737" cy="768"/>
          </a:xfrm>
        </p:grpSpPr>
        <p:sp>
          <p:nvSpPr>
            <p:cNvPr id="3141" name="Line 25"/>
            <p:cNvSpPr>
              <a:spLocks noChangeShapeType="1"/>
            </p:cNvSpPr>
            <p:nvPr/>
          </p:nvSpPr>
          <p:spPr bwMode="auto">
            <a:xfrm flipV="1">
              <a:off x="1296" y="355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2" name="Line 26"/>
            <p:cNvSpPr>
              <a:spLocks noChangeShapeType="1"/>
            </p:cNvSpPr>
            <p:nvPr/>
          </p:nvSpPr>
          <p:spPr bwMode="auto">
            <a:xfrm>
              <a:off x="1296" y="403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3" name="Freeform 27"/>
            <p:cNvSpPr>
              <a:spLocks/>
            </p:cNvSpPr>
            <p:nvPr/>
          </p:nvSpPr>
          <p:spPr bwMode="auto">
            <a:xfrm>
              <a:off x="1296" y="3616"/>
              <a:ext cx="576" cy="368"/>
            </a:xfrm>
            <a:custGeom>
              <a:avLst/>
              <a:gdLst>
                <a:gd name="T0" fmla="*/ 0 w 576"/>
                <a:gd name="T1" fmla="*/ 320 h 368"/>
                <a:gd name="T2" fmla="*/ 48 w 576"/>
                <a:gd name="T3" fmla="*/ 320 h 368"/>
                <a:gd name="T4" fmla="*/ 96 w 576"/>
                <a:gd name="T5" fmla="*/ 32 h 368"/>
                <a:gd name="T6" fmla="*/ 144 w 576"/>
                <a:gd name="T7" fmla="*/ 128 h 368"/>
                <a:gd name="T8" fmla="*/ 240 w 576"/>
                <a:gd name="T9" fmla="*/ 80 h 368"/>
                <a:gd name="T10" fmla="*/ 288 w 576"/>
                <a:gd name="T11" fmla="*/ 224 h 368"/>
                <a:gd name="T12" fmla="*/ 384 w 576"/>
                <a:gd name="T13" fmla="*/ 176 h 368"/>
                <a:gd name="T14" fmla="*/ 432 w 576"/>
                <a:gd name="T15" fmla="*/ 320 h 368"/>
                <a:gd name="T16" fmla="*/ 480 w 576"/>
                <a:gd name="T17" fmla="*/ 176 h 368"/>
                <a:gd name="T18" fmla="*/ 528 w 576"/>
                <a:gd name="T19" fmla="*/ 368 h 368"/>
                <a:gd name="T20" fmla="*/ 576 w 576"/>
                <a:gd name="T21" fmla="*/ 176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44" name="Rectangle 28"/>
            <p:cNvSpPr>
              <a:spLocks noChangeArrowheads="1"/>
            </p:cNvSpPr>
            <p:nvPr/>
          </p:nvSpPr>
          <p:spPr bwMode="auto">
            <a:xfrm>
              <a:off x="1776" y="3955"/>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grpSp>
      <p:sp>
        <p:nvSpPr>
          <p:cNvPr id="3087" name="Oval 29"/>
          <p:cNvSpPr>
            <a:spLocks noChangeArrowheads="1"/>
          </p:cNvSpPr>
          <p:nvPr/>
        </p:nvSpPr>
        <p:spPr bwMode="auto">
          <a:xfrm rot="-1036863">
            <a:off x="3019425" y="5111750"/>
            <a:ext cx="1160463" cy="40005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088" name="Line 30"/>
          <p:cNvSpPr>
            <a:spLocks noChangeShapeType="1"/>
          </p:cNvSpPr>
          <p:nvPr/>
        </p:nvSpPr>
        <p:spPr bwMode="auto">
          <a:xfrm flipH="1">
            <a:off x="3171825" y="4806950"/>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9" name="Line 31"/>
          <p:cNvSpPr>
            <a:spLocks noChangeShapeType="1"/>
          </p:cNvSpPr>
          <p:nvPr/>
        </p:nvSpPr>
        <p:spPr bwMode="auto">
          <a:xfrm>
            <a:off x="1724025" y="4578350"/>
            <a:ext cx="1371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0" name="Line 32"/>
          <p:cNvSpPr>
            <a:spLocks noChangeShapeType="1"/>
          </p:cNvSpPr>
          <p:nvPr/>
        </p:nvSpPr>
        <p:spPr bwMode="auto">
          <a:xfrm flipH="1" flipV="1">
            <a:off x="1724025" y="4578350"/>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1" name="Line 33"/>
          <p:cNvSpPr>
            <a:spLocks noChangeShapeType="1"/>
          </p:cNvSpPr>
          <p:nvPr/>
        </p:nvSpPr>
        <p:spPr bwMode="auto">
          <a:xfrm flipH="1" flipV="1">
            <a:off x="1800225" y="1835150"/>
            <a:ext cx="7620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2" name="Text Box 34"/>
          <p:cNvSpPr txBox="1">
            <a:spLocks noChangeArrowheads="1"/>
          </p:cNvSpPr>
          <p:nvPr/>
        </p:nvSpPr>
        <p:spPr bwMode="auto">
          <a:xfrm>
            <a:off x="3657600" y="3816350"/>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Valós világ</a:t>
            </a:r>
          </a:p>
        </p:txBody>
      </p:sp>
      <p:sp>
        <p:nvSpPr>
          <p:cNvPr id="3093" name="Text Box 35"/>
          <p:cNvSpPr txBox="1">
            <a:spLocks noChangeArrowheads="1"/>
          </p:cNvSpPr>
          <p:nvPr/>
        </p:nvSpPr>
        <p:spPr bwMode="auto">
          <a:xfrm>
            <a:off x="0" y="3816350"/>
            <a:ext cx="654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szín</a:t>
            </a:r>
          </a:p>
        </p:txBody>
      </p:sp>
      <p:sp>
        <p:nvSpPr>
          <p:cNvPr id="3094" name="AutoShape 36"/>
          <p:cNvSpPr>
            <a:spLocks noChangeArrowheads="1"/>
          </p:cNvSpPr>
          <p:nvPr/>
        </p:nvSpPr>
        <p:spPr bwMode="auto">
          <a:xfrm flipH="1" flipV="1">
            <a:off x="228600" y="1606550"/>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AutoShape 37"/>
          <p:cNvSpPr>
            <a:spLocks noChangeArrowheads="1"/>
          </p:cNvSpPr>
          <p:nvPr/>
        </p:nvSpPr>
        <p:spPr bwMode="auto">
          <a:xfrm flipH="1">
            <a:off x="228600" y="4425950"/>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Line 39"/>
          <p:cNvSpPr>
            <a:spLocks noChangeShapeType="1"/>
          </p:cNvSpPr>
          <p:nvPr/>
        </p:nvSpPr>
        <p:spPr bwMode="auto">
          <a:xfrm flipV="1">
            <a:off x="4405313" y="5830888"/>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7" name="Line 40"/>
          <p:cNvSpPr>
            <a:spLocks noChangeShapeType="1"/>
          </p:cNvSpPr>
          <p:nvPr/>
        </p:nvSpPr>
        <p:spPr bwMode="auto">
          <a:xfrm>
            <a:off x="4405313" y="6592888"/>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8" name="Freeform 41"/>
          <p:cNvSpPr>
            <a:spLocks/>
          </p:cNvSpPr>
          <p:nvPr/>
        </p:nvSpPr>
        <p:spPr bwMode="auto">
          <a:xfrm>
            <a:off x="4405313" y="5976938"/>
            <a:ext cx="914400" cy="582612"/>
          </a:xfrm>
          <a:custGeom>
            <a:avLst/>
            <a:gdLst>
              <a:gd name="T0" fmla="*/ 0 w 576"/>
              <a:gd name="T1" fmla="*/ 2147483647 h 367"/>
              <a:gd name="T2" fmla="*/ 2147483647 w 576"/>
              <a:gd name="T3" fmla="*/ 2147483647 h 367"/>
              <a:gd name="T4" fmla="*/ 2147483647 w 576"/>
              <a:gd name="T5" fmla="*/ 2147483647 h 367"/>
              <a:gd name="T6" fmla="*/ 2147483647 w 576"/>
              <a:gd name="T7" fmla="*/ 2147483647 h 367"/>
              <a:gd name="T8" fmla="*/ 2147483647 w 576"/>
              <a:gd name="T9" fmla="*/ 2147483647 h 367"/>
              <a:gd name="T10" fmla="*/ 2147483647 w 576"/>
              <a:gd name="T11" fmla="*/ 2147483647 h 367"/>
              <a:gd name="T12" fmla="*/ 2147483647 w 576"/>
              <a:gd name="T13" fmla="*/ 2147483647 h 367"/>
              <a:gd name="T14" fmla="*/ 2147483647 w 576"/>
              <a:gd name="T15" fmla="*/ 2147483647 h 367"/>
              <a:gd name="T16" fmla="*/ 2147483647 w 576"/>
              <a:gd name="T17" fmla="*/ 2147483647 h 367"/>
              <a:gd name="T18" fmla="*/ 2147483647 w 576"/>
              <a:gd name="T19" fmla="*/ 0 h 367"/>
              <a:gd name="T20" fmla="*/ 2147483647 w 576"/>
              <a:gd name="T21" fmla="*/ 2147483647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7"/>
              <a:gd name="T35" fmla="*/ 576 w 576"/>
              <a:gd name="T36" fmla="*/ 367 h 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7">
                <a:moveTo>
                  <a:pt x="0" y="292"/>
                </a:moveTo>
                <a:cubicBezTo>
                  <a:pt x="16" y="316"/>
                  <a:pt x="26" y="282"/>
                  <a:pt x="48" y="292"/>
                </a:cubicBezTo>
                <a:cubicBezTo>
                  <a:pt x="70" y="302"/>
                  <a:pt x="109" y="367"/>
                  <a:pt x="130" y="352"/>
                </a:cubicBezTo>
                <a:cubicBezTo>
                  <a:pt x="151" y="337"/>
                  <a:pt x="159" y="250"/>
                  <a:pt x="177" y="200"/>
                </a:cubicBezTo>
                <a:cubicBezTo>
                  <a:pt x="195" y="150"/>
                  <a:pt x="222" y="53"/>
                  <a:pt x="240" y="52"/>
                </a:cubicBezTo>
                <a:cubicBezTo>
                  <a:pt x="258" y="51"/>
                  <a:pt x="268" y="162"/>
                  <a:pt x="288" y="196"/>
                </a:cubicBezTo>
                <a:cubicBezTo>
                  <a:pt x="308" y="230"/>
                  <a:pt x="334" y="241"/>
                  <a:pt x="358" y="257"/>
                </a:cubicBezTo>
                <a:cubicBezTo>
                  <a:pt x="382" y="273"/>
                  <a:pt x="412" y="310"/>
                  <a:pt x="432" y="292"/>
                </a:cubicBezTo>
                <a:cubicBezTo>
                  <a:pt x="452" y="274"/>
                  <a:pt x="464" y="197"/>
                  <a:pt x="480" y="148"/>
                </a:cubicBezTo>
                <a:cubicBezTo>
                  <a:pt x="496" y="99"/>
                  <a:pt x="514" y="0"/>
                  <a:pt x="530" y="0"/>
                </a:cubicBezTo>
                <a:cubicBezTo>
                  <a:pt x="546" y="0"/>
                  <a:pt x="567" y="117"/>
                  <a:pt x="576" y="14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42"/>
          <p:cNvSpPr>
            <a:spLocks noChangeArrowheads="1"/>
          </p:cNvSpPr>
          <p:nvPr/>
        </p:nvSpPr>
        <p:spPr bwMode="auto">
          <a:xfrm>
            <a:off x="5349875" y="6132513"/>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00" name="Rectangle 44"/>
          <p:cNvSpPr>
            <a:spLocks noChangeArrowheads="1"/>
          </p:cNvSpPr>
          <p:nvPr/>
        </p:nvSpPr>
        <p:spPr bwMode="auto">
          <a:xfrm>
            <a:off x="8736013" y="3900488"/>
            <a:ext cx="407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01" name="Rectangle 47"/>
          <p:cNvSpPr>
            <a:spLocks noChangeArrowheads="1"/>
          </p:cNvSpPr>
          <p:nvPr/>
        </p:nvSpPr>
        <p:spPr bwMode="auto">
          <a:xfrm>
            <a:off x="6238875" y="2906713"/>
            <a:ext cx="128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pSp>
        <p:nvGrpSpPr>
          <p:cNvPr id="3102" name="Group 48"/>
          <p:cNvGrpSpPr>
            <a:grpSpLocks/>
          </p:cNvGrpSpPr>
          <p:nvPr/>
        </p:nvGrpSpPr>
        <p:grpSpPr bwMode="auto">
          <a:xfrm>
            <a:off x="5133975" y="2520950"/>
            <a:ext cx="1474788" cy="960438"/>
            <a:chOff x="2496" y="1872"/>
            <a:chExt cx="929" cy="605"/>
          </a:xfrm>
        </p:grpSpPr>
        <p:sp>
          <p:nvSpPr>
            <p:cNvPr id="3134" name="Line 49"/>
            <p:cNvSpPr>
              <a:spLocks noChangeShapeType="1"/>
            </p:cNvSpPr>
            <p:nvPr/>
          </p:nvSpPr>
          <p:spPr bwMode="auto">
            <a:xfrm flipV="1">
              <a:off x="2496" y="187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5" name="Line 50"/>
            <p:cNvSpPr>
              <a:spLocks noChangeShapeType="1"/>
            </p:cNvSpPr>
            <p:nvPr/>
          </p:nvSpPr>
          <p:spPr bwMode="auto">
            <a:xfrm>
              <a:off x="2496" y="235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6" name="Rectangle 51"/>
            <p:cNvSpPr>
              <a:spLocks noChangeArrowheads="1"/>
            </p:cNvSpPr>
            <p:nvPr/>
          </p:nvSpPr>
          <p:spPr bwMode="auto">
            <a:xfrm>
              <a:off x="3168" y="2112"/>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37" name="Line 52"/>
            <p:cNvSpPr>
              <a:spLocks noChangeShapeType="1"/>
            </p:cNvSpPr>
            <p:nvPr/>
          </p:nvSpPr>
          <p:spPr bwMode="auto">
            <a:xfrm flipV="1">
              <a:off x="2976"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8" name="Line 53"/>
            <p:cNvSpPr>
              <a:spLocks noChangeShapeType="1"/>
            </p:cNvSpPr>
            <p:nvPr/>
          </p:nvSpPr>
          <p:spPr bwMode="auto">
            <a:xfrm flipV="1">
              <a:off x="2880" y="2160"/>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9" name="Line 54"/>
            <p:cNvSpPr>
              <a:spLocks noChangeShapeType="1"/>
            </p:cNvSpPr>
            <p:nvPr/>
          </p:nvSpPr>
          <p:spPr bwMode="auto">
            <a:xfrm flipV="1">
              <a:off x="2736" y="2064"/>
              <a:ext cx="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0" name="Line 55"/>
            <p:cNvSpPr>
              <a:spLocks noChangeShapeType="1"/>
            </p:cNvSpPr>
            <p:nvPr/>
          </p:nvSpPr>
          <p:spPr bwMode="auto">
            <a:xfrm flipV="1">
              <a:off x="2592"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103" name="Line 56"/>
          <p:cNvSpPr>
            <a:spLocks noChangeShapeType="1"/>
          </p:cNvSpPr>
          <p:nvPr/>
        </p:nvSpPr>
        <p:spPr bwMode="auto">
          <a:xfrm>
            <a:off x="6153150" y="18351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4" name="Line 57"/>
          <p:cNvSpPr>
            <a:spLocks noChangeShapeType="1"/>
          </p:cNvSpPr>
          <p:nvPr/>
        </p:nvSpPr>
        <p:spPr bwMode="auto">
          <a:xfrm>
            <a:off x="6056313" y="25558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5" name="Line 58"/>
          <p:cNvSpPr>
            <a:spLocks noChangeShapeType="1"/>
          </p:cNvSpPr>
          <p:nvPr/>
        </p:nvSpPr>
        <p:spPr bwMode="auto">
          <a:xfrm>
            <a:off x="6056313" y="22764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6" name="Text Box 59"/>
          <p:cNvSpPr txBox="1">
            <a:spLocks noChangeArrowheads="1"/>
          </p:cNvSpPr>
          <p:nvPr/>
        </p:nvSpPr>
        <p:spPr bwMode="auto">
          <a:xfrm>
            <a:off x="5772150" y="137795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pixel</a:t>
            </a:r>
          </a:p>
        </p:txBody>
      </p:sp>
      <p:grpSp>
        <p:nvGrpSpPr>
          <p:cNvPr id="3107" name="Csoportba foglalás 135"/>
          <p:cNvGrpSpPr>
            <a:grpSpLocks/>
          </p:cNvGrpSpPr>
          <p:nvPr/>
        </p:nvGrpSpPr>
        <p:grpSpPr bwMode="auto">
          <a:xfrm>
            <a:off x="4933950" y="1719263"/>
            <a:ext cx="833438" cy="820737"/>
            <a:chOff x="4933950" y="1860550"/>
            <a:chExt cx="833438" cy="820738"/>
          </a:xfrm>
        </p:grpSpPr>
        <p:sp>
          <p:nvSpPr>
            <p:cNvPr id="312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5"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6"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2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2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2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08" name="Oval 70"/>
          <p:cNvSpPr>
            <a:spLocks noChangeArrowheads="1"/>
          </p:cNvSpPr>
          <p:nvPr/>
        </p:nvSpPr>
        <p:spPr bwMode="auto">
          <a:xfrm rot="-1036863">
            <a:off x="6838950" y="2673350"/>
            <a:ext cx="1160463" cy="40005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09" name="Line 71"/>
          <p:cNvSpPr>
            <a:spLocks noChangeShapeType="1"/>
          </p:cNvSpPr>
          <p:nvPr/>
        </p:nvSpPr>
        <p:spPr bwMode="auto">
          <a:xfrm flipH="1" flipV="1">
            <a:off x="5619750" y="2139950"/>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0" name="Text Box 72"/>
          <p:cNvSpPr txBox="1">
            <a:spLocks noChangeArrowheads="1"/>
          </p:cNvSpPr>
          <p:nvPr/>
        </p:nvSpPr>
        <p:spPr bwMode="auto">
          <a:xfrm>
            <a:off x="6915150" y="1377950"/>
            <a:ext cx="1890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Virtuális világ</a:t>
            </a:r>
          </a:p>
        </p:txBody>
      </p:sp>
      <p:sp>
        <p:nvSpPr>
          <p:cNvPr id="3111" name="Oval 73"/>
          <p:cNvSpPr>
            <a:spLocks noChangeArrowheads="1"/>
          </p:cNvSpPr>
          <p:nvPr/>
        </p:nvSpPr>
        <p:spPr bwMode="auto">
          <a:xfrm>
            <a:off x="7419975" y="1911350"/>
            <a:ext cx="822325" cy="47942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aphicFrame>
        <p:nvGraphicFramePr>
          <p:cNvPr id="3112" name="Object 74"/>
          <p:cNvGraphicFramePr>
            <a:graphicFrameLocks noChangeAspect="1"/>
          </p:cNvGraphicFramePr>
          <p:nvPr/>
        </p:nvGraphicFramePr>
        <p:xfrm>
          <a:off x="8410575" y="2597150"/>
          <a:ext cx="733425" cy="1092200"/>
        </p:xfrm>
        <a:graphic>
          <a:graphicData uri="http://schemas.openxmlformats.org/presentationml/2006/ole">
            <mc:AlternateContent xmlns:mc="http://schemas.openxmlformats.org/markup-compatibility/2006">
              <mc:Choice xmlns:v="urn:schemas-microsoft-com:vml" Requires="v">
                <p:oleObj spid="_x0000_s3546" name="Klip" r:id="rId10" imgW="2478088" imgH="4460875" progId="">
                  <p:embed/>
                </p:oleObj>
              </mc:Choice>
              <mc:Fallback>
                <p:oleObj name="Klip" r:id="rId10" imgW="2478088" imgH="4460875" progId="">
                  <p:embed/>
                  <p:pic>
                    <p:nvPicPr>
                      <p:cNvPr id="0" name="Picture 2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0575" y="259715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 name="Line 75"/>
          <p:cNvSpPr>
            <a:spLocks noChangeShapeType="1"/>
          </p:cNvSpPr>
          <p:nvPr/>
        </p:nvSpPr>
        <p:spPr bwMode="auto">
          <a:xfrm flipH="1" flipV="1">
            <a:off x="7800975" y="2368550"/>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4" name="Line 76"/>
          <p:cNvSpPr>
            <a:spLocks noChangeShapeType="1"/>
          </p:cNvSpPr>
          <p:nvPr/>
        </p:nvSpPr>
        <p:spPr bwMode="auto">
          <a:xfrm flipH="1">
            <a:off x="7038975" y="2368550"/>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5" name="Line 77"/>
          <p:cNvSpPr>
            <a:spLocks noChangeShapeType="1"/>
          </p:cNvSpPr>
          <p:nvPr/>
        </p:nvSpPr>
        <p:spPr bwMode="auto">
          <a:xfrm flipV="1">
            <a:off x="7791450" y="3598863"/>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6" name="Line 78"/>
          <p:cNvSpPr>
            <a:spLocks noChangeShapeType="1"/>
          </p:cNvSpPr>
          <p:nvPr/>
        </p:nvSpPr>
        <p:spPr bwMode="auto">
          <a:xfrm>
            <a:off x="7791450" y="4360863"/>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7" name="Line 79"/>
          <p:cNvSpPr>
            <a:spLocks noChangeShapeType="1"/>
          </p:cNvSpPr>
          <p:nvPr/>
        </p:nvSpPr>
        <p:spPr bwMode="auto">
          <a:xfrm flipV="1">
            <a:off x="8001000" y="41211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8" name="Line 80"/>
          <p:cNvSpPr>
            <a:spLocks noChangeShapeType="1"/>
          </p:cNvSpPr>
          <p:nvPr/>
        </p:nvSpPr>
        <p:spPr bwMode="auto">
          <a:xfrm flipV="1">
            <a:off x="8229600" y="3740150"/>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9" name="Line 81"/>
          <p:cNvSpPr>
            <a:spLocks noChangeShapeType="1"/>
          </p:cNvSpPr>
          <p:nvPr/>
        </p:nvSpPr>
        <p:spPr bwMode="auto">
          <a:xfrm flipV="1">
            <a:off x="8458200" y="396875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0" name="Line 82"/>
          <p:cNvSpPr>
            <a:spLocks noChangeShapeType="1"/>
          </p:cNvSpPr>
          <p:nvPr/>
        </p:nvSpPr>
        <p:spPr bwMode="auto">
          <a:xfrm flipV="1">
            <a:off x="8686800" y="41211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1" name="Line 5"/>
          <p:cNvSpPr>
            <a:spLocks noChangeShapeType="1"/>
          </p:cNvSpPr>
          <p:nvPr/>
        </p:nvSpPr>
        <p:spPr bwMode="auto">
          <a:xfrm flipV="1">
            <a:off x="6797675" y="3216275"/>
            <a:ext cx="6350" cy="725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2" name="Line 6"/>
          <p:cNvSpPr>
            <a:spLocks noChangeShapeType="1"/>
          </p:cNvSpPr>
          <p:nvPr/>
        </p:nvSpPr>
        <p:spPr bwMode="auto">
          <a:xfrm>
            <a:off x="6804025" y="3935413"/>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3" name="Line 6"/>
          <p:cNvSpPr>
            <a:spLocks noChangeShapeType="1"/>
          </p:cNvSpPr>
          <p:nvPr/>
        </p:nvSpPr>
        <p:spPr bwMode="auto">
          <a:xfrm flipV="1">
            <a:off x="6804025" y="3503613"/>
            <a:ext cx="43180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 y="235134"/>
            <a:ext cx="4454433" cy="1143000"/>
          </a:xfrm>
        </p:spPr>
        <p:txBody>
          <a:bodyPr/>
          <a:lstStyle/>
          <a:p>
            <a:r>
              <a:rPr lang="en-US" dirty="0" smtClean="0">
                <a:solidFill>
                  <a:srgbClr val="FF0000"/>
                </a:solidFill>
              </a:rPr>
              <a:t>F</a:t>
            </a:r>
            <a:r>
              <a:rPr lang="hu-HU" dirty="0" err="1" smtClean="0">
                <a:solidFill>
                  <a:srgbClr val="FF0000"/>
                </a:solidFill>
              </a:rPr>
              <a:t>ényelnyelő</a:t>
            </a:r>
            <a:endParaRPr lang="en-US" dirty="0">
              <a:solidFill>
                <a:srgbClr val="FF0000"/>
              </a:solidFill>
            </a:endParaRPr>
          </a:p>
        </p:txBody>
      </p:sp>
      <p:sp>
        <p:nvSpPr>
          <p:cNvPr id="4" name="Folyamatábra: Közvetlen elérésű tárolás 5"/>
          <p:cNvSpPr>
            <a:spLocks noChangeArrowheads="1"/>
          </p:cNvSpPr>
          <p:nvPr/>
        </p:nvSpPr>
        <p:spPr bwMode="auto">
          <a:xfrm>
            <a:off x="203799" y="2069160"/>
            <a:ext cx="2406052" cy="1514476"/>
          </a:xfrm>
          <a:prstGeom prst="flowChartMagneticDrum">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5" name="Folyamatábra: Bekötés 6"/>
          <p:cNvSpPr>
            <a:spLocks noChangeArrowheads="1"/>
          </p:cNvSpPr>
          <p:nvPr/>
        </p:nvSpPr>
        <p:spPr bwMode="auto">
          <a:xfrm>
            <a:off x="809625" y="2145363"/>
            <a:ext cx="287337"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6" name="Folyamatábra: Bekötés 7"/>
          <p:cNvSpPr>
            <a:spLocks noChangeArrowheads="1"/>
          </p:cNvSpPr>
          <p:nvPr/>
        </p:nvSpPr>
        <p:spPr bwMode="auto">
          <a:xfrm>
            <a:off x="1962150" y="2356497"/>
            <a:ext cx="287337" cy="279400"/>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7" name="Folyamatábra: Bekötés 8"/>
          <p:cNvSpPr>
            <a:spLocks noChangeArrowheads="1"/>
          </p:cNvSpPr>
          <p:nvPr/>
        </p:nvSpPr>
        <p:spPr bwMode="auto">
          <a:xfrm>
            <a:off x="1312862" y="2572397"/>
            <a:ext cx="288925" cy="279400"/>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8" name="Folyamatábra: Bekötés 9"/>
          <p:cNvSpPr>
            <a:spLocks noChangeArrowheads="1"/>
          </p:cNvSpPr>
          <p:nvPr/>
        </p:nvSpPr>
        <p:spPr bwMode="auto">
          <a:xfrm>
            <a:off x="1241425" y="3242320"/>
            <a:ext cx="288925" cy="277813"/>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9" name="Folyamatábra: Bekötés 10"/>
          <p:cNvSpPr>
            <a:spLocks noChangeArrowheads="1"/>
          </p:cNvSpPr>
          <p:nvPr/>
        </p:nvSpPr>
        <p:spPr bwMode="auto">
          <a:xfrm>
            <a:off x="522287" y="3148660"/>
            <a:ext cx="287338"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0" name="Folyamatábra: Bekötés 11"/>
          <p:cNvSpPr>
            <a:spLocks noChangeArrowheads="1"/>
          </p:cNvSpPr>
          <p:nvPr/>
        </p:nvSpPr>
        <p:spPr bwMode="auto">
          <a:xfrm>
            <a:off x="2897187" y="2645422"/>
            <a:ext cx="144463" cy="138113"/>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1" name="Folyamatábra: Bekötés 12"/>
          <p:cNvSpPr>
            <a:spLocks noChangeArrowheads="1"/>
          </p:cNvSpPr>
          <p:nvPr/>
        </p:nvSpPr>
        <p:spPr bwMode="auto">
          <a:xfrm>
            <a:off x="665162" y="2645422"/>
            <a:ext cx="288925" cy="277813"/>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12" name="Téglalap 13"/>
              <p:cNvSpPr>
                <a:spLocks noChangeArrowheads="1"/>
              </p:cNvSpPr>
              <p:nvPr/>
            </p:nvSpPr>
            <p:spPr bwMode="auto">
              <a:xfrm>
                <a:off x="1096962" y="1543840"/>
                <a:ext cx="550863"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m:rPr>
                          <m:sty m:val="p"/>
                        </m:rPr>
                        <a:rPr lang="en-US" sz="3200">
                          <a:latin typeface="Cambria Math"/>
                        </a:rPr>
                        <m:t>d</m:t>
                      </m:r>
                      <m:r>
                        <a:rPr lang="en-US" sz="3200" i="1">
                          <a:latin typeface="Cambria Math"/>
                        </a:rPr>
                        <m:t>𝑠</m:t>
                      </m:r>
                    </m:oMath>
                  </m:oMathPara>
                </a14:m>
                <a:endParaRPr lang="hu-HU" altLang="en-US" sz="3200" i="1" dirty="0"/>
              </a:p>
            </p:txBody>
          </p:sp>
        </mc:Choice>
        <mc:Fallback xmlns="">
          <p:sp>
            <p:nvSpPr>
              <p:cNvPr id="12" name="Téglalap 13"/>
              <p:cNvSpPr>
                <a:spLocks noRot="1" noChangeAspect="1" noMove="1" noResize="1" noEditPoints="1" noAdjustHandles="1" noChangeArrowheads="1" noChangeShapeType="1" noTextEdit="1"/>
              </p:cNvSpPr>
              <p:nvPr/>
            </p:nvSpPr>
            <p:spPr bwMode="auto">
              <a:xfrm>
                <a:off x="1096962" y="1543840"/>
                <a:ext cx="550863" cy="58477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3" name="Téglalap 14"/>
          <p:cNvSpPr>
            <a:spLocks noChangeArrowheads="1"/>
          </p:cNvSpPr>
          <p:nvPr/>
        </p:nvSpPr>
        <p:spPr bwMode="auto">
          <a:xfrm>
            <a:off x="2609850" y="1564335"/>
            <a:ext cx="869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hu-HU" altLang="en-US" sz="3200" i="1" dirty="0"/>
              <a:t>A</a:t>
            </a:r>
            <a:r>
              <a:rPr lang="en-US" altLang="en-US" sz="3200" dirty="0"/>
              <a:t>=1</a:t>
            </a:r>
            <a:endParaRPr lang="hu-HU" altLang="en-US" sz="3200" i="1" dirty="0"/>
          </a:p>
        </p:txBody>
      </p:sp>
      <p:sp>
        <p:nvSpPr>
          <p:cNvPr id="14" name="Folyamatábra: Bekötés 15"/>
          <p:cNvSpPr>
            <a:spLocks noChangeArrowheads="1"/>
          </p:cNvSpPr>
          <p:nvPr/>
        </p:nvSpPr>
        <p:spPr bwMode="auto">
          <a:xfrm>
            <a:off x="3911599" y="2034903"/>
            <a:ext cx="1561045" cy="1548732"/>
          </a:xfrm>
          <a:prstGeom prst="flowChartConnector">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5" name="Folyamatábra: Bekötés 16"/>
          <p:cNvSpPr>
            <a:spLocks noChangeArrowheads="1"/>
          </p:cNvSpPr>
          <p:nvPr/>
        </p:nvSpPr>
        <p:spPr bwMode="auto">
          <a:xfrm>
            <a:off x="4317931" y="2226709"/>
            <a:ext cx="288925"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6" name="Folyamatábra: Bekötés 17"/>
          <p:cNvSpPr>
            <a:spLocks noChangeArrowheads="1"/>
          </p:cNvSpPr>
          <p:nvPr/>
        </p:nvSpPr>
        <p:spPr bwMode="auto">
          <a:xfrm>
            <a:off x="4848748" y="2149064"/>
            <a:ext cx="287338" cy="277813"/>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7" name="Folyamatábra: Bekötés 18"/>
          <p:cNvSpPr>
            <a:spLocks noChangeArrowheads="1"/>
          </p:cNvSpPr>
          <p:nvPr/>
        </p:nvSpPr>
        <p:spPr bwMode="auto">
          <a:xfrm>
            <a:off x="4487862" y="2572397"/>
            <a:ext cx="287338" cy="279400"/>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8" name="Folyamatábra: Bekötés 19"/>
          <p:cNvSpPr>
            <a:spLocks noChangeArrowheads="1"/>
          </p:cNvSpPr>
          <p:nvPr/>
        </p:nvSpPr>
        <p:spPr bwMode="auto">
          <a:xfrm>
            <a:off x="4416425" y="3148660"/>
            <a:ext cx="287337"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9" name="Folyamatábra: Bekötés 21"/>
          <p:cNvSpPr>
            <a:spLocks noChangeArrowheads="1"/>
          </p:cNvSpPr>
          <p:nvPr/>
        </p:nvSpPr>
        <p:spPr bwMode="auto">
          <a:xfrm>
            <a:off x="3257550" y="3005785"/>
            <a:ext cx="144462" cy="138112"/>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cxnSp>
        <p:nvCxnSpPr>
          <p:cNvPr id="20" name="Egyenes összekötő nyíllal 23"/>
          <p:cNvCxnSpPr>
            <a:cxnSpLocks noChangeShapeType="1"/>
          </p:cNvCxnSpPr>
          <p:nvPr/>
        </p:nvCxnSpPr>
        <p:spPr bwMode="auto">
          <a:xfrm flipH="1">
            <a:off x="1673225" y="2716860"/>
            <a:ext cx="11525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Egyenes összekötő nyíllal 24"/>
          <p:cNvCxnSpPr>
            <a:cxnSpLocks noChangeShapeType="1"/>
          </p:cNvCxnSpPr>
          <p:nvPr/>
        </p:nvCxnSpPr>
        <p:spPr bwMode="auto">
          <a:xfrm flipH="1">
            <a:off x="17462" y="3077222"/>
            <a:ext cx="31686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27"/>
          <p:cNvCxnSpPr>
            <a:cxnSpLocks noChangeShapeType="1"/>
          </p:cNvCxnSpPr>
          <p:nvPr/>
        </p:nvCxnSpPr>
        <p:spPr bwMode="auto">
          <a:xfrm flipH="1">
            <a:off x="2255370" y="2076832"/>
            <a:ext cx="576263" cy="21113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8"/>
          <p:cNvCxnSpPr>
            <a:cxnSpLocks noChangeShapeType="1"/>
          </p:cNvCxnSpPr>
          <p:nvPr/>
        </p:nvCxnSpPr>
        <p:spPr bwMode="auto">
          <a:xfrm>
            <a:off x="3186112" y="2034903"/>
            <a:ext cx="932697" cy="46129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Egyenes összekötő nyíllal 32"/>
          <p:cNvCxnSpPr>
            <a:cxnSpLocks noChangeShapeType="1"/>
          </p:cNvCxnSpPr>
          <p:nvPr/>
        </p:nvCxnSpPr>
        <p:spPr bwMode="auto">
          <a:xfrm flipH="1" flipV="1">
            <a:off x="5186835" y="2346972"/>
            <a:ext cx="740890" cy="22542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Egyenes összekötő nyíllal 35"/>
          <p:cNvCxnSpPr>
            <a:cxnSpLocks noChangeShapeType="1"/>
          </p:cNvCxnSpPr>
          <p:nvPr/>
        </p:nvCxnSpPr>
        <p:spPr bwMode="auto">
          <a:xfrm flipH="1" flipV="1">
            <a:off x="4919662" y="2716861"/>
            <a:ext cx="905405" cy="3571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Egyenes összekötő nyíllal 39"/>
          <p:cNvCxnSpPr>
            <a:cxnSpLocks noChangeShapeType="1"/>
          </p:cNvCxnSpPr>
          <p:nvPr/>
        </p:nvCxnSpPr>
        <p:spPr bwMode="auto">
          <a:xfrm flipH="1">
            <a:off x="4775200" y="2851797"/>
            <a:ext cx="1152525" cy="3698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Egyenes összekötő nyíllal 43"/>
          <p:cNvCxnSpPr>
            <a:cxnSpLocks noChangeShapeType="1"/>
          </p:cNvCxnSpPr>
          <p:nvPr/>
        </p:nvCxnSpPr>
        <p:spPr bwMode="auto">
          <a:xfrm flipH="1" flipV="1">
            <a:off x="4631531" y="2414708"/>
            <a:ext cx="1193536" cy="221189"/>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Egyenes összekötő nyíllal 29"/>
          <p:cNvCxnSpPr>
            <a:cxnSpLocks noChangeShapeType="1"/>
          </p:cNvCxnSpPr>
          <p:nvPr/>
        </p:nvCxnSpPr>
        <p:spPr bwMode="auto">
          <a:xfrm flipH="1" flipV="1">
            <a:off x="6145307" y="2927160"/>
            <a:ext cx="7299" cy="29160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7105" name="Picture 1"/>
          <p:cNvPicPr>
            <a:picLocks noChangeAspect="1" noChangeArrowheads="1"/>
          </p:cNvPicPr>
          <p:nvPr/>
        </p:nvPicPr>
        <p:blipFill>
          <a:blip r:embed="rId4" cstate="print"/>
          <a:srcRect/>
          <a:stretch>
            <a:fillRect/>
          </a:stretch>
        </p:blipFill>
        <p:spPr bwMode="auto">
          <a:xfrm>
            <a:off x="7425267" y="-32934"/>
            <a:ext cx="1718733" cy="2215336"/>
          </a:xfrm>
          <a:prstGeom prst="rect">
            <a:avLst/>
          </a:prstGeom>
          <a:noFill/>
          <a:ln w="9525">
            <a:noFill/>
            <a:miter lim="800000"/>
            <a:headEnd/>
            <a:tailEnd/>
          </a:ln>
        </p:spPr>
      </p:pic>
      <p:sp>
        <p:nvSpPr>
          <p:cNvPr id="38" name="Téglalap 37"/>
          <p:cNvSpPr/>
          <p:nvPr/>
        </p:nvSpPr>
        <p:spPr>
          <a:xfrm>
            <a:off x="5661212" y="3250264"/>
            <a:ext cx="2931458" cy="1384995"/>
          </a:xfrm>
          <a:prstGeom prst="rect">
            <a:avLst/>
          </a:prstGeom>
        </p:spPr>
        <p:txBody>
          <a:bodyPr wrap="square">
            <a:spAutoFit/>
          </a:bodyPr>
          <a:lstStyle/>
          <a:p>
            <a:r>
              <a:rPr lang="en-US" altLang="en-US" u="sng" dirty="0" smtClean="0">
                <a:latin typeface="+mn-lt"/>
              </a:rPr>
              <a:t>Hat</a:t>
            </a:r>
            <a:r>
              <a:rPr lang="hu-HU" altLang="en-US" u="sng" dirty="0" err="1" smtClean="0">
                <a:latin typeface="+mn-lt"/>
              </a:rPr>
              <a:t>áskeresztmetszet</a:t>
            </a:r>
            <a:r>
              <a:rPr lang="hu-HU" altLang="en-US" dirty="0" smtClean="0">
                <a:latin typeface="+mn-lt"/>
              </a:rPr>
              <a:t>,</a:t>
            </a:r>
          </a:p>
          <a:p>
            <a:r>
              <a:rPr lang="hu-HU" altLang="en-US" dirty="0" smtClean="0">
                <a:latin typeface="+mn-lt"/>
              </a:rPr>
              <a:t>alias kioltási tényező</a:t>
            </a:r>
            <a:endParaRPr lang="en-US" altLang="en-US" dirty="0" smtClean="0">
              <a:latin typeface="+mn-lt"/>
            </a:endParaRPr>
          </a:p>
          <a:p>
            <a:r>
              <a:rPr lang="en-US" altLang="en-US" dirty="0" smtClean="0">
                <a:latin typeface="+mn-lt"/>
              </a:rPr>
              <a:t>[1/m]: </a:t>
            </a:r>
            <a:r>
              <a:rPr lang="en-US" altLang="en-US" dirty="0" err="1" smtClean="0">
                <a:latin typeface="+mn-lt"/>
              </a:rPr>
              <a:t>egys</a:t>
            </a:r>
            <a:r>
              <a:rPr lang="hu-HU" altLang="en-US" dirty="0" smtClean="0">
                <a:latin typeface="+mn-lt"/>
              </a:rPr>
              <a:t>égfüggő</a:t>
            </a:r>
            <a:r>
              <a:rPr lang="en-US" altLang="en-US" dirty="0" smtClean="0">
                <a:latin typeface="+mn-lt"/>
              </a:rPr>
              <a:t>!</a:t>
            </a:r>
            <a:endParaRPr lang="hu-HU" altLang="en-US" dirty="0" smtClean="0">
              <a:latin typeface="+mn-lt"/>
            </a:endParaRPr>
          </a:p>
          <a:p>
            <a:r>
              <a:rPr lang="hu-HU" altLang="en-US" sz="1200" dirty="0" smtClean="0">
                <a:sym typeface="Symbol" pitchFamily="18" charset="2"/>
              </a:rPr>
              <a:t>  </a:t>
            </a:r>
            <a:endParaRPr lang="hu-HU" altLang="en-US" sz="1200" dirty="0">
              <a:sym typeface="Symbol" pitchFamily="18" charset="2"/>
            </a:endParaRPr>
          </a:p>
        </p:txBody>
      </p:sp>
      <p:pic>
        <p:nvPicPr>
          <p:cNvPr id="256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471" y="-32935"/>
            <a:ext cx="2100796" cy="221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3" name="Szövegdoboz 32"/>
              <p:cNvSpPr txBox="1"/>
              <p:nvPr/>
            </p:nvSpPr>
            <p:spPr>
              <a:xfrm>
                <a:off x="80929" y="3630386"/>
                <a:ext cx="43488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a:rPr>
                        <m:t>𝐿</m:t>
                      </m:r>
                      <m:d>
                        <m:dPr>
                          <m:ctrlPr>
                            <a:rPr lang="hu-HU" b="0" i="1" smtClean="0">
                              <a:latin typeface="Cambria Math"/>
                            </a:rPr>
                          </m:ctrlPr>
                        </m:dPr>
                        <m:e>
                          <m:r>
                            <a:rPr lang="hu-HU" b="0" i="1" smtClean="0">
                              <a:latin typeface="Cambria Math"/>
                            </a:rPr>
                            <m:t>𝑠</m:t>
                          </m:r>
                          <m:r>
                            <a:rPr lang="en-US" b="0" i="1" smtClean="0">
                              <a:latin typeface="Cambria Math"/>
                            </a:rPr>
                            <m:t>+</m:t>
                          </m:r>
                          <m:r>
                            <m:rPr>
                              <m:sty m:val="p"/>
                            </m:rPr>
                            <a:rPr lang="en-US" b="0" i="0" smtClean="0">
                              <a:latin typeface="Cambria Math"/>
                            </a:rPr>
                            <m:t>d</m:t>
                          </m:r>
                          <m:r>
                            <a:rPr lang="en-US" b="0" i="1" smtClean="0">
                              <a:latin typeface="Cambria Math"/>
                            </a:rPr>
                            <m:t>𝑠</m:t>
                          </m:r>
                        </m:e>
                      </m:d>
                      <m:r>
                        <a:rPr lang="en-US" b="0" i="1" smtClean="0">
                          <a:latin typeface="Cambria Math"/>
                        </a:rPr>
                        <m:t>=</m:t>
                      </m:r>
                      <m:r>
                        <a:rPr lang="en-US" b="0" i="1" smtClean="0">
                          <a:latin typeface="Cambria Math"/>
                        </a:rPr>
                        <m:t>𝐿</m:t>
                      </m:r>
                      <m:d>
                        <m:dPr>
                          <m:ctrlPr>
                            <a:rPr lang="en-US" b="0" i="1" smtClean="0">
                              <a:latin typeface="Cambria Math"/>
                            </a:rPr>
                          </m:ctrlPr>
                        </m:dPr>
                        <m:e>
                          <m:r>
                            <a:rPr lang="en-US" b="0" i="1" smtClean="0">
                              <a:latin typeface="Cambria Math"/>
                            </a:rPr>
                            <m:t>𝑠</m:t>
                          </m:r>
                        </m:e>
                      </m:d>
                      <m:r>
                        <a:rPr lang="en-US" b="0" i="1" smtClean="0">
                          <a:latin typeface="Cambria Math"/>
                        </a:rPr>
                        <m:t>−</m:t>
                      </m:r>
                      <m:r>
                        <a:rPr lang="en-US" b="0" i="1" smtClean="0">
                          <a:latin typeface="Cambria Math"/>
                        </a:rPr>
                        <m:t>𝐿</m:t>
                      </m:r>
                      <m:d>
                        <m:dPr>
                          <m:ctrlPr>
                            <a:rPr lang="en-US" b="0" i="1" smtClean="0">
                              <a:latin typeface="Cambria Math"/>
                            </a:rPr>
                          </m:ctrlPr>
                        </m:dPr>
                        <m:e>
                          <m:r>
                            <a:rPr lang="en-US" b="0" i="1" smtClean="0">
                              <a:latin typeface="Cambria Math"/>
                            </a:rPr>
                            <m:t>𝑠</m:t>
                          </m:r>
                        </m:e>
                      </m:d>
                      <m:r>
                        <a:rPr lang="en-US" b="0" i="1" smtClean="0">
                          <a:latin typeface="Cambria Math"/>
                          <a:ea typeface="Cambria Math"/>
                        </a:rPr>
                        <m:t>𝜎</m:t>
                      </m:r>
                      <m:d>
                        <m:dPr>
                          <m:ctrlPr>
                            <a:rPr lang="en-US" b="0" i="1" smtClean="0">
                              <a:latin typeface="Cambria Math"/>
                              <a:ea typeface="Cambria Math"/>
                            </a:rPr>
                          </m:ctrlPr>
                        </m:dPr>
                        <m:e>
                          <m:r>
                            <a:rPr lang="en-US" b="0" i="1" smtClean="0">
                              <a:latin typeface="Cambria Math"/>
                              <a:ea typeface="Cambria Math"/>
                            </a:rPr>
                            <m:t>𝑠</m:t>
                          </m:r>
                        </m:e>
                      </m:d>
                      <m:r>
                        <m:rPr>
                          <m:sty m:val="p"/>
                        </m:rPr>
                        <a:rPr lang="en-US" b="0" i="0" smtClean="0">
                          <a:latin typeface="Cambria Math"/>
                          <a:ea typeface="Cambria Math"/>
                        </a:rPr>
                        <m:t>d</m:t>
                      </m:r>
                      <m:r>
                        <a:rPr lang="en-US" b="0" i="1" smtClean="0">
                          <a:latin typeface="Cambria Math"/>
                          <a:ea typeface="Cambria Math"/>
                        </a:rPr>
                        <m:t>𝑠</m:t>
                      </m:r>
                    </m:oMath>
                  </m:oMathPara>
                </a14:m>
                <a:endParaRPr lang="en-US"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80929" y="3630386"/>
                <a:ext cx="434888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Szövegdoboz 40"/>
              <p:cNvSpPr txBox="1"/>
              <p:nvPr/>
            </p:nvSpPr>
            <p:spPr>
              <a:xfrm>
                <a:off x="1530350" y="4122833"/>
                <a:ext cx="2808782" cy="809261"/>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m:rPr>
                              <m:sty m:val="p"/>
                            </m:rPr>
                            <a:rPr lang="en-US" b="0" i="0" smtClean="0">
                              <a:latin typeface="Cambria Math"/>
                            </a:rPr>
                            <m:t>d</m:t>
                          </m:r>
                          <m:r>
                            <a:rPr lang="hu-HU" i="1">
                              <a:latin typeface="Cambria Math"/>
                            </a:rPr>
                            <m:t>𝐿</m:t>
                          </m:r>
                          <m:d>
                            <m:dPr>
                              <m:ctrlPr>
                                <a:rPr lang="hu-HU" i="1">
                                  <a:latin typeface="Cambria Math"/>
                                </a:rPr>
                              </m:ctrlPr>
                            </m:dPr>
                            <m:e>
                              <m:r>
                                <a:rPr lang="hu-HU" i="1">
                                  <a:latin typeface="Cambria Math"/>
                                </a:rPr>
                                <m:t>𝑠</m:t>
                              </m:r>
                            </m:e>
                          </m:d>
                        </m:num>
                        <m:den>
                          <m:r>
                            <m:rPr>
                              <m:sty m:val="p"/>
                            </m:rPr>
                            <a:rPr lang="en-US">
                              <a:latin typeface="Cambria Math"/>
                              <a:ea typeface="Cambria Math"/>
                            </a:rPr>
                            <m:t>d</m:t>
                          </m:r>
                          <m:r>
                            <a:rPr lang="en-US" i="1">
                              <a:latin typeface="Cambria Math"/>
                              <a:ea typeface="Cambria Math"/>
                            </a:rPr>
                            <m:t>𝑠</m:t>
                          </m:r>
                          <m:r>
                            <m:rPr>
                              <m:nor/>
                            </m:rPr>
                            <a:rPr lang="en-US" dirty="0"/>
                            <m:t> </m:t>
                          </m:r>
                        </m:den>
                      </m:f>
                      <m:r>
                        <a:rPr lang="en-US" i="1">
                          <a:latin typeface="Cambria Math"/>
                        </a:rPr>
                        <m:t>=</m:t>
                      </m:r>
                      <m:r>
                        <a:rPr lang="en-US" b="0" i="1" smtClean="0">
                          <a:latin typeface="Cambria Math"/>
                        </a:rPr>
                        <m:t>−</m:t>
                      </m:r>
                      <m:r>
                        <a:rPr lang="en-US" b="0" i="1" smtClean="0">
                          <a:latin typeface="Cambria Math"/>
                        </a:rPr>
                        <m:t>𝐿</m:t>
                      </m:r>
                      <m:d>
                        <m:dPr>
                          <m:ctrlPr>
                            <a:rPr lang="en-US" b="0" i="1" smtClean="0">
                              <a:latin typeface="Cambria Math"/>
                            </a:rPr>
                          </m:ctrlPr>
                        </m:dPr>
                        <m:e>
                          <m:r>
                            <a:rPr lang="en-US" b="0" i="1" smtClean="0">
                              <a:latin typeface="Cambria Math"/>
                            </a:rPr>
                            <m:t>𝑠</m:t>
                          </m:r>
                        </m:e>
                      </m:d>
                      <m:r>
                        <a:rPr lang="en-US" b="0" i="1" smtClean="0">
                          <a:latin typeface="Cambria Math"/>
                          <a:ea typeface="Cambria Math"/>
                        </a:rPr>
                        <m:t>𝜎</m:t>
                      </m:r>
                      <m:d>
                        <m:dPr>
                          <m:ctrlPr>
                            <a:rPr lang="en-US" b="0" i="1" smtClean="0">
                              <a:latin typeface="Cambria Math"/>
                              <a:ea typeface="Cambria Math"/>
                            </a:rPr>
                          </m:ctrlPr>
                        </m:dPr>
                        <m:e>
                          <m:r>
                            <a:rPr lang="en-US" b="0" i="1" smtClean="0">
                              <a:latin typeface="Cambria Math"/>
                              <a:ea typeface="Cambria Math"/>
                            </a:rPr>
                            <m:t>𝑠</m:t>
                          </m:r>
                        </m:e>
                      </m:d>
                    </m:oMath>
                  </m:oMathPara>
                </a14:m>
                <a:endParaRPr lang="en-US" dirty="0"/>
              </a:p>
            </p:txBody>
          </p:sp>
        </mc:Choice>
        <mc:Fallback xmlns="">
          <p:sp>
            <p:nvSpPr>
              <p:cNvPr id="41" name="Szövegdoboz 40"/>
              <p:cNvSpPr txBox="1">
                <a:spLocks noRot="1" noChangeAspect="1" noMove="1" noResize="1" noEditPoints="1" noAdjustHandles="1" noChangeArrowheads="1" noChangeShapeType="1" noTextEdit="1"/>
              </p:cNvSpPr>
              <p:nvPr/>
            </p:nvSpPr>
            <p:spPr>
              <a:xfrm>
                <a:off x="1530350" y="4122833"/>
                <a:ext cx="2808782" cy="809261"/>
              </a:xfrm>
              <a:prstGeom prst="rect">
                <a:avLst/>
              </a:prstGeom>
              <a:blipFill rotWithShape="1">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Szövegdoboz 42"/>
              <p:cNvSpPr txBox="1"/>
              <p:nvPr/>
            </p:nvSpPr>
            <p:spPr>
              <a:xfrm>
                <a:off x="1978285" y="5142908"/>
                <a:ext cx="2044854" cy="67480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US" sz="2000" i="1" smtClean="0">
                              <a:latin typeface="Cambria Math"/>
                            </a:rPr>
                          </m:ctrlPr>
                        </m:fPr>
                        <m:num>
                          <m:r>
                            <m:rPr>
                              <m:sty m:val="p"/>
                            </m:rPr>
                            <a:rPr lang="en-US" sz="2000" b="0" i="0" smtClean="0">
                              <a:latin typeface="Cambria Math"/>
                            </a:rPr>
                            <m:t>d</m:t>
                          </m:r>
                          <m:r>
                            <a:rPr lang="hu-HU" sz="2000" i="1">
                              <a:latin typeface="Cambria Math"/>
                            </a:rPr>
                            <m:t>𝐿</m:t>
                          </m:r>
                        </m:num>
                        <m:den>
                          <m:r>
                            <a:rPr lang="en-US" sz="2000" b="0" i="1" smtClean="0">
                              <a:latin typeface="Cambria Math"/>
                            </a:rPr>
                            <m:t>𝐿</m:t>
                          </m:r>
                        </m:den>
                      </m:f>
                      <m:r>
                        <a:rPr lang="en-US" sz="2000" i="1">
                          <a:latin typeface="Cambria Math"/>
                        </a:rPr>
                        <m:t>=</m:t>
                      </m:r>
                      <m:r>
                        <a:rPr lang="en-US" sz="2000" b="0" i="1" smtClean="0">
                          <a:latin typeface="Cambria Math"/>
                        </a:rPr>
                        <m:t>−   </m:t>
                      </m:r>
                      <m:r>
                        <a:rPr lang="en-US" sz="2000" b="0" i="1" smtClean="0">
                          <a:latin typeface="Cambria Math"/>
                          <a:ea typeface="Cambria Math"/>
                        </a:rPr>
                        <m:t>𝜎</m:t>
                      </m:r>
                      <m:d>
                        <m:dPr>
                          <m:ctrlPr>
                            <a:rPr lang="en-US" sz="2000" b="0" i="1" smtClean="0">
                              <a:latin typeface="Cambria Math"/>
                              <a:ea typeface="Cambria Math"/>
                            </a:rPr>
                          </m:ctrlPr>
                        </m:dPr>
                        <m:e>
                          <m:r>
                            <a:rPr lang="en-US" sz="2000" b="0" i="1" smtClean="0">
                              <a:latin typeface="Cambria Math"/>
                              <a:ea typeface="Cambria Math"/>
                            </a:rPr>
                            <m:t>𝑠</m:t>
                          </m:r>
                        </m:e>
                      </m:d>
                      <m:r>
                        <m:rPr>
                          <m:sty m:val="p"/>
                        </m:rPr>
                        <a:rPr lang="en-US" sz="2000">
                          <a:latin typeface="Cambria Math"/>
                          <a:ea typeface="Cambria Math"/>
                        </a:rPr>
                        <m:t>d</m:t>
                      </m:r>
                      <m:r>
                        <a:rPr lang="en-US" sz="2000" i="1">
                          <a:latin typeface="Cambria Math"/>
                          <a:ea typeface="Cambria Math"/>
                        </a:rPr>
                        <m:t>𝑠</m:t>
                      </m:r>
                    </m:oMath>
                  </m:oMathPara>
                </a14:m>
                <a:endParaRPr lang="en-US" sz="2000" dirty="0"/>
              </a:p>
            </p:txBody>
          </p:sp>
        </mc:Choice>
        <mc:Fallback xmlns="">
          <p:sp>
            <p:nvSpPr>
              <p:cNvPr id="43" name="Szövegdoboz 42"/>
              <p:cNvSpPr txBox="1">
                <a:spLocks noRot="1" noChangeAspect="1" noMove="1" noResize="1" noEditPoints="1" noAdjustHandles="1" noChangeArrowheads="1" noChangeShapeType="1" noTextEdit="1"/>
              </p:cNvSpPr>
              <p:nvPr/>
            </p:nvSpPr>
            <p:spPr>
              <a:xfrm>
                <a:off x="1978285" y="5142908"/>
                <a:ext cx="2044854" cy="67480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Szövegdoboz 43"/>
              <p:cNvSpPr txBox="1"/>
              <p:nvPr/>
            </p:nvSpPr>
            <p:spPr>
              <a:xfrm>
                <a:off x="1575706" y="4932094"/>
                <a:ext cx="1912511" cy="10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n-US" sz="2000" i="1" smtClean="0">
                              <a:latin typeface="Cambria Math"/>
                            </a:rPr>
                          </m:ctrlPr>
                        </m:naryPr>
                        <m:sub>
                          <m:r>
                            <m:rPr>
                              <m:brk m:alnAt="24"/>
                            </m:rPr>
                            <a:rPr lang="en-US" sz="2000" b="0" i="1" smtClean="0">
                              <a:latin typeface="Cambria Math"/>
                            </a:rPr>
                            <m:t>𝐿</m:t>
                          </m:r>
                          <m:r>
                            <a:rPr lang="en-US" sz="2000" b="0" i="1" smtClean="0">
                              <a:latin typeface="Cambria Math"/>
                            </a:rPr>
                            <m:t>(0)</m:t>
                          </m:r>
                        </m:sub>
                        <m:sup>
                          <m:r>
                            <a:rPr lang="en-US" sz="2000" b="0" i="1" smtClean="0">
                              <a:latin typeface="Cambria Math"/>
                            </a:rPr>
                            <m:t>𝐿</m:t>
                          </m:r>
                          <m:r>
                            <a:rPr lang="en-US" sz="2000" b="0" i="1" smtClean="0">
                              <a:latin typeface="Cambria Math"/>
                            </a:rPr>
                            <m:t>(</m:t>
                          </m:r>
                          <m:r>
                            <a:rPr lang="en-US" sz="2000" b="0" i="1" smtClean="0">
                              <a:latin typeface="Cambria Math"/>
                            </a:rPr>
                            <m:t>𝑆</m:t>
                          </m:r>
                          <m:r>
                            <a:rPr lang="en-US" sz="2000" b="0" i="1" smtClean="0">
                              <a:latin typeface="Cambria Math"/>
                            </a:rPr>
                            <m:t>)</m:t>
                          </m:r>
                        </m:sup>
                        <m:e/>
                      </m:nary>
                      <m:r>
                        <a:rPr lang="en-US" sz="2000" b="0" i="1" smtClean="0">
                          <a:latin typeface="Cambria Math"/>
                        </a:rPr>
                        <m:t>       </m:t>
                      </m:r>
                      <m:nary>
                        <m:naryPr>
                          <m:limLoc m:val="undOvr"/>
                          <m:ctrlPr>
                            <a:rPr lang="en-US" sz="2000" i="1">
                              <a:latin typeface="Cambria Math"/>
                            </a:rPr>
                          </m:ctrlPr>
                        </m:naryPr>
                        <m:sub>
                          <m:r>
                            <a:rPr lang="en-US" sz="2000" i="1">
                              <a:latin typeface="Cambria Math"/>
                            </a:rPr>
                            <m:t>0</m:t>
                          </m:r>
                        </m:sub>
                        <m:sup>
                          <m:r>
                            <a:rPr lang="en-US" sz="2000" i="1">
                              <a:latin typeface="Cambria Math"/>
                            </a:rPr>
                            <m:t>𝑆</m:t>
                          </m:r>
                        </m:sup>
                        <m:e/>
                      </m:nary>
                    </m:oMath>
                  </m:oMathPara>
                </a14:m>
                <a:endParaRPr lang="en-US" sz="2000" dirty="0"/>
              </a:p>
            </p:txBody>
          </p:sp>
        </mc:Choice>
        <mc:Fallback xmlns="">
          <p:sp>
            <p:nvSpPr>
              <p:cNvPr id="44" name="Szövegdoboz 43"/>
              <p:cNvSpPr txBox="1">
                <a:spLocks noRot="1" noChangeAspect="1" noMove="1" noResize="1" noEditPoints="1" noAdjustHandles="1" noChangeArrowheads="1" noChangeShapeType="1" noTextEdit="1"/>
              </p:cNvSpPr>
              <p:nvPr/>
            </p:nvSpPr>
            <p:spPr>
              <a:xfrm>
                <a:off x="1575706" y="4932094"/>
                <a:ext cx="1912511" cy="107305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Szövegdoboz 44"/>
              <p:cNvSpPr txBox="1"/>
              <p:nvPr/>
            </p:nvSpPr>
            <p:spPr>
              <a:xfrm>
                <a:off x="84104" y="5829984"/>
                <a:ext cx="4051878" cy="10218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a:rPr>
                          </m:ctrlPr>
                        </m:funcPr>
                        <m:fName>
                          <m:r>
                            <m:rPr>
                              <m:sty m:val="p"/>
                            </m:rPr>
                            <a:rPr lang="en-US" sz="2000">
                              <a:latin typeface="Cambria Math"/>
                            </a:rPr>
                            <m:t>ln</m:t>
                          </m:r>
                        </m:fName>
                        <m:e>
                          <m:d>
                            <m:dPr>
                              <m:ctrlPr>
                                <a:rPr lang="en-US" sz="2000" i="1">
                                  <a:latin typeface="Cambria Math"/>
                                </a:rPr>
                              </m:ctrlPr>
                            </m:dPr>
                            <m:e>
                              <m:r>
                                <a:rPr lang="en-US" sz="2000" i="1">
                                  <a:latin typeface="Cambria Math"/>
                                </a:rPr>
                                <m:t>𝐿</m:t>
                              </m:r>
                              <m:d>
                                <m:dPr>
                                  <m:ctrlPr>
                                    <a:rPr lang="en-US" sz="2000" i="1">
                                      <a:latin typeface="Cambria Math"/>
                                    </a:rPr>
                                  </m:ctrlPr>
                                </m:dPr>
                                <m:e>
                                  <m:r>
                                    <a:rPr lang="en-US" sz="2000" i="1">
                                      <a:latin typeface="Cambria Math"/>
                                    </a:rPr>
                                    <m:t>𝑆</m:t>
                                  </m:r>
                                </m:e>
                              </m:d>
                            </m:e>
                          </m:d>
                        </m:e>
                      </m:func>
                      <m:r>
                        <a:rPr lang="en-US" sz="2000" i="1">
                          <a:latin typeface="Cambria Math"/>
                        </a:rPr>
                        <m:t>−</m:t>
                      </m:r>
                      <m:r>
                        <m:rPr>
                          <m:sty m:val="p"/>
                        </m:rPr>
                        <a:rPr lang="en-US" sz="2000">
                          <a:latin typeface="Cambria Math"/>
                        </a:rPr>
                        <m:t>ln</m:t>
                      </m:r>
                      <m:r>
                        <a:rPr lang="en-US" sz="2000" i="1">
                          <a:latin typeface="Cambria Math"/>
                        </a:rPr>
                        <m:t>⁡(</m:t>
                      </m:r>
                      <m:r>
                        <a:rPr lang="en-US" sz="2000" i="1">
                          <a:latin typeface="Cambria Math"/>
                        </a:rPr>
                        <m:t>𝐿</m:t>
                      </m:r>
                      <m:d>
                        <m:dPr>
                          <m:ctrlPr>
                            <a:rPr lang="en-US" sz="2000" i="1">
                              <a:latin typeface="Cambria Math"/>
                            </a:rPr>
                          </m:ctrlPr>
                        </m:dPr>
                        <m:e>
                          <m:r>
                            <a:rPr lang="en-US" sz="2000" i="1">
                              <a:latin typeface="Cambria Math"/>
                            </a:rPr>
                            <m:t>0</m:t>
                          </m:r>
                        </m:e>
                      </m:d>
                      <m:r>
                        <a:rPr lang="en-US" sz="2000" i="1">
                          <a:latin typeface="Cambria Math"/>
                        </a:rPr>
                        <m:t>)</m:t>
                      </m:r>
                      <m:r>
                        <a:rPr lang="en-US" sz="2000" b="0" i="1" smtClean="0">
                          <a:latin typeface="Cambria Math"/>
                        </a:rPr>
                        <m:t>=−</m:t>
                      </m:r>
                      <m:nary>
                        <m:naryPr>
                          <m:limLoc m:val="undOvr"/>
                          <m:ctrlPr>
                            <a:rPr lang="en-US" sz="2000" i="1">
                              <a:latin typeface="Cambria Math"/>
                            </a:rPr>
                          </m:ctrlPr>
                        </m:naryPr>
                        <m:sub>
                          <m:r>
                            <a:rPr lang="en-US" sz="2000" i="1">
                              <a:latin typeface="Cambria Math"/>
                            </a:rPr>
                            <m:t>0</m:t>
                          </m:r>
                        </m:sub>
                        <m:sup>
                          <m:r>
                            <a:rPr lang="en-US" sz="2000" i="1">
                              <a:latin typeface="Cambria Math"/>
                            </a:rPr>
                            <m:t>𝑆</m:t>
                          </m:r>
                        </m:sup>
                        <m:e>
                          <m:r>
                            <a:rPr lang="en-US" sz="2000" i="1">
                              <a:latin typeface="Cambria Math"/>
                              <a:ea typeface="Cambria Math"/>
                            </a:rPr>
                            <m:t>𝜎</m:t>
                          </m:r>
                          <m:d>
                            <m:dPr>
                              <m:ctrlPr>
                                <a:rPr lang="en-US" sz="2000" i="1">
                                  <a:latin typeface="Cambria Math"/>
                                  <a:ea typeface="Cambria Math"/>
                                </a:rPr>
                              </m:ctrlPr>
                            </m:dPr>
                            <m:e>
                              <m:r>
                                <a:rPr lang="en-US" sz="2000" i="1">
                                  <a:latin typeface="Cambria Math"/>
                                  <a:ea typeface="Cambria Math"/>
                                </a:rPr>
                                <m:t>𝑠</m:t>
                              </m:r>
                            </m:e>
                          </m:d>
                          <m:r>
                            <m:rPr>
                              <m:sty m:val="p"/>
                            </m:rPr>
                            <a:rPr lang="en-US" sz="2000">
                              <a:latin typeface="Cambria Math"/>
                              <a:ea typeface="Cambria Math"/>
                            </a:rPr>
                            <m:t>d</m:t>
                          </m:r>
                          <m:r>
                            <a:rPr lang="en-US" sz="2000" i="1">
                              <a:latin typeface="Cambria Math"/>
                              <a:ea typeface="Cambria Math"/>
                            </a:rPr>
                            <m:t>𝑠</m:t>
                          </m:r>
                          <m:r>
                            <m:rPr>
                              <m:nor/>
                            </m:rPr>
                            <a:rPr lang="en-US" sz="2000" dirty="0"/>
                            <m:t> </m:t>
                          </m:r>
                        </m:e>
                      </m:nary>
                    </m:oMath>
                  </m:oMathPara>
                </a14:m>
                <a:endParaRPr lang="en-US" sz="2000" dirty="0"/>
              </a:p>
            </p:txBody>
          </p:sp>
        </mc:Choice>
        <mc:Fallback xmlns="">
          <p:sp>
            <p:nvSpPr>
              <p:cNvPr id="45" name="Szövegdoboz 44"/>
              <p:cNvSpPr txBox="1">
                <a:spLocks noRot="1" noChangeAspect="1" noMove="1" noResize="1" noEditPoints="1" noAdjustHandles="1" noChangeArrowheads="1" noChangeShapeType="1" noTextEdit="1"/>
              </p:cNvSpPr>
              <p:nvPr/>
            </p:nvSpPr>
            <p:spPr>
              <a:xfrm>
                <a:off x="84104" y="5829984"/>
                <a:ext cx="4051878" cy="1021818"/>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Szövegdoboz 45"/>
              <p:cNvSpPr txBox="1"/>
              <p:nvPr/>
            </p:nvSpPr>
            <p:spPr>
              <a:xfrm>
                <a:off x="5303429" y="5075623"/>
                <a:ext cx="3365024" cy="991362"/>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𝐿</m:t>
                      </m:r>
                      <m:d>
                        <m:dPr>
                          <m:ctrlPr>
                            <a:rPr lang="en-US" b="0" i="1" smtClean="0">
                              <a:latin typeface="Cambria Math"/>
                            </a:rPr>
                          </m:ctrlPr>
                        </m:dPr>
                        <m:e>
                          <m:r>
                            <a:rPr lang="en-US" b="0" i="1" smtClean="0">
                              <a:latin typeface="Cambria Math"/>
                            </a:rPr>
                            <m:t>𝑆</m:t>
                          </m:r>
                        </m:e>
                      </m:d>
                      <m:r>
                        <a:rPr lang="en-US" b="0" i="1" smtClean="0">
                          <a:latin typeface="Cambria Math"/>
                        </a:rPr>
                        <m:t>=</m:t>
                      </m:r>
                      <m:r>
                        <a:rPr lang="en-US" b="0" i="1" smtClean="0">
                          <a:latin typeface="Cambria Math"/>
                        </a:rPr>
                        <m:t>𝐿</m:t>
                      </m:r>
                      <m:d>
                        <m:dPr>
                          <m:ctrlPr>
                            <a:rPr lang="en-US" b="0" i="1" smtClean="0">
                              <a:latin typeface="Cambria Math"/>
                            </a:rPr>
                          </m:ctrlPr>
                        </m:dPr>
                        <m:e>
                          <m:r>
                            <a:rPr lang="en-US" b="0" i="1" smtClean="0">
                              <a:latin typeface="Cambria Math"/>
                            </a:rPr>
                            <m:t>0</m:t>
                          </m:r>
                        </m:e>
                      </m:d>
                      <m:sSup>
                        <m:sSupPr>
                          <m:ctrlPr>
                            <a:rPr lang="en-US" b="0" i="1" smtClean="0">
                              <a:latin typeface="Cambria Math"/>
                            </a:rPr>
                          </m:ctrlPr>
                        </m:sSupPr>
                        <m:e>
                          <m:r>
                            <a:rPr lang="en-US" b="0" i="1" smtClean="0">
                              <a:latin typeface="Cambria Math"/>
                            </a:rPr>
                            <m:t>𝑒</m:t>
                          </m:r>
                        </m:e>
                        <m:sup>
                          <m:r>
                            <a:rPr lang="en-US" b="0" i="1" smtClean="0">
                              <a:latin typeface="Cambria Math"/>
                            </a:rPr>
                            <m:t>−</m:t>
                          </m:r>
                          <m:nary>
                            <m:naryPr>
                              <m:limLoc m:val="undOvr"/>
                              <m:ctrlPr>
                                <a:rPr lang="en-US" i="1">
                                  <a:latin typeface="Cambria Math"/>
                                </a:rPr>
                              </m:ctrlPr>
                            </m:naryPr>
                            <m:sub>
                              <m:r>
                                <a:rPr lang="en-US" i="1">
                                  <a:latin typeface="Cambria Math"/>
                                </a:rPr>
                                <m:t>0</m:t>
                              </m:r>
                            </m:sub>
                            <m:sup>
                              <m:r>
                                <a:rPr lang="en-US" i="1">
                                  <a:latin typeface="Cambria Math"/>
                                </a:rPr>
                                <m:t>𝑆</m:t>
                              </m:r>
                            </m:sup>
                            <m:e>
                              <m:r>
                                <a:rPr lang="en-US" i="1">
                                  <a:latin typeface="Cambria Math"/>
                                  <a:ea typeface="Cambria Math"/>
                                </a:rPr>
                                <m:t>𝜎</m:t>
                              </m:r>
                              <m:d>
                                <m:dPr>
                                  <m:ctrlPr>
                                    <a:rPr lang="en-US" i="1">
                                      <a:latin typeface="Cambria Math"/>
                                      <a:ea typeface="Cambria Math"/>
                                    </a:rPr>
                                  </m:ctrlPr>
                                </m:dPr>
                                <m:e>
                                  <m:r>
                                    <a:rPr lang="en-US" i="1">
                                      <a:latin typeface="Cambria Math"/>
                                      <a:ea typeface="Cambria Math"/>
                                    </a:rPr>
                                    <m:t>𝑠</m:t>
                                  </m:r>
                                </m:e>
                              </m:d>
                              <m:r>
                                <m:rPr>
                                  <m:sty m:val="p"/>
                                </m:rPr>
                                <a:rPr lang="en-US">
                                  <a:latin typeface="Cambria Math"/>
                                  <a:ea typeface="Cambria Math"/>
                                </a:rPr>
                                <m:t>d</m:t>
                              </m:r>
                              <m:r>
                                <a:rPr lang="en-US" i="1">
                                  <a:latin typeface="Cambria Math"/>
                                  <a:ea typeface="Cambria Math"/>
                                </a:rPr>
                                <m:t>𝑠</m:t>
                              </m:r>
                              <m:r>
                                <m:rPr>
                                  <m:nor/>
                                </m:rPr>
                                <a:rPr lang="en-US" dirty="0"/>
                                <m:t> </m:t>
                              </m:r>
                            </m:e>
                          </m:nary>
                        </m:sup>
                      </m:sSup>
                    </m:oMath>
                  </m:oMathPara>
                </a14:m>
                <a:endParaRPr lang="en-US" b="0" i="1" dirty="0" smtClean="0">
                  <a:latin typeface="Cambria Math"/>
                </a:endParaRPr>
              </a:p>
              <a:p>
                <a:r>
                  <a:rPr lang="en-US" dirty="0" smtClean="0">
                    <a:ea typeface="Cambria Math"/>
                  </a:rPr>
                  <a:t>          </a:t>
                </a:r>
                <a14:m>
                  <m:oMath xmlns:m="http://schemas.openxmlformats.org/officeDocument/2006/math">
                    <m:r>
                      <a:rPr lang="en-US" i="1">
                        <a:latin typeface="Cambria Math"/>
                        <a:ea typeface="Cambria Math"/>
                      </a:rPr>
                      <m:t>≈</m:t>
                    </m:r>
                    <m:r>
                      <a:rPr lang="en-US" i="1">
                        <a:latin typeface="Cambria Math"/>
                      </a:rPr>
                      <m:t>𝐿</m:t>
                    </m:r>
                    <m:d>
                      <m:dPr>
                        <m:ctrlPr>
                          <a:rPr lang="en-US" i="1">
                            <a:latin typeface="Cambria Math"/>
                          </a:rPr>
                        </m:ctrlPr>
                      </m:dPr>
                      <m:e>
                        <m:r>
                          <a:rPr lang="en-US" i="1">
                            <a:latin typeface="Cambria Math"/>
                          </a:rPr>
                          <m:t>0</m:t>
                        </m:r>
                      </m:e>
                    </m:d>
                    <m:sSup>
                      <m:sSupPr>
                        <m:ctrlPr>
                          <a:rPr lang="en-US" i="1">
                            <a:latin typeface="Cambria Math"/>
                          </a:rPr>
                        </m:ctrlPr>
                      </m:sSupPr>
                      <m:e>
                        <m:r>
                          <a:rPr lang="en-US" i="1">
                            <a:latin typeface="Cambria Math"/>
                          </a:rPr>
                          <m:t>𝑒</m:t>
                        </m:r>
                      </m:e>
                      <m:sup>
                        <m:r>
                          <a:rPr lang="en-US" i="1">
                            <a:latin typeface="Cambria Math"/>
                          </a:rPr>
                          <m:t>−</m:t>
                        </m:r>
                        <m:nary>
                          <m:naryPr>
                            <m:chr m:val="∑"/>
                            <m:supHide m:val="on"/>
                            <m:ctrlPr>
                              <a:rPr lang="en-US" i="1" smtClean="0">
                                <a:latin typeface="Cambria Math"/>
                              </a:rPr>
                            </m:ctrlPr>
                          </m:naryPr>
                          <m:sub>
                            <m:r>
                              <m:rPr>
                                <m:brk m:alnAt="7"/>
                              </m:rPr>
                              <a:rPr lang="en-US" b="0" i="1" smtClean="0">
                                <a:latin typeface="Cambria Math"/>
                              </a:rPr>
                              <m:t>𝑖</m:t>
                            </m:r>
                          </m:sub>
                          <m:sup/>
                          <m:e>
                            <m:r>
                              <a:rPr lang="en-US" i="1">
                                <a:latin typeface="Cambria Math"/>
                                <a:ea typeface="Cambria Math"/>
                              </a:rPr>
                              <m:t>𝜎</m:t>
                            </m:r>
                            <m:d>
                              <m:dPr>
                                <m:ctrlPr>
                                  <a:rPr lang="en-US" i="1">
                                    <a:latin typeface="Cambria Math"/>
                                    <a:ea typeface="Cambria Math"/>
                                  </a:rPr>
                                </m:ctrlPr>
                              </m:dPr>
                              <m:e>
                                <m:sSub>
                                  <m:sSubPr>
                                    <m:ctrlPr>
                                      <a:rPr lang="en-US" i="1" smtClean="0">
                                        <a:latin typeface="Cambria Math"/>
                                        <a:ea typeface="Cambria Math"/>
                                      </a:rPr>
                                    </m:ctrlPr>
                                  </m:sSubPr>
                                  <m:e>
                                    <m:r>
                                      <a:rPr lang="en-US" b="0" i="1" smtClean="0">
                                        <a:latin typeface="Cambria Math"/>
                                        <a:ea typeface="Cambria Math"/>
                                      </a:rPr>
                                      <m:t>𝑠</m:t>
                                    </m:r>
                                  </m:e>
                                  <m:sub>
                                    <m:r>
                                      <a:rPr lang="en-US" b="0" i="1" smtClean="0">
                                        <a:latin typeface="Cambria Math"/>
                                        <a:ea typeface="Cambria Math"/>
                                      </a:rPr>
                                      <m:t>𝑖</m:t>
                                    </m:r>
                                  </m:sub>
                                </m:sSub>
                              </m:e>
                            </m:d>
                            <m:r>
                              <a:rPr lang="en-US">
                                <a:latin typeface="Cambria Math"/>
                                <a:ea typeface="Cambria Math"/>
                              </a:rPr>
                              <m:t>∆</m:t>
                            </m:r>
                            <m:r>
                              <a:rPr lang="en-US" i="1">
                                <a:latin typeface="Cambria Math"/>
                                <a:ea typeface="Cambria Math"/>
                              </a:rPr>
                              <m:t>𝑠</m:t>
                            </m:r>
                          </m:e>
                        </m:nary>
                      </m:sup>
                    </m:sSup>
                  </m:oMath>
                </a14:m>
                <a:endParaRPr lang="en-US" dirty="0"/>
              </a:p>
            </p:txBody>
          </p:sp>
        </mc:Choice>
        <mc:Fallback xmlns="">
          <p:sp>
            <p:nvSpPr>
              <p:cNvPr id="46" name="Szövegdoboz 45"/>
              <p:cNvSpPr txBox="1">
                <a:spLocks noRot="1" noChangeAspect="1" noMove="1" noResize="1" noEditPoints="1" noAdjustHandles="1" noChangeArrowheads="1" noChangeShapeType="1" noTextEdit="1"/>
              </p:cNvSpPr>
              <p:nvPr/>
            </p:nvSpPr>
            <p:spPr>
              <a:xfrm>
                <a:off x="5303429" y="5075623"/>
                <a:ext cx="3365024" cy="991362"/>
              </a:xfrm>
              <a:prstGeom prst="rect">
                <a:avLst/>
              </a:prstGeom>
              <a:blipFill rotWithShape="1">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5755207" y="2396950"/>
                <a:ext cx="35037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𝜎</m:t>
                      </m:r>
                      <m:d>
                        <m:dPr>
                          <m:ctrlPr>
                            <a:rPr lang="en-US" sz="2800" i="1">
                              <a:latin typeface="Cambria Math"/>
                              <a:ea typeface="Cambria Math"/>
                            </a:rPr>
                          </m:ctrlPr>
                        </m:dPr>
                        <m:e>
                          <m:r>
                            <a:rPr lang="en-US" sz="2800" i="1">
                              <a:latin typeface="Cambria Math"/>
                              <a:ea typeface="Cambria Math"/>
                            </a:rPr>
                            <m:t>𝑠</m:t>
                          </m:r>
                        </m:e>
                      </m:d>
                      <m:r>
                        <m:rPr>
                          <m:sty m:val="p"/>
                        </m:rPr>
                        <a:rPr lang="en-US" sz="2800">
                          <a:latin typeface="Cambria Math"/>
                          <a:ea typeface="Cambria Math"/>
                        </a:rPr>
                        <m:t>d</m:t>
                      </m:r>
                      <m:r>
                        <a:rPr lang="en-US" sz="2800" i="1">
                          <a:latin typeface="Cambria Math"/>
                          <a:ea typeface="Cambria Math"/>
                        </a:rPr>
                        <m:t>𝑠</m:t>
                      </m:r>
                      <m:r>
                        <a:rPr lang="en-US" sz="2800" b="0" i="1" smtClean="0">
                          <a:latin typeface="Cambria Math"/>
                          <a:ea typeface="Cambria Math"/>
                        </a:rPr>
                        <m:t>=</m:t>
                      </m:r>
                      <m:r>
                        <a:rPr lang="en-US" sz="2800" b="0" i="1" smtClean="0">
                          <a:latin typeface="Cambria Math"/>
                          <a:ea typeface="Cambria Math"/>
                        </a:rPr>
                        <m:t>𝑃</m:t>
                      </m:r>
                      <m:r>
                        <a:rPr lang="en-US" sz="2800" b="0" i="1" smtClean="0">
                          <a:latin typeface="Cambria Math"/>
                          <a:ea typeface="Cambria Math"/>
                        </a:rPr>
                        <m:t>{</m:t>
                      </m:r>
                      <m:r>
                        <a:rPr lang="hu-HU" sz="2800" b="0" i="0" smtClean="0">
                          <a:latin typeface="Cambria Math"/>
                          <a:ea typeface="Cambria Math"/>
                        </a:rPr>
                        <m:t>ü</m:t>
                      </m:r>
                      <m:r>
                        <m:rPr>
                          <m:sty m:val="p"/>
                        </m:rPr>
                        <a:rPr lang="hu-HU" sz="2800" b="0" i="0" smtClean="0">
                          <a:latin typeface="Cambria Math"/>
                          <a:ea typeface="Cambria Math"/>
                        </a:rPr>
                        <m:t>tk</m:t>
                      </m:r>
                      <m:r>
                        <a:rPr lang="hu-HU" sz="2800" b="0" i="0" smtClean="0">
                          <a:latin typeface="Cambria Math"/>
                          <a:ea typeface="Cambria Math"/>
                        </a:rPr>
                        <m:t>ö</m:t>
                      </m:r>
                      <m:r>
                        <m:rPr>
                          <m:sty m:val="p"/>
                        </m:rPr>
                        <a:rPr lang="hu-HU" sz="2800" b="0" i="0" smtClean="0">
                          <a:latin typeface="Cambria Math"/>
                          <a:ea typeface="Cambria Math"/>
                        </a:rPr>
                        <m:t>z</m:t>
                      </m:r>
                      <m:r>
                        <a:rPr lang="hu-HU" sz="2800" b="0" i="0" smtClean="0">
                          <a:latin typeface="Cambria Math"/>
                          <a:ea typeface="Cambria Math"/>
                        </a:rPr>
                        <m:t>é</m:t>
                      </m:r>
                      <m:r>
                        <m:rPr>
                          <m:sty m:val="p"/>
                        </m:rPr>
                        <a:rPr lang="hu-HU" sz="2800" b="0" i="0" smtClean="0">
                          <a:latin typeface="Cambria Math"/>
                          <a:ea typeface="Cambria Math"/>
                        </a:rPr>
                        <m:t>s</m:t>
                      </m:r>
                      <m:r>
                        <a:rPr lang="en-US" sz="2800" b="0" i="1" smtClean="0">
                          <a:latin typeface="Cambria Math"/>
                          <a:ea typeface="Cambria Math"/>
                        </a:rPr>
                        <m:t>}</m:t>
                      </m:r>
                    </m:oMath>
                  </m:oMathPara>
                </a14:m>
                <a:endParaRPr lang="en-US" sz="2800" dirty="0"/>
              </a:p>
            </p:txBody>
          </p:sp>
        </mc:Choice>
        <mc:Fallback xmlns="">
          <p:sp>
            <p:nvSpPr>
              <p:cNvPr id="3" name="Téglalap 2"/>
              <p:cNvSpPr>
                <a:spLocks noRot="1" noChangeAspect="1" noMove="1" noResize="1" noEditPoints="1" noAdjustHandles="1" noChangeArrowheads="1" noChangeShapeType="1" noTextEdit="1"/>
              </p:cNvSpPr>
              <p:nvPr/>
            </p:nvSpPr>
            <p:spPr>
              <a:xfrm>
                <a:off x="5755207" y="2396950"/>
                <a:ext cx="3503780" cy="523220"/>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19137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304800" y="18288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hu-HU" altLang="en-US" sz="2600" u="sng" dirty="0" smtClean="0">
                <a:latin typeface="+mn-lt"/>
              </a:rPr>
              <a:t>Geometria+sugársűrűség</a:t>
            </a:r>
            <a:r>
              <a:rPr lang="hu-HU" altLang="en-US" sz="2600" u="sng" dirty="0">
                <a:latin typeface="+mn-lt"/>
              </a:rPr>
              <a:t>:</a:t>
            </a:r>
          </a:p>
          <a:p>
            <a:pPr>
              <a:buClr>
                <a:schemeClr val="accent2"/>
              </a:buClr>
              <a:buSzPct val="75000"/>
              <a:buFont typeface="Monotype Sorts" pitchFamily="2" charset="2"/>
              <a:buChar char="l"/>
            </a:pPr>
            <a:endParaRPr lang="hu-HU" altLang="en-US" sz="2600" u="sng" dirty="0">
              <a:latin typeface="+mn-lt"/>
            </a:endParaRPr>
          </a:p>
          <a:p>
            <a:pPr>
              <a:buClr>
                <a:schemeClr val="accent2"/>
              </a:buClr>
              <a:buSzPct val="75000"/>
              <a:buFont typeface="Monotype Sorts" pitchFamily="2" charset="2"/>
              <a:buChar char="l"/>
            </a:pPr>
            <a:r>
              <a:rPr lang="hu-HU" altLang="en-US" sz="2600" u="sng" dirty="0">
                <a:latin typeface="+mn-lt"/>
              </a:rPr>
              <a:t>Absztrakt fényforrások:</a:t>
            </a:r>
          </a:p>
          <a:p>
            <a:pPr lvl="1">
              <a:buClr>
                <a:schemeClr val="tx1"/>
              </a:buClr>
              <a:buFontTx/>
              <a:buChar char="–"/>
            </a:pPr>
            <a:r>
              <a:rPr lang="hu-HU" altLang="en-US" sz="2200" u="sng" dirty="0">
                <a:latin typeface="+mn-lt"/>
              </a:rPr>
              <a:t>Irány fényforrások</a:t>
            </a:r>
            <a:r>
              <a:rPr lang="hu-HU" altLang="en-US" sz="2200" dirty="0">
                <a:latin typeface="+mn-lt"/>
              </a:rPr>
              <a:t>: egyetlen irányba sugároz, a fénysugarak párhuzamosak, az intenzitás független a pozíciótól</a:t>
            </a:r>
          </a:p>
          <a:p>
            <a:pPr lvl="1">
              <a:buClr>
                <a:schemeClr val="tx1"/>
              </a:buClr>
              <a:buFontTx/>
              <a:buChar char="–"/>
            </a:pPr>
            <a:r>
              <a:rPr lang="hu-HU" altLang="en-US" sz="2200" u="sng" dirty="0" err="1">
                <a:latin typeface="+mn-lt"/>
              </a:rPr>
              <a:t>Pozicionális</a:t>
            </a:r>
            <a:r>
              <a:rPr lang="hu-HU" altLang="en-US" sz="2200" u="sng" dirty="0">
                <a:latin typeface="+mn-lt"/>
              </a:rPr>
              <a:t> fényforrás</a:t>
            </a:r>
            <a:r>
              <a:rPr lang="hu-HU" altLang="en-US" sz="2200" dirty="0">
                <a:latin typeface="+mn-lt"/>
              </a:rPr>
              <a:t>: egyetlen pontból sugároz, az intenzitás a távolság négyzetével csökken</a:t>
            </a:r>
          </a:p>
        </p:txBody>
      </p:sp>
      <p:sp>
        <p:nvSpPr>
          <p:cNvPr id="490528" name="Freeform 32"/>
          <p:cNvSpPr>
            <a:spLocks/>
          </p:cNvSpPr>
          <p:nvPr/>
        </p:nvSpPr>
        <p:spPr bwMode="auto">
          <a:xfrm>
            <a:off x="5657850" y="2647950"/>
            <a:ext cx="1876425" cy="476250"/>
          </a:xfrm>
          <a:custGeom>
            <a:avLst/>
            <a:gdLst>
              <a:gd name="T0" fmla="*/ 2147483647 w 1182"/>
              <a:gd name="T1" fmla="*/ 0 h 300"/>
              <a:gd name="T2" fmla="*/ 0 w 1182"/>
              <a:gd name="T3" fmla="*/ 2147483647 h 300"/>
              <a:gd name="T4" fmla="*/ 2147483647 w 1182"/>
              <a:gd name="T5" fmla="*/ 2147483647 h 300"/>
              <a:gd name="T6" fmla="*/ 2147483647 w 1182"/>
              <a:gd name="T7" fmla="*/ 2147483647 h 300"/>
              <a:gd name="T8" fmla="*/ 2147483647 w 1182"/>
              <a:gd name="T9" fmla="*/ 0 h 300"/>
              <a:gd name="T10" fmla="*/ 0 60000 65536"/>
              <a:gd name="T11" fmla="*/ 0 60000 65536"/>
              <a:gd name="T12" fmla="*/ 0 60000 65536"/>
              <a:gd name="T13" fmla="*/ 0 60000 65536"/>
              <a:gd name="T14" fmla="*/ 0 60000 65536"/>
              <a:gd name="T15" fmla="*/ 0 w 1182"/>
              <a:gd name="T16" fmla="*/ 0 h 300"/>
              <a:gd name="T17" fmla="*/ 1182 w 1182"/>
              <a:gd name="T18" fmla="*/ 300 h 300"/>
            </a:gdLst>
            <a:ahLst/>
            <a:cxnLst>
              <a:cxn ang="T10">
                <a:pos x="T0" y="T1"/>
              </a:cxn>
              <a:cxn ang="T11">
                <a:pos x="T2" y="T3"/>
              </a:cxn>
              <a:cxn ang="T12">
                <a:pos x="T4" y="T5"/>
              </a:cxn>
              <a:cxn ang="T13">
                <a:pos x="T6" y="T7"/>
              </a:cxn>
              <a:cxn ang="T14">
                <a:pos x="T8" y="T9"/>
              </a:cxn>
            </a:cxnLst>
            <a:rect l="T15" t="T16" r="T17" b="T18"/>
            <a:pathLst>
              <a:path w="1182" h="300">
                <a:moveTo>
                  <a:pt x="462" y="0"/>
                </a:moveTo>
                <a:lnTo>
                  <a:pt x="0" y="282"/>
                </a:lnTo>
                <a:lnTo>
                  <a:pt x="786" y="300"/>
                </a:lnTo>
                <a:lnTo>
                  <a:pt x="1182" y="24"/>
                </a:lnTo>
                <a:lnTo>
                  <a:pt x="462" y="0"/>
                </a:lnTo>
                <a:close/>
              </a:path>
            </a:pathLst>
          </a:custGeom>
          <a:solidFill>
            <a:schemeClr val="accent1"/>
          </a:solidFill>
          <a:ln w="12700" cap="flat" cmpd="sng">
            <a:solidFill>
              <a:schemeClr val="tx1"/>
            </a:solidFill>
            <a:prstDash val="solid"/>
            <a:round/>
            <a:headEnd/>
            <a:tailEnd/>
          </a:ln>
        </p:spPr>
        <p:txBody>
          <a:bodyPr/>
          <a:lstStyle/>
          <a:p>
            <a:endParaRPr lang="en-US"/>
          </a:p>
        </p:txBody>
      </p:sp>
      <p:sp>
        <p:nvSpPr>
          <p:cNvPr id="20485" name="Line 6"/>
          <p:cNvSpPr>
            <a:spLocks noChangeShapeType="1"/>
          </p:cNvSpPr>
          <p:nvPr/>
        </p:nvSpPr>
        <p:spPr bwMode="auto">
          <a:xfrm>
            <a:off x="837097" y="5840413"/>
            <a:ext cx="182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486" name="Line 7"/>
          <p:cNvSpPr>
            <a:spLocks noChangeShapeType="1"/>
          </p:cNvSpPr>
          <p:nvPr/>
        </p:nvSpPr>
        <p:spPr bwMode="auto">
          <a:xfrm flipH="1">
            <a:off x="1522897" y="5002213"/>
            <a:ext cx="1143000" cy="685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8"/>
          <p:cNvSpPr>
            <a:spLocks noChangeShapeType="1"/>
          </p:cNvSpPr>
          <p:nvPr/>
        </p:nvSpPr>
        <p:spPr bwMode="auto">
          <a:xfrm flipH="1">
            <a:off x="1980097" y="5154613"/>
            <a:ext cx="91440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9"/>
          <p:cNvSpPr>
            <a:spLocks noChangeShapeType="1"/>
          </p:cNvSpPr>
          <p:nvPr/>
        </p:nvSpPr>
        <p:spPr bwMode="auto">
          <a:xfrm>
            <a:off x="5943600" y="5840413"/>
            <a:ext cx="182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489" name="Line 10"/>
          <p:cNvSpPr>
            <a:spLocks noChangeShapeType="1"/>
          </p:cNvSpPr>
          <p:nvPr/>
        </p:nvSpPr>
        <p:spPr bwMode="auto">
          <a:xfrm flipH="1">
            <a:off x="7391400" y="5078413"/>
            <a:ext cx="457200" cy="76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1"/>
          <p:cNvSpPr>
            <a:spLocks noChangeShapeType="1"/>
          </p:cNvSpPr>
          <p:nvPr/>
        </p:nvSpPr>
        <p:spPr bwMode="auto">
          <a:xfrm flipH="1">
            <a:off x="7543800" y="5078413"/>
            <a:ext cx="3048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2"/>
          <p:cNvSpPr>
            <a:spLocks noChangeShapeType="1"/>
          </p:cNvSpPr>
          <p:nvPr/>
        </p:nvSpPr>
        <p:spPr bwMode="auto">
          <a:xfrm flipH="1">
            <a:off x="7848600" y="5078413"/>
            <a:ext cx="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3"/>
          <p:cNvSpPr>
            <a:spLocks noChangeShapeType="1"/>
          </p:cNvSpPr>
          <p:nvPr/>
        </p:nvSpPr>
        <p:spPr bwMode="auto">
          <a:xfrm>
            <a:off x="7848600" y="5078413"/>
            <a:ext cx="3048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4"/>
          <p:cNvSpPr>
            <a:spLocks noChangeShapeType="1"/>
          </p:cNvSpPr>
          <p:nvPr/>
        </p:nvSpPr>
        <p:spPr bwMode="auto">
          <a:xfrm flipH="1" flipV="1">
            <a:off x="7467600" y="4849813"/>
            <a:ext cx="3810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5"/>
          <p:cNvSpPr>
            <a:spLocks noChangeShapeType="1"/>
          </p:cNvSpPr>
          <p:nvPr/>
        </p:nvSpPr>
        <p:spPr bwMode="auto">
          <a:xfrm flipH="1" flipV="1">
            <a:off x="7848600" y="4621213"/>
            <a:ext cx="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6"/>
          <p:cNvSpPr>
            <a:spLocks noChangeShapeType="1"/>
          </p:cNvSpPr>
          <p:nvPr/>
        </p:nvSpPr>
        <p:spPr bwMode="auto">
          <a:xfrm flipV="1">
            <a:off x="7848600" y="4773613"/>
            <a:ext cx="3810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17"/>
          <p:cNvSpPr>
            <a:spLocks noChangeShapeType="1"/>
          </p:cNvSpPr>
          <p:nvPr/>
        </p:nvSpPr>
        <p:spPr bwMode="auto">
          <a:xfrm>
            <a:off x="7848600" y="5078413"/>
            <a:ext cx="533400" cy="76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18"/>
          <p:cNvSpPr>
            <a:spLocks noChangeShapeType="1"/>
          </p:cNvSpPr>
          <p:nvPr/>
        </p:nvSpPr>
        <p:spPr bwMode="auto">
          <a:xfrm flipH="1">
            <a:off x="2361097" y="5230813"/>
            <a:ext cx="91440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19"/>
          <p:cNvSpPr txBox="1">
            <a:spLocks noChangeArrowheads="1"/>
          </p:cNvSpPr>
          <p:nvPr/>
        </p:nvSpPr>
        <p:spPr bwMode="auto">
          <a:xfrm>
            <a:off x="1446862" y="5855759"/>
            <a:ext cx="819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dirty="0">
                <a:latin typeface="+mn-lt"/>
              </a:rPr>
              <a:t>irány</a:t>
            </a:r>
          </a:p>
        </p:txBody>
      </p:sp>
      <p:sp>
        <p:nvSpPr>
          <p:cNvPr id="20499" name="Text Box 20"/>
          <p:cNvSpPr txBox="1">
            <a:spLocks noChangeArrowheads="1"/>
          </p:cNvSpPr>
          <p:nvPr/>
        </p:nvSpPr>
        <p:spPr bwMode="auto">
          <a:xfrm>
            <a:off x="6089650" y="5840413"/>
            <a:ext cx="165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dirty="0" err="1">
                <a:latin typeface="+mn-lt"/>
              </a:rPr>
              <a:t>pozicionális</a:t>
            </a:r>
            <a:endParaRPr lang="hu-HU" altLang="en-US" sz="2400" b="1" dirty="0">
              <a:latin typeface="+mn-lt"/>
            </a:endParaRPr>
          </a:p>
        </p:txBody>
      </p:sp>
      <p:sp>
        <p:nvSpPr>
          <p:cNvPr id="20500" name="Line 21"/>
          <p:cNvSpPr>
            <a:spLocks noChangeShapeType="1"/>
          </p:cNvSpPr>
          <p:nvPr/>
        </p:nvSpPr>
        <p:spPr bwMode="auto">
          <a:xfrm flipH="1">
            <a:off x="6629400" y="5078413"/>
            <a:ext cx="12192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Text Box 22"/>
          <p:cNvSpPr txBox="1">
            <a:spLocks noChangeArrowheads="1"/>
          </p:cNvSpPr>
          <p:nvPr/>
        </p:nvSpPr>
        <p:spPr bwMode="auto">
          <a:xfrm>
            <a:off x="6849533" y="5051792"/>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i="1" dirty="0">
                <a:latin typeface="Times New Roman" pitchFamily="18" charset="0"/>
              </a:rPr>
              <a:t>d</a:t>
            </a:r>
          </a:p>
        </p:txBody>
      </p:sp>
      <p:graphicFrame>
        <p:nvGraphicFramePr>
          <p:cNvPr id="20502" name="Object 25"/>
          <p:cNvGraphicFramePr>
            <a:graphicFrameLocks noChangeAspect="1"/>
          </p:cNvGraphicFramePr>
          <p:nvPr>
            <p:extLst>
              <p:ext uri="{D42A27DB-BD31-4B8C-83A1-F6EECF244321}">
                <p14:modId xmlns:p14="http://schemas.microsoft.com/office/powerpoint/2010/main" val="3412866963"/>
              </p:ext>
            </p:extLst>
          </p:nvPr>
        </p:nvGraphicFramePr>
        <p:xfrm>
          <a:off x="7610474" y="1352550"/>
          <a:ext cx="1134691" cy="1773238"/>
        </p:xfrm>
        <a:graphic>
          <a:graphicData uri="http://schemas.openxmlformats.org/presentationml/2006/ole">
            <mc:AlternateContent xmlns:mc="http://schemas.openxmlformats.org/markup-compatibility/2006">
              <mc:Choice xmlns:v="urn:schemas-microsoft-com:vml" Requires="v">
                <p:oleObj spid="_x0000_s20621" name="Klip" r:id="rId4" imgW="2478088" imgH="4460875" progId="">
                  <p:embed/>
                </p:oleObj>
              </mc:Choice>
              <mc:Fallback>
                <p:oleObj name="Klip" r:id="rId4" imgW="2478088" imgH="4460875" progId="">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474" y="1352550"/>
                        <a:ext cx="1134691" cy="177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3" name="Rectangle 27"/>
          <p:cNvSpPr>
            <a:spLocks noChangeArrowheads="1"/>
          </p:cNvSpPr>
          <p:nvPr/>
        </p:nvSpPr>
        <p:spPr bwMode="auto">
          <a:xfrm>
            <a:off x="5652454" y="1570038"/>
            <a:ext cx="15953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i="1" dirty="0" smtClean="0">
                <a:latin typeface="Times New Roman" pitchFamily="18" charset="0"/>
              </a:rPr>
              <a:t>E</a:t>
            </a:r>
            <a:r>
              <a:rPr lang="hu-HU" altLang="en-US" dirty="0" smtClean="0">
                <a:latin typeface="Times New Roman" pitchFamily="18" charset="0"/>
                <a:sym typeface="Symbol" pitchFamily="18" charset="2"/>
              </a:rPr>
              <a:t>(</a:t>
            </a:r>
            <a:r>
              <a:rPr lang="en-US" altLang="en-US" b="1" i="1" dirty="0" smtClean="0">
                <a:latin typeface="Times New Roman" pitchFamily="18" charset="0"/>
              </a:rPr>
              <a:t>r</a:t>
            </a:r>
            <a:r>
              <a:rPr lang="hu-HU" altLang="en-US" i="1" dirty="0" smtClean="0">
                <a:latin typeface="Times New Roman" pitchFamily="18" charset="0"/>
              </a:rPr>
              <a:t>,</a:t>
            </a:r>
            <a:r>
              <a:rPr lang="en-GB" altLang="en-US" b="1" dirty="0">
                <a:latin typeface="Times New Roman" pitchFamily="18" charset="0"/>
              </a:rPr>
              <a:t>V</a:t>
            </a:r>
            <a:r>
              <a:rPr lang="hu-HU" altLang="en-US" i="1" dirty="0">
                <a:latin typeface="Times New Roman" pitchFamily="18" charset="0"/>
              </a:rPr>
              <a:t>,</a:t>
            </a:r>
            <a:r>
              <a:rPr lang="hu-HU" altLang="en-US" dirty="0">
                <a:latin typeface="Symbol" pitchFamily="18" charset="2"/>
                <a:sym typeface="Symbol" pitchFamily="18" charset="2"/>
              </a:rPr>
              <a:t></a:t>
            </a:r>
            <a:r>
              <a:rPr lang="hu-HU" altLang="en-US" dirty="0">
                <a:latin typeface="Times New Roman" pitchFamily="18" charset="0"/>
                <a:sym typeface="Symbol" pitchFamily="18" charset="2"/>
              </a:rPr>
              <a:t>)</a:t>
            </a:r>
          </a:p>
        </p:txBody>
      </p:sp>
      <p:sp>
        <p:nvSpPr>
          <p:cNvPr id="20504" name="Oval 28"/>
          <p:cNvSpPr>
            <a:spLocks noChangeArrowheads="1"/>
          </p:cNvSpPr>
          <p:nvPr/>
        </p:nvSpPr>
        <p:spPr bwMode="auto">
          <a:xfrm>
            <a:off x="7572375" y="1819275"/>
            <a:ext cx="171450" cy="257175"/>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0505" name="Line 29"/>
          <p:cNvSpPr>
            <a:spLocks noChangeShapeType="1"/>
          </p:cNvSpPr>
          <p:nvPr/>
        </p:nvSpPr>
        <p:spPr bwMode="auto">
          <a:xfrm flipH="1">
            <a:off x="7058025" y="1971675"/>
            <a:ext cx="581025" cy="5048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6" name="Rectangle 30"/>
          <p:cNvSpPr>
            <a:spLocks noChangeArrowheads="1"/>
          </p:cNvSpPr>
          <p:nvPr/>
        </p:nvSpPr>
        <p:spPr bwMode="auto">
          <a:xfrm>
            <a:off x="7294563" y="2006600"/>
            <a:ext cx="477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b="1">
                <a:latin typeface="Times New Roman" pitchFamily="18" charset="0"/>
              </a:rPr>
              <a:t>V</a:t>
            </a:r>
            <a:endParaRPr lang="hu-HU" altLang="en-US" b="1">
              <a:latin typeface="Times New Roman" pitchFamily="18" charset="0"/>
            </a:endParaRPr>
          </a:p>
        </p:txBody>
      </p:sp>
      <p:sp>
        <p:nvSpPr>
          <p:cNvPr id="20507" name="Rectangle 31"/>
          <p:cNvSpPr>
            <a:spLocks noChangeArrowheads="1"/>
          </p:cNvSpPr>
          <p:nvPr/>
        </p:nvSpPr>
        <p:spPr bwMode="auto">
          <a:xfrm>
            <a:off x="7213600" y="1397000"/>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b="1" i="1" dirty="0" smtClean="0">
                <a:latin typeface="Times New Roman" pitchFamily="18" charset="0"/>
              </a:rPr>
              <a:t>r</a:t>
            </a:r>
            <a:endParaRPr lang="hu-HU" altLang="en-US" b="1" i="1" dirty="0">
              <a:latin typeface="Times New Roman" pitchFamily="18" charset="0"/>
            </a:endParaRPr>
          </a:p>
        </p:txBody>
      </p:sp>
      <p:sp>
        <p:nvSpPr>
          <p:cNvPr id="490529" name="Oval 33"/>
          <p:cNvSpPr>
            <a:spLocks noChangeArrowheads="1"/>
          </p:cNvSpPr>
          <p:nvPr/>
        </p:nvSpPr>
        <p:spPr bwMode="auto">
          <a:xfrm>
            <a:off x="6515100" y="2867025"/>
            <a:ext cx="190500" cy="88900"/>
          </a:xfrm>
          <a:prstGeom prst="ellipse">
            <a:avLst/>
          </a:prstGeom>
          <a:solidFill>
            <a:schemeClr val="bg2"/>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90530" name="Line 34"/>
          <p:cNvSpPr>
            <a:spLocks noChangeShapeType="1"/>
          </p:cNvSpPr>
          <p:nvPr/>
        </p:nvSpPr>
        <p:spPr bwMode="auto">
          <a:xfrm flipV="1">
            <a:off x="6638925" y="2609850"/>
            <a:ext cx="647700" cy="2762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0531" name="Line 35"/>
          <p:cNvSpPr>
            <a:spLocks noChangeShapeType="1"/>
          </p:cNvSpPr>
          <p:nvPr/>
        </p:nvSpPr>
        <p:spPr bwMode="auto">
          <a:xfrm flipV="1">
            <a:off x="6626225" y="2406650"/>
            <a:ext cx="304800" cy="4667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0532" name="Line 36"/>
          <p:cNvSpPr>
            <a:spLocks noChangeShapeType="1"/>
          </p:cNvSpPr>
          <p:nvPr/>
        </p:nvSpPr>
        <p:spPr bwMode="auto">
          <a:xfrm flipV="1">
            <a:off x="6604000" y="2517775"/>
            <a:ext cx="428625" cy="3619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3" name="Group 9"/>
          <p:cNvGrpSpPr>
            <a:grpSpLocks/>
          </p:cNvGrpSpPr>
          <p:nvPr/>
        </p:nvGrpSpPr>
        <p:grpSpPr bwMode="auto">
          <a:xfrm rot="1700386">
            <a:off x="4821614" y="1947903"/>
            <a:ext cx="927774" cy="1012367"/>
            <a:chOff x="144" y="2184"/>
            <a:chExt cx="852" cy="984"/>
          </a:xfrm>
        </p:grpSpPr>
        <p:sp>
          <p:nvSpPr>
            <p:cNvPr id="44"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7"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8"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Cím 2"/>
          <p:cNvSpPr>
            <a:spLocks noGrp="1"/>
          </p:cNvSpPr>
          <p:nvPr>
            <p:ph type="title"/>
          </p:nvPr>
        </p:nvSpPr>
        <p:spPr/>
        <p:txBody>
          <a:bodyPr/>
          <a:lstStyle/>
          <a:p>
            <a:r>
              <a:rPr lang="hu-HU" dirty="0" smtClean="0">
                <a:solidFill>
                  <a:srgbClr val="FF0000"/>
                </a:solidFill>
              </a:rPr>
              <a:t>Fényforrások</a:t>
            </a:r>
            <a:endParaRPr lang="en-US" dirty="0">
              <a:solidFill>
                <a:srgbClr val="FF0000"/>
              </a:solidFill>
            </a:endParaRPr>
          </a:p>
        </p:txBody>
      </p:sp>
      <p:sp>
        <p:nvSpPr>
          <p:cNvPr id="2" name="Téglalap 1"/>
          <p:cNvSpPr/>
          <p:nvPr/>
        </p:nvSpPr>
        <p:spPr>
          <a:xfrm>
            <a:off x="659627" y="4945361"/>
            <a:ext cx="1574470" cy="461665"/>
          </a:xfrm>
          <a:prstGeom prst="rect">
            <a:avLst/>
          </a:prstGeom>
        </p:spPr>
        <p:txBody>
          <a:bodyPr wrap="none">
            <a:spAutoFit/>
          </a:bodyPr>
          <a:lstStyle/>
          <a:p>
            <a:r>
              <a:rPr lang="hu-HU" altLang="en-US" i="1" dirty="0" err="1" smtClean="0"/>
              <a:t>L</a:t>
            </a:r>
            <a:r>
              <a:rPr lang="hu-HU" altLang="en-US" baseline="30000" dirty="0" err="1" smtClean="0">
                <a:sym typeface="Symbol" pitchFamily="18" charset="2"/>
              </a:rPr>
              <a:t>in</a:t>
            </a:r>
            <a:r>
              <a:rPr lang="hu-HU" altLang="en-US" i="1" dirty="0"/>
              <a:t> </a:t>
            </a:r>
            <a:r>
              <a:rPr lang="hu-HU" altLang="en-US" dirty="0" smtClean="0"/>
              <a:t>állandó </a:t>
            </a:r>
            <a:endParaRPr lang="en-US" dirty="0"/>
          </a:p>
        </p:txBody>
      </p:sp>
      <p:sp>
        <p:nvSpPr>
          <p:cNvPr id="54" name="Téglalap 53"/>
          <p:cNvSpPr/>
          <p:nvPr/>
        </p:nvSpPr>
        <p:spPr>
          <a:xfrm>
            <a:off x="4676432" y="4815314"/>
            <a:ext cx="1960793" cy="830997"/>
          </a:xfrm>
          <a:prstGeom prst="rect">
            <a:avLst/>
          </a:prstGeom>
        </p:spPr>
        <p:txBody>
          <a:bodyPr wrap="none">
            <a:spAutoFit/>
          </a:bodyPr>
          <a:lstStyle/>
          <a:p>
            <a:r>
              <a:rPr lang="hu-HU" altLang="en-US" i="1" dirty="0" err="1" smtClean="0"/>
              <a:t>L</a:t>
            </a:r>
            <a:r>
              <a:rPr lang="hu-HU" altLang="en-US" baseline="30000" dirty="0" err="1" smtClean="0">
                <a:sym typeface="Symbol" pitchFamily="18" charset="2"/>
              </a:rPr>
              <a:t>in</a:t>
            </a:r>
            <a:r>
              <a:rPr lang="hu-HU" altLang="en-US" i="1" dirty="0"/>
              <a:t> </a:t>
            </a:r>
            <a:r>
              <a:rPr lang="hu-HU" altLang="en-US" dirty="0" smtClean="0"/>
              <a:t>fordítottan</a:t>
            </a:r>
          </a:p>
          <a:p>
            <a:r>
              <a:rPr lang="hu-HU" altLang="en-US" dirty="0" smtClean="0"/>
              <a:t>arányos </a:t>
            </a:r>
            <a:r>
              <a:rPr lang="hu-HU" altLang="en-US" i="1" dirty="0" smtClean="0"/>
              <a:t>d</a:t>
            </a:r>
            <a:r>
              <a:rPr lang="hu-HU" altLang="en-US" sz="1050" i="1" dirty="0" smtClean="0"/>
              <a:t> </a:t>
            </a:r>
            <a:r>
              <a:rPr lang="hu-HU" altLang="en-US" baseline="30000" dirty="0" smtClean="0"/>
              <a:t>2</a:t>
            </a:r>
            <a:r>
              <a:rPr lang="hu-HU" altLang="en-US" dirty="0" smtClean="0"/>
              <a:t>-tel</a:t>
            </a:r>
            <a:endParaRPr lang="hu-HU" altLang="en-US" baseline="30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05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05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28" grpId="0" animBg="1"/>
      <p:bldP spid="490529" grpId="0" animBg="1"/>
      <p:bldP spid="490530" grpId="0" animBg="1"/>
      <p:bldP spid="490531" grpId="0" animBg="1"/>
      <p:bldP spid="49053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2547575" y="1723160"/>
            <a:ext cx="1555750" cy="84137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2" name="Oval 4"/>
          <p:cNvSpPr>
            <a:spLocks noChangeArrowheads="1"/>
          </p:cNvSpPr>
          <p:nvPr/>
        </p:nvSpPr>
        <p:spPr bwMode="auto">
          <a:xfrm>
            <a:off x="4876800" y="2996518"/>
            <a:ext cx="1260475" cy="808037"/>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graphicFrame>
        <p:nvGraphicFramePr>
          <p:cNvPr id="22533" name="Object 5"/>
          <p:cNvGraphicFramePr>
            <a:graphicFrameLocks noChangeAspect="1"/>
          </p:cNvGraphicFramePr>
          <p:nvPr>
            <p:extLst>
              <p:ext uri="{D42A27DB-BD31-4B8C-83A1-F6EECF244321}">
                <p14:modId xmlns:p14="http://schemas.microsoft.com/office/powerpoint/2010/main" val="1222972300"/>
              </p:ext>
            </p:extLst>
          </p:nvPr>
        </p:nvGraphicFramePr>
        <p:xfrm>
          <a:off x="2241719" y="3894403"/>
          <a:ext cx="671512" cy="1096963"/>
        </p:xfrm>
        <a:graphic>
          <a:graphicData uri="http://schemas.openxmlformats.org/presentationml/2006/ole">
            <mc:AlternateContent xmlns:mc="http://schemas.openxmlformats.org/markup-compatibility/2006">
              <mc:Choice xmlns:v="urn:schemas-microsoft-com:vml" Requires="v">
                <p:oleObj spid="_x0000_s22675" name="Klip" r:id="rId4" imgW="2478088" imgH="4460875" progId="">
                  <p:embed/>
                </p:oleObj>
              </mc:Choice>
              <mc:Fallback>
                <p:oleObj name="Klip" r:id="rId4" imgW="2478088" imgH="4460875" progId="">
                  <p:embed/>
                  <p:pic>
                    <p:nvPicPr>
                      <p:cNvPr id="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719" y="3894403"/>
                        <a:ext cx="671512"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Oval 6"/>
          <p:cNvSpPr>
            <a:spLocks noChangeArrowheads="1"/>
          </p:cNvSpPr>
          <p:nvPr/>
        </p:nvSpPr>
        <p:spPr bwMode="auto">
          <a:xfrm>
            <a:off x="3622312" y="4031205"/>
            <a:ext cx="1778000" cy="67310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5" name="Line 7"/>
          <p:cNvSpPr>
            <a:spLocks noChangeShapeType="1"/>
          </p:cNvSpPr>
          <p:nvPr/>
        </p:nvSpPr>
        <p:spPr bwMode="auto">
          <a:xfrm flipH="1">
            <a:off x="1054158" y="2607849"/>
            <a:ext cx="2195092" cy="28035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8"/>
          <p:cNvSpPr>
            <a:spLocks noChangeShapeType="1"/>
          </p:cNvSpPr>
          <p:nvPr/>
        </p:nvSpPr>
        <p:spPr bwMode="auto">
          <a:xfrm>
            <a:off x="1764937" y="2252387"/>
            <a:ext cx="0" cy="1747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9"/>
          <p:cNvSpPr>
            <a:spLocks noChangeShapeType="1"/>
          </p:cNvSpPr>
          <p:nvPr/>
        </p:nvSpPr>
        <p:spPr bwMode="auto">
          <a:xfrm>
            <a:off x="1615712" y="2588937"/>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20"/>
          <p:cNvSpPr>
            <a:spLocks noChangeShapeType="1"/>
          </p:cNvSpPr>
          <p:nvPr/>
        </p:nvSpPr>
        <p:spPr bwMode="auto">
          <a:xfrm>
            <a:off x="1615712" y="2990574"/>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Text Box 21"/>
          <p:cNvSpPr txBox="1">
            <a:spLocks noChangeArrowheads="1"/>
          </p:cNvSpPr>
          <p:nvPr/>
        </p:nvSpPr>
        <p:spPr bwMode="auto">
          <a:xfrm>
            <a:off x="1247412" y="1780899"/>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pixel</a:t>
            </a:r>
          </a:p>
        </p:txBody>
      </p:sp>
      <p:sp>
        <p:nvSpPr>
          <p:cNvPr id="22541" name="Text Box 22"/>
          <p:cNvSpPr txBox="1">
            <a:spLocks noChangeArrowheads="1"/>
          </p:cNvSpPr>
          <p:nvPr/>
        </p:nvSpPr>
        <p:spPr bwMode="auto">
          <a:xfrm>
            <a:off x="213361" y="5050970"/>
            <a:ext cx="3221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err="1">
                <a:solidFill>
                  <a:srgbClr val="C00000"/>
                </a:solidFill>
                <a:latin typeface="Times New Roman" pitchFamily="18" charset="0"/>
              </a:rPr>
              <a:t>lokális</a:t>
            </a:r>
            <a:r>
              <a:rPr lang="en-US" altLang="en-US" dirty="0">
                <a:solidFill>
                  <a:srgbClr val="C00000"/>
                </a:solidFill>
                <a:latin typeface="Times New Roman" pitchFamily="18" charset="0"/>
              </a:rPr>
              <a:t> </a:t>
            </a:r>
            <a:r>
              <a:rPr lang="en-US" altLang="en-US" dirty="0" err="1">
                <a:solidFill>
                  <a:srgbClr val="C00000"/>
                </a:solidFill>
                <a:latin typeface="Times New Roman" pitchFamily="18" charset="0"/>
              </a:rPr>
              <a:t>illumináció</a:t>
            </a:r>
            <a:endParaRPr lang="en-US" altLang="en-US" dirty="0">
              <a:solidFill>
                <a:srgbClr val="C00000"/>
              </a:solidFill>
              <a:latin typeface="Times New Roman" pitchFamily="18" charset="0"/>
            </a:endParaRPr>
          </a:p>
        </p:txBody>
      </p:sp>
      <p:sp>
        <p:nvSpPr>
          <p:cNvPr id="22542" name="Text Box 23"/>
          <p:cNvSpPr txBox="1">
            <a:spLocks noChangeArrowheads="1"/>
          </p:cNvSpPr>
          <p:nvPr/>
        </p:nvSpPr>
        <p:spPr bwMode="auto">
          <a:xfrm>
            <a:off x="207146" y="5540827"/>
            <a:ext cx="37639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err="1">
                <a:solidFill>
                  <a:schemeClr val="hlink"/>
                </a:solidFill>
                <a:latin typeface="Times New Roman" pitchFamily="18" charset="0"/>
              </a:rPr>
              <a:t>rekurzív</a:t>
            </a:r>
            <a:r>
              <a:rPr lang="en-US" altLang="en-US" dirty="0">
                <a:solidFill>
                  <a:schemeClr val="hlink"/>
                </a:solidFill>
                <a:latin typeface="Times New Roman" pitchFamily="18" charset="0"/>
              </a:rPr>
              <a:t> </a:t>
            </a:r>
            <a:r>
              <a:rPr lang="en-US" altLang="en-US" dirty="0" err="1">
                <a:solidFill>
                  <a:schemeClr val="hlink"/>
                </a:solidFill>
                <a:latin typeface="Times New Roman" pitchFamily="18" charset="0"/>
              </a:rPr>
              <a:t>sugárkövetés</a:t>
            </a:r>
            <a:endParaRPr lang="en-US" altLang="en-US" dirty="0">
              <a:solidFill>
                <a:schemeClr val="hlink"/>
              </a:solidFill>
              <a:latin typeface="Times New Roman" pitchFamily="18" charset="0"/>
            </a:endParaRPr>
          </a:p>
        </p:txBody>
      </p:sp>
      <p:sp>
        <p:nvSpPr>
          <p:cNvPr id="22543" name="Text Box 24"/>
          <p:cNvSpPr txBox="1">
            <a:spLocks noChangeArrowheads="1"/>
          </p:cNvSpPr>
          <p:nvPr/>
        </p:nvSpPr>
        <p:spPr bwMode="auto">
          <a:xfrm>
            <a:off x="226422" y="6072049"/>
            <a:ext cx="3424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err="1">
                <a:solidFill>
                  <a:srgbClr val="00B050"/>
                </a:solidFill>
                <a:latin typeface="Times New Roman" pitchFamily="18" charset="0"/>
              </a:rPr>
              <a:t>globális</a:t>
            </a:r>
            <a:r>
              <a:rPr lang="en-US" altLang="en-US" dirty="0">
                <a:solidFill>
                  <a:srgbClr val="00B050"/>
                </a:solidFill>
                <a:latin typeface="Times New Roman" pitchFamily="18" charset="0"/>
              </a:rPr>
              <a:t> </a:t>
            </a:r>
            <a:r>
              <a:rPr lang="en-US" altLang="en-US" dirty="0" err="1">
                <a:solidFill>
                  <a:srgbClr val="00B050"/>
                </a:solidFill>
                <a:latin typeface="Times New Roman" pitchFamily="18" charset="0"/>
              </a:rPr>
              <a:t>illumináció</a:t>
            </a:r>
            <a:endParaRPr lang="en-US" altLang="en-US" dirty="0">
              <a:solidFill>
                <a:srgbClr val="00B050"/>
              </a:solidFill>
              <a:latin typeface="Times New Roman" pitchFamily="18" charset="0"/>
            </a:endParaRPr>
          </a:p>
        </p:txBody>
      </p:sp>
      <p:grpSp>
        <p:nvGrpSpPr>
          <p:cNvPr id="3" name="Group 25"/>
          <p:cNvGrpSpPr>
            <a:grpSpLocks/>
          </p:cNvGrpSpPr>
          <p:nvPr/>
        </p:nvGrpSpPr>
        <p:grpSpPr bwMode="auto">
          <a:xfrm>
            <a:off x="2590800" y="108855"/>
            <a:ext cx="6381750" cy="4141788"/>
            <a:chOff x="1603" y="206"/>
            <a:chExt cx="4020" cy="2609"/>
          </a:xfrm>
        </p:grpSpPr>
        <p:sp>
          <p:nvSpPr>
            <p:cNvPr id="22564" name="Line 26"/>
            <p:cNvSpPr>
              <a:spLocks noChangeShapeType="1"/>
            </p:cNvSpPr>
            <p:nvPr/>
          </p:nvSpPr>
          <p:spPr bwMode="auto">
            <a:xfrm flipV="1">
              <a:off x="1603" y="1759"/>
              <a:ext cx="432" cy="1056"/>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2565" name="Picture 27" descr="sprsh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9" y="206"/>
              <a:ext cx="1824"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8"/>
          <p:cNvGrpSpPr>
            <a:grpSpLocks/>
          </p:cNvGrpSpPr>
          <p:nvPr/>
        </p:nvGrpSpPr>
        <p:grpSpPr bwMode="auto">
          <a:xfrm>
            <a:off x="2590800" y="108855"/>
            <a:ext cx="6372225" cy="4151313"/>
            <a:chOff x="1603" y="198"/>
            <a:chExt cx="4014" cy="2615"/>
          </a:xfrm>
        </p:grpSpPr>
        <p:grpSp>
          <p:nvGrpSpPr>
            <p:cNvPr id="22557" name="Group 29"/>
            <p:cNvGrpSpPr>
              <a:grpSpLocks/>
            </p:cNvGrpSpPr>
            <p:nvPr/>
          </p:nvGrpSpPr>
          <p:grpSpPr bwMode="auto">
            <a:xfrm>
              <a:off x="1603" y="1327"/>
              <a:ext cx="2208" cy="1486"/>
              <a:chOff x="1920" y="1104"/>
              <a:chExt cx="2208" cy="1486"/>
            </a:xfrm>
          </p:grpSpPr>
          <p:sp>
            <p:nvSpPr>
              <p:cNvPr id="22559" name="Line 30"/>
              <p:cNvSpPr>
                <a:spLocks noChangeShapeType="1"/>
              </p:cNvSpPr>
              <p:nvPr/>
            </p:nvSpPr>
            <p:spPr bwMode="auto">
              <a:xfrm flipH="1">
                <a:off x="2352" y="1104"/>
                <a:ext cx="384" cy="43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0" name="Line 31"/>
              <p:cNvSpPr>
                <a:spLocks noChangeShapeType="1"/>
              </p:cNvSpPr>
              <p:nvPr/>
            </p:nvSpPr>
            <p:spPr bwMode="auto">
              <a:xfrm flipH="1" flipV="1">
                <a:off x="2352" y="1536"/>
                <a:ext cx="1008" cy="48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32"/>
              <p:cNvSpPr>
                <a:spLocks noChangeShapeType="1"/>
              </p:cNvSpPr>
              <p:nvPr/>
            </p:nvSpPr>
            <p:spPr bwMode="auto">
              <a:xfrm flipV="1">
                <a:off x="1920" y="2016"/>
                <a:ext cx="1440" cy="574"/>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33"/>
              <p:cNvSpPr>
                <a:spLocks noChangeShapeType="1"/>
              </p:cNvSpPr>
              <p:nvPr/>
            </p:nvSpPr>
            <p:spPr bwMode="auto">
              <a:xfrm flipV="1">
                <a:off x="3024" y="2048"/>
                <a:ext cx="336" cy="40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34"/>
              <p:cNvSpPr>
                <a:spLocks noChangeShapeType="1"/>
              </p:cNvSpPr>
              <p:nvPr/>
            </p:nvSpPr>
            <p:spPr bwMode="auto">
              <a:xfrm flipH="1">
                <a:off x="3360" y="1920"/>
                <a:ext cx="768" cy="96"/>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2558" name="Picture 35" descr="sprr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 y="198"/>
              <a:ext cx="1824"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6"/>
          <p:cNvGrpSpPr>
            <a:grpSpLocks/>
          </p:cNvGrpSpPr>
          <p:nvPr/>
        </p:nvGrpSpPr>
        <p:grpSpPr bwMode="auto">
          <a:xfrm>
            <a:off x="2838088" y="95792"/>
            <a:ext cx="6134100" cy="4954588"/>
            <a:chOff x="1800" y="192"/>
            <a:chExt cx="3864" cy="3121"/>
          </a:xfrm>
        </p:grpSpPr>
        <p:grpSp>
          <p:nvGrpSpPr>
            <p:cNvPr id="22550" name="Group 37"/>
            <p:cNvGrpSpPr>
              <a:grpSpLocks/>
            </p:cNvGrpSpPr>
            <p:nvPr/>
          </p:nvGrpSpPr>
          <p:grpSpPr bwMode="auto">
            <a:xfrm>
              <a:off x="1800" y="1882"/>
              <a:ext cx="1003" cy="1431"/>
              <a:chOff x="2117" y="1659"/>
              <a:chExt cx="1003" cy="1431"/>
            </a:xfrm>
          </p:grpSpPr>
          <p:sp>
            <p:nvSpPr>
              <p:cNvPr id="22552" name="Line 38"/>
              <p:cNvSpPr>
                <a:spLocks noChangeShapeType="1"/>
              </p:cNvSpPr>
              <p:nvPr/>
            </p:nvSpPr>
            <p:spPr bwMode="auto">
              <a:xfrm flipH="1" flipV="1">
                <a:off x="2400" y="1680"/>
                <a:ext cx="288" cy="912"/>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39"/>
              <p:cNvSpPr>
                <a:spLocks noChangeShapeType="1"/>
              </p:cNvSpPr>
              <p:nvPr/>
            </p:nvSpPr>
            <p:spPr bwMode="auto">
              <a:xfrm flipH="1" flipV="1">
                <a:off x="2448" y="1680"/>
                <a:ext cx="480" cy="768"/>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40"/>
              <p:cNvSpPr>
                <a:spLocks noChangeShapeType="1"/>
              </p:cNvSpPr>
              <p:nvPr/>
            </p:nvSpPr>
            <p:spPr bwMode="auto">
              <a:xfrm flipH="1" flipV="1">
                <a:off x="2493" y="1659"/>
                <a:ext cx="627" cy="357"/>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Line 41"/>
              <p:cNvSpPr>
                <a:spLocks noChangeShapeType="1"/>
              </p:cNvSpPr>
              <p:nvPr/>
            </p:nvSpPr>
            <p:spPr bwMode="auto">
              <a:xfrm flipV="1">
                <a:off x="2117" y="2610"/>
                <a:ext cx="528" cy="288"/>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42"/>
              <p:cNvSpPr>
                <a:spLocks noChangeShapeType="1"/>
              </p:cNvSpPr>
              <p:nvPr/>
            </p:nvSpPr>
            <p:spPr bwMode="auto">
              <a:xfrm flipV="1">
                <a:off x="2410" y="2643"/>
                <a:ext cx="235" cy="447"/>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2551" name="Picture 43" descr="sprgl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0" y="192"/>
              <a:ext cx="182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ím 1"/>
          <p:cNvSpPr>
            <a:spLocks noGrp="1"/>
          </p:cNvSpPr>
          <p:nvPr>
            <p:ph type="title"/>
          </p:nvPr>
        </p:nvSpPr>
        <p:spPr>
          <a:xfrm>
            <a:off x="0" y="196260"/>
            <a:ext cx="6119813" cy="1143000"/>
          </a:xfrm>
        </p:spPr>
        <p:txBody>
          <a:bodyPr/>
          <a:lstStyle/>
          <a:p>
            <a:r>
              <a:rPr lang="hu-HU" dirty="0" smtClean="0">
                <a:solidFill>
                  <a:srgbClr val="FF0000"/>
                </a:solidFill>
              </a:rPr>
              <a:t>Képszintézis</a:t>
            </a:r>
            <a:endParaRPr lang="en-US" dirty="0">
              <a:solidFill>
                <a:srgbClr val="FF0000"/>
              </a:solidFill>
            </a:endParaRPr>
          </a:p>
        </p:txBody>
      </p:sp>
      <p:grpSp>
        <p:nvGrpSpPr>
          <p:cNvPr id="49" name="Group 9"/>
          <p:cNvGrpSpPr>
            <a:grpSpLocks/>
          </p:cNvGrpSpPr>
          <p:nvPr/>
        </p:nvGrpSpPr>
        <p:grpSpPr bwMode="auto">
          <a:xfrm>
            <a:off x="224388" y="2408187"/>
            <a:ext cx="927774" cy="1012367"/>
            <a:chOff x="144" y="2184"/>
            <a:chExt cx="852" cy="984"/>
          </a:xfrm>
        </p:grpSpPr>
        <p:sp>
          <p:nvSpPr>
            <p:cNvPr id="5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4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7314" y="4546651"/>
            <a:ext cx="2202994" cy="220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4122" y="4545873"/>
            <a:ext cx="2207626" cy="220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533400" y="2332038"/>
            <a:ext cx="128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3557" name="Line 14"/>
          <p:cNvSpPr>
            <a:spLocks noChangeShapeType="1"/>
          </p:cNvSpPr>
          <p:nvPr/>
        </p:nvSpPr>
        <p:spPr bwMode="auto">
          <a:xfrm>
            <a:off x="966652" y="1972492"/>
            <a:ext cx="904476" cy="0"/>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15"/>
          <p:cNvSpPr>
            <a:spLocks noChangeShapeType="1"/>
          </p:cNvSpPr>
          <p:nvPr/>
        </p:nvSpPr>
        <p:spPr bwMode="auto">
          <a:xfrm flipV="1">
            <a:off x="287378" y="1460864"/>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6"/>
          <p:cNvSpPr>
            <a:spLocks noChangeShapeType="1"/>
          </p:cNvSpPr>
          <p:nvPr/>
        </p:nvSpPr>
        <p:spPr bwMode="auto">
          <a:xfrm>
            <a:off x="287378" y="2222864"/>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Freeform 17"/>
          <p:cNvSpPr>
            <a:spLocks/>
          </p:cNvSpPr>
          <p:nvPr/>
        </p:nvSpPr>
        <p:spPr bwMode="auto">
          <a:xfrm>
            <a:off x="490578" y="1537064"/>
            <a:ext cx="68263" cy="68738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2" name="Rectangle 19"/>
          <p:cNvSpPr>
            <a:spLocks noChangeArrowheads="1"/>
          </p:cNvSpPr>
          <p:nvPr/>
        </p:nvSpPr>
        <p:spPr bwMode="auto">
          <a:xfrm>
            <a:off x="404948" y="3675017"/>
            <a:ext cx="2932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2400" dirty="0" smtClean="0">
                <a:latin typeface="Symbol" pitchFamily="18" charset="2"/>
                <a:sym typeface="Symbol" pitchFamily="18" charset="2"/>
              </a:rPr>
              <a:t></a:t>
            </a:r>
            <a:r>
              <a:rPr lang="en-US" altLang="en-US" sz="2400" dirty="0" smtClean="0">
                <a:latin typeface="Symbol" pitchFamily="18" charset="2"/>
                <a:sym typeface="Symbol" pitchFamily="18" charset="2"/>
              </a:rPr>
              <a:t> </a:t>
            </a:r>
            <a:r>
              <a:rPr lang="hu-HU" altLang="en-US" sz="2400" dirty="0" smtClean="0">
                <a:latin typeface="Times New Roman" pitchFamily="18" charset="0"/>
              </a:rPr>
              <a:t>színérzet</a:t>
            </a:r>
            <a:r>
              <a:rPr lang="en-US" altLang="en-US" sz="2400" dirty="0" smtClean="0">
                <a:latin typeface="Times New Roman" pitchFamily="18" charset="0"/>
              </a:rPr>
              <a:t>e</a:t>
            </a:r>
            <a:r>
              <a:rPr lang="hu-HU" altLang="en-US" sz="2400" dirty="0" smtClean="0">
                <a:latin typeface="Times New Roman" pitchFamily="18" charset="0"/>
              </a:rPr>
              <a:t>: </a:t>
            </a:r>
            <a:r>
              <a:rPr lang="hu-HU" altLang="en-US" sz="2400" i="1" dirty="0">
                <a:latin typeface="Times New Roman" pitchFamily="18" charset="0"/>
              </a:rPr>
              <a:t>r, g, b</a:t>
            </a:r>
            <a:endParaRPr lang="hu-HU" altLang="en-US" sz="2400" dirty="0">
              <a:latin typeface="Times New Roman" pitchFamily="18" charset="0"/>
            </a:endParaRPr>
          </a:p>
        </p:txBody>
      </p:sp>
      <p:sp>
        <p:nvSpPr>
          <p:cNvPr id="23564" name="Rectangle 31"/>
          <p:cNvSpPr>
            <a:spLocks noChangeArrowheads="1"/>
          </p:cNvSpPr>
          <p:nvPr/>
        </p:nvSpPr>
        <p:spPr bwMode="auto">
          <a:xfrm>
            <a:off x="352693" y="2123578"/>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a:latin typeface="Symbol" pitchFamily="18" charset="2"/>
                <a:sym typeface="Symbol" pitchFamily="18" charset="2"/>
              </a:rPr>
              <a:t></a:t>
            </a:r>
          </a:p>
        </p:txBody>
      </p:sp>
      <p:grpSp>
        <p:nvGrpSpPr>
          <p:cNvPr id="3" name="Group 76"/>
          <p:cNvGrpSpPr>
            <a:grpSpLocks/>
          </p:cNvGrpSpPr>
          <p:nvPr/>
        </p:nvGrpSpPr>
        <p:grpSpPr bwMode="auto">
          <a:xfrm>
            <a:off x="3657600" y="3621614"/>
            <a:ext cx="5334000" cy="3147183"/>
            <a:chOff x="3072" y="1090"/>
            <a:chExt cx="2544" cy="1757"/>
          </a:xfrm>
        </p:grpSpPr>
        <p:sp>
          <p:nvSpPr>
            <p:cNvPr id="23607" name="Line 21"/>
            <p:cNvSpPr>
              <a:spLocks noChangeShapeType="1"/>
            </p:cNvSpPr>
            <p:nvPr/>
          </p:nvSpPr>
          <p:spPr bwMode="auto">
            <a:xfrm>
              <a:off x="3216" y="2448"/>
              <a:ext cx="2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8" name="Line 22"/>
            <p:cNvSpPr>
              <a:spLocks noChangeShapeType="1"/>
            </p:cNvSpPr>
            <p:nvPr/>
          </p:nvSpPr>
          <p:spPr bwMode="auto">
            <a:xfrm flipH="1" flipV="1">
              <a:off x="3215" y="1205"/>
              <a:ext cx="1" cy="124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9" name="Freeform 23"/>
            <p:cNvSpPr>
              <a:spLocks/>
            </p:cNvSpPr>
            <p:nvPr/>
          </p:nvSpPr>
          <p:spPr bwMode="auto">
            <a:xfrm>
              <a:off x="3216" y="1090"/>
              <a:ext cx="2256" cy="1521"/>
            </a:xfrm>
            <a:custGeom>
              <a:avLst/>
              <a:gdLst>
                <a:gd name="T0" fmla="*/ 2256 w 2256"/>
                <a:gd name="T1" fmla="*/ 1358 h 1521"/>
                <a:gd name="T2" fmla="*/ 1998 w 2256"/>
                <a:gd name="T3" fmla="*/ 1293 h 1521"/>
                <a:gd name="T4" fmla="*/ 1776 w 2256"/>
                <a:gd name="T5" fmla="*/ 734 h 1521"/>
                <a:gd name="T6" fmla="*/ 1632 w 2256"/>
                <a:gd name="T7" fmla="*/ 110 h 1521"/>
                <a:gd name="T8" fmla="*/ 1486 w 2256"/>
                <a:gd name="T9" fmla="*/ 99 h 1521"/>
                <a:gd name="T10" fmla="*/ 1317 w 2256"/>
                <a:gd name="T11" fmla="*/ 704 h 1521"/>
                <a:gd name="T12" fmla="*/ 1152 w 2256"/>
                <a:gd name="T13" fmla="*/ 1262 h 1521"/>
                <a:gd name="T14" fmla="*/ 1011 w 2256"/>
                <a:gd name="T15" fmla="*/ 1468 h 1521"/>
                <a:gd name="T16" fmla="*/ 657 w 2256"/>
                <a:gd name="T17" fmla="*/ 1495 h 1521"/>
                <a:gd name="T18" fmla="*/ 432 w 2256"/>
                <a:gd name="T19" fmla="*/ 1310 h 1521"/>
                <a:gd name="T20" fmla="*/ 144 w 2256"/>
                <a:gd name="T21" fmla="*/ 1358 h 1521"/>
                <a:gd name="T22" fmla="*/ 0 w 2256"/>
                <a:gd name="T23" fmla="*/ 1358 h 15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6"/>
                <a:gd name="T37" fmla="*/ 0 h 1521"/>
                <a:gd name="T38" fmla="*/ 2256 w 2256"/>
                <a:gd name="T39" fmla="*/ 1521 h 15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6" h="1521">
                  <a:moveTo>
                    <a:pt x="2256" y="1358"/>
                  </a:moveTo>
                  <a:cubicBezTo>
                    <a:pt x="2213" y="1347"/>
                    <a:pt x="2078" y="1397"/>
                    <a:pt x="1998" y="1293"/>
                  </a:cubicBezTo>
                  <a:cubicBezTo>
                    <a:pt x="1918" y="1189"/>
                    <a:pt x="1837" y="931"/>
                    <a:pt x="1776" y="734"/>
                  </a:cubicBezTo>
                  <a:cubicBezTo>
                    <a:pt x="1715" y="537"/>
                    <a:pt x="1680" y="216"/>
                    <a:pt x="1632" y="110"/>
                  </a:cubicBezTo>
                  <a:cubicBezTo>
                    <a:pt x="1584" y="4"/>
                    <a:pt x="1538" y="0"/>
                    <a:pt x="1486" y="99"/>
                  </a:cubicBezTo>
                  <a:cubicBezTo>
                    <a:pt x="1434" y="198"/>
                    <a:pt x="1373" y="510"/>
                    <a:pt x="1317" y="704"/>
                  </a:cubicBezTo>
                  <a:cubicBezTo>
                    <a:pt x="1261" y="898"/>
                    <a:pt x="1203" y="1135"/>
                    <a:pt x="1152" y="1262"/>
                  </a:cubicBezTo>
                  <a:cubicBezTo>
                    <a:pt x="1101" y="1389"/>
                    <a:pt x="1093" y="1429"/>
                    <a:pt x="1011" y="1468"/>
                  </a:cubicBezTo>
                  <a:cubicBezTo>
                    <a:pt x="929" y="1507"/>
                    <a:pt x="754" y="1521"/>
                    <a:pt x="657" y="1495"/>
                  </a:cubicBezTo>
                  <a:cubicBezTo>
                    <a:pt x="560" y="1469"/>
                    <a:pt x="517" y="1333"/>
                    <a:pt x="432" y="1310"/>
                  </a:cubicBezTo>
                  <a:cubicBezTo>
                    <a:pt x="347" y="1287"/>
                    <a:pt x="216" y="1350"/>
                    <a:pt x="144" y="1358"/>
                  </a:cubicBezTo>
                  <a:cubicBezTo>
                    <a:pt x="72" y="1366"/>
                    <a:pt x="36" y="1362"/>
                    <a:pt x="0" y="1358"/>
                  </a:cubicBez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0" name="Freeform 24"/>
            <p:cNvSpPr>
              <a:spLocks/>
            </p:cNvSpPr>
            <p:nvPr/>
          </p:nvSpPr>
          <p:spPr bwMode="auto">
            <a:xfrm>
              <a:off x="3216" y="1921"/>
              <a:ext cx="1008" cy="543"/>
            </a:xfrm>
            <a:custGeom>
              <a:avLst/>
              <a:gdLst>
                <a:gd name="T0" fmla="*/ 0 w 1008"/>
                <a:gd name="T1" fmla="*/ 527 h 543"/>
                <a:gd name="T2" fmla="*/ 192 w 1008"/>
                <a:gd name="T3" fmla="*/ 479 h 543"/>
                <a:gd name="T4" fmla="*/ 378 w 1008"/>
                <a:gd name="T5" fmla="*/ 141 h 543"/>
                <a:gd name="T6" fmla="*/ 487 w 1008"/>
                <a:gd name="T7" fmla="*/ 4 h 543"/>
                <a:gd name="T8" fmla="*/ 602 w 1008"/>
                <a:gd name="T9" fmla="*/ 168 h 543"/>
                <a:gd name="T10" fmla="*/ 720 w 1008"/>
                <a:gd name="T11" fmla="*/ 431 h 543"/>
                <a:gd name="T12" fmla="*/ 831 w 1008"/>
                <a:gd name="T13" fmla="*/ 506 h 543"/>
                <a:gd name="T14" fmla="*/ 1008 w 1008"/>
                <a:gd name="T15" fmla="*/ 527 h 543"/>
                <a:gd name="T16" fmla="*/ 0 60000 65536"/>
                <a:gd name="T17" fmla="*/ 0 60000 65536"/>
                <a:gd name="T18" fmla="*/ 0 60000 65536"/>
                <a:gd name="T19" fmla="*/ 0 60000 65536"/>
                <a:gd name="T20" fmla="*/ 0 60000 65536"/>
                <a:gd name="T21" fmla="*/ 0 60000 65536"/>
                <a:gd name="T22" fmla="*/ 0 60000 65536"/>
                <a:gd name="T23" fmla="*/ 0 60000 65536"/>
                <a:gd name="T24" fmla="*/ 0 w 1008"/>
                <a:gd name="T25" fmla="*/ 0 h 543"/>
                <a:gd name="T26" fmla="*/ 1008 w 1008"/>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 h="543">
                  <a:moveTo>
                    <a:pt x="0" y="527"/>
                  </a:moveTo>
                  <a:cubicBezTo>
                    <a:pt x="64" y="539"/>
                    <a:pt x="129" y="543"/>
                    <a:pt x="192" y="479"/>
                  </a:cubicBezTo>
                  <a:cubicBezTo>
                    <a:pt x="255" y="415"/>
                    <a:pt x="329" y="220"/>
                    <a:pt x="378" y="141"/>
                  </a:cubicBezTo>
                  <a:cubicBezTo>
                    <a:pt x="427" y="62"/>
                    <a:pt x="450" y="0"/>
                    <a:pt x="487" y="4"/>
                  </a:cubicBezTo>
                  <a:cubicBezTo>
                    <a:pt x="524" y="8"/>
                    <a:pt x="563" y="97"/>
                    <a:pt x="602" y="168"/>
                  </a:cubicBezTo>
                  <a:cubicBezTo>
                    <a:pt x="641" y="239"/>
                    <a:pt x="682" y="375"/>
                    <a:pt x="720" y="431"/>
                  </a:cubicBezTo>
                  <a:cubicBezTo>
                    <a:pt x="758" y="487"/>
                    <a:pt x="783" y="490"/>
                    <a:pt x="831" y="506"/>
                  </a:cubicBezTo>
                  <a:cubicBezTo>
                    <a:pt x="879" y="522"/>
                    <a:pt x="971" y="523"/>
                    <a:pt x="1008" y="527"/>
                  </a:cubicBezTo>
                </a:path>
              </a:pathLst>
            </a:custGeom>
            <a:noFill/>
            <a:ln w="381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1" name="Freeform 25"/>
            <p:cNvSpPr>
              <a:spLocks/>
            </p:cNvSpPr>
            <p:nvPr/>
          </p:nvSpPr>
          <p:spPr bwMode="auto">
            <a:xfrm>
              <a:off x="3264" y="1824"/>
              <a:ext cx="2064" cy="696"/>
            </a:xfrm>
            <a:custGeom>
              <a:avLst/>
              <a:gdLst>
                <a:gd name="T0" fmla="*/ 0 w 2064"/>
                <a:gd name="T1" fmla="*/ 624 h 696"/>
                <a:gd name="T2" fmla="*/ 192 w 2064"/>
                <a:gd name="T3" fmla="*/ 672 h 696"/>
                <a:gd name="T4" fmla="*/ 401 w 2064"/>
                <a:gd name="T5" fmla="*/ 685 h 696"/>
                <a:gd name="T6" fmla="*/ 510 w 2064"/>
                <a:gd name="T7" fmla="*/ 608 h 696"/>
                <a:gd name="T8" fmla="*/ 761 w 2064"/>
                <a:gd name="T9" fmla="*/ 363 h 696"/>
                <a:gd name="T10" fmla="*/ 960 w 2064"/>
                <a:gd name="T11" fmla="*/ 96 h 696"/>
                <a:gd name="T12" fmla="*/ 1104 w 2064"/>
                <a:gd name="T13" fmla="*/ 0 h 696"/>
                <a:gd name="T14" fmla="*/ 1248 w 2064"/>
                <a:gd name="T15" fmla="*/ 96 h 696"/>
                <a:gd name="T16" fmla="*/ 1440 w 2064"/>
                <a:gd name="T17" fmla="*/ 336 h 696"/>
                <a:gd name="T18" fmla="*/ 1632 w 2064"/>
                <a:gd name="T19" fmla="*/ 528 h 696"/>
                <a:gd name="T20" fmla="*/ 1824 w 2064"/>
                <a:gd name="T21" fmla="*/ 624 h 696"/>
                <a:gd name="T22" fmla="*/ 2064 w 2064"/>
                <a:gd name="T23" fmla="*/ 624 h 6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4"/>
                <a:gd name="T37" fmla="*/ 0 h 696"/>
                <a:gd name="T38" fmla="*/ 2064 w 2064"/>
                <a:gd name="T39" fmla="*/ 696 h 6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4" h="696">
                  <a:moveTo>
                    <a:pt x="0" y="624"/>
                  </a:moveTo>
                  <a:cubicBezTo>
                    <a:pt x="60" y="644"/>
                    <a:pt x="125" y="662"/>
                    <a:pt x="192" y="672"/>
                  </a:cubicBezTo>
                  <a:cubicBezTo>
                    <a:pt x="259" y="682"/>
                    <a:pt x="348" y="696"/>
                    <a:pt x="401" y="685"/>
                  </a:cubicBezTo>
                  <a:cubicBezTo>
                    <a:pt x="454" y="674"/>
                    <a:pt x="450" y="662"/>
                    <a:pt x="510" y="608"/>
                  </a:cubicBezTo>
                  <a:cubicBezTo>
                    <a:pt x="570" y="554"/>
                    <a:pt x="686" y="448"/>
                    <a:pt x="761" y="363"/>
                  </a:cubicBezTo>
                  <a:cubicBezTo>
                    <a:pt x="836" y="278"/>
                    <a:pt x="903" y="156"/>
                    <a:pt x="960" y="96"/>
                  </a:cubicBezTo>
                  <a:cubicBezTo>
                    <a:pt x="1017" y="36"/>
                    <a:pt x="1056" y="0"/>
                    <a:pt x="1104" y="0"/>
                  </a:cubicBezTo>
                  <a:cubicBezTo>
                    <a:pt x="1152" y="0"/>
                    <a:pt x="1192" y="40"/>
                    <a:pt x="1248" y="96"/>
                  </a:cubicBezTo>
                  <a:cubicBezTo>
                    <a:pt x="1304" y="152"/>
                    <a:pt x="1376" y="264"/>
                    <a:pt x="1440" y="336"/>
                  </a:cubicBezTo>
                  <a:cubicBezTo>
                    <a:pt x="1504" y="408"/>
                    <a:pt x="1568" y="480"/>
                    <a:pt x="1632" y="528"/>
                  </a:cubicBezTo>
                  <a:cubicBezTo>
                    <a:pt x="1696" y="576"/>
                    <a:pt x="1752" y="608"/>
                    <a:pt x="1824" y="624"/>
                  </a:cubicBezTo>
                  <a:cubicBezTo>
                    <a:pt x="1896" y="640"/>
                    <a:pt x="1980" y="632"/>
                    <a:pt x="2064" y="624"/>
                  </a:cubicBezTo>
                </a:path>
              </a:pathLst>
            </a:custGeom>
            <a:noFill/>
            <a:ln w="38100" cap="flat" cmpd="sng">
              <a:solidFill>
                <a:srgbClr val="33CC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2" name="Text Box 26"/>
            <p:cNvSpPr txBox="1">
              <a:spLocks noChangeArrowheads="1"/>
            </p:cNvSpPr>
            <p:nvPr/>
          </p:nvSpPr>
          <p:spPr bwMode="auto">
            <a:xfrm>
              <a:off x="3072"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400</a:t>
              </a:r>
            </a:p>
          </p:txBody>
        </p:sp>
        <p:sp>
          <p:nvSpPr>
            <p:cNvPr id="23613" name="Text Box 27"/>
            <p:cNvSpPr txBox="1">
              <a:spLocks noChangeArrowheads="1"/>
            </p:cNvSpPr>
            <p:nvPr/>
          </p:nvSpPr>
          <p:spPr bwMode="auto">
            <a:xfrm>
              <a:off x="5232"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700</a:t>
              </a:r>
            </a:p>
          </p:txBody>
        </p:sp>
        <p:sp>
          <p:nvSpPr>
            <p:cNvPr id="23614" name="Text Box 28"/>
            <p:cNvSpPr txBox="1">
              <a:spLocks noChangeArrowheads="1"/>
            </p:cNvSpPr>
            <p:nvPr/>
          </p:nvSpPr>
          <p:spPr bwMode="auto">
            <a:xfrm>
              <a:off x="3840"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500</a:t>
              </a:r>
            </a:p>
          </p:txBody>
        </p:sp>
        <p:sp>
          <p:nvSpPr>
            <p:cNvPr id="23615" name="Text Box 29"/>
            <p:cNvSpPr txBox="1">
              <a:spLocks noChangeArrowheads="1"/>
            </p:cNvSpPr>
            <p:nvPr/>
          </p:nvSpPr>
          <p:spPr bwMode="auto">
            <a:xfrm>
              <a:off x="4560"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600</a:t>
              </a:r>
            </a:p>
          </p:txBody>
        </p:sp>
        <p:sp>
          <p:nvSpPr>
            <p:cNvPr id="23616" name="Rectangle 30"/>
            <p:cNvSpPr>
              <a:spLocks noChangeArrowheads="1"/>
            </p:cNvSpPr>
            <p:nvPr/>
          </p:nvSpPr>
          <p:spPr bwMode="auto">
            <a:xfrm>
              <a:off x="5040" y="1580"/>
              <a:ext cx="3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a:latin typeface="Times New Roman" pitchFamily="18" charset="0"/>
                </a:rPr>
                <a:t>r</a:t>
              </a:r>
              <a:r>
                <a:rPr lang="hu-HU" altLang="en-US" sz="2400">
                  <a:latin typeface="Times New Roman" pitchFamily="18" charset="0"/>
                </a:rPr>
                <a:t>(</a:t>
              </a:r>
              <a:r>
                <a:rPr lang="hu-HU" altLang="en-US" sz="2400">
                  <a:latin typeface="Symbol" pitchFamily="18" charset="2"/>
                  <a:sym typeface="Symbol" pitchFamily="18" charset="2"/>
                </a:rPr>
                <a:t>)</a:t>
              </a:r>
              <a:endParaRPr lang="hu-HU" altLang="en-US">
                <a:latin typeface="Symbol" pitchFamily="18" charset="2"/>
                <a:sym typeface="Symbol" pitchFamily="18" charset="2"/>
              </a:endParaRPr>
            </a:p>
          </p:txBody>
        </p:sp>
        <p:sp>
          <p:nvSpPr>
            <p:cNvPr id="23617" name="Rectangle 33"/>
            <p:cNvSpPr>
              <a:spLocks noChangeArrowheads="1"/>
            </p:cNvSpPr>
            <p:nvPr/>
          </p:nvSpPr>
          <p:spPr bwMode="auto">
            <a:xfrm>
              <a:off x="4032" y="1536"/>
              <a:ext cx="33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a:latin typeface="Times New Roman" pitchFamily="18" charset="0"/>
                </a:rPr>
                <a:t>g</a:t>
              </a:r>
              <a:r>
                <a:rPr lang="hu-HU" altLang="en-US" sz="2400">
                  <a:latin typeface="Times New Roman" pitchFamily="18" charset="0"/>
                </a:rPr>
                <a:t>(</a:t>
              </a:r>
              <a:r>
                <a:rPr lang="hu-HU" altLang="en-US" sz="2400">
                  <a:latin typeface="Symbol" pitchFamily="18" charset="2"/>
                  <a:sym typeface="Symbol" pitchFamily="18" charset="2"/>
                </a:rPr>
                <a:t>)</a:t>
              </a:r>
              <a:endParaRPr lang="hu-HU" altLang="en-US">
                <a:latin typeface="Symbol" pitchFamily="18" charset="2"/>
                <a:sym typeface="Symbol" pitchFamily="18" charset="2"/>
              </a:endParaRPr>
            </a:p>
          </p:txBody>
        </p:sp>
        <p:sp>
          <p:nvSpPr>
            <p:cNvPr id="23618" name="Rectangle 34"/>
            <p:cNvSpPr>
              <a:spLocks noChangeArrowheads="1"/>
            </p:cNvSpPr>
            <p:nvPr/>
          </p:nvSpPr>
          <p:spPr bwMode="auto">
            <a:xfrm>
              <a:off x="3408" y="1680"/>
              <a:ext cx="33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a:latin typeface="Times New Roman" pitchFamily="18" charset="0"/>
                </a:rPr>
                <a:t>b</a:t>
              </a:r>
              <a:r>
                <a:rPr lang="hu-HU" altLang="en-US" sz="2400">
                  <a:latin typeface="Times New Roman" pitchFamily="18" charset="0"/>
                </a:rPr>
                <a:t>(</a:t>
              </a:r>
              <a:r>
                <a:rPr lang="hu-HU" altLang="en-US" sz="2400">
                  <a:latin typeface="Symbol" pitchFamily="18" charset="2"/>
                  <a:sym typeface="Symbol" pitchFamily="18" charset="2"/>
                </a:rPr>
                <a:t>)</a:t>
              </a:r>
              <a:endParaRPr lang="hu-HU" altLang="en-US">
                <a:latin typeface="Symbol" pitchFamily="18" charset="2"/>
                <a:sym typeface="Symbol" pitchFamily="18" charset="2"/>
              </a:endParaRPr>
            </a:p>
          </p:txBody>
        </p:sp>
      </p:grpSp>
      <p:pic>
        <p:nvPicPr>
          <p:cNvPr id="23566" name="Picture 51" descr="spektrum"/>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3794761" y="265176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Line 77"/>
          <p:cNvSpPr>
            <a:spLocks noChangeShapeType="1"/>
          </p:cNvSpPr>
          <p:nvPr/>
        </p:nvSpPr>
        <p:spPr bwMode="auto">
          <a:xfrm>
            <a:off x="1785257" y="1534885"/>
            <a:ext cx="6858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78"/>
          <p:cNvSpPr>
            <a:spLocks noChangeShapeType="1"/>
          </p:cNvSpPr>
          <p:nvPr/>
        </p:nvSpPr>
        <p:spPr bwMode="auto">
          <a:xfrm flipV="1">
            <a:off x="2471057" y="1528354"/>
            <a:ext cx="768532" cy="692331"/>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Rectangle 103"/>
          <p:cNvSpPr>
            <a:spLocks noChangeArrowheads="1"/>
          </p:cNvSpPr>
          <p:nvPr/>
        </p:nvSpPr>
        <p:spPr bwMode="auto">
          <a:xfrm>
            <a:off x="2782389" y="2098766"/>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a:latin typeface="Times New Roman" pitchFamily="18" charset="0"/>
              </a:rPr>
              <a:t>r, g, b</a:t>
            </a:r>
          </a:p>
        </p:txBody>
      </p:sp>
      <p:sp>
        <p:nvSpPr>
          <p:cNvPr id="23573" name="Line 104"/>
          <p:cNvSpPr>
            <a:spLocks noChangeShapeType="1"/>
          </p:cNvSpPr>
          <p:nvPr/>
        </p:nvSpPr>
        <p:spPr bwMode="auto">
          <a:xfrm flipV="1">
            <a:off x="3960223" y="1537063"/>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105"/>
          <p:cNvSpPr>
            <a:spLocks noChangeShapeType="1"/>
          </p:cNvSpPr>
          <p:nvPr/>
        </p:nvSpPr>
        <p:spPr bwMode="auto">
          <a:xfrm>
            <a:off x="3944983" y="2299063"/>
            <a:ext cx="4702627"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5" name="Freeform 106"/>
          <p:cNvSpPr>
            <a:spLocks/>
          </p:cNvSpPr>
          <p:nvPr/>
        </p:nvSpPr>
        <p:spPr bwMode="auto">
          <a:xfrm>
            <a:off x="4741818" y="1280160"/>
            <a:ext cx="77698" cy="100742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6" name="Rectangle 107"/>
          <p:cNvSpPr>
            <a:spLocks noChangeArrowheads="1"/>
          </p:cNvSpPr>
          <p:nvPr/>
        </p:nvSpPr>
        <p:spPr bwMode="auto">
          <a:xfrm>
            <a:off x="8040188" y="1741715"/>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a:latin typeface="Symbol" pitchFamily="18" charset="2"/>
                <a:sym typeface="Symbol" pitchFamily="18" charset="2"/>
              </a:rPr>
              <a:t></a:t>
            </a:r>
          </a:p>
        </p:txBody>
      </p:sp>
      <p:sp>
        <p:nvSpPr>
          <p:cNvPr id="23579" name="Text Box 111"/>
          <p:cNvSpPr txBox="1">
            <a:spLocks noChangeArrowheads="1"/>
          </p:cNvSpPr>
          <p:nvPr/>
        </p:nvSpPr>
        <p:spPr bwMode="auto">
          <a:xfrm>
            <a:off x="7437122" y="2209799"/>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645</a:t>
            </a:r>
          </a:p>
        </p:txBody>
      </p:sp>
      <p:sp>
        <p:nvSpPr>
          <p:cNvPr id="23580" name="Text Box 112"/>
          <p:cNvSpPr txBox="1">
            <a:spLocks noChangeArrowheads="1"/>
          </p:cNvSpPr>
          <p:nvPr/>
        </p:nvSpPr>
        <p:spPr bwMode="auto">
          <a:xfrm>
            <a:off x="5649690" y="22098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Times New Roman" pitchFamily="18" charset="0"/>
              </a:rPr>
              <a:t>526</a:t>
            </a:r>
          </a:p>
        </p:txBody>
      </p:sp>
      <p:sp>
        <p:nvSpPr>
          <p:cNvPr id="23581" name="Text Box 113"/>
          <p:cNvSpPr txBox="1">
            <a:spLocks noChangeArrowheads="1"/>
          </p:cNvSpPr>
          <p:nvPr/>
        </p:nvSpPr>
        <p:spPr bwMode="auto">
          <a:xfrm>
            <a:off x="4511040" y="222286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444</a:t>
            </a:r>
          </a:p>
        </p:txBody>
      </p:sp>
      <p:sp>
        <p:nvSpPr>
          <p:cNvPr id="23582" name="Text Box 114"/>
          <p:cNvSpPr txBox="1">
            <a:spLocks noChangeArrowheads="1"/>
          </p:cNvSpPr>
          <p:nvPr/>
        </p:nvSpPr>
        <p:spPr bwMode="auto">
          <a:xfrm>
            <a:off x="8344988" y="181791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Times New Roman" pitchFamily="18" charset="0"/>
              </a:rPr>
              <a:t>nm</a:t>
            </a:r>
          </a:p>
        </p:txBody>
      </p:sp>
      <p:sp>
        <p:nvSpPr>
          <p:cNvPr id="23583" name="Oval 115"/>
          <p:cNvSpPr>
            <a:spLocks noChangeArrowheads="1"/>
          </p:cNvSpPr>
          <p:nvPr/>
        </p:nvSpPr>
        <p:spPr bwMode="auto">
          <a:xfrm>
            <a:off x="3886200" y="5061870"/>
            <a:ext cx="152400" cy="76200"/>
          </a:xfrm>
          <a:prstGeom prst="ellipse">
            <a:avLst/>
          </a:prstGeom>
          <a:solidFill>
            <a:schemeClr val="accent1"/>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3584" name="Text Box 116"/>
          <p:cNvSpPr txBox="1">
            <a:spLocks noChangeArrowheads="1"/>
          </p:cNvSpPr>
          <p:nvPr/>
        </p:nvSpPr>
        <p:spPr bwMode="auto">
          <a:xfrm>
            <a:off x="3581400" y="478101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1</a:t>
            </a:r>
          </a:p>
        </p:txBody>
      </p:sp>
      <p:sp>
        <p:nvSpPr>
          <p:cNvPr id="23585" name="Oval 117"/>
          <p:cNvSpPr>
            <a:spLocks noChangeArrowheads="1"/>
          </p:cNvSpPr>
          <p:nvPr/>
        </p:nvSpPr>
        <p:spPr bwMode="auto">
          <a:xfrm>
            <a:off x="3886200" y="4195366"/>
            <a:ext cx="152400" cy="76200"/>
          </a:xfrm>
          <a:prstGeom prst="ellipse">
            <a:avLst/>
          </a:prstGeom>
          <a:solidFill>
            <a:schemeClr val="accent1"/>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3586" name="Text Box 118"/>
          <p:cNvSpPr txBox="1">
            <a:spLocks noChangeArrowheads="1"/>
          </p:cNvSpPr>
          <p:nvPr/>
        </p:nvSpPr>
        <p:spPr bwMode="auto">
          <a:xfrm>
            <a:off x="3581400" y="396676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2</a:t>
            </a:r>
          </a:p>
        </p:txBody>
      </p:sp>
      <p:grpSp>
        <p:nvGrpSpPr>
          <p:cNvPr id="5" name="Group 9"/>
          <p:cNvGrpSpPr>
            <a:grpSpLocks/>
          </p:cNvGrpSpPr>
          <p:nvPr/>
        </p:nvGrpSpPr>
        <p:grpSpPr bwMode="auto">
          <a:xfrm rot="16200000">
            <a:off x="1988597" y="2591938"/>
            <a:ext cx="927774" cy="1012367"/>
            <a:chOff x="144" y="2184"/>
            <a:chExt cx="852" cy="984"/>
          </a:xfrm>
        </p:grpSpPr>
        <p:sp>
          <p:nvSpPr>
            <p:cNvPr id="89"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92"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93"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a:xfrm>
            <a:off x="0" y="287701"/>
            <a:ext cx="9144000" cy="1143000"/>
          </a:xfrm>
        </p:spPr>
        <p:txBody>
          <a:bodyPr/>
          <a:lstStyle/>
          <a:p>
            <a:r>
              <a:rPr lang="hu-HU" dirty="0" smtClean="0">
                <a:solidFill>
                  <a:srgbClr val="FF0000"/>
                </a:solidFill>
              </a:rPr>
              <a:t>Színérzékelés: monokromatikus fény</a:t>
            </a:r>
            <a:endParaRPr lang="en-US" dirty="0">
              <a:solidFill>
                <a:srgbClr val="FF0000"/>
              </a:solidFill>
            </a:endParaRPr>
          </a:p>
        </p:txBody>
      </p:sp>
      <p:sp>
        <p:nvSpPr>
          <p:cNvPr id="66" name="Freeform 106"/>
          <p:cNvSpPr>
            <a:spLocks/>
          </p:cNvSpPr>
          <p:nvPr/>
        </p:nvSpPr>
        <p:spPr bwMode="auto">
          <a:xfrm>
            <a:off x="5971236" y="1841863"/>
            <a:ext cx="45719" cy="454432"/>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Freeform 106"/>
          <p:cNvSpPr>
            <a:spLocks/>
          </p:cNvSpPr>
          <p:nvPr/>
        </p:nvSpPr>
        <p:spPr bwMode="auto">
          <a:xfrm>
            <a:off x="7733967" y="1617614"/>
            <a:ext cx="68263" cy="68738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Rectangle 103"/>
          <p:cNvSpPr>
            <a:spLocks noChangeArrowheads="1"/>
          </p:cNvSpPr>
          <p:nvPr/>
        </p:nvSpPr>
        <p:spPr bwMode="auto">
          <a:xfrm>
            <a:off x="4450080" y="137595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smtClean="0">
                <a:latin typeface="Times New Roman" pitchFamily="18" charset="0"/>
              </a:rPr>
              <a:t>b</a:t>
            </a:r>
            <a:endParaRPr lang="hu-HU" altLang="en-US" sz="2400" i="1" dirty="0">
              <a:latin typeface="Times New Roman" pitchFamily="18" charset="0"/>
            </a:endParaRPr>
          </a:p>
        </p:txBody>
      </p:sp>
      <p:sp>
        <p:nvSpPr>
          <p:cNvPr id="69" name="Rectangle 103"/>
          <p:cNvSpPr>
            <a:spLocks noChangeArrowheads="1"/>
          </p:cNvSpPr>
          <p:nvPr/>
        </p:nvSpPr>
        <p:spPr bwMode="auto">
          <a:xfrm>
            <a:off x="5673629" y="130628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smtClean="0">
                <a:latin typeface="Times New Roman" pitchFamily="18" charset="0"/>
              </a:rPr>
              <a:t>g</a:t>
            </a:r>
            <a:endParaRPr lang="hu-HU" altLang="en-US" sz="2400" i="1" dirty="0">
              <a:latin typeface="Times New Roman" pitchFamily="18" charset="0"/>
            </a:endParaRPr>
          </a:p>
        </p:txBody>
      </p:sp>
      <p:sp>
        <p:nvSpPr>
          <p:cNvPr id="70" name="Rectangle 103"/>
          <p:cNvSpPr>
            <a:spLocks noChangeArrowheads="1"/>
          </p:cNvSpPr>
          <p:nvPr/>
        </p:nvSpPr>
        <p:spPr bwMode="auto">
          <a:xfrm>
            <a:off x="7511144" y="1341121"/>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smtClean="0">
                <a:latin typeface="Times New Roman" pitchFamily="18" charset="0"/>
              </a:rPr>
              <a:t>r</a:t>
            </a:r>
            <a:endParaRPr lang="hu-HU" altLang="en-US" sz="2400" i="1" dirty="0">
              <a:latin typeface="Times New Roman" pitchFamily="18" charset="0"/>
            </a:endParaRPr>
          </a:p>
        </p:txBody>
      </p:sp>
      <p:sp>
        <p:nvSpPr>
          <p:cNvPr id="71" name="Line 14"/>
          <p:cNvSpPr>
            <a:spLocks noChangeShapeType="1"/>
          </p:cNvSpPr>
          <p:nvPr/>
        </p:nvSpPr>
        <p:spPr bwMode="auto">
          <a:xfrm flipH="1" flipV="1">
            <a:off x="3000105" y="1968136"/>
            <a:ext cx="879564" cy="4356"/>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Rectangle 103"/>
          <p:cNvSpPr>
            <a:spLocks noChangeArrowheads="1"/>
          </p:cNvSpPr>
          <p:nvPr/>
        </p:nvSpPr>
        <p:spPr bwMode="auto">
          <a:xfrm>
            <a:off x="844730" y="1428205"/>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smtClean="0">
                <a:latin typeface="Times New Roman" pitchFamily="18" charset="0"/>
              </a:rPr>
              <a:t>1 </a:t>
            </a:r>
            <a:r>
              <a:rPr lang="en-US" altLang="en-US" sz="2400" dirty="0" err="1" smtClean="0">
                <a:latin typeface="Times New Roman" pitchFamily="18" charset="0"/>
              </a:rPr>
              <a:t>egys</a:t>
            </a:r>
            <a:endParaRPr lang="hu-HU" altLang="en-US" sz="2400" dirty="0">
              <a:latin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2"/>
          <p:cNvSpPr>
            <a:spLocks noChangeArrowheads="1"/>
          </p:cNvSpPr>
          <p:nvPr/>
        </p:nvSpPr>
        <p:spPr bwMode="auto">
          <a:xfrm>
            <a:off x="5410200" y="2819400"/>
            <a:ext cx="29979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dirty="0" smtClean="0">
                <a:latin typeface="Times New Roman" pitchFamily="18" charset="0"/>
              </a:rPr>
              <a:t>R</a:t>
            </a:r>
            <a:r>
              <a:rPr lang="hu-HU" altLang="en-US" sz="2800" dirty="0" smtClean="0">
                <a:latin typeface="Times New Roman" pitchFamily="18" charset="0"/>
              </a:rPr>
              <a:t>  </a:t>
            </a:r>
            <a:r>
              <a:rPr lang="en-US" altLang="en-US" sz="2800" dirty="0">
                <a:latin typeface="Times New Roman" pitchFamily="18" charset="0"/>
              </a:rPr>
              <a:t>=</a:t>
            </a:r>
            <a:r>
              <a:rPr lang="hu-HU" altLang="en-US" sz="2800" dirty="0">
                <a:latin typeface="Times New Roman" pitchFamily="18" charset="0"/>
              </a:rPr>
              <a:t> </a:t>
            </a:r>
            <a:r>
              <a:rPr lang="hu-HU" altLang="en-US" sz="2800" dirty="0">
                <a:latin typeface="Symbol" pitchFamily="18" charset="2"/>
              </a:rPr>
              <a:t></a:t>
            </a:r>
            <a:r>
              <a:rPr lang="hu-HU" altLang="en-US" sz="2800" dirty="0">
                <a:latin typeface="Times New Roman" pitchFamily="18" charset="0"/>
              </a:rPr>
              <a:t> </a:t>
            </a:r>
            <a:r>
              <a:rPr lang="hu-HU" altLang="en-US" sz="2800" dirty="0">
                <a:latin typeface="Symbol" pitchFamily="18" charset="2"/>
              </a:rPr>
              <a:t>F (</a:t>
            </a:r>
            <a:r>
              <a:rPr lang="hu-HU" altLang="en-US" sz="2800" dirty="0">
                <a:latin typeface="Symbol" pitchFamily="18" charset="2"/>
                <a:sym typeface="Symbol" pitchFamily="18" charset="2"/>
              </a:rPr>
              <a:t>) </a:t>
            </a:r>
            <a:r>
              <a:rPr lang="hu-HU" altLang="en-US" sz="2800" i="1" dirty="0" smtClean="0">
                <a:latin typeface="Times New Roman" pitchFamily="18" charset="0"/>
              </a:rPr>
              <a:t>r</a:t>
            </a:r>
            <a:r>
              <a:rPr lang="hu-HU" altLang="en-US" sz="2800" dirty="0" smtClean="0">
                <a:latin typeface="Symbol" pitchFamily="18" charset="2"/>
              </a:rPr>
              <a:t>(</a:t>
            </a:r>
            <a:r>
              <a:rPr lang="hu-HU" altLang="en-US" sz="2800" dirty="0">
                <a:latin typeface="Symbol" pitchFamily="18" charset="2"/>
                <a:sym typeface="Symbol" pitchFamily="18" charset="2"/>
              </a:rPr>
              <a:t>) </a:t>
            </a:r>
            <a:r>
              <a:rPr lang="hu-HU" altLang="en-US" sz="2800" dirty="0" smtClean="0">
                <a:latin typeface="Times New Roman" pitchFamily="18" charset="0"/>
              </a:rPr>
              <a:t>d</a:t>
            </a:r>
            <a:r>
              <a:rPr lang="hu-HU" altLang="en-US" sz="2800" dirty="0" smtClean="0">
                <a:latin typeface="Symbol" pitchFamily="18" charset="2"/>
                <a:sym typeface="Symbol" pitchFamily="18" charset="2"/>
              </a:rPr>
              <a:t></a:t>
            </a:r>
            <a:endParaRPr lang="hu-HU" altLang="en-US" sz="2800" dirty="0">
              <a:latin typeface="Symbol" pitchFamily="18" charset="2"/>
              <a:sym typeface="Symbol" pitchFamily="18" charset="2"/>
            </a:endParaRPr>
          </a:p>
          <a:p>
            <a:pPr>
              <a:spcBef>
                <a:spcPct val="0"/>
              </a:spcBef>
              <a:buFontTx/>
              <a:buNone/>
            </a:pPr>
            <a:r>
              <a:rPr lang="hu-HU" altLang="en-US" sz="2800" i="1" dirty="0" smtClean="0">
                <a:latin typeface="Times New Roman" pitchFamily="18" charset="0"/>
              </a:rPr>
              <a:t>G</a:t>
            </a:r>
            <a:r>
              <a:rPr lang="hu-HU" altLang="en-US" sz="2800" dirty="0" smtClean="0">
                <a:latin typeface="Times New Roman" pitchFamily="18" charset="0"/>
              </a:rPr>
              <a:t> </a:t>
            </a:r>
            <a:r>
              <a:rPr lang="en-US" altLang="en-US" sz="2800" dirty="0">
                <a:latin typeface="Times New Roman" pitchFamily="18" charset="0"/>
              </a:rPr>
              <a:t>=</a:t>
            </a:r>
            <a:r>
              <a:rPr lang="hu-HU" altLang="en-US" sz="2800" dirty="0">
                <a:latin typeface="Times New Roman" pitchFamily="18" charset="0"/>
              </a:rPr>
              <a:t> </a:t>
            </a:r>
            <a:r>
              <a:rPr lang="hu-HU" altLang="en-US" sz="2800" dirty="0">
                <a:latin typeface="Symbol" pitchFamily="18" charset="2"/>
              </a:rPr>
              <a:t></a:t>
            </a:r>
            <a:r>
              <a:rPr lang="hu-HU" altLang="en-US" sz="2800" dirty="0">
                <a:latin typeface="Times New Roman" pitchFamily="18" charset="0"/>
              </a:rPr>
              <a:t> </a:t>
            </a:r>
            <a:r>
              <a:rPr lang="hu-HU" altLang="en-US" sz="2800" dirty="0">
                <a:latin typeface="Symbol" pitchFamily="18" charset="2"/>
              </a:rPr>
              <a:t>F (</a:t>
            </a:r>
            <a:r>
              <a:rPr lang="hu-HU" altLang="en-US" sz="2800" dirty="0">
                <a:latin typeface="Symbol" pitchFamily="18" charset="2"/>
                <a:sym typeface="Symbol" pitchFamily="18" charset="2"/>
              </a:rPr>
              <a:t>) </a:t>
            </a:r>
            <a:r>
              <a:rPr lang="hu-HU" altLang="en-US" sz="2800" i="1" dirty="0" smtClean="0">
                <a:latin typeface="Times New Roman" pitchFamily="18" charset="0"/>
              </a:rPr>
              <a:t>g</a:t>
            </a:r>
            <a:r>
              <a:rPr lang="hu-HU" altLang="en-US" sz="2800" dirty="0" smtClean="0">
                <a:latin typeface="Symbol" pitchFamily="18" charset="2"/>
              </a:rPr>
              <a:t>(</a:t>
            </a:r>
            <a:r>
              <a:rPr lang="hu-HU" altLang="en-US" sz="2800" dirty="0">
                <a:latin typeface="Symbol" pitchFamily="18" charset="2"/>
                <a:sym typeface="Symbol" pitchFamily="18" charset="2"/>
              </a:rPr>
              <a:t>) </a:t>
            </a:r>
            <a:r>
              <a:rPr lang="hu-HU" altLang="en-US" sz="2800" dirty="0" smtClean="0">
                <a:latin typeface="Times New Roman" pitchFamily="18" charset="0"/>
              </a:rPr>
              <a:t>d</a:t>
            </a:r>
            <a:r>
              <a:rPr lang="hu-HU" altLang="en-US" sz="2800" dirty="0" smtClean="0">
                <a:latin typeface="Symbol" pitchFamily="18" charset="2"/>
                <a:sym typeface="Symbol" pitchFamily="18" charset="2"/>
              </a:rPr>
              <a:t></a:t>
            </a:r>
            <a:endParaRPr lang="hu-HU" altLang="en-US" sz="2800" dirty="0">
              <a:latin typeface="Symbol" pitchFamily="18" charset="2"/>
              <a:sym typeface="Symbol" pitchFamily="18" charset="2"/>
            </a:endParaRPr>
          </a:p>
          <a:p>
            <a:pPr>
              <a:spcBef>
                <a:spcPct val="0"/>
              </a:spcBef>
              <a:buFontTx/>
              <a:buNone/>
            </a:pPr>
            <a:r>
              <a:rPr lang="hu-HU" altLang="en-US" sz="2800" i="1" dirty="0" smtClean="0">
                <a:latin typeface="Times New Roman" pitchFamily="18" charset="0"/>
              </a:rPr>
              <a:t>B </a:t>
            </a:r>
            <a:r>
              <a:rPr lang="en-US" altLang="en-US" sz="2800" dirty="0">
                <a:latin typeface="Times New Roman" pitchFamily="18" charset="0"/>
              </a:rPr>
              <a:t>=</a:t>
            </a:r>
            <a:r>
              <a:rPr lang="hu-HU" altLang="en-US" sz="2800" dirty="0">
                <a:latin typeface="Times New Roman" pitchFamily="18" charset="0"/>
              </a:rPr>
              <a:t> </a:t>
            </a:r>
            <a:r>
              <a:rPr lang="hu-HU" altLang="en-US" sz="2800" dirty="0">
                <a:latin typeface="Symbol" pitchFamily="18" charset="2"/>
              </a:rPr>
              <a:t></a:t>
            </a:r>
            <a:r>
              <a:rPr lang="hu-HU" altLang="en-US" sz="2800" dirty="0">
                <a:latin typeface="Times New Roman" pitchFamily="18" charset="0"/>
              </a:rPr>
              <a:t> </a:t>
            </a:r>
            <a:r>
              <a:rPr lang="hu-HU" altLang="en-US" sz="2800" dirty="0">
                <a:latin typeface="Symbol" pitchFamily="18" charset="2"/>
              </a:rPr>
              <a:t>F (</a:t>
            </a:r>
            <a:r>
              <a:rPr lang="hu-HU" altLang="en-US" sz="2800" dirty="0">
                <a:latin typeface="Symbol" pitchFamily="18" charset="2"/>
                <a:sym typeface="Symbol" pitchFamily="18" charset="2"/>
              </a:rPr>
              <a:t>) </a:t>
            </a:r>
            <a:r>
              <a:rPr lang="hu-HU" altLang="en-US" sz="2800" i="1" dirty="0" smtClean="0">
                <a:latin typeface="Times New Roman" pitchFamily="18" charset="0"/>
              </a:rPr>
              <a:t>b</a:t>
            </a:r>
            <a:r>
              <a:rPr lang="hu-HU" altLang="en-US" sz="2800" dirty="0" smtClean="0">
                <a:latin typeface="Symbol" pitchFamily="18" charset="2"/>
              </a:rPr>
              <a:t>(</a:t>
            </a:r>
            <a:r>
              <a:rPr lang="hu-HU" altLang="en-US" sz="2800" dirty="0">
                <a:latin typeface="Symbol" pitchFamily="18" charset="2"/>
                <a:sym typeface="Symbol" pitchFamily="18" charset="2"/>
              </a:rPr>
              <a:t>) </a:t>
            </a:r>
            <a:r>
              <a:rPr lang="hu-HU" altLang="en-US" sz="2800" dirty="0" smtClean="0">
                <a:latin typeface="Times New Roman" pitchFamily="18" charset="0"/>
              </a:rPr>
              <a:t>d</a:t>
            </a:r>
            <a:r>
              <a:rPr lang="hu-HU" altLang="en-US" sz="2800" dirty="0" smtClean="0">
                <a:latin typeface="Symbol" pitchFamily="18" charset="2"/>
                <a:sym typeface="Symbol" pitchFamily="18" charset="2"/>
              </a:rPr>
              <a:t></a:t>
            </a:r>
            <a:endParaRPr lang="hu-HU" altLang="en-US" sz="2800" dirty="0">
              <a:latin typeface="Symbol" pitchFamily="18" charset="2"/>
              <a:sym typeface="Symbol" pitchFamily="18" charset="2"/>
            </a:endParaRPr>
          </a:p>
        </p:txBody>
      </p:sp>
      <p:sp>
        <p:nvSpPr>
          <p:cNvPr id="24580" name="Line 35"/>
          <p:cNvSpPr>
            <a:spLocks noChangeShapeType="1"/>
          </p:cNvSpPr>
          <p:nvPr/>
        </p:nvSpPr>
        <p:spPr bwMode="auto">
          <a:xfrm flipV="1">
            <a:off x="2895600" y="29718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36"/>
          <p:cNvSpPr>
            <a:spLocks noChangeShapeType="1"/>
          </p:cNvSpPr>
          <p:nvPr/>
        </p:nvSpPr>
        <p:spPr bwMode="auto">
          <a:xfrm>
            <a:off x="2895600" y="37338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2" name="Freeform 37"/>
          <p:cNvSpPr>
            <a:spLocks/>
          </p:cNvSpPr>
          <p:nvPr/>
        </p:nvSpPr>
        <p:spPr bwMode="auto">
          <a:xfrm>
            <a:off x="2895600" y="3073400"/>
            <a:ext cx="914400" cy="584200"/>
          </a:xfrm>
          <a:custGeom>
            <a:avLst/>
            <a:gdLst>
              <a:gd name="T0" fmla="*/ 0 w 576"/>
              <a:gd name="T1" fmla="*/ 2147483647 h 368"/>
              <a:gd name="T2" fmla="*/ 2147483647 w 576"/>
              <a:gd name="T3" fmla="*/ 2147483647 h 368"/>
              <a:gd name="T4" fmla="*/ 2147483647 w 576"/>
              <a:gd name="T5" fmla="*/ 2147483647 h 368"/>
              <a:gd name="T6" fmla="*/ 2147483647 w 576"/>
              <a:gd name="T7" fmla="*/ 2147483647 h 368"/>
              <a:gd name="T8" fmla="*/ 2147483647 w 576"/>
              <a:gd name="T9" fmla="*/ 2147483647 h 368"/>
              <a:gd name="T10" fmla="*/ 2147483647 w 576"/>
              <a:gd name="T11" fmla="*/ 2147483647 h 368"/>
              <a:gd name="T12" fmla="*/ 2147483647 w 576"/>
              <a:gd name="T13" fmla="*/ 2147483647 h 368"/>
              <a:gd name="T14" fmla="*/ 2147483647 w 576"/>
              <a:gd name="T15" fmla="*/ 2147483647 h 368"/>
              <a:gd name="T16" fmla="*/ 2147483647 w 576"/>
              <a:gd name="T17" fmla="*/ 2147483647 h 368"/>
              <a:gd name="T18" fmla="*/ 2147483647 w 576"/>
              <a:gd name="T19" fmla="*/ 2147483647 h 368"/>
              <a:gd name="T20" fmla="*/ 2147483647 w 576"/>
              <a:gd name="T21" fmla="*/ 214748364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Rectangle 38"/>
          <p:cNvSpPr>
            <a:spLocks noChangeArrowheads="1"/>
          </p:cNvSpPr>
          <p:nvPr/>
        </p:nvSpPr>
        <p:spPr bwMode="auto">
          <a:xfrm>
            <a:off x="3962400" y="3352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4594" name="Line 49"/>
          <p:cNvSpPr>
            <a:spLocks noChangeShapeType="1"/>
          </p:cNvSpPr>
          <p:nvPr/>
        </p:nvSpPr>
        <p:spPr bwMode="auto">
          <a:xfrm flipH="1">
            <a:off x="1447800" y="3352800"/>
            <a:ext cx="1219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Rectangle 50"/>
          <p:cNvSpPr>
            <a:spLocks noChangeArrowheads="1"/>
          </p:cNvSpPr>
          <p:nvPr/>
        </p:nvSpPr>
        <p:spPr bwMode="auto">
          <a:xfrm>
            <a:off x="1676400" y="2819400"/>
            <a:ext cx="977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a:latin typeface="Symbol" pitchFamily="18" charset="2"/>
              </a:rPr>
              <a:t>F (</a:t>
            </a:r>
            <a:r>
              <a:rPr lang="hu-HU" altLang="en-US" sz="2800">
                <a:latin typeface="Symbol" pitchFamily="18" charset="2"/>
                <a:sym typeface="Symbol" pitchFamily="18" charset="2"/>
              </a:rPr>
              <a:t>)</a:t>
            </a:r>
          </a:p>
        </p:txBody>
      </p:sp>
      <p:grpSp>
        <p:nvGrpSpPr>
          <p:cNvPr id="2" name="Group 9"/>
          <p:cNvGrpSpPr>
            <a:grpSpLocks/>
          </p:cNvGrpSpPr>
          <p:nvPr/>
        </p:nvGrpSpPr>
        <p:grpSpPr bwMode="auto">
          <a:xfrm>
            <a:off x="520026" y="2919871"/>
            <a:ext cx="927774" cy="1012367"/>
            <a:chOff x="144" y="2184"/>
            <a:chExt cx="852" cy="984"/>
          </a:xfrm>
        </p:grpSpPr>
        <p:sp>
          <p:nvSpPr>
            <p:cNvPr id="21"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4"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5"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 name="Cím 1"/>
          <p:cNvSpPr txBox="1">
            <a:spLocks/>
          </p:cNvSpPr>
          <p:nvPr/>
        </p:nvSpPr>
        <p:spPr>
          <a:xfrm>
            <a:off x="-1" y="488647"/>
            <a:ext cx="7836195"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hu-HU" sz="4000" dirty="0" smtClean="0">
                <a:solidFill>
                  <a:srgbClr val="FF0000"/>
                </a:solidFill>
              </a:rPr>
              <a:t>Színérzékelés: </a:t>
            </a:r>
            <a:r>
              <a:rPr lang="hu-HU" sz="4000" dirty="0" err="1" smtClean="0">
                <a:solidFill>
                  <a:srgbClr val="FF0000"/>
                </a:solidFill>
              </a:rPr>
              <a:t>polikromatikus</a:t>
            </a:r>
            <a:r>
              <a:rPr lang="hu-HU" sz="4000" dirty="0" smtClean="0">
                <a:solidFill>
                  <a:srgbClr val="FF0000"/>
                </a:solidFill>
              </a:rPr>
              <a:t> fény</a:t>
            </a:r>
          </a:p>
          <a:p>
            <a:pPr eaLnBrk="1" hangingPunct="1"/>
            <a:r>
              <a:rPr lang="hu-HU" sz="3200" dirty="0" smtClean="0">
                <a:solidFill>
                  <a:srgbClr val="FF0000"/>
                </a:solidFill>
              </a:rPr>
              <a:t>(Hermann) </a:t>
            </a:r>
            <a:r>
              <a:rPr lang="hu-HU" sz="4000" dirty="0" err="1" smtClean="0">
                <a:solidFill>
                  <a:srgbClr val="FF0000"/>
                </a:solidFill>
              </a:rPr>
              <a:t>Grassmann</a:t>
            </a:r>
            <a:r>
              <a:rPr lang="hu-HU" sz="4000" dirty="0" smtClean="0">
                <a:solidFill>
                  <a:srgbClr val="FF0000"/>
                </a:solidFill>
              </a:rPr>
              <a:t> törvények</a:t>
            </a:r>
            <a:endParaRPr lang="en-US" sz="4000" dirty="0">
              <a:solidFill>
                <a:srgbClr val="FF0000"/>
              </a:solidFill>
            </a:endParaRPr>
          </a:p>
        </p:txBody>
      </p:sp>
      <p:sp>
        <p:nvSpPr>
          <p:cNvPr id="32" name="Szövegdoboz 31"/>
          <p:cNvSpPr txBox="1"/>
          <p:nvPr/>
        </p:nvSpPr>
        <p:spPr>
          <a:xfrm>
            <a:off x="548640" y="4728755"/>
            <a:ext cx="7932493" cy="1200329"/>
          </a:xfrm>
          <a:prstGeom prst="rect">
            <a:avLst/>
          </a:prstGeom>
          <a:noFill/>
        </p:spPr>
        <p:txBody>
          <a:bodyPr wrap="none" rtlCol="0">
            <a:spAutoFit/>
          </a:bodyPr>
          <a:lstStyle/>
          <a:p>
            <a:r>
              <a:rPr lang="hu-HU" u="sng" dirty="0" smtClean="0"/>
              <a:t>A színérzet lineáris (</a:t>
            </a:r>
            <a:r>
              <a:rPr lang="hu-HU" u="sng" dirty="0" err="1" smtClean="0"/>
              <a:t>Grassmann</a:t>
            </a:r>
            <a:r>
              <a:rPr lang="hu-HU" u="sng" dirty="0" smtClean="0"/>
              <a:t> törvények)</a:t>
            </a:r>
          </a:p>
          <a:p>
            <a:pPr>
              <a:buFont typeface="Arial" pitchFamily="34" charset="0"/>
              <a:buChar char="•"/>
            </a:pPr>
            <a:r>
              <a:rPr lang="hu-HU" dirty="0" smtClean="0"/>
              <a:t> Kétszer akkora spektrumhoz kétszer akkora </a:t>
            </a:r>
            <a:r>
              <a:rPr lang="hu-HU" i="1" dirty="0" smtClean="0"/>
              <a:t>r,g,b</a:t>
            </a:r>
            <a:r>
              <a:rPr lang="hu-HU" dirty="0" smtClean="0"/>
              <a:t> tartozik</a:t>
            </a:r>
          </a:p>
          <a:p>
            <a:pPr>
              <a:buFont typeface="Arial" pitchFamily="34" charset="0"/>
              <a:buChar char="•"/>
            </a:pPr>
            <a:r>
              <a:rPr lang="hu-HU" dirty="0" smtClean="0"/>
              <a:t> Különböző spektrumok összegéhez az </a:t>
            </a:r>
            <a:r>
              <a:rPr lang="hu-HU" i="1" dirty="0" smtClean="0"/>
              <a:t>r,g,b</a:t>
            </a:r>
            <a:r>
              <a:rPr lang="hu-HU" dirty="0" smtClean="0"/>
              <a:t>-k összege tartozik</a:t>
            </a:r>
            <a:endParaRPr lang="hu-HU" dirty="0"/>
          </a:p>
        </p:txBody>
      </p:sp>
      <p:pic>
        <p:nvPicPr>
          <p:cNvPr id="25602" name="Picture 2" descr="Hermann Günter Grass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304" y="0"/>
            <a:ext cx="1425696" cy="1732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2016125" y="11938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model</a:t>
            </a:r>
          </a:p>
        </p:txBody>
      </p:sp>
      <p:sp>
        <p:nvSpPr>
          <p:cNvPr id="25604" name="Oval 4"/>
          <p:cNvSpPr>
            <a:spLocks noChangeArrowheads="1"/>
          </p:cNvSpPr>
          <p:nvPr/>
        </p:nvSpPr>
        <p:spPr bwMode="auto">
          <a:xfrm>
            <a:off x="1711325" y="2387600"/>
            <a:ext cx="2362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Képszintézis</a:t>
            </a:r>
          </a:p>
          <a:p>
            <a:pPr algn="ctr">
              <a:spcBef>
                <a:spcPct val="0"/>
              </a:spcBef>
              <a:buFontTx/>
              <a:buNone/>
            </a:pPr>
            <a:r>
              <a:rPr lang="hu-HU" altLang="en-US" sz="2400">
                <a:latin typeface="+mn-lt"/>
              </a:rPr>
              <a:t>sok hullámhosszon</a:t>
            </a:r>
          </a:p>
        </p:txBody>
      </p:sp>
      <p:sp>
        <p:nvSpPr>
          <p:cNvPr id="25605" name="Rectangle 5"/>
          <p:cNvSpPr>
            <a:spLocks noChangeArrowheads="1"/>
          </p:cNvSpPr>
          <p:nvPr/>
        </p:nvSpPr>
        <p:spPr bwMode="auto">
          <a:xfrm>
            <a:off x="1914525" y="5981700"/>
            <a:ext cx="2060575"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R, G, B kép</a:t>
            </a:r>
          </a:p>
        </p:txBody>
      </p:sp>
      <p:sp>
        <p:nvSpPr>
          <p:cNvPr id="25606" name="Rectangle 6"/>
          <p:cNvSpPr>
            <a:spLocks noChangeArrowheads="1"/>
          </p:cNvSpPr>
          <p:nvPr/>
        </p:nvSpPr>
        <p:spPr bwMode="auto">
          <a:xfrm>
            <a:off x="2054225" y="37846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Látható </a:t>
            </a:r>
          </a:p>
          <a:p>
            <a:pPr algn="ctr">
              <a:spcBef>
                <a:spcPct val="0"/>
              </a:spcBef>
              <a:buFontTx/>
              <a:buNone/>
            </a:pPr>
            <a:r>
              <a:rPr lang="hu-HU" altLang="en-US" sz="2400">
                <a:latin typeface="+mn-lt"/>
              </a:rPr>
              <a:t>spektrum</a:t>
            </a:r>
          </a:p>
        </p:txBody>
      </p:sp>
      <p:sp>
        <p:nvSpPr>
          <p:cNvPr id="25607" name="Line 7"/>
          <p:cNvSpPr>
            <a:spLocks noChangeShapeType="1"/>
          </p:cNvSpPr>
          <p:nvPr/>
        </p:nvSpPr>
        <p:spPr bwMode="auto">
          <a:xfrm>
            <a:off x="2905125" y="19558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08" name="Line 8"/>
          <p:cNvSpPr>
            <a:spLocks noChangeShapeType="1"/>
          </p:cNvSpPr>
          <p:nvPr/>
        </p:nvSpPr>
        <p:spPr bwMode="auto">
          <a:xfrm flipH="1">
            <a:off x="2892425" y="3467100"/>
            <a:ext cx="3175" cy="317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09" name="Line 9"/>
          <p:cNvSpPr>
            <a:spLocks noChangeShapeType="1"/>
          </p:cNvSpPr>
          <p:nvPr/>
        </p:nvSpPr>
        <p:spPr bwMode="auto">
          <a:xfrm flipV="1">
            <a:off x="390525" y="11684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10"/>
          <p:cNvSpPr>
            <a:spLocks noChangeShapeType="1"/>
          </p:cNvSpPr>
          <p:nvPr/>
        </p:nvSpPr>
        <p:spPr bwMode="auto">
          <a:xfrm>
            <a:off x="390525" y="19304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1" name="Freeform 11"/>
          <p:cNvSpPr>
            <a:spLocks/>
          </p:cNvSpPr>
          <p:nvPr/>
        </p:nvSpPr>
        <p:spPr bwMode="auto">
          <a:xfrm>
            <a:off x="390525" y="1270000"/>
            <a:ext cx="914400" cy="584200"/>
          </a:xfrm>
          <a:custGeom>
            <a:avLst/>
            <a:gdLst>
              <a:gd name="T0" fmla="*/ 0 w 576"/>
              <a:gd name="T1" fmla="*/ 2147483647 h 368"/>
              <a:gd name="T2" fmla="*/ 2147483647 w 576"/>
              <a:gd name="T3" fmla="*/ 2147483647 h 368"/>
              <a:gd name="T4" fmla="*/ 2147483647 w 576"/>
              <a:gd name="T5" fmla="*/ 2147483647 h 368"/>
              <a:gd name="T6" fmla="*/ 2147483647 w 576"/>
              <a:gd name="T7" fmla="*/ 2147483647 h 368"/>
              <a:gd name="T8" fmla="*/ 2147483647 w 576"/>
              <a:gd name="T9" fmla="*/ 2147483647 h 368"/>
              <a:gd name="T10" fmla="*/ 2147483647 w 576"/>
              <a:gd name="T11" fmla="*/ 2147483647 h 368"/>
              <a:gd name="T12" fmla="*/ 2147483647 w 576"/>
              <a:gd name="T13" fmla="*/ 2147483647 h 368"/>
              <a:gd name="T14" fmla="*/ 2147483647 w 576"/>
              <a:gd name="T15" fmla="*/ 2147483647 h 368"/>
              <a:gd name="T16" fmla="*/ 2147483647 w 576"/>
              <a:gd name="T17" fmla="*/ 2147483647 h 368"/>
              <a:gd name="T18" fmla="*/ 2147483647 w 576"/>
              <a:gd name="T19" fmla="*/ 2147483647 h 368"/>
              <a:gd name="T20" fmla="*/ 2147483647 w 576"/>
              <a:gd name="T21" fmla="*/ 214748364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1457325" y="15494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5613" name="Rectangle 16"/>
          <p:cNvSpPr>
            <a:spLocks noChangeArrowheads="1"/>
          </p:cNvSpPr>
          <p:nvPr/>
        </p:nvSpPr>
        <p:spPr bwMode="auto">
          <a:xfrm>
            <a:off x="1520825" y="3860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5614" name="Oval 17"/>
          <p:cNvSpPr>
            <a:spLocks noChangeArrowheads="1"/>
          </p:cNvSpPr>
          <p:nvPr/>
        </p:nvSpPr>
        <p:spPr bwMode="auto">
          <a:xfrm>
            <a:off x="1685925" y="4775200"/>
            <a:ext cx="25146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R, G, B</a:t>
            </a:r>
          </a:p>
          <a:p>
            <a:pPr algn="ctr">
              <a:spcBef>
                <a:spcPct val="0"/>
              </a:spcBef>
              <a:buFontTx/>
              <a:buNone/>
            </a:pPr>
            <a:r>
              <a:rPr lang="hu-HU" altLang="en-US" sz="2400">
                <a:latin typeface="+mn-lt"/>
              </a:rPr>
              <a:t>színillesztés</a:t>
            </a:r>
          </a:p>
        </p:txBody>
      </p:sp>
      <p:sp>
        <p:nvSpPr>
          <p:cNvPr id="25615" name="Line 18"/>
          <p:cNvSpPr>
            <a:spLocks noChangeShapeType="1"/>
          </p:cNvSpPr>
          <p:nvPr/>
        </p:nvSpPr>
        <p:spPr bwMode="auto">
          <a:xfrm>
            <a:off x="2921000" y="4508500"/>
            <a:ext cx="0" cy="266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16" name="Line 20"/>
          <p:cNvSpPr>
            <a:spLocks noChangeShapeType="1"/>
          </p:cNvSpPr>
          <p:nvPr/>
        </p:nvSpPr>
        <p:spPr bwMode="auto">
          <a:xfrm>
            <a:off x="2905125" y="56769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17" name="Line 24"/>
          <p:cNvSpPr>
            <a:spLocks noChangeShapeType="1"/>
          </p:cNvSpPr>
          <p:nvPr/>
        </p:nvSpPr>
        <p:spPr bwMode="auto">
          <a:xfrm flipV="1">
            <a:off x="457200" y="34798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5"/>
          <p:cNvSpPr>
            <a:spLocks noChangeShapeType="1"/>
          </p:cNvSpPr>
          <p:nvPr/>
        </p:nvSpPr>
        <p:spPr bwMode="auto">
          <a:xfrm>
            <a:off x="457200" y="42418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9" name="Freeform 26"/>
          <p:cNvSpPr>
            <a:spLocks/>
          </p:cNvSpPr>
          <p:nvPr/>
        </p:nvSpPr>
        <p:spPr bwMode="auto">
          <a:xfrm>
            <a:off x="457200" y="3511550"/>
            <a:ext cx="914400" cy="676275"/>
          </a:xfrm>
          <a:custGeom>
            <a:avLst/>
            <a:gdLst>
              <a:gd name="T0" fmla="*/ 0 w 576"/>
              <a:gd name="T1" fmla="*/ 2147483647 h 426"/>
              <a:gd name="T2" fmla="*/ 2147483647 w 576"/>
              <a:gd name="T3" fmla="*/ 2147483647 h 426"/>
              <a:gd name="T4" fmla="*/ 2147483647 w 576"/>
              <a:gd name="T5" fmla="*/ 2147483647 h 426"/>
              <a:gd name="T6" fmla="*/ 2147483647 w 576"/>
              <a:gd name="T7" fmla="*/ 2147483647 h 426"/>
              <a:gd name="T8" fmla="*/ 2147483647 w 576"/>
              <a:gd name="T9" fmla="*/ 2147483647 h 426"/>
              <a:gd name="T10" fmla="*/ 2147483647 w 576"/>
              <a:gd name="T11" fmla="*/ 2147483647 h 426"/>
              <a:gd name="T12" fmla="*/ 2147483647 w 576"/>
              <a:gd name="T13" fmla="*/ 2147483647 h 426"/>
              <a:gd name="T14" fmla="*/ 2147483647 w 576"/>
              <a:gd name="T15" fmla="*/ 2147483647 h 426"/>
              <a:gd name="T16" fmla="*/ 2147483647 w 576"/>
              <a:gd name="T17" fmla="*/ 2147483647 h 426"/>
              <a:gd name="T18" fmla="*/ 2147483647 w 576"/>
              <a:gd name="T19" fmla="*/ 2147483647 h 426"/>
              <a:gd name="T20" fmla="*/ 2147483647 w 576"/>
              <a:gd name="T21" fmla="*/ 2147483647 h 4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426"/>
              <a:gd name="T35" fmla="*/ 576 w 576"/>
              <a:gd name="T36" fmla="*/ 426 h 4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426">
                <a:moveTo>
                  <a:pt x="0" y="364"/>
                </a:moveTo>
                <a:cubicBezTo>
                  <a:pt x="16" y="388"/>
                  <a:pt x="34" y="402"/>
                  <a:pt x="48" y="364"/>
                </a:cubicBezTo>
                <a:cubicBezTo>
                  <a:pt x="62" y="326"/>
                  <a:pt x="66" y="165"/>
                  <a:pt x="82" y="133"/>
                </a:cubicBezTo>
                <a:cubicBezTo>
                  <a:pt x="98" y="101"/>
                  <a:pt x="118" y="174"/>
                  <a:pt x="144" y="172"/>
                </a:cubicBezTo>
                <a:cubicBezTo>
                  <a:pt x="170" y="170"/>
                  <a:pt x="216" y="108"/>
                  <a:pt x="240" y="124"/>
                </a:cubicBezTo>
                <a:cubicBezTo>
                  <a:pt x="264" y="140"/>
                  <a:pt x="264" y="252"/>
                  <a:pt x="288" y="268"/>
                </a:cubicBezTo>
                <a:cubicBezTo>
                  <a:pt x="312" y="284"/>
                  <a:pt x="361" y="262"/>
                  <a:pt x="384" y="220"/>
                </a:cubicBezTo>
                <a:cubicBezTo>
                  <a:pt x="407" y="178"/>
                  <a:pt x="411" y="30"/>
                  <a:pt x="429" y="15"/>
                </a:cubicBezTo>
                <a:cubicBezTo>
                  <a:pt x="447" y="0"/>
                  <a:pt x="478" y="67"/>
                  <a:pt x="494" y="133"/>
                </a:cubicBezTo>
                <a:cubicBezTo>
                  <a:pt x="510" y="199"/>
                  <a:pt x="514" y="398"/>
                  <a:pt x="528" y="412"/>
                </a:cubicBezTo>
                <a:cubicBezTo>
                  <a:pt x="542" y="426"/>
                  <a:pt x="568" y="252"/>
                  <a:pt x="576" y="220"/>
                </a:cubicBezTo>
              </a:path>
            </a:pathLst>
          </a:custGeom>
          <a:noFill/>
          <a:ln w="12700" cap="flat" cmpd="sng">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0" name="Line 27"/>
          <p:cNvSpPr>
            <a:spLocks noChangeShapeType="1"/>
          </p:cNvSpPr>
          <p:nvPr/>
        </p:nvSpPr>
        <p:spPr bwMode="auto">
          <a:xfrm flipV="1">
            <a:off x="1212850" y="3684588"/>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8"/>
          <p:cNvSpPr>
            <a:spLocks noChangeShapeType="1"/>
          </p:cNvSpPr>
          <p:nvPr/>
        </p:nvSpPr>
        <p:spPr bwMode="auto">
          <a:xfrm flipV="1">
            <a:off x="1060450" y="3913188"/>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9"/>
          <p:cNvSpPr>
            <a:spLocks noChangeShapeType="1"/>
          </p:cNvSpPr>
          <p:nvPr/>
        </p:nvSpPr>
        <p:spPr bwMode="auto">
          <a:xfrm flipV="1">
            <a:off x="831850" y="3760788"/>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30"/>
          <p:cNvSpPr>
            <a:spLocks noChangeShapeType="1"/>
          </p:cNvSpPr>
          <p:nvPr/>
        </p:nvSpPr>
        <p:spPr bwMode="auto">
          <a:xfrm flipV="1">
            <a:off x="603250" y="3684588"/>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4" name="Rectangle 3"/>
          <p:cNvSpPr>
            <a:spLocks noChangeArrowheads="1"/>
          </p:cNvSpPr>
          <p:nvPr/>
        </p:nvSpPr>
        <p:spPr bwMode="auto">
          <a:xfrm>
            <a:off x="6438900" y="11557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model</a:t>
            </a:r>
          </a:p>
        </p:txBody>
      </p:sp>
      <p:sp>
        <p:nvSpPr>
          <p:cNvPr id="25625" name="Oval 4"/>
          <p:cNvSpPr>
            <a:spLocks noChangeArrowheads="1"/>
          </p:cNvSpPr>
          <p:nvPr/>
        </p:nvSpPr>
        <p:spPr bwMode="auto">
          <a:xfrm>
            <a:off x="6146800" y="2400300"/>
            <a:ext cx="2362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Képszintézis</a:t>
            </a:r>
          </a:p>
          <a:p>
            <a:pPr algn="ctr">
              <a:spcBef>
                <a:spcPct val="0"/>
              </a:spcBef>
              <a:buFontTx/>
              <a:buNone/>
            </a:pPr>
            <a:r>
              <a:rPr lang="hu-HU" altLang="en-US" sz="2400">
                <a:latin typeface="+mn-lt"/>
              </a:rPr>
              <a:t>3 hullámhosszon</a:t>
            </a:r>
          </a:p>
        </p:txBody>
      </p:sp>
      <p:sp>
        <p:nvSpPr>
          <p:cNvPr id="25626" name="Rectangle 6"/>
          <p:cNvSpPr>
            <a:spLocks noChangeArrowheads="1"/>
          </p:cNvSpPr>
          <p:nvPr/>
        </p:nvSpPr>
        <p:spPr bwMode="auto">
          <a:xfrm>
            <a:off x="6464300" y="59817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R,G,B kép</a:t>
            </a:r>
          </a:p>
        </p:txBody>
      </p:sp>
      <p:sp>
        <p:nvSpPr>
          <p:cNvPr id="25627" name="Line 8"/>
          <p:cNvSpPr>
            <a:spLocks noChangeShapeType="1"/>
          </p:cNvSpPr>
          <p:nvPr/>
        </p:nvSpPr>
        <p:spPr bwMode="auto">
          <a:xfrm flipH="1">
            <a:off x="7315200" y="3479800"/>
            <a:ext cx="12700" cy="2451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28" name="Text Box 21"/>
          <p:cNvSpPr txBox="1">
            <a:spLocks noChangeArrowheads="1"/>
          </p:cNvSpPr>
          <p:nvPr/>
        </p:nvSpPr>
        <p:spPr bwMode="auto">
          <a:xfrm>
            <a:off x="5051425" y="1273175"/>
            <a:ext cx="1003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R, G, B</a:t>
            </a:r>
          </a:p>
        </p:txBody>
      </p:sp>
      <p:sp>
        <p:nvSpPr>
          <p:cNvPr id="25629" name="Line 23"/>
          <p:cNvSpPr>
            <a:spLocks noChangeShapeType="1"/>
          </p:cNvSpPr>
          <p:nvPr/>
        </p:nvSpPr>
        <p:spPr bwMode="auto">
          <a:xfrm>
            <a:off x="6134100" y="15367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30" name="Line 7"/>
          <p:cNvSpPr>
            <a:spLocks noChangeShapeType="1"/>
          </p:cNvSpPr>
          <p:nvPr/>
        </p:nvSpPr>
        <p:spPr bwMode="auto">
          <a:xfrm>
            <a:off x="7312025" y="19304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1" name="Cím 1"/>
          <p:cNvSpPr txBox="1">
            <a:spLocks/>
          </p:cNvSpPr>
          <p:nvPr/>
        </p:nvSpPr>
        <p:spPr>
          <a:xfrm>
            <a:off x="0" y="274638"/>
            <a:ext cx="91440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hu-HU" dirty="0" smtClean="0">
                <a:solidFill>
                  <a:srgbClr val="FF0000"/>
                </a:solidFill>
              </a:rPr>
              <a:t>Spektrális versus RGB képszintézis</a:t>
            </a:r>
            <a:endParaRPr lang="en-US"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3">
            <a:hlinkClick r:id="" action="ppaction://ole?verb=0"/>
          </p:cNvPr>
          <p:cNvGraphicFramePr>
            <a:graphicFrameLocks/>
          </p:cNvGraphicFramePr>
          <p:nvPr>
            <p:extLst>
              <p:ext uri="{D42A27DB-BD31-4B8C-83A1-F6EECF244321}">
                <p14:modId xmlns:p14="http://schemas.microsoft.com/office/powerpoint/2010/main" val="3774099262"/>
              </p:ext>
            </p:extLst>
          </p:nvPr>
        </p:nvGraphicFramePr>
        <p:xfrm>
          <a:off x="154313" y="1927756"/>
          <a:ext cx="2319220" cy="1550987"/>
        </p:xfrm>
        <a:graphic>
          <a:graphicData uri="http://schemas.openxmlformats.org/presentationml/2006/ole">
            <mc:AlternateContent xmlns:mc="http://schemas.openxmlformats.org/markup-compatibility/2006">
              <mc:Choice xmlns:v="urn:schemas-microsoft-com:vml" Requires="v">
                <p:oleObj spid="_x0000_s24656" name="Klip" r:id="rId4" imgW="3046680" imgH="2871360" progId="">
                  <p:embed/>
                </p:oleObj>
              </mc:Choice>
              <mc:Fallback>
                <p:oleObj name="Klip" r:id="rId4" imgW="3046680" imgH="2871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13" y="1927756"/>
                        <a:ext cx="2319220" cy="1550987"/>
                      </a:xfrm>
                      <a:prstGeom prst="rect">
                        <a:avLst/>
                      </a:prstGeom>
                      <a:noFill/>
                      <a:ln>
                        <a:noFill/>
                      </a:ln>
                      <a:effectLst/>
                      <a:extLst/>
                    </p:spPr>
                  </p:pic>
                </p:oleObj>
              </mc:Fallback>
            </mc:AlternateContent>
          </a:graphicData>
        </a:graphic>
      </p:graphicFrame>
      <p:sp>
        <p:nvSpPr>
          <p:cNvPr id="67" name="Rectangle 4"/>
          <p:cNvSpPr>
            <a:spLocks noChangeArrowheads="1"/>
          </p:cNvSpPr>
          <p:nvPr/>
        </p:nvSpPr>
        <p:spPr bwMode="auto">
          <a:xfrm>
            <a:off x="1353124" y="1835437"/>
            <a:ext cx="1371600" cy="1752600"/>
          </a:xfrm>
          <a:prstGeom prst="rect">
            <a:avLst/>
          </a:prstGeom>
          <a:solidFill>
            <a:schemeClr val="bg1"/>
          </a:solidFill>
          <a:ln w="12700">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2" name="Cím 1"/>
          <p:cNvSpPr>
            <a:spLocks noGrp="1"/>
          </p:cNvSpPr>
          <p:nvPr>
            <p:ph type="title"/>
          </p:nvPr>
        </p:nvSpPr>
        <p:spPr>
          <a:xfrm>
            <a:off x="2716691" y="274638"/>
            <a:ext cx="6317242" cy="1143000"/>
          </a:xfrm>
        </p:spPr>
        <p:txBody>
          <a:bodyPr/>
          <a:lstStyle/>
          <a:p>
            <a:r>
              <a:rPr lang="hu-HU" dirty="0" err="1" smtClean="0">
                <a:solidFill>
                  <a:srgbClr val="FF0000"/>
                </a:solidFill>
              </a:rPr>
              <a:t>Radianc</a:t>
            </a:r>
            <a:r>
              <a:rPr lang="en-US" dirty="0" err="1" smtClean="0">
                <a:solidFill>
                  <a:srgbClr val="FF0000"/>
                </a:solidFill>
              </a:rPr>
              <a:t>ia</a:t>
            </a:r>
            <a:r>
              <a:rPr lang="en-US" dirty="0" smtClean="0">
                <a:solidFill>
                  <a:srgbClr val="FF0000"/>
                </a:solidFill>
              </a:rPr>
              <a:t> (</a:t>
            </a:r>
            <a:r>
              <a:rPr lang="en-US" dirty="0" err="1" smtClean="0">
                <a:solidFill>
                  <a:srgbClr val="FF0000"/>
                </a:solidFill>
              </a:rPr>
              <a:t>sug</a:t>
            </a:r>
            <a:r>
              <a:rPr lang="hu-HU" dirty="0" smtClean="0">
                <a:solidFill>
                  <a:srgbClr val="FF0000"/>
                </a:solidFill>
              </a:rPr>
              <a:t>ársűrűség)</a:t>
            </a:r>
            <a:endParaRPr lang="en-US" sz="6000" dirty="0">
              <a:solidFill>
                <a:srgbClr val="FF0000"/>
              </a:solidFill>
            </a:endParaRPr>
          </a:p>
        </p:txBody>
      </p:sp>
      <p:sp>
        <p:nvSpPr>
          <p:cNvPr id="3" name="Rectangle 26"/>
          <p:cNvSpPr>
            <a:spLocks noChangeArrowheads="1"/>
          </p:cNvSpPr>
          <p:nvPr/>
        </p:nvSpPr>
        <p:spPr bwMode="auto">
          <a:xfrm>
            <a:off x="4092034" y="3200146"/>
            <a:ext cx="3971925"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Rectangle 3"/>
          <p:cNvSpPr>
            <a:spLocks noChangeArrowheads="1"/>
          </p:cNvSpPr>
          <p:nvPr/>
        </p:nvSpPr>
        <p:spPr bwMode="auto">
          <a:xfrm>
            <a:off x="2943799" y="1339586"/>
            <a:ext cx="6115534" cy="128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buSzPct val="75000"/>
            </a:pPr>
            <a:r>
              <a:rPr lang="hu-HU" altLang="en-US" sz="3200" dirty="0" smtClean="0">
                <a:latin typeface="+mn-lt"/>
              </a:rPr>
              <a:t>Egységnyi </a:t>
            </a:r>
            <a:r>
              <a:rPr lang="hu-HU" altLang="en-US" sz="3200" u="sng" dirty="0" smtClean="0">
                <a:latin typeface="+mn-lt"/>
              </a:rPr>
              <a:t>látható</a:t>
            </a:r>
            <a:r>
              <a:rPr lang="hu-HU" altLang="en-US" sz="3200" dirty="0" smtClean="0">
                <a:latin typeface="+mn-lt"/>
              </a:rPr>
              <a:t> terület által egységnyi térszögbe sugárzott teljesítmény </a:t>
            </a:r>
            <a:r>
              <a:rPr lang="en-US" altLang="en-US" sz="3200" dirty="0" smtClean="0">
                <a:latin typeface="+mn-lt"/>
              </a:rPr>
              <a:t>[Watt/</a:t>
            </a:r>
            <a:r>
              <a:rPr lang="en-US" altLang="en-US" sz="3200" dirty="0" err="1" smtClean="0">
                <a:latin typeface="+mn-lt"/>
              </a:rPr>
              <a:t>sr</a:t>
            </a:r>
            <a:r>
              <a:rPr lang="en-US" altLang="en-US" sz="3200" dirty="0" smtClean="0">
                <a:latin typeface="+mn-lt"/>
              </a:rPr>
              <a:t>/m</a:t>
            </a:r>
            <a:r>
              <a:rPr lang="en-US" altLang="en-US" sz="3200" baseline="30000" dirty="0" smtClean="0">
                <a:latin typeface="+mn-lt"/>
              </a:rPr>
              <a:t>2</a:t>
            </a:r>
            <a:r>
              <a:rPr lang="en-US" altLang="en-US" sz="3200" dirty="0">
                <a:latin typeface="+mn-lt"/>
              </a:rPr>
              <a:t>]</a:t>
            </a:r>
            <a:endParaRPr lang="hu-HU" altLang="en-US" sz="4000" dirty="0">
              <a:latin typeface="+mn-lt"/>
            </a:endParaRPr>
          </a:p>
        </p:txBody>
      </p:sp>
      <p:sp>
        <p:nvSpPr>
          <p:cNvPr id="6" name="Line 7"/>
          <p:cNvSpPr>
            <a:spLocks noChangeShapeType="1"/>
          </p:cNvSpPr>
          <p:nvPr/>
        </p:nvSpPr>
        <p:spPr bwMode="auto">
          <a:xfrm flipH="1" flipV="1">
            <a:off x="523379" y="3930937"/>
            <a:ext cx="2438400" cy="219075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1"/>
          <p:cNvSpPr>
            <a:spLocks noChangeShapeType="1"/>
          </p:cNvSpPr>
          <p:nvPr/>
        </p:nvSpPr>
        <p:spPr bwMode="auto">
          <a:xfrm>
            <a:off x="1590179" y="6140737"/>
            <a:ext cx="251878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p:cNvSpPr>
            <a:spLocks noChangeShapeType="1"/>
          </p:cNvSpPr>
          <p:nvPr/>
        </p:nvSpPr>
        <p:spPr bwMode="auto">
          <a:xfrm flipH="1" flipV="1">
            <a:off x="1199654" y="5083462"/>
            <a:ext cx="1762125" cy="1057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p:cNvSpPr>
            <a:spLocks noChangeShapeType="1"/>
          </p:cNvSpPr>
          <p:nvPr/>
        </p:nvSpPr>
        <p:spPr bwMode="auto">
          <a:xfrm flipH="1" flipV="1">
            <a:off x="1856879" y="4369087"/>
            <a:ext cx="1104900" cy="1771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14"/>
          <p:cNvSpPr>
            <a:spLocks noChangeArrowheads="1"/>
          </p:cNvSpPr>
          <p:nvPr/>
        </p:nvSpPr>
        <p:spPr bwMode="auto">
          <a:xfrm>
            <a:off x="370979" y="4464337"/>
            <a:ext cx="748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dirty="0" smtClean="0">
                <a:latin typeface="Symbol" pitchFamily="18" charset="2"/>
              </a:rPr>
              <a:t>F</a:t>
            </a:r>
            <a:endParaRPr lang="hu-HU" altLang="en-US" sz="3200" dirty="0">
              <a:latin typeface="Symbol" pitchFamily="18" charset="2"/>
            </a:endParaRPr>
          </a:p>
        </p:txBody>
      </p:sp>
      <p:sp>
        <p:nvSpPr>
          <p:cNvPr id="11" name="Line 15"/>
          <p:cNvSpPr>
            <a:spLocks noChangeShapeType="1"/>
          </p:cNvSpPr>
          <p:nvPr/>
        </p:nvSpPr>
        <p:spPr bwMode="auto">
          <a:xfrm>
            <a:off x="2047379" y="6064537"/>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7"/>
          <p:cNvSpPr>
            <a:spLocks noChangeShapeType="1"/>
          </p:cNvSpPr>
          <p:nvPr/>
        </p:nvSpPr>
        <p:spPr bwMode="auto">
          <a:xfrm>
            <a:off x="3799979" y="6064537"/>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18"/>
          <p:cNvSpPr txBox="1">
            <a:spLocks noChangeArrowheads="1"/>
          </p:cNvSpPr>
          <p:nvPr/>
        </p:nvSpPr>
        <p:spPr bwMode="auto">
          <a:xfrm>
            <a:off x="2647454" y="6197887"/>
            <a:ext cx="6864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i="1" dirty="0" smtClean="0"/>
              <a:t>A</a:t>
            </a:r>
            <a:endParaRPr lang="hu-HU" altLang="en-US" dirty="0"/>
          </a:p>
        </p:txBody>
      </p:sp>
      <p:sp>
        <p:nvSpPr>
          <p:cNvPr id="14" name="Line 19"/>
          <p:cNvSpPr>
            <a:spLocks noChangeShapeType="1"/>
          </p:cNvSpPr>
          <p:nvPr/>
        </p:nvSpPr>
        <p:spPr bwMode="auto">
          <a:xfrm flipV="1">
            <a:off x="2961779" y="4540537"/>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20"/>
          <p:cNvSpPr>
            <a:spLocks/>
          </p:cNvSpPr>
          <p:nvPr/>
        </p:nvSpPr>
        <p:spPr bwMode="auto">
          <a:xfrm>
            <a:off x="2161679" y="5054887"/>
            <a:ext cx="800100" cy="304800"/>
          </a:xfrm>
          <a:custGeom>
            <a:avLst/>
            <a:gdLst>
              <a:gd name="T0" fmla="*/ 2147483647 w 504"/>
              <a:gd name="T1" fmla="*/ 2147483647 h 192"/>
              <a:gd name="T2" fmla="*/ 2147483647 w 504"/>
              <a:gd name="T3" fmla="*/ 2147483647 h 192"/>
              <a:gd name="T4" fmla="*/ 0 w 504"/>
              <a:gd name="T5" fmla="*/ 2147483647 h 192"/>
              <a:gd name="T6" fmla="*/ 0 60000 65536"/>
              <a:gd name="T7" fmla="*/ 0 60000 65536"/>
              <a:gd name="T8" fmla="*/ 0 60000 65536"/>
              <a:gd name="T9" fmla="*/ 0 w 504"/>
              <a:gd name="T10" fmla="*/ 0 h 192"/>
              <a:gd name="T11" fmla="*/ 504 w 504"/>
              <a:gd name="T12" fmla="*/ 192 h 192"/>
            </a:gdLst>
            <a:ahLst/>
            <a:cxnLst>
              <a:cxn ang="T6">
                <a:pos x="T0" y="T1"/>
              </a:cxn>
              <a:cxn ang="T7">
                <a:pos x="T2" y="T3"/>
              </a:cxn>
              <a:cxn ang="T8">
                <a:pos x="T4" y="T5"/>
              </a:cxn>
            </a:cxnLst>
            <a:rect l="T9" t="T10" r="T11" b="T12"/>
            <a:pathLst>
              <a:path w="504" h="192">
                <a:moveTo>
                  <a:pt x="504" y="12"/>
                </a:moveTo>
                <a:cubicBezTo>
                  <a:pt x="457" y="15"/>
                  <a:pt x="306" y="0"/>
                  <a:pt x="222" y="30"/>
                </a:cubicBezTo>
                <a:cubicBezTo>
                  <a:pt x="138" y="60"/>
                  <a:pt x="46" y="158"/>
                  <a:pt x="0" y="192"/>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21"/>
          <p:cNvSpPr>
            <a:spLocks noChangeArrowheads="1"/>
          </p:cNvSpPr>
          <p:nvPr/>
        </p:nvSpPr>
        <p:spPr bwMode="auto">
          <a:xfrm>
            <a:off x="2352179" y="4464337"/>
            <a:ext cx="395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p>
        </p:txBody>
      </p:sp>
      <p:sp>
        <p:nvSpPr>
          <p:cNvPr id="17" name="Freeform 23"/>
          <p:cNvSpPr>
            <a:spLocks/>
          </p:cNvSpPr>
          <p:nvPr/>
        </p:nvSpPr>
        <p:spPr bwMode="auto">
          <a:xfrm>
            <a:off x="1333004" y="4521487"/>
            <a:ext cx="609600" cy="647700"/>
          </a:xfrm>
          <a:custGeom>
            <a:avLst/>
            <a:gdLst>
              <a:gd name="T0" fmla="*/ 2147483647 w 384"/>
              <a:gd name="T1" fmla="*/ 0 h 408"/>
              <a:gd name="T2" fmla="*/ 2147483647 w 384"/>
              <a:gd name="T3" fmla="*/ 2147483647 h 408"/>
              <a:gd name="T4" fmla="*/ 0 w 384"/>
              <a:gd name="T5" fmla="*/ 2147483647 h 408"/>
              <a:gd name="T6" fmla="*/ 0 60000 65536"/>
              <a:gd name="T7" fmla="*/ 0 60000 65536"/>
              <a:gd name="T8" fmla="*/ 0 60000 65536"/>
              <a:gd name="T9" fmla="*/ 0 w 384"/>
              <a:gd name="T10" fmla="*/ 0 h 408"/>
              <a:gd name="T11" fmla="*/ 384 w 384"/>
              <a:gd name="T12" fmla="*/ 408 h 408"/>
            </a:gdLst>
            <a:ahLst/>
            <a:cxnLst>
              <a:cxn ang="T6">
                <a:pos x="T0" y="T1"/>
              </a:cxn>
              <a:cxn ang="T7">
                <a:pos x="T2" y="T3"/>
              </a:cxn>
              <a:cxn ang="T8">
                <a:pos x="T4" y="T5"/>
              </a:cxn>
            </a:cxnLst>
            <a:rect l="T9" t="T10" r="T11" b="T12"/>
            <a:pathLst>
              <a:path w="384" h="408">
                <a:moveTo>
                  <a:pt x="384" y="0"/>
                </a:moveTo>
                <a:cubicBezTo>
                  <a:pt x="339" y="35"/>
                  <a:pt x="178" y="136"/>
                  <a:pt x="114" y="204"/>
                </a:cubicBezTo>
                <a:cubicBezTo>
                  <a:pt x="50" y="272"/>
                  <a:pt x="24" y="366"/>
                  <a:pt x="0" y="408"/>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24"/>
          <p:cNvSpPr>
            <a:spLocks noChangeArrowheads="1"/>
          </p:cNvSpPr>
          <p:nvPr/>
        </p:nvSpPr>
        <p:spPr bwMode="auto">
          <a:xfrm>
            <a:off x="1190129" y="3988087"/>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dirty="0" smtClean="0">
                <a:latin typeface="Symbol" pitchFamily="18" charset="2"/>
              </a:rPr>
              <a:t>w</a:t>
            </a:r>
            <a:endParaRPr lang="hu-HU" altLang="en-US" sz="3200" dirty="0">
              <a:latin typeface="Symbol" pitchFamily="18" charset="2"/>
            </a:endParaRPr>
          </a:p>
        </p:txBody>
      </p:sp>
      <p:sp>
        <p:nvSpPr>
          <p:cNvPr id="19" name="Rectangle 25"/>
          <p:cNvSpPr>
            <a:spLocks noChangeArrowheads="1"/>
          </p:cNvSpPr>
          <p:nvPr/>
        </p:nvSpPr>
        <p:spPr bwMode="auto">
          <a:xfrm>
            <a:off x="4266659" y="3417634"/>
            <a:ext cx="157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solidFill>
                  <a:srgbClr val="FF0000"/>
                </a:solidFill>
              </a:rPr>
              <a:t>L</a:t>
            </a:r>
            <a:r>
              <a:rPr lang="hu-HU" altLang="en-US" sz="3200" dirty="0" smtClean="0">
                <a:solidFill>
                  <a:srgbClr val="FF0000"/>
                </a:solidFill>
              </a:rPr>
              <a:t>(</a:t>
            </a:r>
            <a:r>
              <a:rPr lang="en-US" altLang="en-US" sz="3200" b="1" i="1" dirty="0" smtClean="0">
                <a:solidFill>
                  <a:srgbClr val="FF0000"/>
                </a:solidFill>
                <a:sym typeface="Symbol" pitchFamily="18" charset="2"/>
              </a:rPr>
              <a:t>r</a:t>
            </a:r>
            <a:r>
              <a:rPr lang="hu-HU" altLang="en-US" sz="3200" dirty="0" smtClean="0">
                <a:solidFill>
                  <a:srgbClr val="FF0000"/>
                </a:solidFill>
                <a:sym typeface="Symbol" pitchFamily="18" charset="2"/>
              </a:rPr>
              <a:t>,</a:t>
            </a:r>
            <a:r>
              <a:rPr lang="en-GB" altLang="en-US" sz="2800" b="1" dirty="0">
                <a:solidFill>
                  <a:srgbClr val="FF0000"/>
                </a:solidFill>
              </a:rPr>
              <a:t>V</a:t>
            </a:r>
            <a:r>
              <a:rPr lang="hu-HU" altLang="en-US" sz="3200" dirty="0">
                <a:solidFill>
                  <a:srgbClr val="FF0000"/>
                </a:solidFill>
              </a:rPr>
              <a:t>)</a:t>
            </a:r>
            <a:r>
              <a:rPr lang="hu-HU" altLang="en-US" sz="3200" dirty="0"/>
              <a:t> =</a:t>
            </a:r>
            <a:endParaRPr lang="hu-HU" altLang="en-US" sz="3200" dirty="0">
              <a:latin typeface="Symbol" pitchFamily="18" charset="2"/>
            </a:endParaRPr>
          </a:p>
        </p:txBody>
      </p:sp>
      <p:sp>
        <p:nvSpPr>
          <p:cNvPr id="20" name="Rectangle 27"/>
          <p:cNvSpPr>
            <a:spLocks noChangeArrowheads="1"/>
          </p:cNvSpPr>
          <p:nvPr/>
        </p:nvSpPr>
        <p:spPr bwMode="auto">
          <a:xfrm>
            <a:off x="741285" y="3671381"/>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b="1" dirty="0">
                <a:solidFill>
                  <a:srgbClr val="FF0000"/>
                </a:solidFill>
              </a:rPr>
              <a:t>V</a:t>
            </a:r>
            <a:endParaRPr lang="hu-HU" altLang="en-US" sz="2800" b="1" dirty="0">
              <a:solidFill>
                <a:srgbClr val="FF0000"/>
              </a:solidFill>
            </a:endParaRPr>
          </a:p>
        </p:txBody>
      </p:sp>
      <p:sp>
        <p:nvSpPr>
          <p:cNvPr id="21" name="Rectangle 29"/>
          <p:cNvSpPr>
            <a:spLocks noChangeArrowheads="1"/>
          </p:cNvSpPr>
          <p:nvPr/>
        </p:nvSpPr>
        <p:spPr bwMode="auto">
          <a:xfrm>
            <a:off x="5728333" y="3160459"/>
            <a:ext cx="21868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3200" dirty="0" smtClean="0">
                <a:sym typeface="Symbol"/>
              </a:rPr>
              <a:t></a:t>
            </a:r>
            <a:r>
              <a:rPr lang="hu-HU" altLang="en-US" sz="3200" dirty="0" smtClean="0">
                <a:latin typeface="Symbol" pitchFamily="18" charset="2"/>
              </a:rPr>
              <a:t>F </a:t>
            </a:r>
            <a:endParaRPr lang="hu-HU" altLang="en-US" sz="3200" dirty="0">
              <a:latin typeface="Symbol" pitchFamily="18" charset="2"/>
            </a:endParaRPr>
          </a:p>
          <a:p>
            <a:pPr algn="ctr"/>
            <a:r>
              <a:rPr lang="hu-HU" altLang="en-US" sz="3200" dirty="0" smtClean="0">
                <a:sym typeface="Symbol"/>
              </a:rPr>
              <a:t></a:t>
            </a:r>
            <a:r>
              <a:rPr lang="hu-HU" altLang="en-US" sz="3200" i="1" dirty="0" smtClean="0"/>
              <a:t>A</a:t>
            </a:r>
            <a:r>
              <a:rPr lang="hu-HU" altLang="en-US" sz="3200" dirty="0" smtClean="0"/>
              <a:t> </a:t>
            </a:r>
            <a:r>
              <a:rPr lang="hu-HU" altLang="en-US" sz="3200" dirty="0"/>
              <a:t>cos</a:t>
            </a:r>
            <a:r>
              <a:rPr lang="hu-HU" altLang="en-US" sz="3200" dirty="0">
                <a:sym typeface="Symbol" pitchFamily="18" charset="2"/>
              </a:rPr>
              <a:t></a:t>
            </a:r>
            <a:r>
              <a:rPr lang="hu-HU" altLang="en-US" sz="3200" dirty="0"/>
              <a:t> </a:t>
            </a:r>
            <a:r>
              <a:rPr lang="hu-HU" altLang="en-US" sz="3200" dirty="0" smtClean="0">
                <a:sym typeface="Symbol"/>
              </a:rPr>
              <a:t></a:t>
            </a:r>
            <a:r>
              <a:rPr lang="hu-HU" altLang="en-US" sz="3200" dirty="0" smtClean="0">
                <a:latin typeface="Symbol" pitchFamily="18" charset="2"/>
              </a:rPr>
              <a:t>w</a:t>
            </a:r>
            <a:endParaRPr lang="hu-HU" altLang="en-US" sz="3200" dirty="0">
              <a:latin typeface="Symbol" pitchFamily="18" charset="2"/>
            </a:endParaRPr>
          </a:p>
        </p:txBody>
      </p:sp>
      <p:sp>
        <p:nvSpPr>
          <p:cNvPr id="22" name="Line 30"/>
          <p:cNvSpPr>
            <a:spLocks noChangeShapeType="1"/>
          </p:cNvSpPr>
          <p:nvPr/>
        </p:nvSpPr>
        <p:spPr bwMode="auto">
          <a:xfrm>
            <a:off x="5852572" y="3701796"/>
            <a:ext cx="1863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2"/>
          <p:cNvSpPr>
            <a:spLocks noChangeShapeType="1"/>
          </p:cNvSpPr>
          <p:nvPr/>
        </p:nvSpPr>
        <p:spPr bwMode="auto">
          <a:xfrm flipV="1">
            <a:off x="2037854" y="5302537"/>
            <a:ext cx="752475" cy="86677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9"/>
          <p:cNvGrpSpPr>
            <a:grpSpLocks/>
          </p:cNvGrpSpPr>
          <p:nvPr/>
        </p:nvGrpSpPr>
        <p:grpSpPr bwMode="auto">
          <a:xfrm>
            <a:off x="4553996" y="4517758"/>
            <a:ext cx="904875" cy="1366838"/>
            <a:chOff x="144" y="2184"/>
            <a:chExt cx="828" cy="984"/>
          </a:xfrm>
        </p:grpSpPr>
        <p:sp>
          <p:nvSpPr>
            <p:cNvPr id="25"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Freeform 14"/>
            <p:cNvSpPr>
              <a:spLocks/>
            </p:cNvSpPr>
            <p:nvPr/>
          </p:nvSpPr>
          <p:spPr bwMode="auto">
            <a:xfrm>
              <a:off x="816"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5"/>
            <p:cNvSpPr>
              <a:spLocks/>
            </p:cNvSpPr>
            <p:nvPr/>
          </p:nvSpPr>
          <p:spPr bwMode="auto">
            <a:xfrm>
              <a:off x="768" y="2244"/>
              <a:ext cx="192" cy="156"/>
            </a:xfrm>
            <a:custGeom>
              <a:avLst/>
              <a:gdLst>
                <a:gd name="T0" fmla="*/ 0 w 192"/>
                <a:gd name="T1" fmla="*/ 156 h 156"/>
                <a:gd name="T2" fmla="*/ 132 w 192"/>
                <a:gd name="T3" fmla="*/ 120 h 156"/>
                <a:gd name="T4" fmla="*/ 192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19"/>
            <p:cNvSpPr>
              <a:spLocks/>
            </p:cNvSpPr>
            <p:nvPr/>
          </p:nvSpPr>
          <p:spPr bwMode="auto">
            <a:xfrm>
              <a:off x="84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 name="Line 23"/>
          <p:cNvSpPr>
            <a:spLocks noChangeShapeType="1"/>
          </p:cNvSpPr>
          <p:nvPr/>
        </p:nvSpPr>
        <p:spPr bwMode="auto">
          <a:xfrm flipV="1">
            <a:off x="5290596" y="4576496"/>
            <a:ext cx="3171825" cy="681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1"/>
          <p:cNvSpPr>
            <a:spLocks noChangeShapeType="1"/>
          </p:cNvSpPr>
          <p:nvPr/>
        </p:nvSpPr>
        <p:spPr bwMode="auto">
          <a:xfrm>
            <a:off x="5290596" y="5257533"/>
            <a:ext cx="3127375" cy="779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 name="Csoportba foglalás 43"/>
          <p:cNvGrpSpPr>
            <a:grpSpLocks/>
          </p:cNvGrpSpPr>
          <p:nvPr/>
        </p:nvGrpSpPr>
        <p:grpSpPr bwMode="auto">
          <a:xfrm>
            <a:off x="5231859" y="4930508"/>
            <a:ext cx="1002691" cy="574674"/>
            <a:chOff x="5707626" y="5530645"/>
            <a:chExt cx="1002891" cy="575186"/>
          </a:xfrm>
        </p:grpSpPr>
        <p:cxnSp>
          <p:nvCxnSpPr>
            <p:cNvPr id="38" name="Egyenes összekötő 36"/>
            <p:cNvCxnSpPr>
              <a:cxnSpLocks noChangeShapeType="1"/>
            </p:cNvCxnSpPr>
            <p:nvPr/>
          </p:nvCxnSpPr>
          <p:spPr bwMode="auto">
            <a:xfrm rot="5400000">
              <a:off x="6504039" y="5884606"/>
              <a:ext cx="412955"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39" name="Line 31"/>
            <p:cNvSpPr>
              <a:spLocks noChangeShapeType="1"/>
            </p:cNvSpPr>
            <p:nvPr/>
          </p:nvSpPr>
          <p:spPr bwMode="auto">
            <a:xfrm>
              <a:off x="5707626" y="5530645"/>
              <a:ext cx="979844" cy="327316"/>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1"/>
            <p:cNvSpPr>
              <a:spLocks noChangeShapeType="1"/>
            </p:cNvSpPr>
            <p:nvPr/>
          </p:nvSpPr>
          <p:spPr bwMode="auto">
            <a:xfrm flipV="1">
              <a:off x="5751870" y="5873068"/>
              <a:ext cx="935601" cy="232763"/>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Csoportba foglalás 44"/>
          <p:cNvGrpSpPr>
            <a:grpSpLocks/>
          </p:cNvGrpSpPr>
          <p:nvPr/>
        </p:nvGrpSpPr>
        <p:grpSpPr bwMode="auto">
          <a:xfrm>
            <a:off x="5231859" y="4728896"/>
            <a:ext cx="2601912" cy="1174750"/>
            <a:chOff x="5707626" y="5329085"/>
            <a:chExt cx="2600633" cy="1174958"/>
          </a:xfrm>
        </p:grpSpPr>
        <p:cxnSp>
          <p:nvCxnSpPr>
            <p:cNvPr id="42" name="Egyenes összekötő 39"/>
            <p:cNvCxnSpPr>
              <a:cxnSpLocks noChangeShapeType="1"/>
            </p:cNvCxnSpPr>
            <p:nvPr/>
          </p:nvCxnSpPr>
          <p:spPr bwMode="auto">
            <a:xfrm rot="5400000">
              <a:off x="7718322" y="5914105"/>
              <a:ext cx="1174958" cy="491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43" name="Line 31"/>
            <p:cNvSpPr>
              <a:spLocks noChangeShapeType="1"/>
            </p:cNvSpPr>
            <p:nvPr/>
          </p:nvSpPr>
          <p:spPr bwMode="auto">
            <a:xfrm flipV="1">
              <a:off x="5737911" y="5928851"/>
              <a:ext cx="2535935" cy="196517"/>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1"/>
            <p:cNvSpPr>
              <a:spLocks noChangeShapeType="1"/>
            </p:cNvSpPr>
            <p:nvPr/>
          </p:nvSpPr>
          <p:spPr bwMode="auto">
            <a:xfrm>
              <a:off x="5707626" y="5501148"/>
              <a:ext cx="2566219" cy="427704"/>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45" name="Egyenes összekötő 44"/>
          <p:cNvCxnSpPr>
            <a:cxnSpLocks noChangeShapeType="1"/>
          </p:cNvCxnSpPr>
          <p:nvPr/>
        </p:nvCxnSpPr>
        <p:spPr bwMode="auto">
          <a:xfrm flipH="1">
            <a:off x="7447691" y="4649521"/>
            <a:ext cx="881381" cy="114034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46" name="Rectangle 25"/>
          <p:cNvSpPr>
            <a:spLocks noChangeArrowheads="1"/>
          </p:cNvSpPr>
          <p:nvPr/>
        </p:nvSpPr>
        <p:spPr bwMode="auto">
          <a:xfrm>
            <a:off x="4553995" y="6002071"/>
            <a:ext cx="42767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dirty="0" smtClean="0">
                <a:latin typeface="Symbol" pitchFamily="18" charset="2"/>
              </a:rPr>
              <a:t>F </a:t>
            </a:r>
            <a:r>
              <a:rPr lang="hu-HU" altLang="en-US" sz="3200" dirty="0"/>
              <a:t>=</a:t>
            </a:r>
            <a:r>
              <a:rPr lang="hu-HU" altLang="en-US" sz="3200" i="1" dirty="0" smtClean="0"/>
              <a:t>L</a:t>
            </a:r>
            <a:r>
              <a:rPr lang="hu-HU" altLang="en-US" sz="3200" dirty="0" smtClean="0"/>
              <a:t>(</a:t>
            </a:r>
            <a:r>
              <a:rPr lang="en-US" altLang="en-US" sz="3200" b="1" i="1" dirty="0" smtClean="0">
                <a:sym typeface="Symbol" pitchFamily="18" charset="2"/>
              </a:rPr>
              <a:t>r</a:t>
            </a:r>
            <a:r>
              <a:rPr lang="hu-HU" altLang="en-US" sz="3200" dirty="0" smtClean="0">
                <a:sym typeface="Symbol" pitchFamily="18" charset="2"/>
              </a:rPr>
              <a:t>,</a:t>
            </a:r>
            <a:r>
              <a:rPr lang="en-GB" altLang="en-US" sz="2800" b="1" dirty="0"/>
              <a:t>V</a:t>
            </a:r>
            <a:r>
              <a:rPr lang="hu-HU" altLang="en-US" sz="3200" dirty="0" smtClean="0"/>
              <a:t>)</a:t>
            </a:r>
            <a:r>
              <a:rPr lang="hu-HU" altLang="en-US" sz="3200" dirty="0">
                <a:sym typeface="Symbol"/>
              </a:rPr>
              <a:t> </a:t>
            </a:r>
            <a:r>
              <a:rPr lang="hu-HU" altLang="en-US" sz="3200" dirty="0" smtClean="0">
                <a:sym typeface="Symbol"/>
              </a:rPr>
              <a:t></a:t>
            </a:r>
            <a:r>
              <a:rPr lang="hu-HU" altLang="en-US" sz="3200" i="1" dirty="0" smtClean="0"/>
              <a:t>A</a:t>
            </a:r>
            <a:r>
              <a:rPr lang="hu-HU" altLang="en-US" sz="3200" dirty="0" smtClean="0"/>
              <a:t> </a:t>
            </a:r>
            <a:r>
              <a:rPr lang="hu-HU" altLang="en-US" sz="3200" dirty="0"/>
              <a:t>cos</a:t>
            </a:r>
            <a:r>
              <a:rPr lang="hu-HU" altLang="en-US" sz="3200" dirty="0">
                <a:sym typeface="Symbol" pitchFamily="18" charset="2"/>
              </a:rPr>
              <a:t></a:t>
            </a:r>
            <a:r>
              <a:rPr lang="hu-HU" altLang="en-US" sz="3200" dirty="0"/>
              <a:t> </a:t>
            </a:r>
            <a:r>
              <a:rPr lang="hu-HU" altLang="en-US" sz="3200" dirty="0" smtClean="0">
                <a:sym typeface="Symbol"/>
              </a:rPr>
              <a:t></a:t>
            </a:r>
            <a:r>
              <a:rPr lang="hu-HU" altLang="en-US" sz="3200" dirty="0" smtClean="0">
                <a:latin typeface="Symbol" pitchFamily="18" charset="2"/>
              </a:rPr>
              <a:t>w</a:t>
            </a:r>
            <a:endParaRPr lang="hu-HU" altLang="en-US" sz="3200" dirty="0">
              <a:latin typeface="Symbol" pitchFamily="18" charset="2"/>
            </a:endParaRPr>
          </a:p>
        </p:txBody>
      </p:sp>
      <p:sp>
        <p:nvSpPr>
          <p:cNvPr id="49" name="Téglalap 48"/>
          <p:cNvSpPr/>
          <p:nvPr/>
        </p:nvSpPr>
        <p:spPr>
          <a:xfrm>
            <a:off x="710824" y="5584537"/>
            <a:ext cx="1653017" cy="584775"/>
          </a:xfrm>
          <a:prstGeom prst="rect">
            <a:avLst/>
          </a:prstGeom>
        </p:spPr>
        <p:txBody>
          <a:bodyPr wrap="none">
            <a:spAutoFit/>
          </a:bodyPr>
          <a:lstStyle/>
          <a:p>
            <a:r>
              <a:rPr lang="hu-HU" altLang="en-US" sz="3200" dirty="0" smtClean="0">
                <a:sym typeface="Symbol"/>
              </a:rPr>
              <a:t></a:t>
            </a:r>
            <a:r>
              <a:rPr lang="hu-HU" altLang="en-US" sz="3200" i="1" dirty="0" smtClean="0">
                <a:solidFill>
                  <a:prstClr val="black"/>
                </a:solidFill>
              </a:rPr>
              <a:t>A</a:t>
            </a:r>
            <a:r>
              <a:rPr lang="hu-HU" altLang="en-US" sz="3200" dirty="0" smtClean="0">
                <a:solidFill>
                  <a:prstClr val="black"/>
                </a:solidFill>
              </a:rPr>
              <a:t> </a:t>
            </a:r>
            <a:r>
              <a:rPr lang="hu-HU" altLang="en-US" sz="3200" dirty="0">
                <a:solidFill>
                  <a:prstClr val="black"/>
                </a:solidFill>
              </a:rPr>
              <a:t>cos</a:t>
            </a:r>
            <a:r>
              <a:rPr lang="hu-HU" altLang="en-US" sz="3200" dirty="0">
                <a:solidFill>
                  <a:prstClr val="black"/>
                </a:solidFill>
                <a:sym typeface="Symbol" pitchFamily="18" charset="2"/>
              </a:rPr>
              <a:t></a:t>
            </a:r>
            <a:r>
              <a:rPr lang="hu-HU" altLang="en-US" sz="3200" dirty="0">
                <a:solidFill>
                  <a:prstClr val="black"/>
                </a:solidFill>
              </a:rPr>
              <a:t> </a:t>
            </a:r>
            <a:endParaRPr lang="en-US" dirty="0"/>
          </a:p>
        </p:txBody>
      </p:sp>
      <p:sp>
        <p:nvSpPr>
          <p:cNvPr id="47" name="Téglalap 46"/>
          <p:cNvSpPr/>
          <p:nvPr/>
        </p:nvSpPr>
        <p:spPr>
          <a:xfrm>
            <a:off x="3013213" y="5533259"/>
            <a:ext cx="344966" cy="584775"/>
          </a:xfrm>
          <a:prstGeom prst="rect">
            <a:avLst/>
          </a:prstGeom>
        </p:spPr>
        <p:txBody>
          <a:bodyPr wrap="none">
            <a:spAutoFit/>
          </a:bodyPr>
          <a:lstStyle/>
          <a:p>
            <a:r>
              <a:rPr lang="en-US" altLang="en-US" sz="3200" b="1" i="1" dirty="0" smtClean="0">
                <a:solidFill>
                  <a:srgbClr val="FF0000"/>
                </a:solidFill>
                <a:sym typeface="Symbol" pitchFamily="18" charset="2"/>
              </a:rPr>
              <a:t>r</a:t>
            </a:r>
            <a:endParaRPr lang="hu-HU" sz="3200" dirty="0">
              <a:solidFill>
                <a:srgbClr val="FF0000"/>
              </a:solidFill>
            </a:endParaRPr>
          </a:p>
        </p:txBody>
      </p:sp>
      <p:graphicFrame>
        <p:nvGraphicFramePr>
          <p:cNvPr id="57" name="Object 2">
            <a:hlinkClick r:id="" action="ppaction://ole?verb=0"/>
          </p:cNvPr>
          <p:cNvGraphicFramePr>
            <a:graphicFrameLocks/>
          </p:cNvGraphicFramePr>
          <p:nvPr>
            <p:extLst>
              <p:ext uri="{D42A27DB-BD31-4B8C-83A1-F6EECF244321}">
                <p14:modId xmlns:p14="http://schemas.microsoft.com/office/powerpoint/2010/main" val="1004340685"/>
              </p:ext>
            </p:extLst>
          </p:nvPr>
        </p:nvGraphicFramePr>
        <p:xfrm>
          <a:off x="282055" y="211158"/>
          <a:ext cx="2286574" cy="1550988"/>
        </p:xfrm>
        <a:graphic>
          <a:graphicData uri="http://schemas.openxmlformats.org/presentationml/2006/ole">
            <mc:AlternateContent xmlns:mc="http://schemas.openxmlformats.org/markup-compatibility/2006">
              <mc:Choice xmlns:v="urn:schemas-microsoft-com:vml" Requires="v">
                <p:oleObj spid="_x0000_s24657" name="Klip" r:id="rId6" imgW="3046680" imgH="2871360" progId="">
                  <p:embed/>
                </p:oleObj>
              </mc:Choice>
              <mc:Fallback>
                <p:oleObj name="Klip" r:id="rId6" imgW="3046680" imgH="2871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055" y="211158"/>
                        <a:ext cx="2286574" cy="1550988"/>
                      </a:xfrm>
                      <a:prstGeom prst="rect">
                        <a:avLst/>
                      </a:prstGeom>
                      <a:noFill/>
                      <a:ln>
                        <a:noFill/>
                      </a:ln>
                      <a:effectLst/>
                      <a:extLst/>
                    </p:spPr>
                  </p:pic>
                </p:oleObj>
              </mc:Fallback>
            </mc:AlternateContent>
          </a:graphicData>
        </a:graphic>
      </p:graphicFrame>
      <p:sp>
        <p:nvSpPr>
          <p:cNvPr id="59" name="Line 20"/>
          <p:cNvSpPr>
            <a:spLocks noChangeShapeType="1"/>
          </p:cNvSpPr>
          <p:nvPr/>
        </p:nvSpPr>
        <p:spPr bwMode="auto">
          <a:xfrm>
            <a:off x="1191250" y="492499"/>
            <a:ext cx="689498" cy="13544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Freeform 21"/>
          <p:cNvSpPr>
            <a:spLocks/>
          </p:cNvSpPr>
          <p:nvPr/>
        </p:nvSpPr>
        <p:spPr bwMode="auto">
          <a:xfrm>
            <a:off x="1744034" y="639353"/>
            <a:ext cx="185433" cy="180588"/>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en-US"/>
          </a:p>
        </p:txBody>
      </p:sp>
      <p:sp>
        <p:nvSpPr>
          <p:cNvPr id="61" name="Line 22"/>
          <p:cNvSpPr>
            <a:spLocks noChangeShapeType="1"/>
          </p:cNvSpPr>
          <p:nvPr/>
        </p:nvSpPr>
        <p:spPr bwMode="auto">
          <a:xfrm>
            <a:off x="1191250" y="492499"/>
            <a:ext cx="605622" cy="3160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Oval 29"/>
          <p:cNvSpPr>
            <a:spLocks noChangeArrowheads="1"/>
          </p:cNvSpPr>
          <p:nvPr/>
        </p:nvSpPr>
        <p:spPr bwMode="auto">
          <a:xfrm rot="20563137">
            <a:off x="1805957" y="2587277"/>
            <a:ext cx="1009232" cy="614906"/>
          </a:xfrm>
          <a:prstGeom prst="ellipse">
            <a:avLst/>
          </a:prstGeom>
          <a:solidFill>
            <a:schemeClr val="accent6">
              <a:lumMod val="60000"/>
              <a:lumOff val="40000"/>
            </a:schemeClr>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65" name="Line 20"/>
          <p:cNvSpPr>
            <a:spLocks noChangeShapeType="1"/>
          </p:cNvSpPr>
          <p:nvPr/>
        </p:nvSpPr>
        <p:spPr bwMode="auto">
          <a:xfrm>
            <a:off x="1082776" y="2211232"/>
            <a:ext cx="1375247" cy="3160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2"/>
          <p:cNvSpPr>
            <a:spLocks noChangeShapeType="1"/>
          </p:cNvSpPr>
          <p:nvPr/>
        </p:nvSpPr>
        <p:spPr bwMode="auto">
          <a:xfrm>
            <a:off x="1082776" y="2211232"/>
            <a:ext cx="956147" cy="50050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églalap 3"/>
          <p:cNvSpPr/>
          <p:nvPr/>
        </p:nvSpPr>
        <p:spPr>
          <a:xfrm>
            <a:off x="1968005" y="2526312"/>
            <a:ext cx="1220390" cy="461665"/>
          </a:xfrm>
          <a:prstGeom prst="rect">
            <a:avLst/>
          </a:prstGeom>
        </p:spPr>
        <p:txBody>
          <a:bodyPr wrap="square">
            <a:spAutoFit/>
          </a:bodyPr>
          <a:lstStyle/>
          <a:p>
            <a:r>
              <a:rPr lang="hu-HU" altLang="en-US" i="1" dirty="0">
                <a:solidFill>
                  <a:srgbClr val="FF0000"/>
                </a:solidFill>
              </a:rPr>
              <a:t>L</a:t>
            </a:r>
            <a:r>
              <a:rPr lang="hu-HU" altLang="en-US" dirty="0">
                <a:solidFill>
                  <a:srgbClr val="FF0000"/>
                </a:solidFill>
              </a:rPr>
              <a:t>(</a:t>
            </a:r>
            <a:r>
              <a:rPr lang="en-US" altLang="en-US" b="1" i="1" dirty="0">
                <a:solidFill>
                  <a:srgbClr val="FF0000"/>
                </a:solidFill>
                <a:sym typeface="Symbol" pitchFamily="18" charset="2"/>
              </a:rPr>
              <a:t>r</a:t>
            </a:r>
            <a:r>
              <a:rPr lang="hu-HU" altLang="en-US" dirty="0">
                <a:solidFill>
                  <a:srgbClr val="FF0000"/>
                </a:solidFill>
                <a:sym typeface="Symbol" pitchFamily="18" charset="2"/>
              </a:rPr>
              <a:t>,</a:t>
            </a:r>
            <a:r>
              <a:rPr lang="en-GB" altLang="en-US" sz="2000" b="1" dirty="0">
                <a:solidFill>
                  <a:srgbClr val="FF0000"/>
                </a:solidFill>
              </a:rPr>
              <a:t>V</a:t>
            </a:r>
            <a:r>
              <a:rPr lang="hu-HU" altLang="en-US" dirty="0">
                <a:solidFill>
                  <a:srgbClr val="FF0000"/>
                </a:solidFill>
              </a:rPr>
              <a:t>)</a:t>
            </a:r>
            <a:endParaRPr lang="en-US" dirty="0"/>
          </a:p>
        </p:txBody>
      </p:sp>
      <p:sp>
        <p:nvSpPr>
          <p:cNvPr id="69" name="Téglalap 68"/>
          <p:cNvSpPr/>
          <p:nvPr/>
        </p:nvSpPr>
        <p:spPr>
          <a:xfrm>
            <a:off x="1429995" y="1647963"/>
            <a:ext cx="607859" cy="461665"/>
          </a:xfrm>
          <a:prstGeom prst="rect">
            <a:avLst/>
          </a:prstGeom>
        </p:spPr>
        <p:txBody>
          <a:bodyPr wrap="none">
            <a:spAutoFit/>
          </a:bodyPr>
          <a:lstStyle/>
          <a:p>
            <a:r>
              <a:rPr lang="hu-HU" altLang="en-US" dirty="0">
                <a:sym typeface="Symbol"/>
              </a:rPr>
              <a:t></a:t>
            </a:r>
            <a:r>
              <a:rPr lang="hu-HU" altLang="en-US" dirty="0">
                <a:latin typeface="Symbol" pitchFamily="18" charset="2"/>
              </a:rPr>
              <a:t>F</a:t>
            </a:r>
            <a:endParaRPr lang="en-US" dirty="0"/>
          </a:p>
        </p:txBody>
      </p:sp>
    </p:spTree>
    <p:extLst>
      <p:ext uri="{BB962C8B-B14F-4D97-AF65-F5344CB8AC3E}">
        <p14:creationId xmlns:p14="http://schemas.microsoft.com/office/powerpoint/2010/main" val="8573000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423863"/>
            <a:ext cx="9144000" cy="1143000"/>
          </a:xfrm>
        </p:spPr>
        <p:txBody>
          <a:bodyPr rtlCol="0">
            <a:normAutofit fontScale="90000"/>
          </a:bodyPr>
          <a:lstStyle/>
          <a:p>
            <a:pPr fontAlgn="auto">
              <a:spcAft>
                <a:spcPts val="0"/>
              </a:spcAft>
              <a:defRPr/>
            </a:pPr>
            <a:r>
              <a:rPr lang="en-US" dirty="0" smtClean="0">
                <a:solidFill>
                  <a:srgbClr val="FF0000"/>
                </a:solidFill>
              </a:rPr>
              <a:t>F</a:t>
            </a:r>
            <a:r>
              <a:rPr lang="hu-HU" dirty="0" err="1" smtClean="0">
                <a:solidFill>
                  <a:srgbClr val="FF0000"/>
                </a:solidFill>
              </a:rPr>
              <a:t>énynél</a:t>
            </a:r>
            <a:r>
              <a:rPr lang="hu-HU" dirty="0" smtClean="0">
                <a:solidFill>
                  <a:srgbClr val="FF0000"/>
                </a:solidFill>
              </a:rPr>
              <a:t> a hullámhosszok külön kezelhetők</a:t>
            </a:r>
          </a:p>
        </p:txBody>
      </p:sp>
      <p:sp>
        <p:nvSpPr>
          <p:cNvPr id="6147" name="Rectangle 3"/>
          <p:cNvSpPr>
            <a:spLocks noGrp="1" noChangeArrowheads="1"/>
          </p:cNvSpPr>
          <p:nvPr>
            <p:ph idx="1"/>
          </p:nvPr>
        </p:nvSpPr>
        <p:spPr>
          <a:xfrm>
            <a:off x="503238" y="4064000"/>
            <a:ext cx="8245475" cy="2193925"/>
          </a:xfrm>
        </p:spPr>
        <p:txBody>
          <a:bodyPr/>
          <a:lstStyle/>
          <a:p>
            <a:pPr>
              <a:lnSpc>
                <a:spcPct val="80000"/>
              </a:lnSpc>
            </a:pPr>
            <a:r>
              <a:rPr lang="hu-HU" altLang="en-US" dirty="0" smtClean="0"/>
              <a:t>Relativisztikus tömeg és impulzus kicsi</a:t>
            </a:r>
            <a:r>
              <a:rPr lang="en-US" altLang="en-US" dirty="0" smtClean="0"/>
              <a:t>: </a:t>
            </a:r>
            <a:r>
              <a:rPr lang="hu-HU" altLang="en-US" i="1" dirty="0" smtClean="0">
                <a:latin typeface="Times New Roman" pitchFamily="18" charset="0"/>
                <a:cs typeface="Times New Roman" pitchFamily="18" charset="0"/>
              </a:rPr>
              <a:t>m</a:t>
            </a:r>
            <a:r>
              <a:rPr lang="en-US" altLang="en-US" i="1" dirty="0" smtClean="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E</a:t>
            </a:r>
            <a:r>
              <a:rPr lang="en-US" altLang="en-US" i="1" dirty="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c</a:t>
            </a:r>
            <a:r>
              <a:rPr lang="hu-HU" altLang="en-US" baseline="30000" dirty="0" smtClean="0">
                <a:latin typeface="Times New Roman" pitchFamily="18" charset="0"/>
                <a:cs typeface="Times New Roman" pitchFamily="18" charset="0"/>
              </a:rPr>
              <a:t>2</a:t>
            </a:r>
            <a:r>
              <a:rPr lang="hu-HU" altLang="en-US" dirty="0" smtClean="0">
                <a:latin typeface="Times New Roman" pitchFamily="18" charset="0"/>
                <a:cs typeface="Times New Roman" pitchFamily="18" charset="0"/>
              </a:rPr>
              <a:t> = </a:t>
            </a:r>
            <a:r>
              <a:rPr lang="hu-HU" altLang="en-US" i="1" dirty="0" err="1" smtClean="0">
                <a:latin typeface="Times New Roman" pitchFamily="18" charset="0"/>
                <a:cs typeface="Times New Roman" pitchFamily="18" charset="0"/>
              </a:rPr>
              <a:t>h</a:t>
            </a:r>
            <a:r>
              <a:rPr lang="hu-HU" altLang="en-US" i="1" dirty="0" err="1" smtClean="0">
                <a:latin typeface="Times New Roman" pitchFamily="18" charset="0"/>
                <a:cs typeface="Times New Roman" pitchFamily="18" charset="0"/>
                <a:sym typeface="Symbol" pitchFamily="18" charset="2"/>
              </a:rPr>
              <a:t>f</a:t>
            </a:r>
            <a:r>
              <a:rPr lang="en-US" altLang="en-US" i="1" dirty="0" smtClean="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c</a:t>
            </a:r>
            <a:r>
              <a:rPr lang="hu-HU" altLang="en-US" baseline="30000" dirty="0" smtClean="0">
                <a:latin typeface="Times New Roman" pitchFamily="18" charset="0"/>
                <a:cs typeface="Times New Roman" pitchFamily="18" charset="0"/>
              </a:rPr>
              <a:t>2</a:t>
            </a:r>
            <a:r>
              <a:rPr lang="hu-HU" altLang="en-US" dirty="0" smtClean="0">
                <a:latin typeface="Times New Roman" pitchFamily="18" charset="0"/>
                <a:cs typeface="Times New Roman" pitchFamily="18" charset="0"/>
              </a:rPr>
              <a:t>, </a:t>
            </a:r>
            <a:r>
              <a:rPr lang="hu-HU" altLang="en-US" i="1" dirty="0" smtClean="0">
                <a:latin typeface="Times New Roman" pitchFamily="18" charset="0"/>
                <a:cs typeface="Times New Roman" pitchFamily="18" charset="0"/>
              </a:rPr>
              <a:t>I</a:t>
            </a:r>
            <a:r>
              <a:rPr lang="hu-HU" altLang="en-US"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a:t>
            </a:r>
            <a:r>
              <a:rPr lang="hu-HU" altLang="en-US" i="1" dirty="0" err="1">
                <a:latin typeface="Times New Roman" pitchFamily="18" charset="0"/>
                <a:cs typeface="Times New Roman" pitchFamily="18" charset="0"/>
              </a:rPr>
              <a:t>h</a:t>
            </a:r>
            <a:r>
              <a:rPr lang="hu-HU" altLang="en-US" i="1" dirty="0" err="1">
                <a:latin typeface="Times New Roman" pitchFamily="18" charset="0"/>
                <a:cs typeface="Times New Roman" pitchFamily="18" charset="0"/>
                <a:sym typeface="Symbol" pitchFamily="18" charset="2"/>
              </a:rPr>
              <a:t>f</a:t>
            </a:r>
            <a:r>
              <a:rPr lang="en-US" altLang="en-US" i="1" dirty="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c</a:t>
            </a:r>
            <a:endParaRPr lang="en-US" altLang="en-US" i="1" dirty="0" smtClean="0">
              <a:latin typeface="Times New Roman" pitchFamily="18" charset="0"/>
              <a:cs typeface="Times New Roman" pitchFamily="18" charset="0"/>
            </a:endParaRPr>
          </a:p>
          <a:p>
            <a:pPr>
              <a:lnSpc>
                <a:spcPct val="80000"/>
              </a:lnSpc>
            </a:pPr>
            <a:r>
              <a:rPr lang="hu-HU" altLang="en-US" dirty="0" smtClean="0"/>
              <a:t>A foton energia</a:t>
            </a:r>
            <a:r>
              <a:rPr lang="en-US" altLang="en-US" dirty="0" smtClean="0"/>
              <a:t> (</a:t>
            </a:r>
            <a:r>
              <a:rPr lang="hu-HU" altLang="en-US" dirty="0" smtClean="0"/>
              <a:t>hullámhossz</a:t>
            </a:r>
            <a:r>
              <a:rPr lang="en-US" altLang="en-US" dirty="0" smtClean="0"/>
              <a:t>) </a:t>
            </a:r>
            <a:r>
              <a:rPr lang="hu-HU" altLang="en-US" dirty="0" smtClean="0"/>
              <a:t>nem változik rugalmas ütközésnél</a:t>
            </a:r>
            <a:endParaRPr lang="en-US" altLang="en-US" dirty="0" smtClean="0"/>
          </a:p>
          <a:p>
            <a:pPr>
              <a:lnSpc>
                <a:spcPct val="80000"/>
              </a:lnSpc>
            </a:pPr>
            <a:r>
              <a:rPr lang="hu-HU" altLang="en-US" dirty="0" smtClean="0"/>
              <a:t>Elnyelődési valószínűség energiafüggő</a:t>
            </a:r>
            <a:endParaRPr lang="en-US" altLang="en-US" dirty="0" smtClean="0"/>
          </a:p>
        </p:txBody>
      </p:sp>
      <p:sp>
        <p:nvSpPr>
          <p:cNvPr id="6148" name="Oval 4"/>
          <p:cNvSpPr>
            <a:spLocks noChangeArrowheads="1"/>
          </p:cNvSpPr>
          <p:nvPr/>
        </p:nvSpPr>
        <p:spPr bwMode="auto">
          <a:xfrm>
            <a:off x="2843213" y="2624138"/>
            <a:ext cx="720725" cy="6477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a:latin typeface="Times New Roman" pitchFamily="18" charset="0"/>
              </a:rPr>
              <a:t>e</a:t>
            </a:r>
            <a:r>
              <a:rPr lang="hu-HU" altLang="en-US" baseline="30000">
                <a:latin typeface="Times New Roman" pitchFamily="18" charset="0"/>
              </a:rPr>
              <a:t>-</a:t>
            </a:r>
          </a:p>
        </p:txBody>
      </p:sp>
      <p:sp>
        <p:nvSpPr>
          <p:cNvPr id="223237" name="Oval 5"/>
          <p:cNvSpPr>
            <a:spLocks noChangeArrowheads="1"/>
          </p:cNvSpPr>
          <p:nvPr/>
        </p:nvSpPr>
        <p:spPr bwMode="auto">
          <a:xfrm>
            <a:off x="971550" y="2265363"/>
            <a:ext cx="144463" cy="142875"/>
          </a:xfrm>
          <a:prstGeom prst="ellipse">
            <a:avLst/>
          </a:prstGeom>
          <a:solidFill>
            <a:srgbClr val="FEFE00"/>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150" name="Oval 7"/>
          <p:cNvSpPr>
            <a:spLocks noChangeArrowheads="1"/>
          </p:cNvSpPr>
          <p:nvPr/>
        </p:nvSpPr>
        <p:spPr bwMode="auto">
          <a:xfrm>
            <a:off x="6767513" y="2622550"/>
            <a:ext cx="720725" cy="6477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a:latin typeface="Times New Roman" pitchFamily="18" charset="0"/>
              </a:rPr>
              <a:t>e</a:t>
            </a:r>
            <a:r>
              <a:rPr lang="hu-HU" altLang="en-US" baseline="30000">
                <a:latin typeface="Times New Roman" pitchFamily="18" charset="0"/>
              </a:rPr>
              <a:t>-</a:t>
            </a:r>
          </a:p>
        </p:txBody>
      </p:sp>
      <p:sp>
        <p:nvSpPr>
          <p:cNvPr id="223240" name="Oval 8"/>
          <p:cNvSpPr>
            <a:spLocks noChangeArrowheads="1"/>
          </p:cNvSpPr>
          <p:nvPr/>
        </p:nvSpPr>
        <p:spPr bwMode="auto">
          <a:xfrm>
            <a:off x="4895850" y="2263775"/>
            <a:ext cx="144463" cy="142875"/>
          </a:xfrm>
          <a:prstGeom prst="ellipse">
            <a:avLst/>
          </a:prstGeom>
          <a:solidFill>
            <a:srgbClr val="FEFE00"/>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5E-6 4.07407E-6 L 0.19688 0.08449 L 0.00243 0.17083 " pathEditMode="relative" ptsTypes="AAA">
                                      <p:cBhvr>
                                        <p:cTn id="6" dur="2000" fill="hold"/>
                                        <p:tgtEl>
                                          <p:spTgt spid="22323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8.33333E-7 -2.59259E-6 L 0.19687 0.08449 " pathEditMode="relative" rAng="0" ptsTypes="AA">
                                      <p:cBhvr>
                                        <p:cTn id="10" dur="1000" fill="hold"/>
                                        <p:tgtEl>
                                          <p:spTgt spid="223240"/>
                                        </p:tgtEl>
                                        <p:attrNameLst>
                                          <p:attrName>ppt_x</p:attrName>
                                          <p:attrName>ppt_y</p:attrName>
                                        </p:attrNameLst>
                                      </p:cBhvr>
                                      <p:rCtr x="9844" y="4213"/>
                                    </p:animMotion>
                                  </p:childTnLst>
                                </p:cTn>
                              </p:par>
                            </p:childTnLst>
                          </p:cTn>
                        </p:par>
                        <p:par>
                          <p:cTn id="11" fill="hold" nodeType="afterGroup">
                            <p:stCondLst>
                              <p:cond delay="1000"/>
                            </p:stCondLst>
                            <p:childTnLst>
                              <p:par>
                                <p:cTn id="12" presetID="1" presetClass="exit" presetSubtype="0" fill="hold" grpId="1" nodeType="afterEffect">
                                  <p:stCondLst>
                                    <p:cond delay="0"/>
                                  </p:stCondLst>
                                  <p:childTnLst>
                                    <p:set>
                                      <p:cBhvr>
                                        <p:cTn id="13" dur="1" fill="hold">
                                          <p:stCondLst>
                                            <p:cond delay="0"/>
                                          </p:stCondLst>
                                        </p:cTn>
                                        <p:tgtEl>
                                          <p:spTgt spid="223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nimBg="1"/>
      <p:bldP spid="223240" grpId="0" animBg="1"/>
      <p:bldP spid="22324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33" name="Picture 44" descr="http://cg.iit.bme.hu/portal/sites/default/files/oktatott-targyak/szamitogepes-grafika-es-kepfeldolgozas/3d-kepszintezis-optikai-alapmodellje/teapot.jpg?1279817051"/>
          <p:cNvPicPr>
            <a:picLocks noChangeAspect="1" noChangeArrowheads="1"/>
          </p:cNvPicPr>
          <p:nvPr/>
        </p:nvPicPr>
        <p:blipFill>
          <a:blip r:embed="rId3" cstate="print">
            <a:extLst>
              <a:ext uri="{28A0092B-C50C-407E-A947-70E740481C1C}">
                <a14:useLocalDpi xmlns:a14="http://schemas.microsoft.com/office/drawing/2010/main" val="0"/>
              </a:ext>
            </a:extLst>
          </a:blip>
          <a:srcRect l="7088"/>
          <a:stretch>
            <a:fillRect/>
          </a:stretch>
        </p:blipFill>
        <p:spPr bwMode="auto">
          <a:xfrm>
            <a:off x="4505325" y="0"/>
            <a:ext cx="27241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0"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863" y="0"/>
            <a:ext cx="21161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églalap 2"/>
          <p:cNvSpPr/>
          <p:nvPr/>
        </p:nvSpPr>
        <p:spPr>
          <a:xfrm>
            <a:off x="32389" y="3772414"/>
            <a:ext cx="4302125"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Line 18"/>
          <p:cNvSpPr>
            <a:spLocks noChangeShapeType="1"/>
          </p:cNvSpPr>
          <p:nvPr/>
        </p:nvSpPr>
        <p:spPr bwMode="auto">
          <a:xfrm>
            <a:off x="32389" y="3772414"/>
            <a:ext cx="4302125" cy="3175"/>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19"/>
          <p:cNvSpPr>
            <a:spLocks noChangeShapeType="1"/>
          </p:cNvSpPr>
          <p:nvPr/>
        </p:nvSpPr>
        <p:spPr bwMode="auto">
          <a:xfrm>
            <a:off x="2067564" y="3775589"/>
            <a:ext cx="360362" cy="7191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20"/>
          <p:cNvSpPr>
            <a:spLocks noChangeShapeType="1"/>
          </p:cNvSpPr>
          <p:nvPr/>
        </p:nvSpPr>
        <p:spPr bwMode="auto">
          <a:xfrm flipH="1" flipV="1">
            <a:off x="859476" y="2937389"/>
            <a:ext cx="1219200" cy="83820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21"/>
          <p:cNvSpPr>
            <a:spLocks noChangeShapeType="1"/>
          </p:cNvSpPr>
          <p:nvPr/>
        </p:nvSpPr>
        <p:spPr bwMode="auto">
          <a:xfrm>
            <a:off x="2078676" y="3013589"/>
            <a:ext cx="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0" name="Rectangle 22"/>
          <p:cNvSpPr>
            <a:spLocks noChangeArrowheads="1"/>
          </p:cNvSpPr>
          <p:nvPr/>
        </p:nvSpPr>
        <p:spPr bwMode="auto">
          <a:xfrm>
            <a:off x="2002476" y="4004189"/>
            <a:ext cx="369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a:latin typeface="Times New Roman" pitchFamily="18" charset="0"/>
                <a:sym typeface="Symbol" pitchFamily="18" charset="2"/>
              </a:rPr>
              <a:t></a:t>
            </a:r>
          </a:p>
        </p:txBody>
      </p:sp>
      <p:sp>
        <p:nvSpPr>
          <p:cNvPr id="8211" name="Rectangle 23"/>
          <p:cNvSpPr>
            <a:spLocks noChangeArrowheads="1"/>
          </p:cNvSpPr>
          <p:nvPr/>
        </p:nvSpPr>
        <p:spPr bwMode="auto">
          <a:xfrm>
            <a:off x="1562739" y="2911989"/>
            <a:ext cx="558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Times New Roman" pitchFamily="18" charset="0"/>
                <a:sym typeface="Symbol" pitchFamily="18" charset="2"/>
              </a:rPr>
              <a:t></a:t>
            </a:r>
            <a:r>
              <a:rPr lang="hu-HU" altLang="en-US" sz="2800" baseline="30000" dirty="0" err="1" smtClean="0">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p:txBody>
      </p:sp>
      <p:sp>
        <p:nvSpPr>
          <p:cNvPr id="8212" name="Rectangle 24"/>
          <p:cNvSpPr>
            <a:spLocks noChangeArrowheads="1"/>
          </p:cNvSpPr>
          <p:nvPr/>
        </p:nvSpPr>
        <p:spPr bwMode="auto">
          <a:xfrm>
            <a:off x="5353829" y="3608104"/>
            <a:ext cx="86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dirty="0">
                <a:latin typeface="Times New Roman" pitchFamily="18" charset="0"/>
                <a:sym typeface="Symbol" pitchFamily="18" charset="2"/>
              </a:rPr>
              <a:t>n</a:t>
            </a:r>
            <a:r>
              <a:rPr lang="hu-HU" altLang="en-US" sz="2400" baseline="-25000" dirty="0">
                <a:latin typeface="Times New Roman" pitchFamily="18" charset="0"/>
                <a:sym typeface="Symbol" pitchFamily="18" charset="2"/>
              </a:rPr>
              <a:t> </a:t>
            </a:r>
            <a:r>
              <a:rPr lang="hu-HU" altLang="en-US" dirty="0">
                <a:latin typeface="Times New Roman" pitchFamily="18" charset="0"/>
              </a:rPr>
              <a:t>=</a:t>
            </a:r>
          </a:p>
        </p:txBody>
      </p:sp>
      <p:sp>
        <p:nvSpPr>
          <p:cNvPr id="8213" name="Rectangle 25"/>
          <p:cNvSpPr>
            <a:spLocks noChangeArrowheads="1"/>
          </p:cNvSpPr>
          <p:nvPr/>
        </p:nvSpPr>
        <p:spPr bwMode="auto">
          <a:xfrm>
            <a:off x="5907867" y="3490629"/>
            <a:ext cx="97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2800" u="sng" dirty="0">
                <a:latin typeface="Times New Roman" pitchFamily="18" charset="0"/>
              </a:rPr>
              <a:t>sin</a:t>
            </a:r>
            <a:r>
              <a:rPr lang="hu-HU" altLang="en-US" sz="2800" u="sng" dirty="0" smtClean="0">
                <a:latin typeface="Times New Roman" pitchFamily="18" charset="0"/>
                <a:sym typeface="Symbol" pitchFamily="18" charset="2"/>
              </a:rPr>
              <a:t></a:t>
            </a:r>
            <a:r>
              <a:rPr lang="hu-HU" altLang="en-US" sz="2800" baseline="30000" dirty="0" err="1" smtClean="0">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p:txBody>
      </p:sp>
      <p:sp>
        <p:nvSpPr>
          <p:cNvPr id="8214" name="Line 26"/>
          <p:cNvSpPr>
            <a:spLocks noChangeShapeType="1"/>
          </p:cNvSpPr>
          <p:nvPr/>
        </p:nvSpPr>
        <p:spPr bwMode="auto">
          <a:xfrm flipV="1">
            <a:off x="5907867" y="4001804"/>
            <a:ext cx="838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215" name="Rectangle 27"/>
          <p:cNvSpPr>
            <a:spLocks noChangeArrowheads="1"/>
          </p:cNvSpPr>
          <p:nvPr/>
        </p:nvSpPr>
        <p:spPr bwMode="auto">
          <a:xfrm>
            <a:off x="5907867" y="3857868"/>
            <a:ext cx="784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a:latin typeface="Times New Roman" pitchFamily="18" charset="0"/>
              </a:rPr>
              <a:t>sin</a:t>
            </a:r>
            <a:r>
              <a:rPr lang="hu-HU" altLang="en-US" sz="2800" dirty="0">
                <a:latin typeface="Times New Roman" pitchFamily="18" charset="0"/>
                <a:sym typeface="Symbol" pitchFamily="18" charset="2"/>
              </a:rPr>
              <a:t></a:t>
            </a:r>
          </a:p>
        </p:txBody>
      </p:sp>
      <p:sp>
        <p:nvSpPr>
          <p:cNvPr id="8216" name="Rectangle 28"/>
          <p:cNvSpPr>
            <a:spLocks noChangeArrowheads="1"/>
          </p:cNvSpPr>
          <p:nvPr/>
        </p:nvSpPr>
        <p:spPr bwMode="auto">
          <a:xfrm>
            <a:off x="76840" y="2943675"/>
            <a:ext cx="2057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218" name="Line 30"/>
          <p:cNvSpPr>
            <a:spLocks noChangeShapeType="1"/>
          </p:cNvSpPr>
          <p:nvPr/>
        </p:nvSpPr>
        <p:spPr bwMode="auto">
          <a:xfrm flipV="1">
            <a:off x="2067564" y="3343789"/>
            <a:ext cx="576262"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9" name="Rectangle 31"/>
          <p:cNvSpPr>
            <a:spLocks noChangeArrowheads="1"/>
          </p:cNvSpPr>
          <p:nvPr/>
        </p:nvSpPr>
        <p:spPr bwMode="auto">
          <a:xfrm>
            <a:off x="2139001" y="2911989"/>
            <a:ext cx="5581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2800" dirty="0" smtClean="0">
                <a:latin typeface="Times New Roman" pitchFamily="18" charset="0"/>
                <a:sym typeface="Symbol" pitchFamily="18" charset="2"/>
              </a:rPr>
              <a:t></a:t>
            </a:r>
            <a:r>
              <a:rPr lang="hu-HU" altLang="en-US" sz="2800" baseline="30000" dirty="0" err="1">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a:p>
            <a:pPr>
              <a:spcBef>
                <a:spcPct val="0"/>
              </a:spcBef>
              <a:buFontTx/>
              <a:buNone/>
            </a:pPr>
            <a:endParaRPr lang="hu-HU" altLang="en-US" sz="2800" dirty="0">
              <a:latin typeface="Times New Roman" pitchFamily="18" charset="0"/>
              <a:sym typeface="Symbol" pitchFamily="18" charset="2"/>
            </a:endParaRPr>
          </a:p>
        </p:txBody>
      </p:sp>
      <p:sp>
        <p:nvSpPr>
          <p:cNvPr id="8223" name="Rectangle 35"/>
          <p:cNvSpPr>
            <a:spLocks noChangeArrowheads="1"/>
          </p:cNvSpPr>
          <p:nvPr/>
        </p:nvSpPr>
        <p:spPr bwMode="auto">
          <a:xfrm>
            <a:off x="319087" y="5619461"/>
            <a:ext cx="66511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i="1" dirty="0" smtClean="0">
                <a:latin typeface="Times New Roman" pitchFamily="18" charset="0"/>
              </a:rPr>
              <a:t>F</a:t>
            </a:r>
            <a:r>
              <a:rPr lang="hu-HU" altLang="en-US" dirty="0">
                <a:latin typeface="Times New Roman" pitchFamily="18" charset="0"/>
              </a:rPr>
              <a:t>(</a:t>
            </a:r>
            <a:r>
              <a:rPr lang="hu-HU" altLang="en-US" dirty="0" smtClean="0">
                <a:latin typeface="Times New Roman" pitchFamily="18" charset="0"/>
                <a:sym typeface="Symbol" pitchFamily="18" charset="2"/>
              </a:rPr>
              <a:t></a:t>
            </a:r>
            <a:r>
              <a:rPr lang="hu-HU" altLang="en-US" baseline="30000" dirty="0" err="1">
                <a:latin typeface="Times New Roman" pitchFamily="18" charset="0"/>
                <a:sym typeface="Symbol" pitchFamily="18" charset="2"/>
              </a:rPr>
              <a:t>in</a:t>
            </a:r>
            <a:r>
              <a:rPr lang="en-US" altLang="en-US" dirty="0">
                <a:latin typeface="Times New Roman" pitchFamily="18" charset="0"/>
                <a:sym typeface="Symbol" pitchFamily="18" charset="2"/>
              </a:rPr>
              <a:t>)</a:t>
            </a:r>
            <a:r>
              <a:rPr lang="en-US" altLang="en-US" dirty="0" smtClean="0">
                <a:latin typeface="Times New Roman" pitchFamily="18" charset="0"/>
              </a:rPr>
              <a:t> </a:t>
            </a:r>
            <a:r>
              <a:rPr lang="en-US" altLang="en-US" dirty="0">
                <a:latin typeface="Times New Roman" pitchFamily="18" charset="0"/>
                <a:sym typeface="Symbol" pitchFamily="18" charset="2"/>
              </a:rPr>
              <a:t> </a:t>
            </a:r>
            <a:r>
              <a:rPr lang="en-US" altLang="en-US" i="1" dirty="0" smtClean="0">
                <a:latin typeface="Times New Roman" pitchFamily="18" charset="0"/>
                <a:sym typeface="Symbol" pitchFamily="18" charset="2"/>
              </a:rPr>
              <a:t>F0</a:t>
            </a:r>
            <a:r>
              <a:rPr lang="en-US" altLang="en-US" dirty="0" smtClean="0">
                <a:latin typeface="Times New Roman" pitchFamily="18" charset="0"/>
                <a:sym typeface="Symbol" pitchFamily="18" charset="2"/>
              </a:rPr>
              <a:t>+(</a:t>
            </a:r>
            <a:r>
              <a:rPr lang="en-US" altLang="en-US" dirty="0">
                <a:latin typeface="Times New Roman" pitchFamily="18" charset="0"/>
                <a:sym typeface="Symbol" pitchFamily="18" charset="2"/>
              </a:rPr>
              <a:t>1-</a:t>
            </a:r>
            <a:r>
              <a:rPr lang="en-US" altLang="en-US" i="1" dirty="0">
                <a:latin typeface="Times New Roman" pitchFamily="18" charset="0"/>
                <a:sym typeface="Symbol" pitchFamily="18" charset="2"/>
              </a:rPr>
              <a:t>F0</a:t>
            </a:r>
            <a:r>
              <a:rPr lang="en-US" altLang="en-US" dirty="0" smtClean="0">
                <a:latin typeface="Times New Roman" pitchFamily="18" charset="0"/>
                <a:sym typeface="Symbol" pitchFamily="18" charset="2"/>
              </a:rPr>
              <a:t>)(</a:t>
            </a:r>
            <a:r>
              <a:rPr lang="en-US" altLang="en-US" dirty="0">
                <a:latin typeface="Times New Roman" pitchFamily="18" charset="0"/>
                <a:sym typeface="Symbol" pitchFamily="18" charset="2"/>
              </a:rPr>
              <a:t>1-cos</a:t>
            </a:r>
            <a:r>
              <a:rPr lang="hu-HU" altLang="en-US" dirty="0" smtClean="0">
                <a:latin typeface="Times New Roman" pitchFamily="18" charset="0"/>
                <a:sym typeface="Symbol" pitchFamily="18" charset="2"/>
              </a:rPr>
              <a:t></a:t>
            </a:r>
            <a:r>
              <a:rPr lang="hu-HU" altLang="en-US" baseline="30000" dirty="0" err="1" smtClean="0">
                <a:latin typeface="Times New Roman" pitchFamily="18" charset="0"/>
                <a:sym typeface="Symbol" pitchFamily="18" charset="2"/>
              </a:rPr>
              <a:t>in</a:t>
            </a:r>
            <a:r>
              <a:rPr lang="en-US" altLang="en-US" dirty="0" smtClean="0">
                <a:latin typeface="Times New Roman" pitchFamily="18" charset="0"/>
                <a:sym typeface="Symbol" pitchFamily="18" charset="2"/>
              </a:rPr>
              <a:t>)</a:t>
            </a:r>
            <a:r>
              <a:rPr lang="en-US" altLang="en-US" baseline="30000" dirty="0" smtClean="0">
                <a:latin typeface="Times New Roman" pitchFamily="18" charset="0"/>
                <a:sym typeface="Symbol" pitchFamily="18" charset="2"/>
              </a:rPr>
              <a:t>5</a:t>
            </a:r>
            <a:r>
              <a:rPr lang="hu-HU" altLang="en-US" dirty="0" smtClean="0">
                <a:latin typeface="Times New Roman" pitchFamily="18" charset="0"/>
                <a:sym typeface="Symbol" pitchFamily="18" charset="2"/>
              </a:rPr>
              <a:t>,     </a:t>
            </a:r>
            <a:r>
              <a:rPr lang="en-US" altLang="en-US" i="1" dirty="0" smtClean="0">
                <a:latin typeface="Times New Roman" pitchFamily="18" charset="0"/>
                <a:sym typeface="Symbol" pitchFamily="18" charset="2"/>
              </a:rPr>
              <a:t>F0</a:t>
            </a:r>
            <a:r>
              <a:rPr lang="en-US" altLang="en-US" dirty="0" smtClean="0">
                <a:latin typeface="Times New Roman" pitchFamily="18" charset="0"/>
                <a:sym typeface="Symbol" pitchFamily="18" charset="2"/>
              </a:rPr>
              <a:t> </a:t>
            </a:r>
            <a:r>
              <a:rPr lang="en-US" altLang="en-US" dirty="0">
                <a:latin typeface="Times New Roman" pitchFamily="18" charset="0"/>
                <a:sym typeface="Symbol" pitchFamily="18" charset="2"/>
              </a:rPr>
              <a:t>= </a:t>
            </a:r>
            <a:endParaRPr lang="hu-HU" altLang="en-US" dirty="0">
              <a:latin typeface="Times New Roman" pitchFamily="18" charset="0"/>
              <a:sym typeface="Symbol" pitchFamily="18" charset="2"/>
            </a:endParaRPr>
          </a:p>
          <a:p>
            <a:pPr>
              <a:spcBef>
                <a:spcPct val="0"/>
              </a:spcBef>
              <a:buFontTx/>
              <a:buNone/>
            </a:pPr>
            <a:r>
              <a:rPr lang="en-US" altLang="en-US" dirty="0">
                <a:latin typeface="Times New Roman" pitchFamily="18" charset="0"/>
                <a:sym typeface="Symbol" pitchFamily="18" charset="2"/>
              </a:rPr>
              <a:t> </a:t>
            </a:r>
          </a:p>
        </p:txBody>
      </p:sp>
      <p:sp>
        <p:nvSpPr>
          <p:cNvPr id="8224" name="Rectangle 36"/>
          <p:cNvSpPr>
            <a:spLocks noChangeArrowheads="1"/>
          </p:cNvSpPr>
          <p:nvPr/>
        </p:nvSpPr>
        <p:spPr bwMode="auto">
          <a:xfrm>
            <a:off x="6732067" y="5322069"/>
            <a:ext cx="2016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latin typeface="Times New Roman" pitchFamily="18" charset="0"/>
              </a:rPr>
              <a:t>(</a:t>
            </a:r>
            <a:r>
              <a:rPr lang="en-US" altLang="en-US" i="1" dirty="0">
                <a:latin typeface="Times New Roman" pitchFamily="18" charset="0"/>
              </a:rPr>
              <a:t>n</a:t>
            </a:r>
            <a:r>
              <a:rPr lang="en-US" altLang="en-US" dirty="0">
                <a:latin typeface="Times New Roman" pitchFamily="18" charset="0"/>
              </a:rPr>
              <a:t> -1)</a:t>
            </a:r>
            <a:r>
              <a:rPr lang="en-US" altLang="en-US" baseline="30000" dirty="0">
                <a:latin typeface="Times New Roman" pitchFamily="18" charset="0"/>
              </a:rPr>
              <a:t>2</a:t>
            </a:r>
            <a:r>
              <a:rPr lang="hu-HU" altLang="en-US" baseline="30000" dirty="0">
                <a:latin typeface="Arial" charset="0"/>
              </a:rPr>
              <a:t> </a:t>
            </a:r>
            <a:r>
              <a:rPr lang="en-US" altLang="en-US" dirty="0" smtClean="0">
                <a:latin typeface="Times New Roman" pitchFamily="18" charset="0"/>
              </a:rPr>
              <a:t>+</a:t>
            </a:r>
            <a:r>
              <a:rPr lang="en-US" altLang="en-US" i="1" dirty="0" smtClean="0">
                <a:latin typeface="Times New Roman" pitchFamily="18" charset="0"/>
                <a:sym typeface="Symbol"/>
              </a:rPr>
              <a:t> </a:t>
            </a:r>
            <a:r>
              <a:rPr lang="en-US" altLang="en-US" baseline="30000" dirty="0" smtClean="0">
                <a:latin typeface="Times New Roman" pitchFamily="18" charset="0"/>
              </a:rPr>
              <a:t>2</a:t>
            </a:r>
            <a:endParaRPr lang="hu-HU" altLang="en-US" baseline="30000" dirty="0">
              <a:latin typeface="Times New Roman" pitchFamily="18" charset="0"/>
            </a:endParaRPr>
          </a:p>
        </p:txBody>
      </p:sp>
      <p:sp>
        <p:nvSpPr>
          <p:cNvPr id="8225" name="Line 37"/>
          <p:cNvSpPr>
            <a:spLocks noChangeShapeType="1"/>
          </p:cNvSpPr>
          <p:nvPr/>
        </p:nvSpPr>
        <p:spPr bwMode="auto">
          <a:xfrm flipV="1">
            <a:off x="6732067" y="5971357"/>
            <a:ext cx="19446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6" name="Rectangle 38"/>
          <p:cNvSpPr>
            <a:spLocks noChangeArrowheads="1"/>
          </p:cNvSpPr>
          <p:nvPr/>
        </p:nvSpPr>
        <p:spPr bwMode="auto">
          <a:xfrm>
            <a:off x="6732067" y="5937489"/>
            <a:ext cx="207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latin typeface="Times New Roman" pitchFamily="18" charset="0"/>
              </a:rPr>
              <a:t>(</a:t>
            </a:r>
            <a:r>
              <a:rPr lang="en-US" altLang="en-US" i="1" dirty="0">
                <a:latin typeface="Times New Roman" pitchFamily="18" charset="0"/>
              </a:rPr>
              <a:t>n</a:t>
            </a:r>
            <a:r>
              <a:rPr lang="en-US" altLang="en-US" dirty="0">
                <a:latin typeface="Times New Roman" pitchFamily="18" charset="0"/>
              </a:rPr>
              <a:t>+1)</a:t>
            </a:r>
            <a:r>
              <a:rPr lang="en-US" altLang="en-US" baseline="30000" dirty="0">
                <a:latin typeface="Times New Roman" pitchFamily="18" charset="0"/>
              </a:rPr>
              <a:t>2</a:t>
            </a:r>
            <a:r>
              <a:rPr lang="hu-HU" altLang="en-US" baseline="30000" dirty="0">
                <a:latin typeface="Arial" charset="0"/>
              </a:rPr>
              <a:t> </a:t>
            </a:r>
            <a:r>
              <a:rPr lang="en-US" altLang="en-US" dirty="0" smtClean="0">
                <a:latin typeface="Times New Roman" pitchFamily="18" charset="0"/>
              </a:rPr>
              <a:t>+</a:t>
            </a:r>
            <a:r>
              <a:rPr lang="en-US" altLang="en-US" i="1" dirty="0" smtClean="0">
                <a:latin typeface="Times New Roman" pitchFamily="18" charset="0"/>
                <a:sym typeface="Symbol"/>
              </a:rPr>
              <a:t> </a:t>
            </a:r>
            <a:r>
              <a:rPr lang="en-US" altLang="en-US" baseline="30000" dirty="0" smtClean="0">
                <a:latin typeface="Times New Roman" pitchFamily="18" charset="0"/>
              </a:rPr>
              <a:t>2</a:t>
            </a:r>
            <a:endParaRPr lang="hu-HU" altLang="en-US" baseline="30000" dirty="0">
              <a:latin typeface="Times New Roman" pitchFamily="18" charset="0"/>
            </a:endParaRPr>
          </a:p>
        </p:txBody>
      </p:sp>
      <p:sp>
        <p:nvSpPr>
          <p:cNvPr id="8228" name="Rectangle 45"/>
          <p:cNvSpPr>
            <a:spLocks noChangeArrowheads="1"/>
          </p:cNvSpPr>
          <p:nvPr/>
        </p:nvSpPr>
        <p:spPr bwMode="auto">
          <a:xfrm>
            <a:off x="2808928" y="2983426"/>
            <a:ext cx="17530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err="1" smtClean="0">
                <a:latin typeface="Times New Roman" pitchFamily="18" charset="0"/>
              </a:rPr>
              <a:t>L</a:t>
            </a:r>
            <a:r>
              <a:rPr lang="hu-HU" altLang="en-US" baseline="30000" dirty="0" err="1" smtClean="0">
                <a:latin typeface="Times New Roman" pitchFamily="18" charset="0"/>
                <a:sym typeface="Symbol" pitchFamily="18" charset="2"/>
              </a:rPr>
              <a:t>in</a:t>
            </a:r>
            <a:r>
              <a:rPr lang="en-US" altLang="en-US" sz="2800" dirty="0" smtClean="0">
                <a:latin typeface="Times New Roman" pitchFamily="18" charset="0"/>
                <a:sym typeface="Symbol" pitchFamily="18" charset="2"/>
              </a:rPr>
              <a:t></a:t>
            </a:r>
            <a:r>
              <a:rPr lang="en-GB" altLang="en-US" i="1" dirty="0" smtClean="0">
                <a:latin typeface="Times New Roman" pitchFamily="18" charset="0"/>
              </a:rPr>
              <a:t>F</a:t>
            </a:r>
            <a:r>
              <a:rPr lang="hu-HU" altLang="en-US" dirty="0" smtClean="0">
                <a:latin typeface="Times New Roman" pitchFamily="18" charset="0"/>
              </a:rPr>
              <a:t>(</a:t>
            </a:r>
            <a:r>
              <a:rPr lang="hu-HU" altLang="en-US" dirty="0">
                <a:latin typeface="Times New Roman" pitchFamily="18" charset="0"/>
                <a:sym typeface="Symbol" pitchFamily="18" charset="2"/>
              </a:rPr>
              <a:t></a:t>
            </a:r>
            <a:r>
              <a:rPr lang="hu-HU" altLang="en-US" baseline="30000" dirty="0" err="1">
                <a:latin typeface="Times New Roman" pitchFamily="18" charset="0"/>
                <a:sym typeface="Symbol" pitchFamily="18" charset="2"/>
              </a:rPr>
              <a:t>in</a:t>
            </a:r>
            <a:r>
              <a:rPr lang="en-US" altLang="en-US" dirty="0">
                <a:latin typeface="Times New Roman" pitchFamily="18" charset="0"/>
                <a:sym typeface="Symbol" pitchFamily="18" charset="2"/>
              </a:rPr>
              <a:t>)</a:t>
            </a:r>
            <a:r>
              <a:rPr lang="en-US" altLang="en-US" dirty="0">
                <a:latin typeface="Times New Roman" pitchFamily="18" charset="0"/>
              </a:rPr>
              <a:t> </a:t>
            </a:r>
            <a:endParaRPr lang="hu-HU" altLang="en-US" i="1" dirty="0">
              <a:latin typeface="Times New Roman" pitchFamily="18" charset="0"/>
            </a:endParaRPr>
          </a:p>
        </p:txBody>
      </p:sp>
      <p:sp>
        <p:nvSpPr>
          <p:cNvPr id="8229" name="Rectangle 47"/>
          <p:cNvSpPr>
            <a:spLocks noChangeArrowheads="1"/>
          </p:cNvSpPr>
          <p:nvPr/>
        </p:nvSpPr>
        <p:spPr bwMode="auto">
          <a:xfrm>
            <a:off x="2613664" y="3847026"/>
            <a:ext cx="1577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err="1" smtClean="0">
                <a:latin typeface="Times New Roman" pitchFamily="18" charset="0"/>
              </a:rPr>
              <a:t>L</a:t>
            </a:r>
            <a:r>
              <a:rPr lang="hu-HU" altLang="en-US" baseline="30000" dirty="0" err="1" smtClean="0">
                <a:latin typeface="Times New Roman" pitchFamily="18" charset="0"/>
                <a:sym typeface="Symbol" pitchFamily="18" charset="2"/>
              </a:rPr>
              <a:t>in</a:t>
            </a:r>
            <a:r>
              <a:rPr lang="en-US" altLang="en-US" sz="2800" dirty="0" smtClean="0">
                <a:latin typeface="Times New Roman" pitchFamily="18" charset="0"/>
                <a:sym typeface="Symbol" pitchFamily="18" charset="2"/>
              </a:rPr>
              <a:t></a:t>
            </a:r>
            <a:r>
              <a:rPr lang="hu-HU" altLang="en-US" dirty="0">
                <a:latin typeface="Times New Roman" pitchFamily="18" charset="0"/>
              </a:rPr>
              <a:t>(1-</a:t>
            </a:r>
            <a:r>
              <a:rPr lang="hu-HU" altLang="en-US" i="1" dirty="0">
                <a:latin typeface="Times New Roman" pitchFamily="18" charset="0"/>
              </a:rPr>
              <a:t>F</a:t>
            </a:r>
            <a:r>
              <a:rPr lang="hu-HU" altLang="en-US" dirty="0">
                <a:latin typeface="Times New Roman" pitchFamily="18" charset="0"/>
              </a:rPr>
              <a:t>)</a:t>
            </a:r>
          </a:p>
        </p:txBody>
      </p:sp>
      <p:sp>
        <p:nvSpPr>
          <p:cNvPr id="8230" name="Rectangle 49"/>
          <p:cNvSpPr>
            <a:spLocks noChangeArrowheads="1"/>
          </p:cNvSpPr>
          <p:nvPr/>
        </p:nvSpPr>
        <p:spPr bwMode="auto">
          <a:xfrm>
            <a:off x="536699" y="2961727"/>
            <a:ext cx="623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i="1" dirty="0" err="1" smtClean="0">
                <a:latin typeface="Times New Roman" pitchFamily="18" charset="0"/>
              </a:rPr>
              <a:t>L</a:t>
            </a:r>
            <a:r>
              <a:rPr lang="hu-HU" altLang="en-US" baseline="30000" dirty="0" err="1">
                <a:latin typeface="Times New Roman" pitchFamily="18" charset="0"/>
                <a:sym typeface="Symbol" pitchFamily="18" charset="2"/>
              </a:rPr>
              <a:t>in</a:t>
            </a:r>
            <a:endParaRPr lang="hu-HU" altLang="en-US" baseline="30000" dirty="0">
              <a:latin typeface="Times New Roman" pitchFamily="18" charset="0"/>
              <a:sym typeface="Symbol" pitchFamily="18" charset="2"/>
            </a:endParaRPr>
          </a:p>
        </p:txBody>
      </p:sp>
      <p:sp>
        <p:nvSpPr>
          <p:cNvPr id="8231" name="Rectangle 58"/>
          <p:cNvSpPr>
            <a:spLocks noChangeArrowheads="1"/>
          </p:cNvSpPr>
          <p:nvPr/>
        </p:nvSpPr>
        <p:spPr bwMode="auto">
          <a:xfrm>
            <a:off x="328082" y="5393209"/>
            <a:ext cx="8467725" cy="113457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232" name="Text Box 59"/>
          <p:cNvSpPr txBox="1">
            <a:spLocks noChangeArrowheads="1"/>
          </p:cNvSpPr>
          <p:nvPr/>
        </p:nvSpPr>
        <p:spPr bwMode="auto">
          <a:xfrm>
            <a:off x="4595813" y="2516188"/>
            <a:ext cx="451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solidFill>
                  <a:schemeClr val="bg1"/>
                </a:solidFill>
                <a:latin typeface="+mn-lt"/>
              </a:rPr>
              <a:t>„</a:t>
            </a:r>
            <a:r>
              <a:rPr lang="en-GB" altLang="en-US" sz="2400" dirty="0" err="1">
                <a:solidFill>
                  <a:schemeClr val="bg1"/>
                </a:solidFill>
                <a:latin typeface="+mn-lt"/>
              </a:rPr>
              <a:t>Sima</a:t>
            </a:r>
            <a:r>
              <a:rPr lang="hu-HU" altLang="en-US" sz="2400" dirty="0">
                <a:solidFill>
                  <a:schemeClr val="bg1"/>
                </a:solidFill>
                <a:latin typeface="+mn-lt"/>
              </a:rPr>
              <a:t>”</a:t>
            </a:r>
            <a:r>
              <a:rPr lang="en-GB" altLang="en-US" sz="2400" dirty="0">
                <a:solidFill>
                  <a:schemeClr val="bg1"/>
                </a:solidFill>
                <a:latin typeface="+mn-lt"/>
              </a:rPr>
              <a:t> = 1 </a:t>
            </a:r>
            <a:r>
              <a:rPr lang="en-GB" altLang="en-US" sz="2400" dirty="0" err="1">
                <a:solidFill>
                  <a:schemeClr val="bg1"/>
                </a:solidFill>
                <a:latin typeface="+mn-lt"/>
              </a:rPr>
              <a:t>pixelben</a:t>
            </a:r>
            <a:r>
              <a:rPr lang="en-GB" altLang="en-US" sz="2400" dirty="0">
                <a:solidFill>
                  <a:schemeClr val="bg1"/>
                </a:solidFill>
                <a:latin typeface="+mn-lt"/>
              </a:rPr>
              <a:t> </a:t>
            </a:r>
            <a:r>
              <a:rPr lang="hu-HU" altLang="en-US" sz="2400" dirty="0" smtClean="0">
                <a:solidFill>
                  <a:schemeClr val="bg1"/>
                </a:solidFill>
                <a:latin typeface="+mn-lt"/>
              </a:rPr>
              <a:t>a felület sík</a:t>
            </a:r>
            <a:endParaRPr lang="hu-HU" altLang="en-US" sz="2400" dirty="0">
              <a:solidFill>
                <a:schemeClr val="bg1"/>
              </a:solidFill>
              <a:latin typeface="+mn-lt"/>
            </a:endParaRPr>
          </a:p>
        </p:txBody>
      </p:sp>
      <p:sp>
        <p:nvSpPr>
          <p:cNvPr id="2" name="Cím 1"/>
          <p:cNvSpPr>
            <a:spLocks noGrp="1"/>
          </p:cNvSpPr>
          <p:nvPr>
            <p:ph type="title"/>
          </p:nvPr>
        </p:nvSpPr>
        <p:spPr>
          <a:xfrm>
            <a:off x="1105541" y="455043"/>
            <a:ext cx="3456404" cy="1143000"/>
          </a:xfrm>
        </p:spPr>
        <p:txBody>
          <a:bodyPr/>
          <a:lstStyle/>
          <a:p>
            <a:r>
              <a:rPr lang="hu-HU" sz="3600" dirty="0" smtClean="0">
                <a:solidFill>
                  <a:srgbClr val="FF0000"/>
                </a:solidFill>
              </a:rPr>
              <a:t>Sima felület:</a:t>
            </a:r>
            <a:br>
              <a:rPr lang="hu-HU" sz="3600" dirty="0" smtClean="0">
                <a:solidFill>
                  <a:srgbClr val="FF0000"/>
                </a:solidFill>
              </a:rPr>
            </a:br>
            <a:r>
              <a:rPr lang="hu-HU" sz="3600" dirty="0" err="1" smtClean="0">
                <a:solidFill>
                  <a:srgbClr val="FF0000"/>
                </a:solidFill>
              </a:rPr>
              <a:t>Fresnel</a:t>
            </a:r>
            <a:r>
              <a:rPr lang="hu-HU" sz="3600" dirty="0" smtClean="0">
                <a:solidFill>
                  <a:srgbClr val="FF0000"/>
                </a:solidFill>
              </a:rPr>
              <a:t> egyenlet</a:t>
            </a:r>
            <a:endParaRPr lang="en-US" sz="3600" dirty="0">
              <a:solidFill>
                <a:srgbClr val="FF0000"/>
              </a:solidFill>
            </a:endParaRPr>
          </a:p>
        </p:txBody>
      </p:sp>
      <p:sp>
        <p:nvSpPr>
          <p:cNvPr id="5" name="Téglalap 4"/>
          <p:cNvSpPr/>
          <p:nvPr/>
        </p:nvSpPr>
        <p:spPr>
          <a:xfrm>
            <a:off x="5353830" y="3546502"/>
            <a:ext cx="1616437" cy="830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p:cNvSpPr txBox="1"/>
          <p:nvPr/>
        </p:nvSpPr>
        <p:spPr>
          <a:xfrm>
            <a:off x="4605966" y="3007500"/>
            <a:ext cx="3490058" cy="461665"/>
          </a:xfrm>
          <a:prstGeom prst="rect">
            <a:avLst/>
          </a:prstGeom>
          <a:noFill/>
        </p:spPr>
        <p:txBody>
          <a:bodyPr wrap="none" rtlCol="0">
            <a:spAutoFit/>
          </a:bodyPr>
          <a:lstStyle/>
          <a:p>
            <a:r>
              <a:rPr lang="hu-HU" dirty="0" err="1" smtClean="0">
                <a:latin typeface="+mn-lt"/>
              </a:rPr>
              <a:t>Snellius-Descartes</a:t>
            </a:r>
            <a:r>
              <a:rPr lang="hu-HU" dirty="0" smtClean="0">
                <a:latin typeface="+mn-lt"/>
              </a:rPr>
              <a:t> törvény</a:t>
            </a:r>
            <a:endParaRPr lang="en-US" dirty="0">
              <a:latin typeface="+mn-lt"/>
            </a:endParaRPr>
          </a:p>
        </p:txBody>
      </p:sp>
      <p:sp>
        <p:nvSpPr>
          <p:cNvPr id="51" name="Szövegdoboz 50"/>
          <p:cNvSpPr txBox="1"/>
          <p:nvPr/>
        </p:nvSpPr>
        <p:spPr>
          <a:xfrm>
            <a:off x="4561944" y="4491072"/>
            <a:ext cx="4288418" cy="830997"/>
          </a:xfrm>
          <a:prstGeom prst="rect">
            <a:avLst/>
          </a:prstGeom>
          <a:noFill/>
        </p:spPr>
        <p:txBody>
          <a:bodyPr wrap="none" rtlCol="0">
            <a:spAutoFit/>
          </a:bodyPr>
          <a:lstStyle/>
          <a:p>
            <a:r>
              <a:rPr lang="hu-HU" i="1" dirty="0" smtClean="0">
                <a:cs typeface="Times New Roman" panose="02020603050405020304" pitchFamily="18" charset="0"/>
              </a:rPr>
              <a:t>n </a:t>
            </a:r>
            <a:r>
              <a:rPr lang="hu-HU" dirty="0" smtClean="0">
                <a:latin typeface="+mn-lt"/>
              </a:rPr>
              <a:t>: a törésmutató, sebességarány</a:t>
            </a:r>
          </a:p>
          <a:p>
            <a:r>
              <a:rPr lang="en-US" altLang="en-US" i="1" dirty="0" smtClean="0">
                <a:sym typeface="Symbol"/>
              </a:rPr>
              <a:t></a:t>
            </a:r>
            <a:r>
              <a:rPr lang="hu-HU" altLang="en-US" i="1" dirty="0" smtClean="0">
                <a:sym typeface="Symbol"/>
              </a:rPr>
              <a:t> </a:t>
            </a:r>
            <a:r>
              <a:rPr lang="hu-HU" dirty="0" smtClean="0"/>
              <a:t>: kioltási tényező</a:t>
            </a:r>
            <a:endParaRPr lang="hu-HU" dirty="0"/>
          </a:p>
        </p:txBody>
      </p:sp>
      <p:pic>
        <p:nvPicPr>
          <p:cNvPr id="26626" name="Picture 2" descr="Augustin Fresn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06"/>
            <a:ext cx="1190625" cy="1462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Line 19"/>
          <p:cNvSpPr>
            <a:spLocks noChangeShapeType="1"/>
          </p:cNvSpPr>
          <p:nvPr/>
        </p:nvSpPr>
        <p:spPr bwMode="auto">
          <a:xfrm flipV="1">
            <a:off x="568325" y="1857375"/>
            <a:ext cx="0"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0" name="Line 20"/>
          <p:cNvSpPr>
            <a:spLocks noChangeShapeType="1"/>
          </p:cNvSpPr>
          <p:nvPr/>
        </p:nvSpPr>
        <p:spPr bwMode="auto">
          <a:xfrm flipV="1">
            <a:off x="568325" y="2700338"/>
            <a:ext cx="989013" cy="481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21"/>
          <p:cNvSpPr>
            <a:spLocks noChangeShapeType="1"/>
          </p:cNvSpPr>
          <p:nvPr/>
        </p:nvSpPr>
        <p:spPr bwMode="auto">
          <a:xfrm>
            <a:off x="568325" y="3181350"/>
            <a:ext cx="1482725" cy="962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Freeform 22"/>
          <p:cNvSpPr>
            <a:spLocks/>
          </p:cNvSpPr>
          <p:nvPr/>
        </p:nvSpPr>
        <p:spPr bwMode="auto">
          <a:xfrm>
            <a:off x="568325" y="2038350"/>
            <a:ext cx="803275" cy="781050"/>
          </a:xfrm>
          <a:custGeom>
            <a:avLst/>
            <a:gdLst>
              <a:gd name="T0" fmla="*/ 0 w 624"/>
              <a:gd name="T1" fmla="*/ 2147483647 h 624"/>
              <a:gd name="T2" fmla="*/ 2147483647 w 624"/>
              <a:gd name="T3" fmla="*/ 2147483647 h 624"/>
              <a:gd name="T4" fmla="*/ 2147483647 w 624"/>
              <a:gd name="T5" fmla="*/ 2147483647 h 624"/>
              <a:gd name="T6" fmla="*/ 2147483647 w 624"/>
              <a:gd name="T7" fmla="*/ 0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0" y="624"/>
                </a:moveTo>
                <a:cubicBezTo>
                  <a:pt x="88" y="608"/>
                  <a:pt x="176" y="592"/>
                  <a:pt x="240" y="528"/>
                </a:cubicBezTo>
                <a:cubicBezTo>
                  <a:pt x="304" y="464"/>
                  <a:pt x="320" y="328"/>
                  <a:pt x="384" y="240"/>
                </a:cubicBezTo>
                <a:cubicBezTo>
                  <a:pt x="448" y="152"/>
                  <a:pt x="536" y="76"/>
                  <a:pt x="624" y="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3" name="Freeform 23"/>
          <p:cNvSpPr>
            <a:spLocks/>
          </p:cNvSpPr>
          <p:nvPr/>
        </p:nvSpPr>
        <p:spPr bwMode="auto">
          <a:xfrm>
            <a:off x="1371600" y="2008188"/>
            <a:ext cx="1482725" cy="581025"/>
          </a:xfrm>
          <a:custGeom>
            <a:avLst/>
            <a:gdLst>
              <a:gd name="T0" fmla="*/ 0 w 1152"/>
              <a:gd name="T1" fmla="*/ 2147483647 h 464"/>
              <a:gd name="T2" fmla="*/ 2147483647 w 1152"/>
              <a:gd name="T3" fmla="*/ 2147483647 h 464"/>
              <a:gd name="T4" fmla="*/ 2147483647 w 1152"/>
              <a:gd name="T5" fmla="*/ 2147483647 h 464"/>
              <a:gd name="T6" fmla="*/ 2147483647 w 1152"/>
              <a:gd name="T7" fmla="*/ 2147483647 h 464"/>
              <a:gd name="T8" fmla="*/ 2147483647 w 1152"/>
              <a:gd name="T9" fmla="*/ 2147483647 h 464"/>
              <a:gd name="T10" fmla="*/ 2147483647 w 1152"/>
              <a:gd name="T11" fmla="*/ 2147483647 h 464"/>
              <a:gd name="T12" fmla="*/ 0 60000 65536"/>
              <a:gd name="T13" fmla="*/ 0 60000 65536"/>
              <a:gd name="T14" fmla="*/ 0 60000 65536"/>
              <a:gd name="T15" fmla="*/ 0 60000 65536"/>
              <a:gd name="T16" fmla="*/ 0 60000 65536"/>
              <a:gd name="T17" fmla="*/ 0 60000 65536"/>
              <a:gd name="T18" fmla="*/ 0 w 1152"/>
              <a:gd name="T19" fmla="*/ 0 h 464"/>
              <a:gd name="T20" fmla="*/ 1152 w 115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1152" h="464">
                <a:moveTo>
                  <a:pt x="0" y="24"/>
                </a:moveTo>
                <a:cubicBezTo>
                  <a:pt x="0" y="12"/>
                  <a:pt x="0" y="0"/>
                  <a:pt x="48" y="24"/>
                </a:cubicBezTo>
                <a:cubicBezTo>
                  <a:pt x="96" y="48"/>
                  <a:pt x="184" y="112"/>
                  <a:pt x="288" y="168"/>
                </a:cubicBezTo>
                <a:cubicBezTo>
                  <a:pt x="392" y="224"/>
                  <a:pt x="560" y="312"/>
                  <a:pt x="672" y="360"/>
                </a:cubicBezTo>
                <a:cubicBezTo>
                  <a:pt x="784" y="408"/>
                  <a:pt x="880" y="448"/>
                  <a:pt x="960" y="456"/>
                </a:cubicBezTo>
                <a:cubicBezTo>
                  <a:pt x="1040" y="464"/>
                  <a:pt x="1096" y="436"/>
                  <a:pt x="1152" y="40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4" name="Freeform 24"/>
          <p:cNvSpPr>
            <a:spLocks/>
          </p:cNvSpPr>
          <p:nvPr/>
        </p:nvSpPr>
        <p:spPr bwMode="auto">
          <a:xfrm>
            <a:off x="568325" y="2819400"/>
            <a:ext cx="1730375" cy="552450"/>
          </a:xfrm>
          <a:custGeom>
            <a:avLst/>
            <a:gdLst>
              <a:gd name="T0" fmla="*/ 0 w 1344"/>
              <a:gd name="T1" fmla="*/ 0 h 440"/>
              <a:gd name="T2" fmla="*/ 2147483647 w 1344"/>
              <a:gd name="T3" fmla="*/ 2147483647 h 440"/>
              <a:gd name="T4" fmla="*/ 2147483647 w 1344"/>
              <a:gd name="T5" fmla="*/ 2147483647 h 440"/>
              <a:gd name="T6" fmla="*/ 2147483647 w 1344"/>
              <a:gd name="T7" fmla="*/ 2147483647 h 440"/>
              <a:gd name="T8" fmla="*/ 2147483647 w 1344"/>
              <a:gd name="T9" fmla="*/ 2147483647 h 440"/>
              <a:gd name="T10" fmla="*/ 2147483647 w 1344"/>
              <a:gd name="T11" fmla="*/ 2147483647 h 440"/>
              <a:gd name="T12" fmla="*/ 0 60000 65536"/>
              <a:gd name="T13" fmla="*/ 0 60000 65536"/>
              <a:gd name="T14" fmla="*/ 0 60000 65536"/>
              <a:gd name="T15" fmla="*/ 0 60000 65536"/>
              <a:gd name="T16" fmla="*/ 0 60000 65536"/>
              <a:gd name="T17" fmla="*/ 0 60000 65536"/>
              <a:gd name="T18" fmla="*/ 0 w 1344"/>
              <a:gd name="T19" fmla="*/ 0 h 440"/>
              <a:gd name="T20" fmla="*/ 1344 w 1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1344" h="440">
                <a:moveTo>
                  <a:pt x="0" y="0"/>
                </a:moveTo>
                <a:cubicBezTo>
                  <a:pt x="76" y="48"/>
                  <a:pt x="152" y="96"/>
                  <a:pt x="240" y="144"/>
                </a:cubicBezTo>
                <a:cubicBezTo>
                  <a:pt x="328" y="192"/>
                  <a:pt x="416" y="240"/>
                  <a:pt x="528" y="288"/>
                </a:cubicBezTo>
                <a:cubicBezTo>
                  <a:pt x="640" y="336"/>
                  <a:pt x="800" y="424"/>
                  <a:pt x="912" y="432"/>
                </a:cubicBezTo>
                <a:cubicBezTo>
                  <a:pt x="1024" y="440"/>
                  <a:pt x="1128" y="400"/>
                  <a:pt x="1200" y="336"/>
                </a:cubicBezTo>
                <a:cubicBezTo>
                  <a:pt x="1272" y="272"/>
                  <a:pt x="1308" y="160"/>
                  <a:pt x="1344" y="4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5" name="Freeform 25"/>
          <p:cNvSpPr>
            <a:spLocks/>
          </p:cNvSpPr>
          <p:nvPr/>
        </p:nvSpPr>
        <p:spPr bwMode="auto">
          <a:xfrm>
            <a:off x="2298700" y="2519363"/>
            <a:ext cx="555625" cy="360362"/>
          </a:xfrm>
          <a:custGeom>
            <a:avLst/>
            <a:gdLst>
              <a:gd name="T0" fmla="*/ 2147483647 w 432"/>
              <a:gd name="T1" fmla="*/ 0 h 288"/>
              <a:gd name="T2" fmla="*/ 2147483647 w 432"/>
              <a:gd name="T3" fmla="*/ 2147483647 h 288"/>
              <a:gd name="T4" fmla="*/ 2147483647 w 432"/>
              <a:gd name="T5" fmla="*/ 2147483647 h 288"/>
              <a:gd name="T6" fmla="*/ 2147483647 w 432"/>
              <a:gd name="T7" fmla="*/ 2147483647 h 288"/>
              <a:gd name="T8" fmla="*/ 0 w 432"/>
              <a:gd name="T9" fmla="*/ 2147483647 h 288"/>
              <a:gd name="T10" fmla="*/ 0 60000 65536"/>
              <a:gd name="T11" fmla="*/ 0 60000 65536"/>
              <a:gd name="T12" fmla="*/ 0 60000 65536"/>
              <a:gd name="T13" fmla="*/ 0 60000 65536"/>
              <a:gd name="T14" fmla="*/ 0 60000 65536"/>
              <a:gd name="T15" fmla="*/ 0 w 432"/>
              <a:gd name="T16" fmla="*/ 0 h 288"/>
              <a:gd name="T17" fmla="*/ 432 w 432"/>
              <a:gd name="T18" fmla="*/ 288 h 288"/>
            </a:gdLst>
            <a:ahLst/>
            <a:cxnLst>
              <a:cxn ang="T10">
                <a:pos x="T0" y="T1"/>
              </a:cxn>
              <a:cxn ang="T11">
                <a:pos x="T2" y="T3"/>
              </a:cxn>
              <a:cxn ang="T12">
                <a:pos x="T4" y="T5"/>
              </a:cxn>
              <a:cxn ang="T13">
                <a:pos x="T6" y="T7"/>
              </a:cxn>
              <a:cxn ang="T14">
                <a:pos x="T8" y="T9"/>
              </a:cxn>
            </a:cxnLst>
            <a:rect l="T15" t="T16" r="T17" b="T18"/>
            <a:pathLst>
              <a:path w="432" h="288">
                <a:moveTo>
                  <a:pt x="432" y="0"/>
                </a:moveTo>
                <a:cubicBezTo>
                  <a:pt x="400" y="12"/>
                  <a:pt x="368" y="24"/>
                  <a:pt x="336" y="48"/>
                </a:cubicBezTo>
                <a:cubicBezTo>
                  <a:pt x="304" y="72"/>
                  <a:pt x="272" y="112"/>
                  <a:pt x="240" y="144"/>
                </a:cubicBezTo>
                <a:cubicBezTo>
                  <a:pt x="208" y="176"/>
                  <a:pt x="184" y="216"/>
                  <a:pt x="144" y="240"/>
                </a:cubicBezTo>
                <a:cubicBezTo>
                  <a:pt x="104" y="264"/>
                  <a:pt x="52" y="276"/>
                  <a:pt x="0" y="28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6" name="Freeform 26"/>
          <p:cNvSpPr>
            <a:spLocks/>
          </p:cNvSpPr>
          <p:nvPr/>
        </p:nvSpPr>
        <p:spPr bwMode="auto">
          <a:xfrm>
            <a:off x="1865313" y="2519363"/>
            <a:ext cx="989012" cy="841375"/>
          </a:xfrm>
          <a:custGeom>
            <a:avLst/>
            <a:gdLst>
              <a:gd name="T0" fmla="*/ 2147483647 w 768"/>
              <a:gd name="T1" fmla="*/ 0 h 672"/>
              <a:gd name="T2" fmla="*/ 2147483647 w 768"/>
              <a:gd name="T3" fmla="*/ 2147483647 h 672"/>
              <a:gd name="T4" fmla="*/ 2147483647 w 768"/>
              <a:gd name="T5" fmla="*/ 2147483647 h 672"/>
              <a:gd name="T6" fmla="*/ 0 w 768"/>
              <a:gd name="T7" fmla="*/ 2147483647 h 672"/>
              <a:gd name="T8" fmla="*/ 0 60000 65536"/>
              <a:gd name="T9" fmla="*/ 0 60000 65536"/>
              <a:gd name="T10" fmla="*/ 0 60000 65536"/>
              <a:gd name="T11" fmla="*/ 0 60000 65536"/>
              <a:gd name="T12" fmla="*/ 0 w 768"/>
              <a:gd name="T13" fmla="*/ 0 h 672"/>
              <a:gd name="T14" fmla="*/ 768 w 768"/>
              <a:gd name="T15" fmla="*/ 672 h 672"/>
            </a:gdLst>
            <a:ahLst/>
            <a:cxnLst>
              <a:cxn ang="T8">
                <a:pos x="T0" y="T1"/>
              </a:cxn>
              <a:cxn ang="T9">
                <a:pos x="T2" y="T3"/>
              </a:cxn>
              <a:cxn ang="T10">
                <a:pos x="T4" y="T5"/>
              </a:cxn>
              <a:cxn ang="T11">
                <a:pos x="T6" y="T7"/>
              </a:cxn>
            </a:cxnLst>
            <a:rect l="T12" t="T13" r="T14" b="T15"/>
            <a:pathLst>
              <a:path w="768" h="672">
                <a:moveTo>
                  <a:pt x="768" y="0"/>
                </a:moveTo>
                <a:cubicBezTo>
                  <a:pt x="688" y="100"/>
                  <a:pt x="608" y="200"/>
                  <a:pt x="528" y="288"/>
                </a:cubicBezTo>
                <a:cubicBezTo>
                  <a:pt x="448" y="376"/>
                  <a:pt x="376" y="464"/>
                  <a:pt x="288" y="528"/>
                </a:cubicBezTo>
                <a:cubicBezTo>
                  <a:pt x="200" y="592"/>
                  <a:pt x="100" y="632"/>
                  <a:pt x="0" y="672"/>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7" name="Rectangle 27"/>
          <p:cNvSpPr>
            <a:spLocks noChangeArrowheads="1"/>
          </p:cNvSpPr>
          <p:nvPr/>
        </p:nvSpPr>
        <p:spPr bwMode="auto">
          <a:xfrm>
            <a:off x="1141413" y="2343150"/>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a:latin typeface="Times New Roman" pitchFamily="18" charset="0"/>
                <a:sym typeface="Symbol" pitchFamily="18" charset="2"/>
              </a:rPr>
              <a:t></a:t>
            </a:r>
          </a:p>
        </p:txBody>
      </p:sp>
      <p:sp>
        <p:nvSpPr>
          <p:cNvPr id="9228" name="Rectangle 28"/>
          <p:cNvSpPr>
            <a:spLocks noChangeArrowheads="1"/>
          </p:cNvSpPr>
          <p:nvPr/>
        </p:nvSpPr>
        <p:spPr bwMode="auto">
          <a:xfrm>
            <a:off x="1619250" y="3481388"/>
            <a:ext cx="558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Times New Roman" pitchFamily="18" charset="0"/>
                <a:sym typeface="Symbol" pitchFamily="18" charset="2"/>
              </a:rPr>
              <a:t></a:t>
            </a:r>
            <a:r>
              <a:rPr lang="hu-HU" altLang="en-US" sz="2800" baseline="30000" dirty="0" err="1">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p:txBody>
      </p:sp>
      <p:sp>
        <p:nvSpPr>
          <p:cNvPr id="9229" name="Line 29"/>
          <p:cNvSpPr>
            <a:spLocks noChangeShapeType="1"/>
          </p:cNvSpPr>
          <p:nvPr/>
        </p:nvSpPr>
        <p:spPr bwMode="auto">
          <a:xfrm flipV="1">
            <a:off x="3132138" y="1960563"/>
            <a:ext cx="0"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0" name="Line 30"/>
          <p:cNvSpPr>
            <a:spLocks noChangeShapeType="1"/>
          </p:cNvSpPr>
          <p:nvPr/>
        </p:nvSpPr>
        <p:spPr bwMode="auto">
          <a:xfrm flipV="1">
            <a:off x="3132138" y="2803525"/>
            <a:ext cx="989012" cy="481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31"/>
          <p:cNvSpPr>
            <a:spLocks noChangeShapeType="1"/>
          </p:cNvSpPr>
          <p:nvPr/>
        </p:nvSpPr>
        <p:spPr bwMode="auto">
          <a:xfrm>
            <a:off x="3132138" y="3284538"/>
            <a:ext cx="1482725" cy="962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2" name="Freeform 32"/>
          <p:cNvSpPr>
            <a:spLocks/>
          </p:cNvSpPr>
          <p:nvPr/>
        </p:nvSpPr>
        <p:spPr bwMode="auto">
          <a:xfrm>
            <a:off x="3118313" y="2071689"/>
            <a:ext cx="1013950" cy="477510"/>
          </a:xfrm>
          <a:custGeom>
            <a:avLst/>
            <a:gdLst>
              <a:gd name="T0" fmla="*/ 0 w 592"/>
              <a:gd name="T1" fmla="*/ 2147483647 h 293"/>
              <a:gd name="T2" fmla="*/ 2147483647 w 592"/>
              <a:gd name="T3" fmla="*/ 2147483647 h 293"/>
              <a:gd name="T4" fmla="*/ 2147483647 w 592"/>
              <a:gd name="T5" fmla="*/ 0 h 293"/>
              <a:gd name="T6" fmla="*/ 0 60000 65536"/>
              <a:gd name="T7" fmla="*/ 0 60000 65536"/>
              <a:gd name="T8" fmla="*/ 0 60000 65536"/>
              <a:gd name="T9" fmla="*/ 0 w 592"/>
              <a:gd name="T10" fmla="*/ 0 h 293"/>
              <a:gd name="T11" fmla="*/ 592 w 592"/>
              <a:gd name="T12" fmla="*/ 293 h 293"/>
              <a:gd name="connsiteX0" fmla="*/ 0 w 10789"/>
              <a:gd name="connsiteY0" fmla="*/ 10266 h 10266"/>
              <a:gd name="connsiteX1" fmla="*/ 4083 w 10789"/>
              <a:gd name="connsiteY1" fmla="*/ 7406 h 10266"/>
              <a:gd name="connsiteX2" fmla="*/ 10789 w 10789"/>
              <a:gd name="connsiteY2" fmla="*/ 0 h 10266"/>
            </a:gdLst>
            <a:ahLst/>
            <a:cxnLst>
              <a:cxn ang="0">
                <a:pos x="connsiteX0" y="connsiteY0"/>
              </a:cxn>
              <a:cxn ang="0">
                <a:pos x="connsiteX1" y="connsiteY1"/>
              </a:cxn>
              <a:cxn ang="0">
                <a:pos x="connsiteX2" y="connsiteY2"/>
              </a:cxn>
            </a:cxnLst>
            <a:rect l="l" t="t" r="r" b="b"/>
            <a:pathLst>
              <a:path w="10789" h="10266">
                <a:moveTo>
                  <a:pt x="0" y="10266"/>
                </a:moveTo>
                <a:cubicBezTo>
                  <a:pt x="1199" y="9822"/>
                  <a:pt x="2411" y="9078"/>
                  <a:pt x="4083" y="7406"/>
                </a:cubicBezTo>
                <a:cubicBezTo>
                  <a:pt x="5755" y="5734"/>
                  <a:pt x="9387" y="1536"/>
                  <a:pt x="10789" y="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3" name="Freeform 33"/>
          <p:cNvSpPr>
            <a:spLocks/>
          </p:cNvSpPr>
          <p:nvPr/>
        </p:nvSpPr>
        <p:spPr bwMode="auto">
          <a:xfrm>
            <a:off x="4106863" y="2060575"/>
            <a:ext cx="1409700" cy="560388"/>
          </a:xfrm>
          <a:custGeom>
            <a:avLst/>
            <a:gdLst>
              <a:gd name="T0" fmla="*/ 0 w 888"/>
              <a:gd name="T1" fmla="*/ 2147483647 h 353"/>
              <a:gd name="T2" fmla="*/ 2147483647 w 888"/>
              <a:gd name="T3" fmla="*/ 2147483647 h 353"/>
              <a:gd name="T4" fmla="*/ 2147483647 w 888"/>
              <a:gd name="T5" fmla="*/ 2147483647 h 353"/>
              <a:gd name="T6" fmla="*/ 2147483647 w 888"/>
              <a:gd name="T7" fmla="*/ 2147483647 h 353"/>
              <a:gd name="T8" fmla="*/ 2147483647 w 888"/>
              <a:gd name="T9" fmla="*/ 2147483647 h 353"/>
              <a:gd name="T10" fmla="*/ 0 60000 65536"/>
              <a:gd name="T11" fmla="*/ 0 60000 65536"/>
              <a:gd name="T12" fmla="*/ 0 60000 65536"/>
              <a:gd name="T13" fmla="*/ 0 60000 65536"/>
              <a:gd name="T14" fmla="*/ 0 60000 65536"/>
              <a:gd name="T15" fmla="*/ 0 w 888"/>
              <a:gd name="T16" fmla="*/ 0 h 353"/>
              <a:gd name="T17" fmla="*/ 888 w 888"/>
              <a:gd name="T18" fmla="*/ 353 h 353"/>
            </a:gdLst>
            <a:ahLst/>
            <a:cxnLst>
              <a:cxn ang="T10">
                <a:pos x="T0" y="T1"/>
              </a:cxn>
              <a:cxn ang="T11">
                <a:pos x="T2" y="T3"/>
              </a:cxn>
              <a:cxn ang="T12">
                <a:pos x="T4" y="T5"/>
              </a:cxn>
              <a:cxn ang="T13">
                <a:pos x="T6" y="T7"/>
              </a:cxn>
              <a:cxn ang="T14">
                <a:pos x="T8" y="T9"/>
              </a:cxn>
            </a:cxnLst>
            <a:rect l="T15" t="T16" r="T17" b="T18"/>
            <a:pathLst>
              <a:path w="888" h="353">
                <a:moveTo>
                  <a:pt x="0" y="19"/>
                </a:moveTo>
                <a:cubicBezTo>
                  <a:pt x="0" y="9"/>
                  <a:pt x="0" y="0"/>
                  <a:pt x="42" y="19"/>
                </a:cubicBezTo>
                <a:cubicBezTo>
                  <a:pt x="84" y="38"/>
                  <a:pt x="161" y="88"/>
                  <a:pt x="252" y="133"/>
                </a:cubicBezTo>
                <a:cubicBezTo>
                  <a:pt x="343" y="177"/>
                  <a:pt x="482" y="247"/>
                  <a:pt x="588" y="284"/>
                </a:cubicBezTo>
                <a:cubicBezTo>
                  <a:pt x="694" y="321"/>
                  <a:pt x="826" y="339"/>
                  <a:pt x="888" y="353"/>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4" name="Freeform 34"/>
          <p:cNvSpPr>
            <a:spLocks/>
          </p:cNvSpPr>
          <p:nvPr/>
        </p:nvSpPr>
        <p:spPr bwMode="auto">
          <a:xfrm>
            <a:off x="3116263" y="2517775"/>
            <a:ext cx="1585912" cy="700088"/>
          </a:xfrm>
          <a:custGeom>
            <a:avLst/>
            <a:gdLst>
              <a:gd name="T0" fmla="*/ 0 w 999"/>
              <a:gd name="T1" fmla="*/ 0 h 441"/>
              <a:gd name="T2" fmla="*/ 2147483647 w 999"/>
              <a:gd name="T3" fmla="*/ 2147483647 h 441"/>
              <a:gd name="T4" fmla="*/ 2147483647 w 999"/>
              <a:gd name="T5" fmla="*/ 2147483647 h 441"/>
              <a:gd name="T6" fmla="*/ 2147483647 w 999"/>
              <a:gd name="T7" fmla="*/ 2147483647 h 441"/>
              <a:gd name="T8" fmla="*/ 2147483647 w 999"/>
              <a:gd name="T9" fmla="*/ 2147483647 h 441"/>
              <a:gd name="T10" fmla="*/ 0 60000 65536"/>
              <a:gd name="T11" fmla="*/ 0 60000 65536"/>
              <a:gd name="T12" fmla="*/ 0 60000 65536"/>
              <a:gd name="T13" fmla="*/ 0 60000 65536"/>
              <a:gd name="T14" fmla="*/ 0 60000 65536"/>
              <a:gd name="T15" fmla="*/ 0 w 999"/>
              <a:gd name="T16" fmla="*/ 0 h 441"/>
              <a:gd name="T17" fmla="*/ 999 w 999"/>
              <a:gd name="T18" fmla="*/ 441 h 441"/>
            </a:gdLst>
            <a:ahLst/>
            <a:cxnLst>
              <a:cxn ang="T10">
                <a:pos x="T0" y="T1"/>
              </a:cxn>
              <a:cxn ang="T11">
                <a:pos x="T2" y="T3"/>
              </a:cxn>
              <a:cxn ang="T12">
                <a:pos x="T4" y="T5"/>
              </a:cxn>
              <a:cxn ang="T13">
                <a:pos x="T6" y="T7"/>
              </a:cxn>
              <a:cxn ang="T14">
                <a:pos x="T8" y="T9"/>
              </a:cxn>
            </a:cxnLst>
            <a:rect l="T15" t="T16" r="T17" b="T18"/>
            <a:pathLst>
              <a:path w="999" h="441">
                <a:moveTo>
                  <a:pt x="0" y="0"/>
                </a:moveTo>
                <a:cubicBezTo>
                  <a:pt x="62" y="38"/>
                  <a:pt x="123" y="76"/>
                  <a:pt x="195" y="114"/>
                </a:cubicBezTo>
                <a:cubicBezTo>
                  <a:pt x="266" y="152"/>
                  <a:pt x="337" y="190"/>
                  <a:pt x="428" y="228"/>
                </a:cubicBezTo>
                <a:cubicBezTo>
                  <a:pt x="519" y="266"/>
                  <a:pt x="645" y="307"/>
                  <a:pt x="740" y="342"/>
                </a:cubicBezTo>
                <a:cubicBezTo>
                  <a:pt x="835" y="377"/>
                  <a:pt x="945" y="420"/>
                  <a:pt x="999" y="441"/>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5" name="Freeform 35"/>
          <p:cNvSpPr>
            <a:spLocks/>
          </p:cNvSpPr>
          <p:nvPr/>
        </p:nvSpPr>
        <p:spPr bwMode="auto">
          <a:xfrm>
            <a:off x="4676775" y="2593975"/>
            <a:ext cx="877888" cy="633413"/>
          </a:xfrm>
          <a:custGeom>
            <a:avLst/>
            <a:gdLst>
              <a:gd name="T0" fmla="*/ 2147483647 w 467"/>
              <a:gd name="T1" fmla="*/ 0 h 381"/>
              <a:gd name="T2" fmla="*/ 0 w 467"/>
              <a:gd name="T3" fmla="*/ 2147483647 h 381"/>
              <a:gd name="T4" fmla="*/ 0 60000 65536"/>
              <a:gd name="T5" fmla="*/ 0 60000 65536"/>
              <a:gd name="T6" fmla="*/ 0 w 467"/>
              <a:gd name="T7" fmla="*/ 0 h 381"/>
              <a:gd name="T8" fmla="*/ 467 w 467"/>
              <a:gd name="T9" fmla="*/ 381 h 381"/>
            </a:gdLst>
            <a:ahLst/>
            <a:cxnLst>
              <a:cxn ang="T4">
                <a:pos x="T0" y="T1"/>
              </a:cxn>
              <a:cxn ang="T5">
                <a:pos x="T2" y="T3"/>
              </a:cxn>
            </a:cxnLst>
            <a:rect l="T6" t="T7" r="T8" b="T9"/>
            <a:pathLst>
              <a:path w="467" h="381">
                <a:moveTo>
                  <a:pt x="467" y="0"/>
                </a:moveTo>
                <a:cubicBezTo>
                  <a:pt x="389" y="63"/>
                  <a:pt x="97" y="302"/>
                  <a:pt x="0" y="381"/>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6" name="Rectangle 36"/>
          <p:cNvSpPr>
            <a:spLocks noChangeArrowheads="1"/>
          </p:cNvSpPr>
          <p:nvPr/>
        </p:nvSpPr>
        <p:spPr bwMode="auto">
          <a:xfrm>
            <a:off x="3716338" y="242411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a:latin typeface="Times New Roman" pitchFamily="18" charset="0"/>
                <a:sym typeface="Symbol" pitchFamily="18" charset="2"/>
              </a:rPr>
              <a:t></a:t>
            </a:r>
          </a:p>
        </p:txBody>
      </p:sp>
      <p:sp>
        <p:nvSpPr>
          <p:cNvPr id="9237" name="Rectangle 37"/>
          <p:cNvSpPr>
            <a:spLocks noChangeArrowheads="1"/>
          </p:cNvSpPr>
          <p:nvPr/>
        </p:nvSpPr>
        <p:spPr bwMode="auto">
          <a:xfrm>
            <a:off x="4183063" y="3584575"/>
            <a:ext cx="558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Times New Roman" pitchFamily="18" charset="0"/>
                <a:sym typeface="Symbol" pitchFamily="18" charset="2"/>
              </a:rPr>
              <a:t></a:t>
            </a:r>
            <a:r>
              <a:rPr lang="hu-HU" altLang="en-US" sz="2800" baseline="30000" dirty="0" err="1">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p:txBody>
      </p:sp>
      <p:sp>
        <p:nvSpPr>
          <p:cNvPr id="9238" name="Text Box 38"/>
          <p:cNvSpPr txBox="1">
            <a:spLocks noChangeArrowheads="1"/>
          </p:cNvSpPr>
          <p:nvPr/>
        </p:nvSpPr>
        <p:spPr bwMode="auto">
          <a:xfrm>
            <a:off x="720725" y="3952063"/>
            <a:ext cx="876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arany</a:t>
            </a:r>
          </a:p>
        </p:txBody>
      </p:sp>
      <p:sp>
        <p:nvSpPr>
          <p:cNvPr id="9239" name="Text Box 39"/>
          <p:cNvSpPr txBox="1">
            <a:spLocks noChangeArrowheads="1"/>
          </p:cNvSpPr>
          <p:nvPr/>
        </p:nvSpPr>
        <p:spPr bwMode="auto">
          <a:xfrm>
            <a:off x="3192463" y="3965575"/>
            <a:ext cx="838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ezüst</a:t>
            </a:r>
          </a:p>
        </p:txBody>
      </p:sp>
      <p:sp>
        <p:nvSpPr>
          <p:cNvPr id="9240" name="Rectangle 40"/>
          <p:cNvSpPr>
            <a:spLocks noChangeArrowheads="1"/>
          </p:cNvSpPr>
          <p:nvPr/>
        </p:nvSpPr>
        <p:spPr bwMode="auto">
          <a:xfrm>
            <a:off x="1177925" y="1476375"/>
            <a:ext cx="1494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a:latin typeface="Times New Roman" pitchFamily="18" charset="0"/>
              </a:rPr>
              <a:t>F</a:t>
            </a:r>
            <a:r>
              <a:rPr lang="hu-HU" altLang="en-US" i="1" baseline="-25000" dirty="0">
                <a:latin typeface="Times New Roman" pitchFamily="18" charset="0"/>
              </a:rPr>
              <a:t> </a:t>
            </a:r>
            <a:r>
              <a:rPr lang="hu-HU" altLang="en-US" sz="2800" dirty="0">
                <a:latin typeface="Times New Roman" pitchFamily="18" charset="0"/>
                <a:sym typeface="Symbol" pitchFamily="18" charset="2"/>
              </a:rPr>
              <a:t>(</a:t>
            </a:r>
            <a:r>
              <a:rPr lang="hu-HU" altLang="en-US" sz="2800" i="1" dirty="0">
                <a:latin typeface="Times New Roman" pitchFamily="18" charset="0"/>
                <a:sym typeface="Symbol" pitchFamily="18" charset="2"/>
              </a:rPr>
              <a:t>, </a:t>
            </a:r>
            <a:r>
              <a:rPr lang="hu-HU" altLang="en-US" sz="2800" dirty="0" smtClean="0">
                <a:latin typeface="Times New Roman" pitchFamily="18" charset="0"/>
                <a:sym typeface="Symbol" pitchFamily="18" charset="2"/>
              </a:rPr>
              <a:t></a:t>
            </a:r>
            <a:r>
              <a:rPr lang="hu-HU" altLang="en-US" sz="2800" baseline="30000" dirty="0" err="1" smtClean="0">
                <a:latin typeface="Times New Roman" pitchFamily="18" charset="0"/>
                <a:sym typeface="Symbol" pitchFamily="18" charset="2"/>
              </a:rPr>
              <a:t>in</a:t>
            </a:r>
            <a:r>
              <a:rPr lang="hu-HU" altLang="en-US" sz="2800" dirty="0" smtClean="0">
                <a:latin typeface="Times New Roman" pitchFamily="18" charset="0"/>
                <a:sym typeface="Symbol" pitchFamily="18" charset="2"/>
              </a:rPr>
              <a:t>)</a:t>
            </a:r>
            <a:endParaRPr lang="hu-HU" altLang="en-US" sz="2800" dirty="0">
              <a:latin typeface="Times New Roman" pitchFamily="18" charset="0"/>
              <a:sym typeface="Symbol" pitchFamily="18" charset="2"/>
            </a:endParaRPr>
          </a:p>
        </p:txBody>
      </p:sp>
      <p:sp>
        <p:nvSpPr>
          <p:cNvPr id="9241" name="Rectangle 41"/>
          <p:cNvSpPr>
            <a:spLocks noChangeArrowheads="1"/>
          </p:cNvSpPr>
          <p:nvPr/>
        </p:nvSpPr>
        <p:spPr bwMode="auto">
          <a:xfrm>
            <a:off x="3192463" y="1527175"/>
            <a:ext cx="14253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a:latin typeface="Times New Roman" pitchFamily="18" charset="0"/>
              </a:rPr>
              <a:t>F</a:t>
            </a:r>
            <a:r>
              <a:rPr lang="hu-HU" altLang="en-US" sz="2800" dirty="0">
                <a:latin typeface="Times New Roman" pitchFamily="18" charset="0"/>
                <a:sym typeface="Symbol" pitchFamily="18" charset="2"/>
              </a:rPr>
              <a:t>(</a:t>
            </a:r>
            <a:r>
              <a:rPr lang="hu-HU" altLang="en-US" sz="2800" i="1" dirty="0">
                <a:latin typeface="Times New Roman" pitchFamily="18" charset="0"/>
                <a:sym typeface="Symbol" pitchFamily="18" charset="2"/>
              </a:rPr>
              <a:t>, </a:t>
            </a:r>
            <a:r>
              <a:rPr lang="hu-HU" altLang="en-US" sz="2800" dirty="0" smtClean="0">
                <a:latin typeface="Times New Roman" pitchFamily="18" charset="0"/>
                <a:sym typeface="Symbol" pitchFamily="18" charset="2"/>
              </a:rPr>
              <a:t></a:t>
            </a:r>
            <a:r>
              <a:rPr lang="hu-HU" altLang="en-US" sz="2800" baseline="30000" dirty="0" err="1" smtClean="0">
                <a:latin typeface="Times New Roman" pitchFamily="18" charset="0"/>
                <a:sym typeface="Symbol" pitchFamily="18" charset="2"/>
              </a:rPr>
              <a:t>in</a:t>
            </a:r>
            <a:r>
              <a:rPr lang="hu-HU" altLang="en-US" sz="2800" dirty="0" smtClean="0">
                <a:latin typeface="Times New Roman" pitchFamily="18" charset="0"/>
                <a:sym typeface="Symbol" pitchFamily="18" charset="2"/>
              </a:rPr>
              <a:t>)</a:t>
            </a:r>
            <a:endParaRPr lang="hu-HU" altLang="en-US" sz="2800" dirty="0">
              <a:latin typeface="Times New Roman" pitchFamily="18" charset="0"/>
              <a:sym typeface="Symbol" pitchFamily="18" charset="2"/>
            </a:endParaRPr>
          </a:p>
        </p:txBody>
      </p:sp>
      <p:pic>
        <p:nvPicPr>
          <p:cNvPr id="9242"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81525"/>
            <a:ext cx="3492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3" name="Picture 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4581525"/>
            <a:ext cx="23034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4" name="Picture 56" descr="sphe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1557338"/>
            <a:ext cx="32035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57" descr="budh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425" y="4068763"/>
            <a:ext cx="3203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Fresnel</a:t>
            </a:r>
            <a:r>
              <a:rPr lang="hu-HU" dirty="0" smtClean="0">
                <a:solidFill>
                  <a:srgbClr val="FF0000"/>
                </a:solidFill>
              </a:rPr>
              <a:t> függvény</a:t>
            </a:r>
            <a:endParaRPr lang="en-US"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1299911313</TotalTime>
  <Pages>57</Pages>
  <Words>4373</Words>
  <Application>Microsoft Office PowerPoint</Application>
  <PresentationFormat>Diavetítés a képernyőre (4:3 oldalarány)</PresentationFormat>
  <Paragraphs>353</Paragraphs>
  <Slides>22</Slides>
  <Notes>22</Notes>
  <HiddenSlides>0</HiddenSlides>
  <MMClips>0</MMClips>
  <ScaleCrop>false</ScaleCrop>
  <HeadingPairs>
    <vt:vector size="8" baseType="variant">
      <vt:variant>
        <vt:lpstr>Használt betűtípusok</vt:lpstr>
      </vt:variant>
      <vt:variant>
        <vt:i4>9</vt:i4>
      </vt:variant>
      <vt:variant>
        <vt:lpstr>Téma</vt:lpstr>
      </vt:variant>
      <vt:variant>
        <vt:i4>1</vt:i4>
      </vt:variant>
      <vt:variant>
        <vt:lpstr>Beágyazott OLE kiszolgálók</vt:lpstr>
      </vt:variant>
      <vt:variant>
        <vt:i4>1</vt:i4>
      </vt:variant>
      <vt:variant>
        <vt:lpstr>Diacímek</vt:lpstr>
      </vt:variant>
      <vt:variant>
        <vt:i4>22</vt:i4>
      </vt:variant>
    </vt:vector>
  </HeadingPairs>
  <TitlesOfParts>
    <vt:vector size="33" baseType="lpstr">
      <vt:lpstr>Arial</vt:lpstr>
      <vt:lpstr>Monotype Sorts</vt:lpstr>
      <vt:lpstr>Symbol</vt:lpstr>
      <vt:lpstr>Times New Roman</vt:lpstr>
      <vt:lpstr>Cambria Math</vt:lpstr>
      <vt:lpstr>Wingdings</vt:lpstr>
      <vt:lpstr>Calibri</vt:lpstr>
      <vt:lpstr>Courier New</vt:lpstr>
      <vt:lpstr>Helvetica</vt:lpstr>
      <vt:lpstr>Office-téma</vt:lpstr>
      <vt:lpstr>Klip</vt:lpstr>
      <vt:lpstr>3D képszintézis fizikai alapmodellje</vt:lpstr>
      <vt:lpstr>PowerPoint bemutató</vt:lpstr>
      <vt:lpstr>Színérzékelés: monokromatikus fény</vt:lpstr>
      <vt:lpstr>PowerPoint bemutató</vt:lpstr>
      <vt:lpstr>PowerPoint bemutató</vt:lpstr>
      <vt:lpstr>Radiancia (sugársűrűség)</vt:lpstr>
      <vt:lpstr>Fénynél a hullámhosszok külön kezelhetők</vt:lpstr>
      <vt:lpstr>Sima felület: Fresnel egyenlet</vt:lpstr>
      <vt:lpstr>Fresnel függvény</vt:lpstr>
      <vt:lpstr>Tükörirány</vt:lpstr>
      <vt:lpstr>Törési irány</vt:lpstr>
      <vt:lpstr>Rücskös felületek</vt:lpstr>
      <vt:lpstr>Fény-felület kölcsönhatás</vt:lpstr>
      <vt:lpstr>Diffúz visszaverődés</vt:lpstr>
      <vt:lpstr>(Johann Heinrich) Lambert törvény</vt:lpstr>
      <vt:lpstr>Spekuláris visszaverődés  (Phong (Bui) - (Jim) Blinn modell)</vt:lpstr>
      <vt:lpstr>Phong-Blinn modell nem tökéletes</vt:lpstr>
      <vt:lpstr>Diffúz+Phong anyagok</vt:lpstr>
      <vt:lpstr>RoughMaterial</vt:lpstr>
      <vt:lpstr>Fényelnyelő</vt:lpstr>
      <vt:lpstr>Fényforrások</vt:lpstr>
      <vt:lpstr>Képszintézis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414</cp:revision>
  <cp:lastPrinted>1999-10-18T11:16:19Z</cp:lastPrinted>
  <dcterms:created xsi:type="dcterms:W3CDTF">1998-09-12T20:31:14Z</dcterms:created>
  <dcterms:modified xsi:type="dcterms:W3CDTF">2019-03-27T18:01:52Z</dcterms:modified>
</cp:coreProperties>
</file>