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11"/>
  </p:notesMasterIdLst>
  <p:sldIdLst>
    <p:sldId id="286" r:id="rId2"/>
    <p:sldId id="292" r:id="rId3"/>
    <p:sldId id="293" r:id="rId4"/>
    <p:sldId id="294" r:id="rId5"/>
    <p:sldId id="295" r:id="rId6"/>
    <p:sldId id="296" r:id="rId7"/>
    <p:sldId id="297" r:id="rId8"/>
    <p:sldId id="303" r:id="rId9"/>
    <p:sldId id="308"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CFFD0B-0CEF-4521-A927-2117D3614F22}">
  <a:tblStyle styleId="{C5CFFD0B-0CEF-4521-A927-2117D3614F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979" autoAdjust="0"/>
  </p:normalViewPr>
  <p:slideViewPr>
    <p:cSldViewPr snapToGrid="0">
      <p:cViewPr varScale="1">
        <p:scale>
          <a:sx n="87" d="100"/>
          <a:sy n="87" d="100"/>
        </p:scale>
        <p:origin x="52" y="1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1</a:t>
            </a:fld>
            <a:endParaRPr lang="hu-HU"/>
          </a:p>
        </p:txBody>
      </p:sp>
    </p:spTree>
    <p:extLst>
      <p:ext uri="{BB962C8B-B14F-4D97-AF65-F5344CB8AC3E}">
        <p14:creationId xmlns:p14="http://schemas.microsoft.com/office/powerpoint/2010/main" val="31747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Jogszabálygyűjtemény, szótár, bibliográfiai jegyzék, egyéni-eredeti televízió- és rádióműsor, egyszerű betűrendből</a:t>
            </a:r>
            <a:r>
              <a:rPr lang="hu-HU" baseline="0" dirty="0" smtClean="0"/>
              <a:t> eltérő, eredeti kiválasztási elven épülő telefonkönyv</a:t>
            </a:r>
          </a:p>
          <a:p>
            <a:r>
              <a:rPr lang="hu-HU" baseline="0" dirty="0" smtClean="0"/>
              <a:t>Hanglemez szerkesztőjének tevékenysége</a:t>
            </a:r>
          </a:p>
          <a:p>
            <a:r>
              <a:rPr lang="hu-HU" baseline="0" dirty="0" smtClean="0"/>
              <a:t>Ki kicsoda</a:t>
            </a:r>
          </a:p>
          <a:p>
            <a:r>
              <a:rPr lang="hu-HU" baseline="0" dirty="0" smtClean="0"/>
              <a:t>Négyjegyű függvénytáblázatok</a:t>
            </a:r>
          </a:p>
          <a:p>
            <a:endParaRPr lang="hu-HU" dirty="0"/>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2</a:t>
            </a:fld>
            <a:endParaRPr lang="hu-HU"/>
          </a:p>
        </p:txBody>
      </p:sp>
    </p:spTree>
    <p:extLst>
      <p:ext uri="{BB962C8B-B14F-4D97-AF65-F5344CB8AC3E}">
        <p14:creationId xmlns:p14="http://schemas.microsoft.com/office/powerpoint/2010/main" val="13814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Jogszabálygyűjtemény</a:t>
            </a:r>
            <a:r>
              <a:rPr lang="hu-HU" baseline="0" dirty="0" smtClean="0"/>
              <a:t> papíralapon, akkor gyűjteményes mű, de nem adatbázis. Ha repülőlapos kiadvány, v elektronikus hordozón van, és egyedileg le lehet tölteni a jogszabályokat, akkor adatbázis és gyűjteményes mű is.</a:t>
            </a:r>
            <a:endParaRPr lang="hu-HU" dirty="0"/>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3</a:t>
            </a:fld>
            <a:endParaRPr lang="hu-HU"/>
          </a:p>
        </p:txBody>
      </p:sp>
    </p:spTree>
    <p:extLst>
      <p:ext uri="{BB962C8B-B14F-4D97-AF65-F5344CB8AC3E}">
        <p14:creationId xmlns:p14="http://schemas.microsoft.com/office/powerpoint/2010/main" val="71306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A teljes általános szerzői</a:t>
            </a:r>
            <a:r>
              <a:rPr lang="hu-HU" baseline="0" dirty="0" smtClean="0"/>
              <a:t> jogi védelem alkalmazandó, a sajátosságaiból fakadó eltérésekkel.</a:t>
            </a:r>
          </a:p>
          <a:p>
            <a:r>
              <a:rPr lang="hu-HU" dirty="0" err="1" smtClean="0"/>
              <a:t>Htm</a:t>
            </a:r>
            <a:r>
              <a:rPr lang="hu-HU" dirty="0" smtClean="0"/>
              <a:t>-et meg lehet-e kerülni? Nincs válasz</a:t>
            </a:r>
            <a:endParaRPr lang="hu-HU" dirty="0"/>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4</a:t>
            </a:fld>
            <a:endParaRPr lang="hu-HU"/>
          </a:p>
        </p:txBody>
      </p:sp>
    </p:spTree>
    <p:extLst>
      <p:ext uri="{BB962C8B-B14F-4D97-AF65-F5344CB8AC3E}">
        <p14:creationId xmlns:p14="http://schemas.microsoft.com/office/powerpoint/2010/main" val="244741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Feltétele</a:t>
            </a:r>
            <a:r>
              <a:rPr lang="hu-HU" baseline="0" dirty="0" smtClean="0"/>
              <a:t> </a:t>
            </a:r>
            <a:r>
              <a:rPr lang="hu-HU" dirty="0" smtClean="0"/>
              <a:t>elválik az egyéni, eredetiség kritériumától.</a:t>
            </a:r>
          </a:p>
          <a:p>
            <a:r>
              <a:rPr lang="hu-HU" dirty="0" smtClean="0"/>
              <a:t>Megszerzés, ellenőrzés, előállítás: 2002-es ügyek: nem jelenti azt a ráfordítást, amelyekkel az adatbázis tartalmi elemeit létrehozzák, tartalmi elemek helyességének ellenőrzése sem.</a:t>
            </a:r>
          </a:p>
          <a:p>
            <a:r>
              <a:rPr lang="hu-HU" dirty="0" smtClean="0"/>
              <a:t>Pl. mérési eredmények</a:t>
            </a:r>
            <a:r>
              <a:rPr lang="hu-HU" baseline="0" dirty="0" smtClean="0"/>
              <a:t> létrehozása nem védett ezen az úton, csak ha a rendszerezés ráfordítása kimutatható</a:t>
            </a:r>
          </a:p>
          <a:p>
            <a:r>
              <a:rPr lang="hu-HU" baseline="0" dirty="0" smtClean="0"/>
              <a:t>Nem jogosult, aki maga, de más megbízásából hozza létre az adatbázist</a:t>
            </a:r>
          </a:p>
          <a:p>
            <a:endParaRPr lang="hu-HU" baseline="0" dirty="0" smtClean="0"/>
          </a:p>
          <a:p>
            <a:r>
              <a:rPr lang="hu-HU" baseline="0" dirty="0" smtClean="0"/>
              <a:t>Jogai: kizárólag vagyoni jogok</a:t>
            </a:r>
            <a:endParaRPr lang="hu-HU" dirty="0" smtClean="0"/>
          </a:p>
          <a:p>
            <a:endParaRPr lang="hu-HU" dirty="0" smtClean="0"/>
          </a:p>
          <a:p>
            <a:r>
              <a:rPr lang="hu-HU" dirty="0" smtClean="0"/>
              <a:t>Spin-</a:t>
            </a:r>
            <a:r>
              <a:rPr lang="hu-HU" dirty="0" err="1" smtClean="0"/>
              <a:t>off</a:t>
            </a:r>
            <a:r>
              <a:rPr lang="hu-HU" dirty="0" smtClean="0"/>
              <a:t> adatbázisok nem védettek</a:t>
            </a:r>
            <a:endParaRPr lang="hu-HU" dirty="0"/>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5</a:t>
            </a:fld>
            <a:endParaRPr lang="hu-HU"/>
          </a:p>
        </p:txBody>
      </p:sp>
    </p:spTree>
    <p:extLst>
      <p:ext uri="{BB962C8B-B14F-4D97-AF65-F5344CB8AC3E}">
        <p14:creationId xmlns:p14="http://schemas.microsoft.com/office/powerpoint/2010/main" val="399483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6</a:t>
            </a:fld>
            <a:endParaRPr lang="hu-HU"/>
          </a:p>
        </p:txBody>
      </p:sp>
    </p:spTree>
    <p:extLst>
      <p:ext uri="{BB962C8B-B14F-4D97-AF65-F5344CB8AC3E}">
        <p14:creationId xmlns:p14="http://schemas.microsoft.com/office/powerpoint/2010/main" val="206012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7</a:t>
            </a:fld>
            <a:endParaRPr lang="hu-HU"/>
          </a:p>
        </p:txBody>
      </p:sp>
    </p:spTree>
    <p:extLst>
      <p:ext uri="{BB962C8B-B14F-4D97-AF65-F5344CB8AC3E}">
        <p14:creationId xmlns:p14="http://schemas.microsoft.com/office/powerpoint/2010/main" val="346687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r>
              <a:rPr lang="hu-HU" dirty="0" smtClean="0"/>
              <a:t>Az adatbázis-előállítók jogai csak az EGT-</a:t>
            </a:r>
            <a:r>
              <a:rPr lang="hu-HU" dirty="0" err="1" smtClean="0"/>
              <a:t>ben</a:t>
            </a:r>
            <a:r>
              <a:rPr lang="hu-HU" dirty="0" smtClean="0"/>
              <a:t> védettek +</a:t>
            </a:r>
            <a:endParaRPr lang="hu-HU" dirty="0"/>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8</a:t>
            </a:fld>
            <a:endParaRPr lang="hu-HU"/>
          </a:p>
        </p:txBody>
      </p:sp>
    </p:spTree>
    <p:extLst>
      <p:ext uri="{BB962C8B-B14F-4D97-AF65-F5344CB8AC3E}">
        <p14:creationId xmlns:p14="http://schemas.microsoft.com/office/powerpoint/2010/main" val="169478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668B1F98-1AB5-4AE7-A171-E3ED3F14056F}" type="slidenum">
              <a:rPr lang="hu-HU" smtClean="0"/>
              <a:pPr>
                <a:defRPr/>
              </a:pPr>
              <a:t>9</a:t>
            </a:fld>
            <a:endParaRPr lang="hu-HU"/>
          </a:p>
        </p:txBody>
      </p:sp>
    </p:spTree>
    <p:extLst>
      <p:ext uri="{BB962C8B-B14F-4D97-AF65-F5344CB8AC3E}">
        <p14:creationId xmlns:p14="http://schemas.microsoft.com/office/powerpoint/2010/main" val="416292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hu-HU" smtClean="0"/>
              <a:t>Mintacím szerkesztése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5025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52960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hu-HU" smtClean="0"/>
              <a:t>Mintacím szerkesztése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7631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hu-HU" smtClean="0"/>
              <a:t>Mintacím szerkesztése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9317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hu-HU" smtClean="0"/>
              <a:t>Mintacím szerkesztése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76172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hu-HU" smtClean="0"/>
              <a:t>Mintacím szerkesztése</a:t>
            </a:r>
            <a:endParaRPr lang="en-US" dirty="0"/>
          </a:p>
        </p:txBody>
      </p:sp>
      <p:sp>
        <p:nvSpPr>
          <p:cNvPr id="14"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8333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hu-HU" smtClean="0"/>
              <a:t>Mintacím szerkesztése</a:t>
            </a:r>
            <a:endParaRPr lang="en-US" dirty="0"/>
          </a:p>
        </p:txBody>
      </p:sp>
      <p:sp>
        <p:nvSpPr>
          <p:cNvPr id="11"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37772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2735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5637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920227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hu-HU" smtClean="0"/>
              <a:t>Mintacím szerkesztése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6565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9028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751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2565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29551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hu-HU" smtClean="0"/>
              <a:t>Mintacím szerkesztése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156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hu-HU" smtClean="0"/>
              <a:t>Mintacím szerkesztése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61047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10/12/2021</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97577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rtisjus.hu/opencms/export/download/aszerzoijogrol/adatbazis_jog.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sztnh.gov.hu/sites/default/files/files/kiadv/szkv/szemle-2017-04/01-tothandrea.pdf" TargetMode="External"/><Relationship Id="rId5" Type="http://schemas.openxmlformats.org/officeDocument/2006/relationships/hyperlink" Target="http://ec.europa.eu/internal_market/copyright/docs/databases/evaluation_report_en.pdf" TargetMode="External"/><Relationship Id="rId4" Type="http://schemas.openxmlformats.org/officeDocument/2006/relationships/hyperlink" Target="http://www.mszh.hu/kiadv/ipsz/200208/199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sz="3000" dirty="0"/>
              <a:t>Az </a:t>
            </a:r>
            <a:r>
              <a:rPr lang="hu-HU" sz="3000" dirty="0" smtClean="0"/>
              <a:t>adatbázisok  </a:t>
            </a:r>
            <a:r>
              <a:rPr lang="hu-HU" sz="3000" dirty="0"/>
              <a:t>szerzői jogi </a:t>
            </a:r>
            <a:r>
              <a:rPr lang="hu-HU" sz="3000" dirty="0" smtClean="0"/>
              <a:t>védelme </a:t>
            </a:r>
            <a:endParaRPr lang="hu-HU" sz="3000" dirty="0"/>
          </a:p>
        </p:txBody>
      </p:sp>
      <p:sp>
        <p:nvSpPr>
          <p:cNvPr id="3" name="Alcím 2"/>
          <p:cNvSpPr>
            <a:spLocks noGrp="1"/>
          </p:cNvSpPr>
          <p:nvPr>
            <p:ph type="subTitle" idx="1"/>
          </p:nvPr>
        </p:nvSpPr>
        <p:spPr/>
        <p:txBody>
          <a:bodyPr>
            <a:noAutofit/>
          </a:bodyPr>
          <a:lstStyle/>
          <a:p>
            <a:r>
              <a:rPr lang="hu-HU" sz="1200" dirty="0" smtClean="0"/>
              <a:t> </a:t>
            </a:r>
            <a:endParaRPr lang="hu-HU" sz="1200" dirty="0"/>
          </a:p>
        </p:txBody>
      </p:sp>
    </p:spTree>
    <p:extLst>
      <p:ext uri="{BB962C8B-B14F-4D97-AF65-F5344CB8AC3E}">
        <p14:creationId xmlns:p14="http://schemas.microsoft.com/office/powerpoint/2010/main" val="263006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hu-HU" altLang="hu-HU" sz="3000" b="1" dirty="0">
                <a:solidFill>
                  <a:srgbClr val="800000"/>
                </a:solidFill>
              </a:rPr>
              <a:t>Magyar szerzői jogi védelem level1.</a:t>
            </a:r>
            <a:endParaRPr lang="en-GB" altLang="hu-HU" sz="3000" b="1" dirty="0">
              <a:solidFill>
                <a:srgbClr val="800000"/>
              </a:solidFill>
            </a:endParaRPr>
          </a:p>
        </p:txBody>
      </p:sp>
      <p:sp>
        <p:nvSpPr>
          <p:cNvPr id="6" name="Szöveg helye 5"/>
          <p:cNvSpPr>
            <a:spLocks noGrp="1"/>
          </p:cNvSpPr>
          <p:nvPr>
            <p:ph type="body" idx="1"/>
          </p:nvPr>
        </p:nvSpPr>
        <p:spPr/>
        <p:txBody>
          <a:bodyPr/>
          <a:lstStyle/>
          <a:p>
            <a:endParaRPr lang="hu-HU"/>
          </a:p>
        </p:txBody>
      </p:sp>
      <p:pic>
        <p:nvPicPr>
          <p:cNvPr id="10" name="Tartalom helye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088841" y="2069082"/>
            <a:ext cx="1304146" cy="1974850"/>
          </a:xfrm>
        </p:spPr>
      </p:pic>
      <p:sp>
        <p:nvSpPr>
          <p:cNvPr id="8" name="Szöveg helye 7"/>
          <p:cNvSpPr>
            <a:spLocks noGrp="1"/>
          </p:cNvSpPr>
          <p:nvPr>
            <p:ph type="body" sz="quarter" idx="3"/>
          </p:nvPr>
        </p:nvSpPr>
        <p:spPr/>
        <p:txBody>
          <a:bodyPr/>
          <a:lstStyle/>
          <a:p>
            <a:endParaRPr lang="hu-HU"/>
          </a:p>
        </p:txBody>
      </p:sp>
      <p:sp>
        <p:nvSpPr>
          <p:cNvPr id="9" name="Tartalom helye 8"/>
          <p:cNvSpPr>
            <a:spLocks noGrp="1"/>
          </p:cNvSpPr>
          <p:nvPr>
            <p:ph sz="quarter" idx="4"/>
          </p:nvPr>
        </p:nvSpPr>
        <p:spPr>
          <a:xfrm>
            <a:off x="4635503" y="1448410"/>
            <a:ext cx="3538728" cy="2958491"/>
          </a:xfrm>
        </p:spPr>
        <p:txBody>
          <a:bodyPr>
            <a:noAutofit/>
          </a:bodyPr>
          <a:lstStyle/>
          <a:p>
            <a:pPr algn="just"/>
            <a:r>
              <a:rPr lang="hu-HU" altLang="hu-HU" sz="1200" b="1" dirty="0" smtClean="0">
                <a:solidFill>
                  <a:srgbClr val="003300"/>
                </a:solidFill>
              </a:rPr>
              <a:t>Gyűjteményes </a:t>
            </a:r>
            <a:r>
              <a:rPr lang="hu-HU" altLang="hu-HU" sz="1200" b="1" dirty="0">
                <a:solidFill>
                  <a:srgbClr val="003300"/>
                </a:solidFill>
              </a:rPr>
              <a:t>mű: </a:t>
            </a:r>
            <a:r>
              <a:rPr lang="hu-HU" altLang="hu-HU" sz="1200" dirty="0">
                <a:solidFill>
                  <a:srgbClr val="003300"/>
                </a:solidFill>
              </a:rPr>
              <a:t>a gyűjtemény, ha tartalmának </a:t>
            </a:r>
            <a:r>
              <a:rPr lang="hu-HU" altLang="hu-HU" sz="1200" b="1" dirty="0">
                <a:solidFill>
                  <a:srgbClr val="FF0000"/>
                </a:solidFill>
              </a:rPr>
              <a:t>összeválogatása, elrendezése vagy szerkesztése</a:t>
            </a:r>
            <a:r>
              <a:rPr lang="hu-HU" altLang="hu-HU" sz="1200" dirty="0">
                <a:solidFill>
                  <a:srgbClr val="003300"/>
                </a:solidFill>
              </a:rPr>
              <a:t> egyéni, eredeti jellegű. </a:t>
            </a:r>
            <a:endParaRPr lang="hu-HU" altLang="hu-HU" sz="1200" dirty="0" smtClean="0">
              <a:solidFill>
                <a:srgbClr val="003300"/>
              </a:solidFill>
            </a:endParaRPr>
          </a:p>
          <a:p>
            <a:pPr algn="just"/>
            <a:r>
              <a:rPr lang="hu-HU" altLang="hu-HU" sz="1200" dirty="0" smtClean="0">
                <a:solidFill>
                  <a:srgbClr val="003300"/>
                </a:solidFill>
              </a:rPr>
              <a:t>A </a:t>
            </a:r>
            <a:r>
              <a:rPr lang="hu-HU" altLang="hu-HU" sz="1200" dirty="0">
                <a:solidFill>
                  <a:srgbClr val="003300"/>
                </a:solidFill>
              </a:rPr>
              <a:t>védelem a gyűjteményes művet megilleti akkor is, ha annak részei, tartalmi elemei nem részesülnek, illetve nem részesülhetnek szerzői jogi védelemben.</a:t>
            </a:r>
          </a:p>
          <a:p>
            <a:pPr algn="just"/>
            <a:r>
              <a:rPr lang="hu-HU" altLang="hu-HU" sz="1200" dirty="0" smtClean="0">
                <a:solidFill>
                  <a:srgbClr val="003300"/>
                </a:solidFill>
              </a:rPr>
              <a:t>A </a:t>
            </a:r>
            <a:r>
              <a:rPr lang="hu-HU" altLang="hu-HU" sz="1200" dirty="0">
                <a:solidFill>
                  <a:srgbClr val="003300"/>
                </a:solidFill>
              </a:rPr>
              <a:t>gyűjteményes mű egészére a </a:t>
            </a:r>
            <a:r>
              <a:rPr lang="hu-HU" altLang="hu-HU" sz="1200" b="1" dirty="0">
                <a:solidFill>
                  <a:srgbClr val="003300"/>
                </a:solidFill>
              </a:rPr>
              <a:t>szerzői jog a szerkesztőt</a:t>
            </a:r>
            <a:r>
              <a:rPr lang="hu-HU" altLang="hu-HU" sz="1200" dirty="0">
                <a:solidFill>
                  <a:srgbClr val="003300"/>
                </a:solidFill>
              </a:rPr>
              <a:t> illeti, ez azonban nem érinti a gyűjteménybe felvett egyes művek szerzőinek és szomszédos jogi teljesítmények jogosultjainak önálló jogait</a:t>
            </a:r>
            <a:r>
              <a:rPr lang="hu-HU" altLang="hu-HU" sz="1200" dirty="0" smtClean="0">
                <a:solidFill>
                  <a:srgbClr val="003300"/>
                </a:solidFill>
              </a:rPr>
              <a:t>.</a:t>
            </a:r>
          </a:p>
          <a:p>
            <a:pPr algn="just"/>
            <a:r>
              <a:rPr lang="hu-HU" altLang="hu-HU" sz="1200" dirty="0" smtClean="0">
                <a:solidFill>
                  <a:srgbClr val="003300"/>
                </a:solidFill>
              </a:rPr>
              <a:t>A gyűjteményes művön fennálló jogok nem átruházhatók.</a:t>
            </a:r>
          </a:p>
          <a:p>
            <a:pPr algn="just"/>
            <a:r>
              <a:rPr lang="hu-HU" altLang="hu-HU" sz="1200" dirty="0" smtClean="0">
                <a:solidFill>
                  <a:srgbClr val="003300"/>
                </a:solidFill>
              </a:rPr>
              <a:t>Védelmi idő: általános szabályok szerint (</a:t>
            </a:r>
            <a:r>
              <a:rPr lang="hu-HU" altLang="hu-HU" sz="1200" dirty="0" err="1" smtClean="0">
                <a:solidFill>
                  <a:srgbClr val="003300"/>
                </a:solidFill>
              </a:rPr>
              <a:t>p.m.a</a:t>
            </a:r>
            <a:r>
              <a:rPr lang="hu-HU" altLang="hu-HU" sz="1200" dirty="0" smtClean="0">
                <a:solidFill>
                  <a:srgbClr val="003300"/>
                </a:solidFill>
              </a:rPr>
              <a:t>. 70 év)</a:t>
            </a:r>
            <a:endParaRPr lang="hu-HU" altLang="hu-HU" sz="1200" dirty="0">
              <a:solidFill>
                <a:srgbClr val="003300"/>
              </a:solidFill>
            </a:endParaRPr>
          </a:p>
          <a:p>
            <a:endParaRPr lang="hu-HU" sz="1200" dirty="0"/>
          </a:p>
        </p:txBody>
      </p:sp>
    </p:spTree>
    <p:extLst>
      <p:ext uri="{BB962C8B-B14F-4D97-AF65-F5344CB8AC3E}">
        <p14:creationId xmlns:p14="http://schemas.microsoft.com/office/powerpoint/2010/main" val="108601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hu-HU" altLang="hu-HU" b="1" dirty="0" smtClean="0">
                <a:solidFill>
                  <a:srgbClr val="800000"/>
                </a:solidFill>
              </a:rPr>
              <a:t>Magyar s</a:t>
            </a:r>
            <a:r>
              <a:rPr lang="hu-HU" altLang="hu-HU" sz="3000" b="1" dirty="0">
                <a:solidFill>
                  <a:srgbClr val="800000"/>
                </a:solidFill>
              </a:rPr>
              <a:t>zerzői jogi védelem level2/1.</a:t>
            </a:r>
            <a:endParaRPr lang="en-GB" altLang="hu-HU" sz="3000" b="1" dirty="0">
              <a:solidFill>
                <a:srgbClr val="800000"/>
              </a:solidFill>
            </a:endParaRPr>
          </a:p>
        </p:txBody>
      </p:sp>
      <p:sp>
        <p:nvSpPr>
          <p:cNvPr id="2" name="Szöveg helye 1"/>
          <p:cNvSpPr>
            <a:spLocks noGrp="1"/>
          </p:cNvSpPr>
          <p:nvPr>
            <p:ph type="body" idx="1"/>
          </p:nvPr>
        </p:nvSpPr>
        <p:spPr/>
        <p:txBody>
          <a:bodyPr/>
          <a:lstStyle/>
          <a:p>
            <a:endParaRPr lang="hu-HU"/>
          </a:p>
        </p:txBody>
      </p:sp>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53489" y="2138884"/>
            <a:ext cx="1974850" cy="1974850"/>
          </a:xfrm>
        </p:spPr>
      </p:pic>
      <p:sp>
        <p:nvSpPr>
          <p:cNvPr id="4" name="Szöveg helye 3"/>
          <p:cNvSpPr>
            <a:spLocks noGrp="1"/>
          </p:cNvSpPr>
          <p:nvPr>
            <p:ph type="body" sz="quarter" idx="3"/>
          </p:nvPr>
        </p:nvSpPr>
        <p:spPr/>
        <p:txBody>
          <a:bodyPr/>
          <a:lstStyle/>
          <a:p>
            <a:endParaRPr lang="hu-HU"/>
          </a:p>
        </p:txBody>
      </p:sp>
      <p:sp>
        <p:nvSpPr>
          <p:cNvPr id="5" name="Tartalom helye 4"/>
          <p:cNvSpPr>
            <a:spLocks noGrp="1"/>
          </p:cNvSpPr>
          <p:nvPr>
            <p:ph sz="quarter" idx="4"/>
          </p:nvPr>
        </p:nvSpPr>
        <p:spPr>
          <a:xfrm>
            <a:off x="4635503" y="1514246"/>
            <a:ext cx="3538728" cy="2892655"/>
          </a:xfrm>
        </p:spPr>
        <p:txBody>
          <a:bodyPr>
            <a:noAutofit/>
          </a:bodyPr>
          <a:lstStyle/>
          <a:p>
            <a:pPr algn="just"/>
            <a:r>
              <a:rPr lang="hu-HU" altLang="hu-HU" sz="1000" b="1" dirty="0">
                <a:solidFill>
                  <a:srgbClr val="003300"/>
                </a:solidFill>
              </a:rPr>
              <a:t>Adatbázis:</a:t>
            </a:r>
            <a:r>
              <a:rPr lang="hu-HU" altLang="hu-HU" sz="1000" dirty="0">
                <a:solidFill>
                  <a:srgbClr val="003300"/>
                </a:solidFill>
              </a:rPr>
              <a:t> önálló művek, adatok vagy egyéb tartalmi elemek </a:t>
            </a:r>
            <a:r>
              <a:rPr lang="hu-HU" altLang="hu-HU" sz="1000" b="1" dirty="0">
                <a:solidFill>
                  <a:srgbClr val="003300"/>
                </a:solidFill>
              </a:rPr>
              <a:t>valamely </a:t>
            </a:r>
            <a:r>
              <a:rPr lang="hu-HU" altLang="hu-HU" sz="1000" b="1" dirty="0">
                <a:solidFill>
                  <a:srgbClr val="FF0000"/>
                </a:solidFill>
              </a:rPr>
              <a:t>rendszer vagy módszer szerint elrendezett </a:t>
            </a:r>
            <a:r>
              <a:rPr lang="hu-HU" altLang="hu-HU" sz="1000" b="1" dirty="0">
                <a:solidFill>
                  <a:srgbClr val="003300"/>
                </a:solidFill>
              </a:rPr>
              <a:t>gyűjteménye, amelynek tartalmi elemeihez - számítástechnikai eszközökkel vagy bármely más módon - </a:t>
            </a:r>
            <a:r>
              <a:rPr lang="hu-HU" altLang="hu-HU" sz="1000" b="1" dirty="0">
                <a:solidFill>
                  <a:srgbClr val="FF0000"/>
                </a:solidFill>
              </a:rPr>
              <a:t>egyedileg </a:t>
            </a:r>
            <a:r>
              <a:rPr lang="hu-HU" altLang="hu-HU" sz="1000" b="1" dirty="0">
                <a:solidFill>
                  <a:srgbClr val="003300"/>
                </a:solidFill>
              </a:rPr>
              <a:t>hozzá lehet férni</a:t>
            </a:r>
            <a:r>
              <a:rPr lang="hu-HU" altLang="hu-HU" sz="1000" dirty="0">
                <a:solidFill>
                  <a:srgbClr val="003300"/>
                </a:solidFill>
              </a:rPr>
              <a:t>. + dokumentáció/- </a:t>
            </a:r>
            <a:r>
              <a:rPr lang="hu-HU" altLang="hu-HU" sz="1000" dirty="0" smtClean="0">
                <a:solidFill>
                  <a:srgbClr val="003300"/>
                </a:solidFill>
              </a:rPr>
              <a:t>szoftver</a:t>
            </a:r>
          </a:p>
          <a:p>
            <a:pPr algn="just">
              <a:buClr>
                <a:srgbClr val="800000"/>
              </a:buClr>
              <a:buFont typeface="Arial" charset="0"/>
              <a:buChar char="•"/>
            </a:pPr>
            <a:r>
              <a:rPr lang="hu-HU" altLang="hu-HU" sz="1000" dirty="0" err="1">
                <a:solidFill>
                  <a:srgbClr val="003300"/>
                </a:solidFill>
              </a:rPr>
              <a:t>Freistaat</a:t>
            </a:r>
            <a:r>
              <a:rPr lang="hu-HU" altLang="hu-HU" sz="1000" dirty="0">
                <a:solidFill>
                  <a:srgbClr val="003300"/>
                </a:solidFill>
              </a:rPr>
              <a:t> </a:t>
            </a:r>
            <a:r>
              <a:rPr lang="hu-HU" altLang="hu-HU" sz="1000" dirty="0" err="1">
                <a:solidFill>
                  <a:srgbClr val="003300"/>
                </a:solidFill>
              </a:rPr>
              <a:t>Bayern</a:t>
            </a:r>
            <a:r>
              <a:rPr lang="hu-HU" altLang="hu-HU" sz="1000" dirty="0">
                <a:solidFill>
                  <a:srgbClr val="003300"/>
                </a:solidFill>
              </a:rPr>
              <a:t> v </a:t>
            </a:r>
            <a:r>
              <a:rPr lang="hu-HU" altLang="hu-HU" sz="1000" dirty="0" err="1">
                <a:solidFill>
                  <a:srgbClr val="003300"/>
                </a:solidFill>
              </a:rPr>
              <a:t>Verlag</a:t>
            </a:r>
            <a:r>
              <a:rPr lang="hu-HU" altLang="hu-HU" sz="1000" dirty="0">
                <a:solidFill>
                  <a:srgbClr val="003300"/>
                </a:solidFill>
              </a:rPr>
              <a:t> </a:t>
            </a:r>
            <a:r>
              <a:rPr lang="hu-HU" altLang="hu-HU" sz="1000" dirty="0" err="1" smtClean="0">
                <a:solidFill>
                  <a:srgbClr val="003300"/>
                </a:solidFill>
              </a:rPr>
              <a:t>Esterbauer</a:t>
            </a:r>
            <a:r>
              <a:rPr lang="hu-HU" altLang="hu-HU" sz="1000" dirty="0" smtClean="0">
                <a:solidFill>
                  <a:srgbClr val="003300"/>
                </a:solidFill>
              </a:rPr>
              <a:t> CJEU </a:t>
            </a:r>
            <a:r>
              <a:rPr lang="hu-HU" altLang="hu-HU" sz="1000" dirty="0">
                <a:solidFill>
                  <a:srgbClr val="003300"/>
                </a:solidFill>
              </a:rPr>
              <a:t>(2015. okt. 29.) – adatbázist alkotó tartalmi elemek önállósága </a:t>
            </a:r>
            <a:r>
              <a:rPr lang="hu-HU" sz="1000" dirty="0"/>
              <a:t>a helyrajzi térképből harmadik személy által egy másik térkép elkészítése és forgalmazása céljából kinyert földrajzi adatoknak kinyerésüket követően elegendő információs értéke marad ahhoz, hogy az említett rendelkezés értelmében „adatbázis” „önálló tartalmi elemeinek” lehessen őket minősíteni és az értékcsökkenése nem jelenti azt, hogy ne lehetne jogsértő a kinyerése</a:t>
            </a:r>
            <a:r>
              <a:rPr lang="hu-HU" sz="1000" dirty="0" smtClean="0"/>
              <a:t>.</a:t>
            </a:r>
            <a:endParaRPr lang="hu-HU" altLang="hu-HU" sz="1000" dirty="0">
              <a:solidFill>
                <a:srgbClr val="003300"/>
              </a:solidFill>
            </a:endParaRPr>
          </a:p>
          <a:p>
            <a:pPr algn="just"/>
            <a:r>
              <a:rPr lang="hu-HU" altLang="hu-HU" sz="1000" dirty="0" smtClean="0">
                <a:solidFill>
                  <a:srgbClr val="003300"/>
                </a:solidFill>
              </a:rPr>
              <a:t>Szerzői </a:t>
            </a:r>
            <a:r>
              <a:rPr lang="hu-HU" altLang="hu-HU" sz="1000" dirty="0">
                <a:solidFill>
                  <a:srgbClr val="003300"/>
                </a:solidFill>
              </a:rPr>
              <a:t>jogi védelemben csak a gyűjteményes műnek minősülő adatbázis részesül! </a:t>
            </a:r>
            <a:endParaRPr lang="hu-HU" altLang="hu-HU" sz="1000" dirty="0" smtClean="0">
              <a:solidFill>
                <a:srgbClr val="003300"/>
              </a:solidFill>
            </a:endParaRPr>
          </a:p>
          <a:p>
            <a:pPr algn="just"/>
            <a:r>
              <a:rPr lang="hu-HU" altLang="hu-HU" sz="1000" dirty="0" smtClean="0">
                <a:solidFill>
                  <a:srgbClr val="003300"/>
                </a:solidFill>
              </a:rPr>
              <a:t>Az </a:t>
            </a:r>
            <a:r>
              <a:rPr lang="hu-HU" altLang="hu-HU" sz="1000" dirty="0">
                <a:solidFill>
                  <a:srgbClr val="003300"/>
                </a:solidFill>
              </a:rPr>
              <a:t>adatbázisra vonatkozó vagyoni </a:t>
            </a:r>
            <a:r>
              <a:rPr lang="hu-HU" altLang="hu-HU" sz="1000" dirty="0" smtClean="0">
                <a:solidFill>
                  <a:srgbClr val="003300"/>
                </a:solidFill>
              </a:rPr>
              <a:t>jogok </a:t>
            </a:r>
            <a:r>
              <a:rPr lang="hu-HU" altLang="hu-HU" sz="1000" dirty="0">
                <a:solidFill>
                  <a:srgbClr val="003300"/>
                </a:solidFill>
              </a:rPr>
              <a:t>átruházhatók</a:t>
            </a:r>
            <a:r>
              <a:rPr lang="hu-HU" altLang="hu-HU" sz="1000" dirty="0" smtClean="0">
                <a:solidFill>
                  <a:srgbClr val="003300"/>
                </a:solidFill>
              </a:rPr>
              <a:t>.</a:t>
            </a:r>
          </a:p>
          <a:p>
            <a:pPr algn="just"/>
            <a:r>
              <a:rPr lang="hu-HU" altLang="hu-HU" sz="1000" dirty="0">
                <a:solidFill>
                  <a:srgbClr val="003300"/>
                </a:solidFill>
              </a:rPr>
              <a:t>Védelmi idő: általános szabályok szerint (</a:t>
            </a:r>
            <a:r>
              <a:rPr lang="hu-HU" altLang="hu-HU" sz="1000" dirty="0" err="1">
                <a:solidFill>
                  <a:srgbClr val="003300"/>
                </a:solidFill>
              </a:rPr>
              <a:t>p.m.a</a:t>
            </a:r>
            <a:r>
              <a:rPr lang="hu-HU" altLang="hu-HU" sz="1000" dirty="0">
                <a:solidFill>
                  <a:srgbClr val="003300"/>
                </a:solidFill>
              </a:rPr>
              <a:t>. 70 év)</a:t>
            </a:r>
          </a:p>
          <a:p>
            <a:pPr algn="just"/>
            <a:endParaRPr lang="hu-HU" altLang="hu-HU" sz="1000" dirty="0" smtClean="0">
              <a:solidFill>
                <a:srgbClr val="003300"/>
              </a:solidFill>
            </a:endParaRPr>
          </a:p>
          <a:p>
            <a:pPr algn="just"/>
            <a:endParaRPr lang="hu-HU" altLang="hu-HU" sz="1000" dirty="0">
              <a:solidFill>
                <a:srgbClr val="003300"/>
              </a:solidFill>
            </a:endParaRPr>
          </a:p>
        </p:txBody>
      </p:sp>
      <p:sp>
        <p:nvSpPr>
          <p:cNvPr id="13315" name="Text Box 3"/>
          <p:cNvSpPr txBox="1">
            <a:spLocks noChangeArrowheads="1"/>
          </p:cNvSpPr>
          <p:nvPr/>
        </p:nvSpPr>
        <p:spPr bwMode="auto">
          <a:xfrm>
            <a:off x="832623" y="1815666"/>
            <a:ext cx="7121913"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257175" indent="-257175">
              <a:buFont typeface="Arial" panose="020B0604020202020204" pitchFamily="34" charset="0"/>
              <a:buChar char="•"/>
            </a:pPr>
            <a:endParaRPr lang="hu-HU" altLang="hu-HU" sz="1350" dirty="0">
              <a:solidFill>
                <a:srgbClr val="003300"/>
              </a:solidFill>
              <a:latin typeface="+mj-lt"/>
            </a:endParaRPr>
          </a:p>
          <a:p>
            <a:endParaRPr lang="en-GB" altLang="hu-HU" sz="1500" dirty="0">
              <a:solidFill>
                <a:srgbClr val="003300"/>
              </a:solidFill>
              <a:latin typeface="+mj-lt"/>
            </a:endParaRPr>
          </a:p>
        </p:txBody>
      </p:sp>
    </p:spTree>
    <p:extLst>
      <p:ext uri="{BB962C8B-B14F-4D97-AF65-F5344CB8AC3E}">
        <p14:creationId xmlns:p14="http://schemas.microsoft.com/office/powerpoint/2010/main" val="260374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39466" y="844154"/>
            <a:ext cx="6329363" cy="485775"/>
          </a:xfrm>
        </p:spPr>
        <p:txBody>
          <a:bodyPr>
            <a:normAutofit fontScale="90000"/>
          </a:bodyPr>
          <a:lstStyle/>
          <a:p>
            <a:pPr eaLnBrk="1" hangingPunct="1"/>
            <a:r>
              <a:rPr lang="hu-HU" altLang="hu-HU" sz="3000" b="1" dirty="0">
                <a:solidFill>
                  <a:srgbClr val="800000"/>
                </a:solidFill>
              </a:rPr>
              <a:t>Magyar szerzői jogi védelem </a:t>
            </a:r>
            <a:r>
              <a:rPr lang="hu-HU" altLang="hu-HU" sz="3000" b="1" dirty="0" err="1">
                <a:solidFill>
                  <a:srgbClr val="800000"/>
                </a:solidFill>
              </a:rPr>
              <a:t>level</a:t>
            </a:r>
            <a:r>
              <a:rPr lang="hu-HU" altLang="hu-HU" sz="3000" b="1" dirty="0">
                <a:solidFill>
                  <a:srgbClr val="800000"/>
                </a:solidFill>
              </a:rPr>
              <a:t> 2/2.</a:t>
            </a:r>
            <a:endParaRPr lang="en-GB" altLang="hu-HU" sz="3000" b="1" dirty="0">
              <a:solidFill>
                <a:srgbClr val="800000"/>
              </a:solidFill>
            </a:endParaRPr>
          </a:p>
        </p:txBody>
      </p:sp>
      <p:sp>
        <p:nvSpPr>
          <p:cNvPr id="13315" name="Text Box 3"/>
          <p:cNvSpPr txBox="1">
            <a:spLocks noChangeArrowheads="1"/>
          </p:cNvSpPr>
          <p:nvPr/>
        </p:nvSpPr>
        <p:spPr bwMode="auto">
          <a:xfrm>
            <a:off x="1174595" y="1815666"/>
            <a:ext cx="6876585"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257175" indent="-257175" algn="just">
              <a:buFont typeface="Arial" panose="020B0604020202020204" pitchFamily="34" charset="0"/>
              <a:buChar char="•"/>
            </a:pPr>
            <a:r>
              <a:rPr lang="hu-HU" altLang="hu-HU" sz="1425" b="1" dirty="0">
                <a:solidFill>
                  <a:srgbClr val="003300"/>
                </a:solidFill>
                <a:latin typeface="+mj-lt"/>
              </a:rPr>
              <a:t>Nem szükséges a szerző engedélye </a:t>
            </a:r>
            <a:r>
              <a:rPr lang="hu-HU" altLang="hu-HU" sz="1425" dirty="0">
                <a:solidFill>
                  <a:srgbClr val="003300"/>
                </a:solidFill>
                <a:latin typeface="+mj-lt"/>
              </a:rPr>
              <a:t>ahhoz, hogy az adatbázist jogszerűen felhasználó személy az adatbázis tartalmához való hozzáféréshez és az adatbázis tartalmának rendeltetésszerű felhasználásához szükséges cselekményeket elvégezze.</a:t>
            </a:r>
          </a:p>
          <a:p>
            <a:pPr marL="257175" indent="-257175" algn="just">
              <a:buFont typeface="Arial" panose="020B0604020202020204" pitchFamily="34" charset="0"/>
              <a:buChar char="•"/>
            </a:pPr>
            <a:endParaRPr lang="hu-HU" altLang="hu-HU" sz="1425" dirty="0">
              <a:solidFill>
                <a:srgbClr val="003300"/>
              </a:solidFill>
              <a:latin typeface="+mj-lt"/>
            </a:endParaRPr>
          </a:p>
        </p:txBody>
      </p:sp>
    </p:spTree>
    <p:extLst>
      <p:ext uri="{BB962C8B-B14F-4D97-AF65-F5344CB8AC3E}">
        <p14:creationId xmlns:p14="http://schemas.microsoft.com/office/powerpoint/2010/main" val="82445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hu-HU" altLang="hu-HU" sz="3000" b="1" dirty="0">
                <a:solidFill>
                  <a:srgbClr val="800000"/>
                </a:solidFill>
              </a:rPr>
              <a:t>Magyar szerzői jogi védelem level3.  </a:t>
            </a:r>
            <a:endParaRPr lang="en-GB" altLang="hu-HU" sz="3000" b="1" dirty="0">
              <a:solidFill>
                <a:srgbClr val="800000"/>
              </a:solidFill>
            </a:endParaRPr>
          </a:p>
        </p:txBody>
      </p:sp>
      <p:sp>
        <p:nvSpPr>
          <p:cNvPr id="2" name="Szöveg helye 1"/>
          <p:cNvSpPr>
            <a:spLocks noGrp="1"/>
          </p:cNvSpPr>
          <p:nvPr>
            <p:ph type="body" idx="1"/>
          </p:nvPr>
        </p:nvSpPr>
        <p:spPr/>
        <p:txBody>
          <a:bodyPr/>
          <a:lstStyle/>
          <a:p>
            <a:endParaRPr lang="hu-HU"/>
          </a:p>
        </p:txBody>
      </p:sp>
      <p:pic>
        <p:nvPicPr>
          <p:cNvPr id="6" name="Tartalom hely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4148" y="2138051"/>
            <a:ext cx="3106245" cy="1739497"/>
          </a:xfrm>
        </p:spPr>
      </p:pic>
      <p:sp>
        <p:nvSpPr>
          <p:cNvPr id="4" name="Szöveg helye 3"/>
          <p:cNvSpPr>
            <a:spLocks noGrp="1"/>
          </p:cNvSpPr>
          <p:nvPr>
            <p:ph type="body" sz="quarter" idx="3"/>
          </p:nvPr>
        </p:nvSpPr>
        <p:spPr/>
        <p:txBody>
          <a:bodyPr/>
          <a:lstStyle/>
          <a:p>
            <a:endParaRPr lang="hu-HU"/>
          </a:p>
        </p:txBody>
      </p:sp>
      <p:sp>
        <p:nvSpPr>
          <p:cNvPr id="5" name="Tartalom helye 4"/>
          <p:cNvSpPr>
            <a:spLocks noGrp="1"/>
          </p:cNvSpPr>
          <p:nvPr>
            <p:ph sz="quarter" idx="4"/>
          </p:nvPr>
        </p:nvSpPr>
        <p:spPr>
          <a:xfrm>
            <a:off x="4635503" y="1626376"/>
            <a:ext cx="3531276" cy="2780525"/>
          </a:xfrm>
        </p:spPr>
        <p:txBody>
          <a:bodyPr>
            <a:normAutofit fontScale="55000" lnSpcReduction="20000"/>
          </a:bodyPr>
          <a:lstStyle/>
          <a:p>
            <a:pPr algn="just">
              <a:buClr>
                <a:srgbClr val="800000"/>
              </a:buClr>
              <a:buFont typeface="Arial" pitchFamily="34" charset="0"/>
              <a:buChar char="•"/>
              <a:defRPr/>
            </a:pPr>
            <a:r>
              <a:rPr lang="hu-HU" dirty="0" smtClean="0">
                <a:solidFill>
                  <a:srgbClr val="003300"/>
                </a:solidFill>
              </a:rPr>
              <a:t>az </a:t>
            </a:r>
            <a:r>
              <a:rPr lang="hu-HU" b="1" dirty="0">
                <a:solidFill>
                  <a:srgbClr val="003300"/>
                </a:solidFill>
              </a:rPr>
              <a:t>adatbázis-előállítók teljesítményei</a:t>
            </a:r>
            <a:r>
              <a:rPr lang="hu-HU" dirty="0">
                <a:solidFill>
                  <a:srgbClr val="003300"/>
                </a:solidFill>
              </a:rPr>
              <a:t> az e törvényben meghatározott védelemben részesülnek – nem szerzői, hanem kapcsolódó jog/</a:t>
            </a:r>
            <a:r>
              <a:rPr lang="hu-HU" dirty="0" err="1">
                <a:solidFill>
                  <a:srgbClr val="003300"/>
                </a:solidFill>
              </a:rPr>
              <a:t>sui</a:t>
            </a:r>
            <a:r>
              <a:rPr lang="hu-HU" dirty="0">
                <a:solidFill>
                  <a:srgbClr val="003300"/>
                </a:solidFill>
              </a:rPr>
              <a:t> generis védelem (itt van, de más a tartalma)</a:t>
            </a:r>
            <a:endParaRPr lang="en-GB" dirty="0">
              <a:solidFill>
                <a:srgbClr val="003300"/>
              </a:solidFill>
            </a:endParaRPr>
          </a:p>
          <a:p>
            <a:pPr algn="just">
              <a:buClr>
                <a:srgbClr val="800000"/>
              </a:buClr>
              <a:buFont typeface="Arial" pitchFamily="34" charset="0"/>
              <a:buChar char="•"/>
              <a:defRPr/>
            </a:pPr>
            <a:r>
              <a:rPr lang="hu-HU" dirty="0">
                <a:solidFill>
                  <a:srgbClr val="003300"/>
                </a:solidFill>
              </a:rPr>
              <a:t> Azon adatbázisok előállítói számára, amelyek tartalmának </a:t>
            </a:r>
            <a:r>
              <a:rPr lang="hu-HU" b="1" dirty="0">
                <a:solidFill>
                  <a:srgbClr val="003300"/>
                </a:solidFill>
              </a:rPr>
              <a:t>megszerzése, ellenőrzése illetve előállítása</a:t>
            </a:r>
            <a:r>
              <a:rPr lang="hu-HU" dirty="0">
                <a:solidFill>
                  <a:srgbClr val="003300"/>
                </a:solidFill>
              </a:rPr>
              <a:t> minőségileg vagy mennyiségileg </a:t>
            </a:r>
            <a:r>
              <a:rPr lang="hu-HU" b="1" dirty="0">
                <a:solidFill>
                  <a:srgbClr val="003300"/>
                </a:solidFill>
              </a:rPr>
              <a:t>jelentős ráfordítással</a:t>
            </a:r>
            <a:r>
              <a:rPr lang="hu-HU" dirty="0">
                <a:solidFill>
                  <a:srgbClr val="003300"/>
                </a:solidFill>
              </a:rPr>
              <a:t> járt.  </a:t>
            </a:r>
            <a:endParaRPr lang="hu-HU" dirty="0" smtClean="0">
              <a:solidFill>
                <a:srgbClr val="003300"/>
              </a:solidFill>
            </a:endParaRPr>
          </a:p>
          <a:p>
            <a:pPr marL="214313" lvl="1" algn="just">
              <a:buClr>
                <a:srgbClr val="800000"/>
              </a:buClr>
              <a:buFont typeface="Arial" pitchFamily="34" charset="0"/>
              <a:buChar char="•"/>
              <a:defRPr/>
            </a:pPr>
            <a:r>
              <a:rPr lang="hu-HU" altLang="hu-HU" sz="1300" dirty="0">
                <a:solidFill>
                  <a:srgbClr val="003300"/>
                </a:solidFill>
              </a:rPr>
              <a:t>Lóverseny és </a:t>
            </a:r>
            <a:r>
              <a:rPr lang="hu-HU" altLang="hu-HU" sz="1300" dirty="0" smtClean="0">
                <a:solidFill>
                  <a:srgbClr val="003300"/>
                </a:solidFill>
              </a:rPr>
              <a:t>foci CJEU </a:t>
            </a:r>
            <a:r>
              <a:rPr lang="hu-HU" altLang="hu-HU" sz="1300" dirty="0">
                <a:solidFill>
                  <a:srgbClr val="003300"/>
                </a:solidFill>
              </a:rPr>
              <a:t>(2004. november, 2012. március) – Jogi adatbázis (2009. március): különbség az adatok előállítása („</a:t>
            </a:r>
            <a:r>
              <a:rPr lang="hu-HU" altLang="hu-HU" sz="1300" dirty="0" err="1">
                <a:solidFill>
                  <a:srgbClr val="003300"/>
                </a:solidFill>
              </a:rPr>
              <a:t>creation</a:t>
            </a:r>
            <a:r>
              <a:rPr lang="hu-HU" altLang="hu-HU" sz="1300" dirty="0">
                <a:solidFill>
                  <a:srgbClr val="003300"/>
                </a:solidFill>
              </a:rPr>
              <a:t>”) és az adatok megszerzése („</a:t>
            </a:r>
            <a:r>
              <a:rPr lang="hu-HU" altLang="hu-HU" sz="1300" dirty="0" err="1">
                <a:solidFill>
                  <a:srgbClr val="003300"/>
                </a:solidFill>
              </a:rPr>
              <a:t>obtaining</a:t>
            </a:r>
            <a:r>
              <a:rPr lang="hu-HU" altLang="hu-HU" sz="1300" dirty="0">
                <a:solidFill>
                  <a:srgbClr val="003300"/>
                </a:solidFill>
              </a:rPr>
              <a:t>”) között   </a:t>
            </a:r>
            <a:r>
              <a:rPr lang="hu-HU" altLang="hu-HU" sz="1300" dirty="0"/>
              <a:t>a versenyen részt vevő lovak listájának megalkotására felhasznált pénzeszközök és az ennek keretében tartozó ellenőrzési műveletek nem az adatbázisra </a:t>
            </a:r>
            <a:r>
              <a:rPr lang="hu-HU" altLang="hu-HU" sz="1300" dirty="0" smtClean="0"/>
              <a:t>ráfordítások</a:t>
            </a:r>
            <a:endParaRPr lang="hu-HU" dirty="0">
              <a:solidFill>
                <a:srgbClr val="003300"/>
              </a:solidFill>
            </a:endParaRPr>
          </a:p>
          <a:p>
            <a:pPr algn="just">
              <a:buClr>
                <a:srgbClr val="800000"/>
              </a:buClr>
              <a:buFont typeface="Arial" pitchFamily="34" charset="0"/>
              <a:buChar char="•"/>
              <a:defRPr/>
            </a:pPr>
            <a:r>
              <a:rPr lang="hu-HU" dirty="0">
                <a:solidFill>
                  <a:srgbClr val="003300"/>
                </a:solidFill>
              </a:rPr>
              <a:t>Adatbázis előállító </a:t>
            </a:r>
            <a:r>
              <a:rPr lang="hu-HU" b="1" dirty="0" err="1">
                <a:solidFill>
                  <a:srgbClr val="003300"/>
                </a:solidFill>
              </a:rPr>
              <a:t>sui</a:t>
            </a:r>
            <a:r>
              <a:rPr lang="hu-HU" b="1" dirty="0">
                <a:solidFill>
                  <a:srgbClr val="003300"/>
                </a:solidFill>
              </a:rPr>
              <a:t> generis jogosultsága</a:t>
            </a:r>
            <a:r>
              <a:rPr lang="hu-HU" dirty="0">
                <a:solidFill>
                  <a:srgbClr val="003300"/>
                </a:solidFill>
              </a:rPr>
              <a:t>: ha az adatbázis tartalmának megszerzése, ellenőrzése vagy megjelenítése jelentős ráfordítást igényelt. </a:t>
            </a:r>
          </a:p>
          <a:p>
            <a:pPr algn="just">
              <a:buClr>
                <a:srgbClr val="800000"/>
              </a:buClr>
              <a:buFont typeface="Arial" pitchFamily="34" charset="0"/>
              <a:buChar char="•"/>
              <a:defRPr/>
            </a:pPr>
            <a:r>
              <a:rPr lang="hu-HU" dirty="0">
                <a:solidFill>
                  <a:srgbClr val="003300"/>
                </a:solidFill>
              </a:rPr>
              <a:t>Jogosult: természetes személy, jogi személy vagy jogi személyiséggel nem rendelkező gazdasági társaság, </a:t>
            </a:r>
            <a:r>
              <a:rPr lang="hu-HU" b="1" dirty="0">
                <a:solidFill>
                  <a:srgbClr val="003300"/>
                </a:solidFill>
              </a:rPr>
              <a:t>aki vagy amely saját nevében és kockázatára kezdeményezte az adatbázis előállítását, gondoskodva az ehhez szükséges ráfordításokról</a:t>
            </a:r>
            <a:r>
              <a:rPr lang="hu-HU" dirty="0">
                <a:solidFill>
                  <a:srgbClr val="003300"/>
                </a:solidFill>
              </a:rPr>
              <a:t> (Szjt. 84/A.§).</a:t>
            </a:r>
          </a:p>
          <a:p>
            <a:endParaRPr lang="hu-HU" dirty="0"/>
          </a:p>
        </p:txBody>
      </p:sp>
    </p:spTree>
    <p:extLst>
      <p:ext uri="{BB962C8B-B14F-4D97-AF65-F5344CB8AC3E}">
        <p14:creationId xmlns:p14="http://schemas.microsoft.com/office/powerpoint/2010/main" val="83426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09682" y="1059582"/>
            <a:ext cx="5450737" cy="540544"/>
          </a:xfrm>
        </p:spPr>
        <p:txBody>
          <a:bodyPr>
            <a:normAutofit fontScale="90000"/>
          </a:bodyPr>
          <a:lstStyle/>
          <a:p>
            <a:pPr eaLnBrk="1" hangingPunct="1"/>
            <a:r>
              <a:rPr lang="hu-HU" altLang="hu-HU" sz="3000" b="1" dirty="0">
                <a:solidFill>
                  <a:srgbClr val="800000"/>
                </a:solidFill>
              </a:rPr>
              <a:t>Magyar szerzői jogi védelem </a:t>
            </a:r>
            <a:r>
              <a:rPr lang="hu-HU" altLang="hu-HU" sz="3000" b="1" dirty="0" smtClean="0">
                <a:solidFill>
                  <a:srgbClr val="800000"/>
                </a:solidFill>
              </a:rPr>
              <a:t>level3. </a:t>
            </a:r>
            <a:endParaRPr lang="en-GB" altLang="hu-HU" sz="3000" b="1" dirty="0">
              <a:solidFill>
                <a:srgbClr val="800000"/>
              </a:solidFill>
            </a:endParaRPr>
          </a:p>
        </p:txBody>
      </p:sp>
      <p:sp>
        <p:nvSpPr>
          <p:cNvPr id="14339" name="Text Box 3"/>
          <p:cNvSpPr txBox="1">
            <a:spLocks noChangeArrowheads="1"/>
          </p:cNvSpPr>
          <p:nvPr/>
        </p:nvSpPr>
        <p:spPr bwMode="auto">
          <a:xfrm>
            <a:off x="840059" y="1869673"/>
            <a:ext cx="7337502" cy="264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Aft>
                <a:spcPts val="450"/>
              </a:spcAft>
              <a:buClr>
                <a:srgbClr val="800000"/>
              </a:buClr>
              <a:defRPr/>
            </a:pPr>
            <a:r>
              <a:rPr lang="hu-HU" sz="1500" b="1" dirty="0" err="1">
                <a:solidFill>
                  <a:srgbClr val="003300"/>
                </a:solidFill>
                <a:latin typeface="+mj-lt"/>
              </a:rPr>
              <a:t>Sui</a:t>
            </a:r>
            <a:r>
              <a:rPr lang="hu-HU" sz="1500" b="1" dirty="0">
                <a:solidFill>
                  <a:srgbClr val="003300"/>
                </a:solidFill>
                <a:latin typeface="+mj-lt"/>
              </a:rPr>
              <a:t> </a:t>
            </a:r>
            <a:r>
              <a:rPr lang="hu-HU" sz="1500" b="1" dirty="0" smtClean="0">
                <a:solidFill>
                  <a:srgbClr val="003300"/>
                </a:solidFill>
                <a:latin typeface="+mj-lt"/>
              </a:rPr>
              <a:t>generis előállítói </a:t>
            </a:r>
            <a:r>
              <a:rPr lang="hu-HU" sz="1500" b="1" dirty="0">
                <a:solidFill>
                  <a:srgbClr val="003300"/>
                </a:solidFill>
                <a:latin typeface="+mj-lt"/>
              </a:rPr>
              <a:t>jogok: </a:t>
            </a:r>
          </a:p>
          <a:p>
            <a:pPr marL="771525" lvl="1">
              <a:spcAft>
                <a:spcPts val="450"/>
              </a:spcAft>
              <a:buClr>
                <a:srgbClr val="800000"/>
              </a:buClr>
              <a:buFont typeface="Arial" pitchFamily="34" charset="0"/>
              <a:buChar char="•"/>
              <a:defRPr/>
            </a:pPr>
            <a:r>
              <a:rPr lang="hu-HU" sz="1300" b="1" dirty="0">
                <a:solidFill>
                  <a:srgbClr val="003300"/>
                </a:solidFill>
                <a:latin typeface="+mj-lt"/>
              </a:rPr>
              <a:t>Kimásolás:</a:t>
            </a:r>
            <a:r>
              <a:rPr lang="hu-HU" sz="1300" dirty="0">
                <a:solidFill>
                  <a:srgbClr val="003300"/>
                </a:solidFill>
                <a:latin typeface="+mj-lt"/>
              </a:rPr>
              <a:t> másolat készítése útján </a:t>
            </a:r>
            <a:r>
              <a:rPr lang="hu-HU" sz="1300" dirty="0" smtClean="0">
                <a:solidFill>
                  <a:srgbClr val="003300"/>
                </a:solidFill>
                <a:latin typeface="+mj-lt"/>
              </a:rPr>
              <a:t>többszörözzék</a:t>
            </a:r>
          </a:p>
          <a:p>
            <a:pPr algn="just">
              <a:spcAft>
                <a:spcPts val="450"/>
              </a:spcAft>
              <a:buClr>
                <a:srgbClr val="800000"/>
              </a:buClr>
              <a:buFont typeface="Arial" charset="0"/>
              <a:buChar char="•"/>
            </a:pPr>
            <a:r>
              <a:rPr lang="hu-HU" altLang="hu-HU" sz="1000" dirty="0" err="1">
                <a:solidFill>
                  <a:srgbClr val="003300"/>
                </a:solidFill>
              </a:rPr>
              <a:t>Directmedia</a:t>
            </a:r>
            <a:r>
              <a:rPr lang="hu-HU" altLang="hu-HU" sz="1000" dirty="0">
                <a:solidFill>
                  <a:srgbClr val="003300"/>
                </a:solidFill>
              </a:rPr>
              <a:t> Publishing ítélet (2008. október 9.): tágabb értelmezést ad az EB a „kimásolás” fogalma értelmezésével </a:t>
            </a:r>
            <a:r>
              <a:rPr lang="hu-HU" altLang="hu-HU" sz="1000" dirty="0"/>
              <a:t>nem csak a </a:t>
            </a:r>
            <a:r>
              <a:rPr lang="hu-HU" altLang="hu-HU" sz="1000" dirty="0" smtClean="0"/>
              <a:t>technikai </a:t>
            </a:r>
            <a:r>
              <a:rPr lang="hu-HU" altLang="hu-HU" sz="1000" dirty="0"/>
              <a:t>lemásolási műveletek, hanem a védett adatbázis elemeinek valamely másik adatbázisba való, azt követő átvétele is, hogy az előbbi adatbázist a képernyőn megjelenítették, és az abban foglalt elemeket egyenként </a:t>
            </a:r>
            <a:r>
              <a:rPr lang="hu-HU" altLang="hu-HU" sz="1000" dirty="0" smtClean="0"/>
              <a:t>értékelték</a:t>
            </a:r>
            <a:endParaRPr lang="hu-HU" sz="1300" dirty="0" smtClean="0">
              <a:solidFill>
                <a:srgbClr val="003300"/>
              </a:solidFill>
              <a:latin typeface="+mj-lt"/>
            </a:endParaRPr>
          </a:p>
          <a:p>
            <a:pPr marL="771525" lvl="1" algn="just">
              <a:spcAft>
                <a:spcPts val="450"/>
              </a:spcAft>
              <a:buClr>
                <a:srgbClr val="800000"/>
              </a:buClr>
              <a:buFont typeface="Arial" pitchFamily="34" charset="0"/>
              <a:buChar char="•"/>
              <a:defRPr/>
            </a:pPr>
            <a:r>
              <a:rPr lang="hu-HU" sz="1300" b="1" dirty="0" smtClean="0">
                <a:solidFill>
                  <a:srgbClr val="003300"/>
                </a:solidFill>
                <a:latin typeface="+mj-lt"/>
              </a:rPr>
              <a:t>Újrahasznosítás</a:t>
            </a:r>
            <a:r>
              <a:rPr lang="hu-HU" sz="1300" b="1" dirty="0">
                <a:solidFill>
                  <a:srgbClr val="003300"/>
                </a:solidFill>
                <a:latin typeface="+mj-lt"/>
              </a:rPr>
              <a:t>:</a:t>
            </a:r>
            <a:r>
              <a:rPr lang="hu-HU" sz="1300" dirty="0">
                <a:solidFill>
                  <a:srgbClr val="003300"/>
                </a:solidFill>
                <a:latin typeface="+mj-lt"/>
              </a:rPr>
              <a:t> a nyilvánosság számára hozzáférhetővé tétel az adatbázis példányainak terjesztésével vagy nyilvánossághoz való közvetítéssel (jogkimerülés általános szabályai</a:t>
            </a:r>
            <a:r>
              <a:rPr lang="hu-HU" sz="1300" dirty="0" smtClean="0">
                <a:solidFill>
                  <a:srgbClr val="003300"/>
                </a:solidFill>
                <a:latin typeface="+mj-lt"/>
              </a:rPr>
              <a:t>)</a:t>
            </a:r>
            <a:endParaRPr lang="hu-HU" altLang="hu-HU" sz="1000" dirty="0">
              <a:solidFill>
                <a:srgbClr val="003300"/>
              </a:solidFill>
            </a:endParaRPr>
          </a:p>
          <a:p>
            <a:pPr algn="just">
              <a:spcAft>
                <a:spcPts val="450"/>
              </a:spcAft>
              <a:buClr>
                <a:srgbClr val="800000"/>
              </a:buClr>
              <a:buFont typeface="Arial" charset="0"/>
              <a:buChar char="•"/>
            </a:pPr>
            <a:r>
              <a:rPr lang="hu-HU" altLang="hu-HU" sz="1000" dirty="0" err="1">
                <a:solidFill>
                  <a:srgbClr val="003300"/>
                </a:solidFill>
              </a:rPr>
              <a:t>Football</a:t>
            </a:r>
            <a:r>
              <a:rPr lang="hu-HU" altLang="hu-HU" sz="1000" dirty="0">
                <a:solidFill>
                  <a:srgbClr val="003300"/>
                </a:solidFill>
              </a:rPr>
              <a:t> </a:t>
            </a:r>
            <a:r>
              <a:rPr lang="hu-HU" altLang="hu-HU" sz="1000" dirty="0" err="1">
                <a:solidFill>
                  <a:srgbClr val="003300"/>
                </a:solidFill>
              </a:rPr>
              <a:t>Dataco</a:t>
            </a:r>
            <a:r>
              <a:rPr lang="hu-HU" altLang="hu-HU" sz="1000" dirty="0">
                <a:solidFill>
                  <a:srgbClr val="003300"/>
                </a:solidFill>
              </a:rPr>
              <a:t> ítélet (2012. okt. 18.) – újrahasznosítás fogalma és az újrahasznosítás helyének meghatározása </a:t>
            </a:r>
            <a:r>
              <a:rPr lang="hu-HU" altLang="hu-HU" sz="1000" dirty="0"/>
              <a:t>egyik tagállamból a másikba, adatküldő és adatfogadó személy különböző államban, a küldő az </a:t>
            </a:r>
            <a:r>
              <a:rPr lang="hu-HU" altLang="hu-HU" sz="1000" dirty="0" err="1"/>
              <a:t>újrahasznosító</a:t>
            </a:r>
            <a:r>
              <a:rPr lang="hu-HU" altLang="hu-HU" sz="1000" dirty="0"/>
              <a:t>, de a helyszín a fogadó állama</a:t>
            </a:r>
            <a:endParaRPr lang="hu-HU" sz="1300" dirty="0">
              <a:solidFill>
                <a:srgbClr val="003300"/>
              </a:solidFill>
              <a:latin typeface="+mj-lt"/>
            </a:endParaRPr>
          </a:p>
          <a:p>
            <a:pPr marL="771525" lvl="1">
              <a:spcAft>
                <a:spcPts val="450"/>
              </a:spcAft>
              <a:buClr>
                <a:srgbClr val="800000"/>
              </a:buClr>
              <a:buFont typeface="Arial" pitchFamily="34" charset="0"/>
              <a:buChar char="•"/>
              <a:defRPr/>
            </a:pPr>
            <a:r>
              <a:rPr lang="hu-HU" sz="1300" dirty="0">
                <a:solidFill>
                  <a:srgbClr val="003300"/>
                </a:solidFill>
                <a:latin typeface="+mj-lt"/>
              </a:rPr>
              <a:t>Az adatbázis előállítójának hozzájárulása nélkül ismételten és rendszeresen nem másolható ki, illetve nem hasznosítható újra az adatbázis tartalmának jelentéktelen része sem, ha ez sérelmes az adatbázis rendes felhasználására, vagy indokolatlanul károsítja az adatbázis előállítójának jogos érdekeit</a:t>
            </a:r>
            <a:r>
              <a:rPr lang="hu-HU" sz="1500" dirty="0">
                <a:solidFill>
                  <a:srgbClr val="003300"/>
                </a:solidFill>
                <a:latin typeface="+mj-lt"/>
              </a:rPr>
              <a:t>.</a:t>
            </a:r>
          </a:p>
        </p:txBody>
      </p:sp>
    </p:spTree>
    <p:extLst>
      <p:ext uri="{BB962C8B-B14F-4D97-AF65-F5344CB8AC3E}">
        <p14:creationId xmlns:p14="http://schemas.microsoft.com/office/powerpoint/2010/main" val="243877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55676" y="897732"/>
            <a:ext cx="6059574" cy="684610"/>
          </a:xfrm>
        </p:spPr>
        <p:txBody>
          <a:bodyPr>
            <a:normAutofit/>
          </a:bodyPr>
          <a:lstStyle/>
          <a:p>
            <a:pPr eaLnBrk="1" hangingPunct="1"/>
            <a:r>
              <a:rPr lang="hu-HU" altLang="hu-HU" sz="3000" b="1" dirty="0">
                <a:solidFill>
                  <a:srgbClr val="800000"/>
                </a:solidFill>
              </a:rPr>
              <a:t>Magyar szerzői jogi védelem </a:t>
            </a:r>
            <a:r>
              <a:rPr lang="hu-HU" altLang="hu-HU" sz="3000" b="1" dirty="0" err="1">
                <a:solidFill>
                  <a:srgbClr val="800000"/>
                </a:solidFill>
              </a:rPr>
              <a:t>level</a:t>
            </a:r>
            <a:r>
              <a:rPr lang="hu-HU" altLang="hu-HU" sz="3000" b="1" dirty="0">
                <a:solidFill>
                  <a:srgbClr val="800000"/>
                </a:solidFill>
              </a:rPr>
              <a:t> </a:t>
            </a:r>
            <a:r>
              <a:rPr lang="hu-HU" altLang="hu-HU" sz="3000" b="1" dirty="0" smtClean="0">
                <a:solidFill>
                  <a:srgbClr val="800000"/>
                </a:solidFill>
              </a:rPr>
              <a:t>3. </a:t>
            </a:r>
            <a:endParaRPr lang="en-US" altLang="hu-HU" sz="3000" b="1" dirty="0">
              <a:solidFill>
                <a:srgbClr val="800000"/>
              </a:solidFill>
            </a:endParaRPr>
          </a:p>
        </p:txBody>
      </p:sp>
      <p:sp>
        <p:nvSpPr>
          <p:cNvPr id="15363" name="Rectangle 3"/>
          <p:cNvSpPr>
            <a:spLocks noGrp="1" noChangeArrowheads="1"/>
          </p:cNvSpPr>
          <p:nvPr>
            <p:ph idx="1"/>
          </p:nvPr>
        </p:nvSpPr>
        <p:spPr>
          <a:xfrm>
            <a:off x="988741" y="1869672"/>
            <a:ext cx="7047571" cy="2808312"/>
          </a:xfrm>
        </p:spPr>
        <p:txBody>
          <a:bodyPr>
            <a:normAutofit/>
          </a:bodyPr>
          <a:lstStyle/>
          <a:p>
            <a:pPr marL="0" indent="0" defTabSz="685800">
              <a:spcBef>
                <a:spcPct val="0"/>
              </a:spcBef>
              <a:buClr>
                <a:srgbClr val="800000"/>
              </a:buClr>
              <a:buNone/>
              <a:defRPr/>
            </a:pPr>
            <a:r>
              <a:rPr lang="hu-HU" sz="1500" b="1" dirty="0">
                <a:solidFill>
                  <a:srgbClr val="003300"/>
                </a:solidFill>
                <a:latin typeface="+mj-lt"/>
                <a:ea typeface="ＭＳ Ｐゴシック" pitchFamily="34" charset="-128"/>
              </a:rPr>
              <a:t>Védelmi idő: </a:t>
            </a:r>
            <a:r>
              <a:rPr lang="hu-HU" sz="1500" dirty="0">
                <a:solidFill>
                  <a:srgbClr val="003300"/>
                </a:solidFill>
                <a:latin typeface="+mj-lt"/>
                <a:ea typeface="ＭＳ Ｐゴシック" pitchFamily="34" charset="-128"/>
              </a:rPr>
              <a:t>1. nyilvánosságra hozatalt  vagy az elkészítést követő év első napjától számított </a:t>
            </a:r>
            <a:r>
              <a:rPr lang="hu-HU" sz="1500" b="1" dirty="0">
                <a:solidFill>
                  <a:srgbClr val="003300"/>
                </a:solidFill>
                <a:latin typeface="+mj-lt"/>
                <a:ea typeface="ＭＳ Ｐゴシック" pitchFamily="34" charset="-128"/>
              </a:rPr>
              <a:t>15 év (többi szint: általános védelmi idő!)</a:t>
            </a:r>
          </a:p>
          <a:p>
            <a:pPr marL="0" indent="0" algn="just" defTabSz="685800">
              <a:spcBef>
                <a:spcPct val="0"/>
              </a:spcBef>
              <a:buClr>
                <a:srgbClr val="800000"/>
              </a:buClr>
              <a:buNone/>
              <a:defRPr/>
            </a:pPr>
            <a:r>
              <a:rPr lang="hu-HU" sz="1500" b="1" dirty="0">
                <a:solidFill>
                  <a:srgbClr val="003300"/>
                </a:solidFill>
                <a:latin typeface="+mj-lt"/>
                <a:ea typeface="ＭＳ Ｐゴシック" pitchFamily="34" charset="-128"/>
              </a:rPr>
              <a:t>DE:</a:t>
            </a:r>
            <a:r>
              <a:rPr lang="hu-HU" sz="1500" dirty="0">
                <a:solidFill>
                  <a:srgbClr val="003300"/>
                </a:solidFill>
                <a:latin typeface="+mj-lt"/>
                <a:ea typeface="ＭＳ Ｐゴシック" pitchFamily="34" charset="-128"/>
              </a:rPr>
              <a:t> újra kezdődik, ha az adatbázis tartalmát jelentősen megváltoztatják úgy, hogy annak eredményeként a megváltoztatott adatbázis önállóan is jelentős ráfordítással előállítottnak számít. Az adatbázis tartalmának jelentős megváltoztatása eredhet az egymást követő bővítések, elhagyások és módosítások halmozódásából is.</a:t>
            </a:r>
          </a:p>
          <a:p>
            <a:pPr marL="0" indent="0" defTabSz="685800">
              <a:spcBef>
                <a:spcPct val="0"/>
              </a:spcBef>
              <a:buClr>
                <a:srgbClr val="800000"/>
              </a:buClr>
              <a:buNone/>
              <a:defRPr/>
            </a:pPr>
            <a:endParaRPr lang="en-GB" sz="1500" dirty="0">
              <a:solidFill>
                <a:srgbClr val="003300"/>
              </a:solidFill>
              <a:latin typeface="Arial" charset="0"/>
              <a:ea typeface="ＭＳ Ｐゴシック" pitchFamily="34" charset="-128"/>
            </a:endParaRPr>
          </a:p>
          <a:p>
            <a:pPr marL="0" indent="0"/>
            <a:endParaRPr lang="en-US" altLang="hu-HU" dirty="0" smtClean="0"/>
          </a:p>
        </p:txBody>
      </p:sp>
    </p:spTree>
    <p:extLst>
      <p:ext uri="{BB962C8B-B14F-4D97-AF65-F5344CB8AC3E}">
        <p14:creationId xmlns:p14="http://schemas.microsoft.com/office/powerpoint/2010/main" val="66596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chemeClr val="accent3"/>
                </a:solidFill>
              </a:rPr>
              <a:t>+ kölcsönösség</a:t>
            </a:r>
            <a:endParaRPr lang="hu-HU" b="1" dirty="0">
              <a:solidFill>
                <a:schemeClr val="accent3"/>
              </a:solidFill>
            </a:endParaRPr>
          </a:p>
        </p:txBody>
      </p:sp>
      <p:sp>
        <p:nvSpPr>
          <p:cNvPr id="4" name="Tartalom helye 3"/>
          <p:cNvSpPr>
            <a:spLocks noGrp="1"/>
          </p:cNvSpPr>
          <p:nvPr>
            <p:ph idx="1"/>
          </p:nvPr>
        </p:nvSpPr>
        <p:spPr>
          <a:xfrm>
            <a:off x="1085384" y="1867601"/>
            <a:ext cx="6921191" cy="2812349"/>
          </a:xfrm>
        </p:spPr>
        <p:txBody>
          <a:bodyPr>
            <a:noAutofit/>
          </a:bodyPr>
          <a:lstStyle/>
          <a:p>
            <a:pPr algn="just"/>
            <a:r>
              <a:rPr lang="hu-HU" sz="1200" dirty="0"/>
              <a:t>Nemzetközi szerződés eltérő rendelkezése hiányában az e törvényben meghatározott védelem akkor illeti meg </a:t>
            </a:r>
            <a:r>
              <a:rPr lang="hu-HU" sz="1200" dirty="0">
                <a:solidFill>
                  <a:srgbClr val="FF0000"/>
                </a:solidFill>
              </a:rPr>
              <a:t>az adatbázis előállítóját</a:t>
            </a:r>
            <a:r>
              <a:rPr lang="hu-HU" sz="1200" dirty="0"/>
              <a:t>, ha</a:t>
            </a:r>
          </a:p>
          <a:p>
            <a:pPr algn="just"/>
            <a:r>
              <a:rPr lang="hu-HU" sz="1200" dirty="0"/>
              <a:t>a) az </a:t>
            </a:r>
            <a:r>
              <a:rPr lang="hu-HU" sz="1200" dirty="0">
                <a:solidFill>
                  <a:srgbClr val="FF0000"/>
                </a:solidFill>
              </a:rPr>
              <a:t>Európai Gazdasági Térség valamely tagállamának állampolgára vagy szokásos tartózkodási helye </a:t>
            </a:r>
            <a:r>
              <a:rPr lang="hu-HU" sz="1200" dirty="0"/>
              <a:t>az Európai Gazdasági Térség területén van;</a:t>
            </a:r>
          </a:p>
          <a:p>
            <a:pPr algn="just"/>
            <a:r>
              <a:rPr lang="hu-HU" sz="1200" dirty="0"/>
              <a:t>b) olyan jogi személy, amelyet az Európai Gazdasági Térség valamelyik tagállamának jogszabályaival összhangban vettek nyilvántartásba, és a létesítő okiratban megjelölt </a:t>
            </a:r>
            <a:r>
              <a:rPr lang="hu-HU" sz="1200" dirty="0">
                <a:solidFill>
                  <a:srgbClr val="FF0000"/>
                </a:solidFill>
              </a:rPr>
              <a:t>székhelye, a központi ügyvezetésének helye vagy az üzleti tevékenységének fő helye az Európai Gazdasági Térség területén van. </a:t>
            </a:r>
            <a:r>
              <a:rPr lang="hu-HU" sz="1200" dirty="0"/>
              <a:t>Ez a védelem akkor illeti meg azt a jogi személyt, amelynek csak a létesítő okiratban megjelölt székhelye van az Európai Gazdasági Térség területén, ha működése ténylegesen és folyamatosan kapcsolódik valamelyik tagállam gazdaságához.</a:t>
            </a:r>
          </a:p>
          <a:p>
            <a:pPr marL="0" indent="0" algn="just">
              <a:buNone/>
            </a:pPr>
            <a:r>
              <a:rPr lang="hu-HU" sz="1200" dirty="0"/>
              <a:t>(</a:t>
            </a:r>
            <a:r>
              <a:rPr lang="hu-HU" sz="1200" dirty="0">
                <a:solidFill>
                  <a:srgbClr val="FF0000"/>
                </a:solidFill>
              </a:rPr>
              <a:t>Figyelem</a:t>
            </a:r>
            <a:r>
              <a:rPr lang="hu-HU" sz="1200" dirty="0"/>
              <a:t>: a szerzői jogi védelem szinte az egész világra automatikusan kiterjed, nemzetközi megállapodások alapján!)</a:t>
            </a:r>
          </a:p>
          <a:p>
            <a:endParaRPr lang="hu-HU" sz="1200" dirty="0"/>
          </a:p>
        </p:txBody>
      </p:sp>
      <p:sp>
        <p:nvSpPr>
          <p:cNvPr id="3" name="Élőláb hely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2796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34703" y="951310"/>
            <a:ext cx="6329363" cy="539353"/>
          </a:xfrm>
        </p:spPr>
        <p:txBody>
          <a:bodyPr>
            <a:normAutofit fontScale="90000"/>
          </a:bodyPr>
          <a:lstStyle/>
          <a:p>
            <a:pPr eaLnBrk="1" hangingPunct="1"/>
            <a:r>
              <a:rPr lang="hu-HU" altLang="hu-HU" sz="3000" b="1" dirty="0">
                <a:solidFill>
                  <a:srgbClr val="800000"/>
                </a:solidFill>
              </a:rPr>
              <a:t>Ajánlott irodalom - adatbázis</a:t>
            </a:r>
          </a:p>
        </p:txBody>
      </p:sp>
      <p:sp>
        <p:nvSpPr>
          <p:cNvPr id="29699" name="Text Box 3"/>
          <p:cNvSpPr txBox="1">
            <a:spLocks noChangeArrowheads="1"/>
          </p:cNvSpPr>
          <p:nvPr/>
        </p:nvSpPr>
        <p:spPr bwMode="auto">
          <a:xfrm>
            <a:off x="1122556" y="1977684"/>
            <a:ext cx="6980664" cy="196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marL="214313" indent="-214313">
              <a:spcAft>
                <a:spcPts val="450"/>
              </a:spcAft>
              <a:buClr>
                <a:srgbClr val="800000"/>
              </a:buClr>
              <a:buFont typeface="Arial" pitchFamily="34" charset="0"/>
              <a:buChar char="•"/>
              <a:defRPr/>
            </a:pPr>
            <a:r>
              <a:rPr lang="hu-HU" sz="1050" dirty="0" err="1">
                <a:solidFill>
                  <a:srgbClr val="003300"/>
                </a:solidFill>
                <a:latin typeface="+mj-lt"/>
              </a:rPr>
              <a:t>Gyertyánfy</a:t>
            </a:r>
            <a:r>
              <a:rPr lang="hu-HU" sz="1050" dirty="0">
                <a:solidFill>
                  <a:srgbClr val="003300"/>
                </a:solidFill>
                <a:latin typeface="+mj-lt"/>
              </a:rPr>
              <a:t> Péter (</a:t>
            </a:r>
            <a:r>
              <a:rPr lang="hu-HU" sz="1050" dirty="0" err="1">
                <a:solidFill>
                  <a:srgbClr val="003300"/>
                </a:solidFill>
                <a:latin typeface="+mj-lt"/>
              </a:rPr>
              <a:t>szerk</a:t>
            </a:r>
            <a:r>
              <a:rPr lang="hu-HU" sz="1050" dirty="0">
                <a:solidFill>
                  <a:srgbClr val="003300"/>
                </a:solidFill>
                <a:latin typeface="+mj-lt"/>
              </a:rPr>
              <a:t>.): A szerzői jogi törvény magyarázata, KJK-</a:t>
            </a:r>
            <a:r>
              <a:rPr lang="hu-HU" sz="1050" dirty="0" err="1">
                <a:solidFill>
                  <a:srgbClr val="003300"/>
                </a:solidFill>
                <a:latin typeface="+mj-lt"/>
              </a:rPr>
              <a:t>Kerszöv</a:t>
            </a:r>
            <a:r>
              <a:rPr lang="hu-HU" sz="1050" dirty="0">
                <a:solidFill>
                  <a:srgbClr val="003300"/>
                </a:solidFill>
                <a:latin typeface="+mj-lt"/>
              </a:rPr>
              <a:t>, Budapest, 2014. </a:t>
            </a:r>
          </a:p>
          <a:p>
            <a:pPr marL="214313" indent="-214313">
              <a:spcAft>
                <a:spcPts val="450"/>
              </a:spcAft>
              <a:buClr>
                <a:srgbClr val="800000"/>
              </a:buClr>
              <a:buFont typeface="Arial" pitchFamily="34" charset="0"/>
              <a:buChar char="•"/>
              <a:defRPr/>
            </a:pPr>
            <a:r>
              <a:rPr lang="hu-HU" sz="1050" dirty="0">
                <a:solidFill>
                  <a:srgbClr val="003300"/>
                </a:solidFill>
                <a:latin typeface="+mj-lt"/>
              </a:rPr>
              <a:t>Kabai Eszter: Az adatbázis, mint </a:t>
            </a:r>
            <a:r>
              <a:rPr lang="hu-HU" sz="1050" dirty="0" err="1">
                <a:solidFill>
                  <a:srgbClr val="003300"/>
                </a:solidFill>
                <a:latin typeface="+mj-lt"/>
              </a:rPr>
              <a:t>sui</a:t>
            </a:r>
            <a:r>
              <a:rPr lang="hu-HU" sz="1050" dirty="0">
                <a:solidFill>
                  <a:srgbClr val="003300"/>
                </a:solidFill>
                <a:latin typeface="+mj-lt"/>
              </a:rPr>
              <a:t> generis védelem tárgya, </a:t>
            </a:r>
            <a:r>
              <a:rPr lang="hu-HU" sz="1050" dirty="0">
                <a:solidFill>
                  <a:srgbClr val="003300"/>
                </a:solidFill>
                <a:latin typeface="+mj-lt"/>
                <a:hlinkClick r:id="rId3"/>
              </a:rPr>
              <a:t>http://www.artisjus.hu/opencms/export/download/aszerzoijogrol/adatbazis_jog.pdf</a:t>
            </a:r>
            <a:r>
              <a:rPr lang="hu-HU" sz="1050" dirty="0">
                <a:solidFill>
                  <a:srgbClr val="003300"/>
                </a:solidFill>
                <a:latin typeface="+mj-lt"/>
              </a:rPr>
              <a:t> </a:t>
            </a:r>
          </a:p>
          <a:p>
            <a:pPr marL="214313" indent="-214313">
              <a:spcAft>
                <a:spcPts val="450"/>
              </a:spcAft>
              <a:buClr>
                <a:srgbClr val="800000"/>
              </a:buClr>
              <a:buFont typeface="Arial" pitchFamily="34" charset="0"/>
              <a:buChar char="•"/>
              <a:defRPr/>
            </a:pPr>
            <a:r>
              <a:rPr lang="hu-HU" sz="1050" dirty="0">
                <a:solidFill>
                  <a:srgbClr val="003300"/>
                </a:solidFill>
                <a:latin typeface="+mj-lt"/>
              </a:rPr>
              <a:t>Munkácsi Péter: 1996 után – aktualitások az adatbázisok nemzetközi szintű védelméről, I. rész: Válogatás az európai tagállamok joggyakorlatából. Iparjogvédelmi és Szerzői Jogi Szemle, </a:t>
            </a:r>
            <a:r>
              <a:rPr lang="hu-HU" sz="1050" dirty="0">
                <a:solidFill>
                  <a:srgbClr val="003300"/>
                </a:solidFill>
                <a:latin typeface="+mj-lt"/>
                <a:hlinkClick r:id="rId4"/>
              </a:rPr>
              <a:t>http://www.mszh.hu/kiadv/ipsz/200208/1996.htm</a:t>
            </a:r>
            <a:r>
              <a:rPr lang="hu-HU" sz="1050" dirty="0">
                <a:solidFill>
                  <a:srgbClr val="003300"/>
                </a:solidFill>
                <a:latin typeface="+mj-lt"/>
              </a:rPr>
              <a:t>; II. rész: Az európai adatbázis irányelv értékelése. Iparjogvédelmi és Szerzői Jogi Szemle</a:t>
            </a:r>
            <a:endParaRPr lang="en-US" sz="1050" dirty="0">
              <a:solidFill>
                <a:srgbClr val="003300"/>
              </a:solidFill>
              <a:latin typeface="+mj-lt"/>
            </a:endParaRPr>
          </a:p>
          <a:p>
            <a:pPr marL="214313" indent="-214313">
              <a:spcAft>
                <a:spcPts val="450"/>
              </a:spcAft>
              <a:buClr>
                <a:srgbClr val="800000"/>
              </a:buClr>
              <a:buFont typeface="Arial" pitchFamily="34" charset="0"/>
              <a:buChar char="•"/>
              <a:defRPr/>
            </a:pPr>
            <a:r>
              <a:rPr lang="en-US" sz="1050" spc="23" dirty="0">
                <a:solidFill>
                  <a:srgbClr val="003300"/>
                </a:solidFill>
                <a:latin typeface="+mj-lt"/>
              </a:rPr>
              <a:t>First evaluation of Directive 96/9/EC on the legal protection of databases</a:t>
            </a:r>
            <a:r>
              <a:rPr lang="hu-HU" sz="1050" spc="23" dirty="0">
                <a:solidFill>
                  <a:srgbClr val="003300"/>
                </a:solidFill>
                <a:latin typeface="+mj-lt"/>
              </a:rPr>
              <a:t>, </a:t>
            </a:r>
            <a:r>
              <a:rPr lang="hu-HU" sz="1050" spc="23" dirty="0">
                <a:solidFill>
                  <a:srgbClr val="003300"/>
                </a:solidFill>
                <a:latin typeface="+mj-lt"/>
                <a:hlinkClick r:id="rId5"/>
              </a:rPr>
              <a:t>http://ec.europa.eu/internal_market/copyright/docs/databases/evaluation_report_en.pdf</a:t>
            </a:r>
            <a:r>
              <a:rPr lang="hu-HU" sz="1050" spc="23" dirty="0">
                <a:solidFill>
                  <a:srgbClr val="003300"/>
                </a:solidFill>
                <a:latin typeface="+mj-lt"/>
              </a:rPr>
              <a:t>  </a:t>
            </a:r>
          </a:p>
          <a:p>
            <a:pPr marL="214313" indent="-214313">
              <a:spcAft>
                <a:spcPts val="450"/>
              </a:spcAft>
              <a:buClr>
                <a:srgbClr val="800000"/>
              </a:buClr>
              <a:buFont typeface="Arial" pitchFamily="34" charset="0"/>
              <a:buChar char="•"/>
              <a:defRPr/>
            </a:pPr>
            <a:r>
              <a:rPr lang="hu-HU" sz="1050" spc="23" dirty="0">
                <a:solidFill>
                  <a:srgbClr val="003300"/>
                </a:solidFill>
                <a:latin typeface="+mj-lt"/>
              </a:rPr>
              <a:t>Tóth Andrea Katalin: Szerzői jogi reform az Európai Unióban. </a:t>
            </a:r>
            <a:r>
              <a:rPr lang="hu-HU" sz="1050" dirty="0">
                <a:hlinkClick r:id="rId6"/>
              </a:rPr>
              <a:t>https://www.sztnh.gov.hu/sites/default/files/files/kiadv/szkv/szemle-2017-04/01-tothandrea.pdf</a:t>
            </a:r>
            <a:endParaRPr lang="en-GB" sz="1050" spc="23" dirty="0">
              <a:solidFill>
                <a:srgbClr val="003300"/>
              </a:solidFill>
              <a:latin typeface="+mj-lt"/>
            </a:endParaRPr>
          </a:p>
        </p:txBody>
      </p:sp>
    </p:spTree>
    <p:extLst>
      <p:ext uri="{BB962C8B-B14F-4D97-AF65-F5344CB8AC3E}">
        <p14:creationId xmlns:p14="http://schemas.microsoft.com/office/powerpoint/2010/main" val="3524148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us">
  <a:themeElements>
    <a:clrScheme name="Organikus">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u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us">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175</TotalTime>
  <Words>1124</Words>
  <Application>Microsoft Office PowerPoint</Application>
  <PresentationFormat>Diavetítés a képernyőre (16:9 oldalarány)</PresentationFormat>
  <Paragraphs>68</Paragraphs>
  <Slides>9</Slides>
  <Notes>9</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9</vt:i4>
      </vt:variant>
    </vt:vector>
  </HeadingPairs>
  <TitlesOfParts>
    <vt:vector size="14" baseType="lpstr">
      <vt:lpstr>ＭＳ Ｐゴシック</vt:lpstr>
      <vt:lpstr>Arial</vt:lpstr>
      <vt:lpstr>Garamond</vt:lpstr>
      <vt:lpstr>Times New Roman</vt:lpstr>
      <vt:lpstr>Organikus</vt:lpstr>
      <vt:lpstr>Az adatbázisok  szerzői jogi védelme </vt:lpstr>
      <vt:lpstr>Magyar szerzői jogi védelem level1.</vt:lpstr>
      <vt:lpstr>Magyar szerzői jogi védelem level2/1.</vt:lpstr>
      <vt:lpstr>Magyar szerzői jogi védelem level 2/2.</vt:lpstr>
      <vt:lpstr>Magyar szerzői jogi védelem level3.  </vt:lpstr>
      <vt:lpstr>Magyar szerzői jogi védelem level3. </vt:lpstr>
      <vt:lpstr>Magyar szerzői jogi védelem level 3. </vt:lpstr>
      <vt:lpstr>+ kölcsönösség</vt:lpstr>
      <vt:lpstr>Ajánlott irodalom - adatbázis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Funkcionális szerzői jog: adatbázis, szoftver, műszaki létesítmények</dc:title>
  <dc:creator>Grad-Gyenge Anikó</dc:creator>
  <cp:lastModifiedBy>Windows-felhasználó</cp:lastModifiedBy>
  <cp:revision>9</cp:revision>
  <dcterms:modified xsi:type="dcterms:W3CDTF">2021-10-12T06:40:52Z</dcterms:modified>
</cp:coreProperties>
</file>