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sldIdLst>
    <p:sldId id="1645" r:id="rId2"/>
    <p:sldId id="1690" r:id="rId3"/>
    <p:sldId id="1691" r:id="rId4"/>
    <p:sldId id="1692" r:id="rId5"/>
    <p:sldId id="1646" r:id="rId6"/>
    <p:sldId id="1647" r:id="rId7"/>
    <p:sldId id="1648" r:id="rId8"/>
    <p:sldId id="1649" r:id="rId9"/>
    <p:sldId id="1650" r:id="rId10"/>
    <p:sldId id="1723" r:id="rId11"/>
    <p:sldId id="1651" r:id="rId12"/>
    <p:sldId id="1734" r:id="rId13"/>
    <p:sldId id="1736" r:id="rId14"/>
    <p:sldId id="1729" r:id="rId15"/>
    <p:sldId id="1730" r:id="rId16"/>
    <p:sldId id="1731" r:id="rId17"/>
    <p:sldId id="1732" r:id="rId18"/>
    <p:sldId id="1733" r:id="rId19"/>
    <p:sldId id="1654" r:id="rId20"/>
    <p:sldId id="1735" r:id="rId21"/>
    <p:sldId id="1727" r:id="rId22"/>
    <p:sldId id="1656" r:id="rId23"/>
    <p:sldId id="1657" r:id="rId24"/>
    <p:sldId id="1658" r:id="rId25"/>
    <p:sldId id="1659" r:id="rId26"/>
    <p:sldId id="1660" r:id="rId27"/>
    <p:sldId id="1661" r:id="rId28"/>
    <p:sldId id="1662" r:id="rId29"/>
    <p:sldId id="1725" r:id="rId30"/>
    <p:sldId id="1728" r:id="rId31"/>
    <p:sldId id="1673" r:id="rId32"/>
    <p:sldId id="1674" r:id="rId33"/>
    <p:sldId id="1696" r:id="rId34"/>
    <p:sldId id="1697" r:id="rId35"/>
    <p:sldId id="1677" r:id="rId36"/>
    <p:sldId id="1695" r:id="rId37"/>
    <p:sldId id="1679" r:id="rId38"/>
    <p:sldId id="1726" r:id="rId39"/>
    <p:sldId id="1681" r:id="rId40"/>
    <p:sldId id="1682" r:id="rId41"/>
    <p:sldId id="1683" r:id="rId42"/>
    <p:sldId id="1684" r:id="rId43"/>
    <p:sldId id="1685" r:id="rId44"/>
    <p:sldId id="1698" r:id="rId45"/>
    <p:sldId id="1699" r:id="rId46"/>
    <p:sldId id="1700" r:id="rId47"/>
    <p:sldId id="1701" r:id="rId48"/>
    <p:sldId id="1702" r:id="rId49"/>
    <p:sldId id="1703" r:id="rId50"/>
    <p:sldId id="1704" r:id="rId51"/>
    <p:sldId id="1705" r:id="rId52"/>
    <p:sldId id="1706" r:id="rId53"/>
    <p:sldId id="1707" r:id="rId54"/>
    <p:sldId id="1708" r:id="rId55"/>
    <p:sldId id="1709" r:id="rId56"/>
    <p:sldId id="1710" r:id="rId57"/>
    <p:sldId id="1711" r:id="rId58"/>
    <p:sldId id="1712" r:id="rId59"/>
    <p:sldId id="1713" r:id="rId60"/>
    <p:sldId id="1714" r:id="rId61"/>
    <p:sldId id="1715" r:id="rId62"/>
    <p:sldId id="1716" r:id="rId63"/>
    <p:sldId id="1717" r:id="rId64"/>
    <p:sldId id="1718" r:id="rId65"/>
    <p:sldId id="1719" r:id="rId66"/>
    <p:sldId id="1720" r:id="rId67"/>
    <p:sldId id="1721" r:id="rId68"/>
    <p:sldId id="1722" r:id="rId69"/>
    <p:sldId id="1689" r:id="rId70"/>
    <p:sldId id="1694" r:id="rId71"/>
  </p:sldIdLst>
  <p:sldSz cx="9144000" cy="6858000" type="screen4x3"/>
  <p:notesSz cx="6797675" cy="9926638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FFFFCC"/>
    <a:srgbClr val="FFFF00"/>
    <a:srgbClr val="FEF7CE"/>
    <a:srgbClr val="FF5353"/>
    <a:srgbClr val="FF6D6D"/>
    <a:srgbClr val="66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7622" autoAdjust="0"/>
  </p:normalViewPr>
  <p:slideViewPr>
    <p:cSldViewPr showGuides="1">
      <p:cViewPr>
        <p:scale>
          <a:sx n="100" d="100"/>
          <a:sy n="100" d="100"/>
        </p:scale>
        <p:origin x="-821" y="-58"/>
      </p:cViewPr>
      <p:guideLst>
        <p:guide orient="horz" pos="1389"/>
        <p:guide pos="3833"/>
        <p:guide pos="19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11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BD741F-A1E6-4AEC-B340-CED716E384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643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97DE62-ADA0-43BF-8CD5-21A0A2B30A47}" type="slidenum">
              <a:rPr lang="hu-HU" altLang="hu-HU" sz="1300"/>
              <a:pPr algn="r" eaLnBrk="1" hangingPunct="1">
                <a:spcBef>
                  <a:spcPct val="0"/>
                </a:spcBef>
              </a:pPr>
              <a:t>1</a:t>
            </a:fld>
            <a:endParaRPr lang="hu-HU" altLang="hu-HU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A </a:t>
            </a:r>
            <a:r>
              <a:rPr lang="hu-HU" altLang="hu-HU" b="1" smtClean="0"/>
              <a:t>működtetést meghatározó döntéseinknél</a:t>
            </a:r>
            <a:r>
              <a:rPr lang="hu-HU" altLang="hu-HU" smtClean="0"/>
              <a:t> a „</a:t>
            </a:r>
            <a:r>
              <a:rPr lang="hu-HU" altLang="hu-HU" b="1" smtClean="0"/>
              <a:t>mit akarunk</a:t>
            </a:r>
            <a:r>
              <a:rPr lang="hu-HU" altLang="hu-HU" smtClean="0"/>
              <a:t>” és a „</a:t>
            </a:r>
            <a:r>
              <a:rPr lang="hu-HU" altLang="hu-HU" b="1" smtClean="0"/>
              <a:t>hogyan</a:t>
            </a:r>
            <a:r>
              <a:rPr lang="hu-HU" altLang="hu-HU" smtClean="0"/>
              <a:t>” típusú vezetői döntéseknek van meghatározó szerepe, amelyek kijelölik a cég jövőbeni működési mozgásterét és lehetőségeit, esetleg determinálják annak későbbi korlátait. E döntések mindhárom beszámolórészben tetten érhetők; legrészletesebben az </a:t>
            </a:r>
            <a:r>
              <a:rPr lang="hu-HU" altLang="hu-HU" b="1" smtClean="0"/>
              <a:t>eredménykimutatás</a:t>
            </a:r>
            <a:r>
              <a:rPr lang="hu-HU" altLang="hu-HU" smtClean="0"/>
              <a:t> szolgál arra, hogy e döntések eredményre gyakorolt hatását bemutassa. A mérlegben a </a:t>
            </a:r>
            <a:r>
              <a:rPr lang="hu-HU" altLang="hu-HU" b="1" smtClean="0"/>
              <a:t>nettó forgótőke</a:t>
            </a:r>
            <a:r>
              <a:rPr lang="hu-HU" altLang="hu-HU" smtClean="0"/>
              <a:t> szolgál a működtetés feltételéül, míg a </a:t>
            </a:r>
            <a:r>
              <a:rPr lang="hu-HU" altLang="hu-HU" b="1" smtClean="0"/>
              <a:t>működési cash flow</a:t>
            </a:r>
            <a:r>
              <a:rPr lang="hu-HU" altLang="hu-HU" smtClean="0"/>
              <a:t> láttatja azt, hogy milyen pénzforrások és pénzfelhasználások alakították a működési pénzáramot.</a:t>
            </a:r>
          </a:p>
          <a:p>
            <a:r>
              <a:rPr lang="hu-HU" altLang="hu-HU" smtClean="0"/>
              <a:t>A </a:t>
            </a:r>
            <a:r>
              <a:rPr lang="hu-HU" altLang="hu-HU" b="1" smtClean="0"/>
              <a:t>befektetési döntések</a:t>
            </a:r>
            <a:r>
              <a:rPr lang="hu-HU" altLang="hu-HU" smtClean="0"/>
              <a:t> a „</a:t>
            </a:r>
            <a:r>
              <a:rPr lang="hu-HU" altLang="hu-HU" b="1" smtClean="0"/>
              <a:t>mivel</a:t>
            </a:r>
            <a:r>
              <a:rPr lang="hu-HU" altLang="hu-HU" smtClean="0"/>
              <a:t>” kérdésre keresik a választ – a vezetőknek a zavartalan működés feltételeit kapacitásoldalról kell biztosítania, az ehhez szükséges erőforrások megszerzésére irányulnak a befektetési (beruházási, fejlesztési) döntések. A befektetési döntések hatását a </a:t>
            </a:r>
            <a:r>
              <a:rPr lang="hu-HU" altLang="hu-HU" b="1" smtClean="0"/>
              <a:t>mérlegben a tartós eszközök</a:t>
            </a:r>
            <a:r>
              <a:rPr lang="hu-HU" altLang="hu-HU" smtClean="0"/>
              <a:t> (befektetett eszközök) állományváltozásánál követhetjük nyomon, míg a pénzforgalomra gyakorolt hatás a </a:t>
            </a:r>
            <a:r>
              <a:rPr lang="hu-HU" altLang="hu-HU" b="1" smtClean="0"/>
              <a:t>befektetési cash flow</a:t>
            </a:r>
            <a:r>
              <a:rPr lang="hu-HU" altLang="hu-HU" smtClean="0"/>
              <a:t> alakulásán keresztül értékelhető.</a:t>
            </a:r>
          </a:p>
          <a:p>
            <a:r>
              <a:rPr lang="hu-HU" altLang="hu-HU" smtClean="0"/>
              <a:t>A </a:t>
            </a:r>
            <a:r>
              <a:rPr lang="hu-HU" altLang="hu-HU" b="1" smtClean="0"/>
              <a:t>finanszírozási döntések</a:t>
            </a:r>
            <a:r>
              <a:rPr lang="hu-HU" altLang="hu-HU" smtClean="0"/>
              <a:t> a működtetés feltételrendszerének megteremtését szolgáló erőforrások beszerzésének, és a működőképesség fenntartásának finanszírozási hátterét teremtik meg. A kérdés tehát itt arra vonatkozik, hogy „</a:t>
            </a:r>
            <a:r>
              <a:rPr lang="hu-HU" altLang="hu-HU" b="1" smtClean="0"/>
              <a:t>miből</a:t>
            </a:r>
            <a:r>
              <a:rPr lang="hu-HU" altLang="hu-HU" smtClean="0"/>
              <a:t>” tudják a szükséges pénzforrásokat előteremteni. E döntések hatásai a </a:t>
            </a:r>
            <a:r>
              <a:rPr lang="hu-HU" altLang="hu-HU" b="1" smtClean="0"/>
              <a:t>mérleg forrásoldalának tartós elemeinél</a:t>
            </a:r>
            <a:r>
              <a:rPr lang="hu-HU" altLang="hu-HU" smtClean="0"/>
              <a:t> csapódnak le (saját tőke, hosszú lejáratú kötelezettségek), valamint a </a:t>
            </a:r>
            <a:r>
              <a:rPr lang="hu-HU" altLang="hu-HU" b="1" smtClean="0"/>
              <a:t>finanszírozási cash flow-ból</a:t>
            </a:r>
            <a:r>
              <a:rPr lang="hu-HU" altLang="hu-HU" smtClean="0"/>
              <a:t> is láthatók.</a:t>
            </a:r>
          </a:p>
          <a:p>
            <a:r>
              <a:rPr lang="hu-HU" altLang="hu-HU" smtClean="0"/>
              <a:t>	A nettó forgótőkébe beletartoznak a mérleg forgóeszközei és folyó forrásai. Számítása: Készletek + követelések + értékpapírok + pénzeszközök – rövid lejáratú kötelezettségek. (Ide vehetők még előjelhelyesen az aktív (+) és passzív (–) időbeli elhatárolások, valamint a céltartalék (–) egy éven belüli elemei.</a:t>
            </a:r>
          </a:p>
          <a:p>
            <a:endParaRPr lang="hu-HU" altLang="hu-HU" smtClean="0"/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4A6005-7A6A-42C1-B895-D6B99F2BA9EC}" type="slidenum">
              <a:rPr lang="hu-HU" altLang="hu-HU" sz="1300"/>
              <a:pPr algn="r" eaLnBrk="1" hangingPunct="1">
                <a:spcBef>
                  <a:spcPct val="0"/>
                </a:spcBef>
              </a:pPr>
              <a:t>33</a:t>
            </a:fld>
            <a:endParaRPr lang="hu-HU" altLang="hu-HU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175FA8-3ABF-4F6C-B3E5-59E789547E6C}" type="slidenum">
              <a:rPr lang="hu-HU" altLang="hu-HU" sz="1300"/>
              <a:pPr algn="r" eaLnBrk="1" hangingPunct="1">
                <a:spcBef>
                  <a:spcPct val="0"/>
                </a:spcBef>
              </a:pPr>
              <a:t>35</a:t>
            </a:fld>
            <a:endParaRPr lang="hu-HU" altLang="hu-HU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pitchFamily="34" charset="0"/>
              </a:rPr>
              <a:t>Mit érdemes ebből megjegyezni?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175FA8-3ABF-4F6C-B3E5-59E789547E6C}" type="slidenum">
              <a:rPr lang="hu-HU" altLang="hu-HU" sz="1300"/>
              <a:pPr algn="r" eaLnBrk="1" hangingPunct="1">
                <a:spcBef>
                  <a:spcPct val="0"/>
                </a:spcBef>
              </a:pPr>
              <a:t>36</a:t>
            </a:fld>
            <a:endParaRPr lang="hu-HU" altLang="hu-HU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pitchFamily="34" charset="0"/>
              </a:rPr>
              <a:t>Mit érdemes ebből megjegyezni?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CCE073-D58A-4BB1-8610-CA10D0F48F3E}" type="slidenum">
              <a:rPr lang="hu-HU" altLang="hu-HU" sz="1300"/>
              <a:pPr algn="r" eaLnBrk="1" hangingPunct="1">
                <a:spcBef>
                  <a:spcPct val="0"/>
                </a:spcBef>
              </a:pPr>
              <a:t>38</a:t>
            </a:fld>
            <a:endParaRPr lang="hu-HU" altLang="hu-HU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1A499C-A881-422C-8774-FAEFBB95A3FB}" type="slidenum">
              <a:rPr lang="hu-HU" altLang="hu-HU" sz="1300"/>
              <a:pPr algn="r" eaLnBrk="1" hangingPunct="1">
                <a:spcBef>
                  <a:spcPct val="0"/>
                </a:spcBef>
              </a:pPr>
              <a:t>69</a:t>
            </a:fld>
            <a:endParaRPr lang="hu-HU" altLang="hu-HU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pitchFamily="34" charset="0"/>
              </a:rPr>
              <a:t>Mit érdemes ebből megjegyezni?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6" indent="-284881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589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011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66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073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9179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0286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1392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0B7EFD-06A5-4150-803E-794614111A95}" type="slidenum">
              <a:rPr lang="hu-HU" altLang="hu-HU" sz="1300"/>
              <a:pPr eaLnBrk="1" hangingPunct="1">
                <a:spcBef>
                  <a:spcPct val="0"/>
                </a:spcBef>
              </a:pPr>
              <a:t>70</a:t>
            </a:fld>
            <a:endParaRPr lang="hu-HU" altLang="hu-HU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„Dionüszosz az egész földkerekséget bejárta, és mindenütt elterjesztette édes, de veszélyes ajándékának, a szőlőtőkének az ismeretét. Vele tartott öreg nevelője, a pocakos, mindig ittas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Szilénosz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kit részegségében sem hagyott el soha a bölcsesség. De amikor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Phrügiába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érkezett, Dionüszosz észrevette, hogy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Szilénosz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hiányzik kíséretéből. Ezen a tájon abban az időben a gazdagságáról híres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Mídász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király uralkodott. Azt hitte magáról, hogy éppen olyan okos is, mint amilyen gazdag, s hogy mindent ő tud a legjobban. És mivel király volt, és övé a hatalom - ahogy ez már illeni szokott -, senki sem ingatta meg önteltségében.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Szilénoszt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parasztok találták meg, s királyuk elé vitték.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Mídász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nyomban felismerte az öreget, s pompával elindult a szomszéd országba, ahol Dionüszosz abban az időben tartózkodott.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 már útközben találkoztak az istennel, aki tigrisfogatú aranyszekerén járta a vidéket, s kereste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Szilénoszt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Nagyon megörült, amikor meglátta kedves nevelőjét. </a:t>
            </a:r>
            <a:endParaRPr lang="hu-H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hangingPunct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Kívánj, amit akarsz - mondta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Mídász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királynak -, szolgálatodért minden kívánságodat teljesítem.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Mídász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meghajolt Dionüszosz előtt, és olyan bölcs arckifejezéssel, ami csak kitellett tőle, megszólalt: 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Ó, add, hogy minden, amihez hozzá érek, arannyá változzék. </a:t>
            </a:r>
            <a:endParaRPr lang="hu-H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hangingPunct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Jobbat is kívánhattál volna magadnak. De amit kértél, beteljesítem - felelte mosolyogva Dionüszosz.</a:t>
            </a:r>
            <a:b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Mídász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boldogan indult haza. Dicsérte magát eszéért. Sohase lesz a földön gazdagabb király nála. Türelmetlenségében már az úton meg akart győződni az isteni ígéret valóra válásáról. Letört egy kis faágat, és alig hitt a szemének. Az ág levelestől arannyá változott. Mámorosan az örömtől városába sietett, és benyitott az első terembe. Az ajtó színarannyá vált. Lakomát rendelt, kezet mosott, és boldog ámulattal figyelte a kezei között lecsurgó folyékony aranyat. Kenyér után nyúlt, a kenyér arannyá vált a kezében. Hozzáért a húshoz, s a sült aranyfényben csillogott. Az odarendelt szolgák szájához emelték az ételt, de a király ajkai között arany csendült. Még a bor is arannyá sűrűsödött a szájában. Az aranyözön rémülettel töltötte el a királyt. Megborzadt esztelen kívánságától, mert látta, ha nem tud megszabadulni a varázslattól, éhen-szomjan pusztul. Félelemtől remegve nyergeltetett, Dionüszosz után vágtatott, és térdre borulva kérte az istent, hogy szabadítsa meg kínjaitól.</a:t>
            </a:r>
            <a:endParaRPr lang="hu-H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hangingPunct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Menj el a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Paktólosz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folyóhoz - könyörült meg rajta Dionüszosz. - A víz majd lemossa rólad a szerencsétlen kívánságod átkát.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Mídász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nyomban a folyóhoz sietett, megmerült benne, fejét, haját is megmosta a vízben.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Mídász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határtalanul boldog volt, hogy megszabadult szörnyű adományától, és látni sem akart többé aranyat.” </a:t>
            </a:r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741F-A1E6-4AEC-B340-CED716E384A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50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6" indent="-284881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589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011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66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073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9179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0286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1392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B6914-1B62-4211-B9F1-10555382CB87}" type="slidenum">
              <a:rPr lang="hu-HU" altLang="hu-HU" sz="1300"/>
              <a:pPr eaLnBrk="1" hangingPunct="1">
                <a:spcBef>
                  <a:spcPct val="0"/>
                </a:spcBef>
              </a:pPr>
              <a:t>4</a:t>
            </a:fld>
            <a:endParaRPr lang="hu-HU" altLang="hu-HU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CCE073-D58A-4BB1-8610-CA10D0F48F3E}" type="slidenum">
              <a:rPr lang="hu-HU" altLang="hu-HU" sz="1300"/>
              <a:pPr algn="r" eaLnBrk="1" hangingPunct="1">
                <a:spcBef>
                  <a:spcPct val="0"/>
                </a:spcBef>
              </a:pPr>
              <a:t>6</a:t>
            </a:fld>
            <a:endParaRPr lang="hu-HU" altLang="hu-HU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860AA8-BAA3-4FE3-8A1E-4BB9455AC3AD}" type="slidenum">
              <a:rPr lang="hu-HU" altLang="hu-HU" sz="1300"/>
              <a:pPr algn="r" eaLnBrk="1" hangingPunct="1">
                <a:spcBef>
                  <a:spcPct val="0"/>
                </a:spcBef>
              </a:pPr>
              <a:t>7</a:t>
            </a:fld>
            <a:endParaRPr lang="hu-HU" altLang="hu-HU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en-GB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EFF5E5-16EE-477B-98A8-AB0B500CFF1A}" type="slidenum">
              <a:rPr lang="hu-HU" altLang="hu-HU" sz="1300"/>
              <a:pPr algn="r" eaLnBrk="1" hangingPunct="1">
                <a:spcBef>
                  <a:spcPct val="0"/>
                </a:spcBef>
              </a:pPr>
              <a:t>23</a:t>
            </a:fld>
            <a:endParaRPr lang="hu-HU" altLang="hu-HU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A4E607-4F76-43FE-B812-17E7911EC3F0}" type="slidenum">
              <a:rPr lang="hu-HU" altLang="hu-HU" sz="1300"/>
              <a:pPr algn="r" eaLnBrk="1" hangingPunct="1">
                <a:spcBef>
                  <a:spcPct val="0"/>
                </a:spcBef>
              </a:pPr>
              <a:t>24</a:t>
            </a:fld>
            <a:endParaRPr lang="hu-HU" altLang="hu-HU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BACDE4-F1A7-40D6-846B-CADCFB823DD4}" type="slidenum">
              <a:rPr lang="hu-HU" altLang="hu-HU" sz="1300"/>
              <a:pPr algn="r" eaLnBrk="1" hangingPunct="1">
                <a:spcBef>
                  <a:spcPct val="0"/>
                </a:spcBef>
              </a:pPr>
              <a:t>27</a:t>
            </a:fld>
            <a:endParaRPr lang="hu-HU" altLang="hu-HU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pitchFamily="34" charset="0"/>
              </a:rPr>
              <a:t>Mit érdemes ebből megjegyezni?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798" indent="-275692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2766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873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980" indent="-220553" algn="l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CCE073-D58A-4BB1-8610-CA10D0F48F3E}" type="slidenum">
              <a:rPr lang="hu-HU" altLang="hu-HU" sz="1300"/>
              <a:pPr algn="r" eaLnBrk="1" hangingPunct="1">
                <a:spcBef>
                  <a:spcPct val="0"/>
                </a:spcBef>
              </a:pPr>
              <a:t>29</a:t>
            </a:fld>
            <a:endParaRPr lang="hu-HU" altLang="hu-HU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8250-A418-45C9-AC86-C5544128C8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08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ED7D-1B4D-4381-BE7F-EF6ADB46EB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40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CAAE-D29E-4B39-BCF8-6C85DA4CFB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81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F459-92EA-4764-9F5D-CB3392C37A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9040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C9E0-E9B2-4D01-8F3A-FD88A71722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6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D7FD-82E5-4AAD-9ECB-13E0479E6B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86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5554-E54E-4D95-848F-DF75ACEFDE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14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AF5F-B070-41E6-8E00-ABE5A11695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10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FEC9-71F5-47D8-A1C6-6B25830B1F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02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5A02-D479-4240-9A70-E442CCA1F1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68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3283-D866-451E-95A2-812976D9C8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8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D930-1B61-4028-83F0-DDB8BEEE54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76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4F68-74C1-4879-B04C-0794E60C9D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1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B7204B1-97DD-4F70-AFF3-6BE5337A54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\Zene\WAV%20T&#214;M&#214;R&#205;TETT\01%20Siker%20tang&#243;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56813.97455D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56813.97455D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00" y="0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5DB1C7-023E-45CC-BEE9-740CD603476A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hu-HU" altLang="hu-HU" sz="14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223963" y="2947988"/>
            <a:ext cx="10260013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 anchor="b"/>
          <a:lstStyle/>
          <a:p>
            <a:pPr algn="r" eaLnBrk="1" hangingPunct="1"/>
            <a:r>
              <a:rPr lang="hu-HU" altLang="hu-HU" sz="12900" b="1" dirty="0" smtClean="0"/>
              <a:t>11.</a:t>
            </a:r>
            <a:r>
              <a:rPr lang="hu-HU" altLang="hu-HU" sz="7200" b="1" dirty="0" smtClean="0"/>
              <a:t/>
            </a:r>
            <a:br>
              <a:rPr lang="hu-HU" altLang="hu-HU" sz="7200" b="1" dirty="0" smtClean="0"/>
            </a:br>
            <a:r>
              <a:rPr lang="hu-HU" altLang="hu-HU" sz="7200" b="1" dirty="0" smtClean="0"/>
              <a:t>PÉNZÁRAMLÁSOK KIMUTATÁSA</a:t>
            </a:r>
            <a:endParaRPr lang="en-US" altLang="hu-HU" sz="7200" b="1" dirty="0" smtClean="0"/>
          </a:p>
        </p:txBody>
      </p:sp>
      <p:pic>
        <p:nvPicPr>
          <p:cNvPr id="1266692" name="01 Siker tangó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48543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20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669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éptalálat a következőre: „moodle3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1711"/>
            <a:ext cx="12067096" cy="69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/>
          <a:p>
            <a:r>
              <a:rPr lang="hu-HU" sz="3200" b="1" dirty="0" smtClean="0"/>
              <a:t>ÖNÁLLÓ FELADAT VIZSGAJEGY JAVÍTÁSÁHOZ (2 PONT)</a:t>
            </a:r>
            <a:br>
              <a:rPr lang="hu-HU" sz="3200" b="1" dirty="0" smtClean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4800" b="1" dirty="0" smtClean="0"/>
              <a:t>PÉNZFORGALMI TERV KÉSZÍTÉS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A5A02-D479-4240-9A70-E442CCA1F124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4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02C425-88BF-45B0-A354-12906492EB6F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400" smtClean="0"/>
          </a:p>
        </p:txBody>
      </p:sp>
      <p:graphicFrame>
        <p:nvGraphicFramePr>
          <p:cNvPr id="1656834" name="Group 2"/>
          <p:cNvGraphicFramePr>
            <a:graphicFrameLocks noGrp="1"/>
          </p:cNvGraphicFramePr>
          <p:nvPr/>
        </p:nvGraphicFramePr>
        <p:xfrm>
          <a:off x="468313" y="90488"/>
          <a:ext cx="8378825" cy="6720050"/>
        </p:xfrm>
        <a:graphic>
          <a:graphicData uri="http://schemas.openxmlformats.org/drawingml/2006/table">
            <a:tbl>
              <a:tblPr/>
              <a:tblGrid>
                <a:gridCol w="2901950"/>
                <a:gridCol w="914400"/>
                <a:gridCol w="911225"/>
                <a:gridCol w="914400"/>
                <a:gridCol w="911225"/>
                <a:gridCol w="912812"/>
                <a:gridCol w="912813"/>
              </a:tblGrid>
              <a:tr h="230110">
                <a:tc gridSpan="7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Collins Rt. pénzforgalmi terve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Júl.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Aug.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Szept.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Okt.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ÉRTÉKESÍTÉS (feltételezés)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Készpénzes értékesítés (20%)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Vevő követelés behajtása: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hónap (40%)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hónap (40%)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Egyéb készpénz befolyás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KÉSZPÉNZBEFOLYÁS ÖSSZESEN (1)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147 000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157 000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181 000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BESZERZÉSEK (feltételezett érték)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Készpénzes vásárlás (10%)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Szállítók kifizetése: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hónap (40%)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hónap (50%)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Bérek és fizetések               (20 000+10%)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Bérleti díj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Osztalék készpénzben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Adók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Tőke- és kamttörlesztés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Tárgyi eszköz beszerzés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KÉSZPÉNZKIÁRAMLÁS ÖSSZESEN (2)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149 500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179 500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171 000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NETTÓ CASH FLOW          (3)= (1)-(2)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-22 500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PLUSSZ: Nyitó egyenleg (4)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Záró készpénz egyenleg       (4) + (3)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2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Minimális készpénz egyenleg (biztonsági tartalék)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-268288" algn="l"/>
                          <a:tab pos="-22225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68288" algn="l"/>
                          <a:tab pos="-222250" algn="r"/>
                        </a:tabLst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SZÜKSÉGES FINANSZÍROZÁS*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-12 500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3 000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2" name="Line 241"/>
          <p:cNvSpPr>
            <a:spLocks noChangeShapeType="1"/>
          </p:cNvSpPr>
          <p:nvPr/>
        </p:nvSpPr>
        <p:spPr bwMode="auto">
          <a:xfrm flipV="1">
            <a:off x="6011863" y="5876925"/>
            <a:ext cx="21590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483" name="Line 242"/>
          <p:cNvSpPr>
            <a:spLocks noChangeShapeType="1"/>
          </p:cNvSpPr>
          <p:nvPr/>
        </p:nvSpPr>
        <p:spPr bwMode="auto">
          <a:xfrm flipV="1">
            <a:off x="7019925" y="5876925"/>
            <a:ext cx="21590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484" name="Line 243"/>
          <p:cNvSpPr>
            <a:spLocks noChangeShapeType="1"/>
          </p:cNvSpPr>
          <p:nvPr/>
        </p:nvSpPr>
        <p:spPr bwMode="auto">
          <a:xfrm flipV="1">
            <a:off x="7885113" y="5876925"/>
            <a:ext cx="21590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1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9795DE-A12A-4E74-BE34-A7ABCF840ED4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6226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FF0000"/>
                </a:solidFill>
                <a:latin typeface="Tahoma" pitchFamily="34" charset="0"/>
              </a:rPr>
              <a:t>A MÉRLEGBEN AZ ÉV ELEJI NYITÓ ÉS AZ ÉV VÉGI ZÁRÓ PÉNZKÉSZLET ÖSSZEGE SZEREPEL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905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34FB29-CCBD-4BA4-BE5A-039B73C385E7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MÉRLEG ÉS A CASH FLOW KÖZÖTTI ÖSSZEFÜGGÉS</a:t>
            </a:r>
          </a:p>
        </p:txBody>
      </p:sp>
      <p:sp>
        <p:nvSpPr>
          <p:cNvPr id="1664003" name="Text Box 3"/>
          <p:cNvSpPr txBox="1">
            <a:spLocks noChangeArrowheads="1"/>
          </p:cNvSpPr>
          <p:nvPr/>
        </p:nvSpPr>
        <p:spPr bwMode="auto">
          <a:xfrm>
            <a:off x="971550" y="2348880"/>
            <a:ext cx="7639050" cy="21113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MÉRLEGBEN KÉT ÁLLOMÁNYI ADAT SZEREPEL MINDEN VAGYONELEM VONATKOZÁSÁBAN: </a:t>
            </a:r>
          </a:p>
          <a:p>
            <a:pPr algn="l">
              <a:spcBef>
                <a:spcPct val="20000"/>
              </a:spcBef>
              <a:buFontTx/>
              <a:buChar char="-"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NYITÓÉRTÉK ÉS </a:t>
            </a:r>
          </a:p>
          <a:p>
            <a:pPr algn="l">
              <a:spcBef>
                <a:spcPct val="20000"/>
              </a:spcBef>
              <a:buFontTx/>
              <a:buChar char="-"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ZÁRÓÉRTÉK.</a:t>
            </a:r>
          </a:p>
          <a:p>
            <a:pPr algn="l">
              <a:spcBef>
                <a:spcPct val="20000"/>
              </a:spcBef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IDŐSZAK SORÁN BEKÖVETKEZETT VÁLTOZÁST AZ ÁLLOMÁNYVÁLTOZÁS MUTATJA</a:t>
            </a:r>
            <a:r>
              <a:rPr lang="hu-HU" altLang="hu-HU" sz="2000" b="1" dirty="0" smtClean="0">
                <a:solidFill>
                  <a:srgbClr val="354C7B"/>
                </a:solidFill>
              </a:rPr>
              <a:t>.</a:t>
            </a:r>
          </a:p>
        </p:txBody>
      </p:sp>
      <p:sp>
        <p:nvSpPr>
          <p:cNvPr id="1664004" name="Text Box 4"/>
          <p:cNvSpPr txBox="1">
            <a:spLocks noChangeArrowheads="1"/>
          </p:cNvSpPr>
          <p:nvPr/>
        </p:nvSpPr>
        <p:spPr bwMode="auto">
          <a:xfrm>
            <a:off x="914400" y="4617418"/>
            <a:ext cx="7696200" cy="3762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ÁLLOMÁNYVÁLTOZÁS (ÁV): ZÁRÓÉRTÉK–NYITÓ ÉRTÉK</a:t>
            </a:r>
            <a:endParaRPr lang="hu-HU" alt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6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4003" grpId="0" animBg="1"/>
      <p:bldP spid="16640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557980-F01C-4EF1-9116-71ACD43D814C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400" smtClean="0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0" smtClean="0">
                <a:latin typeface="Tahoma" pitchFamily="34" charset="0"/>
              </a:rPr>
              <a:t/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latin typeface="Tahoma" pitchFamily="34" charset="0"/>
              </a:rPr>
              <a:t>Z – NY = PÉNZÁRAMLÁS EGYENLEGE AZ ÉV SORÁN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7974013" cy="8397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1600" b="1">
                <a:solidFill>
                  <a:srgbClr val="FF0000"/>
                </a:solidFill>
              </a:rPr>
              <a:t>NYITÓ PÉNZKÉSZLET 				ZÁRÓ PÉNZKÉSZLET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100        					170</a:t>
            </a:r>
            <a:endParaRPr lang="hu-HU" altLang="hu-HU" sz="2400" b="1">
              <a:solidFill>
                <a:srgbClr val="FF0000"/>
              </a:solidFill>
            </a:endParaRPr>
          </a:p>
        </p:txBody>
      </p:sp>
      <p:sp>
        <p:nvSpPr>
          <p:cNvPr id="1745924" name="Text Box 4"/>
          <p:cNvSpPr txBox="1">
            <a:spLocks noChangeArrowheads="1"/>
          </p:cNvSpPr>
          <p:nvPr/>
        </p:nvSpPr>
        <p:spPr bwMode="auto">
          <a:xfrm>
            <a:off x="755650" y="3040063"/>
            <a:ext cx="7974013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170 – 100 = 70</a:t>
            </a:r>
            <a:endParaRPr lang="hu-HU" altLang="hu-HU" sz="2400" b="1">
              <a:solidFill>
                <a:srgbClr val="FF0000"/>
              </a:solidFill>
            </a:endParaRPr>
          </a:p>
        </p:txBody>
      </p:sp>
      <p:sp>
        <p:nvSpPr>
          <p:cNvPr id="1745925" name="Line 5"/>
          <p:cNvSpPr>
            <a:spLocks noChangeShapeType="1"/>
          </p:cNvSpPr>
          <p:nvPr/>
        </p:nvSpPr>
        <p:spPr bwMode="auto">
          <a:xfrm flipV="1">
            <a:off x="5724525" y="3573463"/>
            <a:ext cx="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5926" name="Rectangle 6"/>
          <p:cNvSpPr>
            <a:spLocks noChangeArrowheads="1"/>
          </p:cNvSpPr>
          <p:nvPr/>
        </p:nvSpPr>
        <p:spPr bwMode="auto">
          <a:xfrm>
            <a:off x="539750" y="3798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>
                <a:latin typeface="Tahoma" pitchFamily="34" charset="0"/>
              </a:rPr>
              <a:t/>
            </a:r>
            <a:br>
              <a:rPr lang="hu-HU" altLang="hu-HU" sz="4000">
                <a:latin typeface="Tahoma" pitchFamily="34" charset="0"/>
              </a:rPr>
            </a:br>
            <a:r>
              <a:rPr lang="hu-HU" altLang="hu-HU" sz="4000">
                <a:latin typeface="Tahoma" pitchFamily="34" charset="0"/>
              </a:rPr>
              <a:t/>
            </a:r>
            <a:br>
              <a:rPr lang="hu-HU" altLang="hu-HU" sz="4000">
                <a:latin typeface="Tahoma" pitchFamily="34" charset="0"/>
              </a:rPr>
            </a:br>
            <a:r>
              <a:rPr lang="hu-HU" altLang="hu-HU" sz="4000">
                <a:latin typeface="Tahoma" pitchFamily="34" charset="0"/>
              </a:rPr>
              <a:t>EZ A CASH FLOW LEVEZETÉSÉNEK VÉGEREDMÉNYE</a:t>
            </a:r>
          </a:p>
        </p:txBody>
      </p:sp>
    </p:spTree>
    <p:extLst>
      <p:ext uri="{BB962C8B-B14F-4D97-AF65-F5344CB8AC3E}">
        <p14:creationId xmlns:p14="http://schemas.microsoft.com/office/powerpoint/2010/main" val="14615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922" grpId="0"/>
      <p:bldP spid="1745924" grpId="0" animBg="1" autoUpdateAnimBg="0"/>
      <p:bldP spid="1745925" grpId="0" animBg="1"/>
      <p:bldP spid="1745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5572BE-C23C-42D4-917F-F4759AD49669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4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508250"/>
            <a:ext cx="9136063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519113" y="2205038"/>
            <a:ext cx="8229600" cy="2439987"/>
          </a:xfrm>
          <a:solidFill>
            <a:srgbClr val="FFFFFF">
              <a:alpha val="81960"/>
            </a:srgbClr>
          </a:solidFill>
        </p:spPr>
        <p:txBody>
          <a:bodyPr/>
          <a:lstStyle/>
          <a:p>
            <a:pPr eaLnBrk="1" hangingPunct="1"/>
            <a:r>
              <a:rPr lang="hu-HU" altLang="hu-HU" sz="4000" b="0" smtClean="0">
                <a:solidFill>
                  <a:srgbClr val="663300"/>
                </a:solidFill>
                <a:latin typeface="Tahoma" pitchFamily="34" charset="0"/>
              </a:rPr>
              <a:t>ENNÉL AZONBAN RÉSZLETESEBB INFORMÁCIÓK KELLENEK </a:t>
            </a:r>
            <a:br>
              <a:rPr lang="hu-HU" altLang="hu-HU" sz="4000" b="0" smtClean="0">
                <a:solidFill>
                  <a:srgbClr val="663300"/>
                </a:solidFill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663300"/>
                </a:solidFill>
                <a:latin typeface="Tahoma" pitchFamily="34" charset="0"/>
              </a:rPr>
              <a:t>A PÉNZÁRAMLÁSAINKRÓL IS!</a:t>
            </a:r>
          </a:p>
        </p:txBody>
      </p:sp>
    </p:spTree>
    <p:extLst>
      <p:ext uri="{BB962C8B-B14F-4D97-AF65-F5344CB8AC3E}">
        <p14:creationId xmlns:p14="http://schemas.microsoft.com/office/powerpoint/2010/main" val="34269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457C5C-CC1F-40DE-85AA-245AA064265E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62263"/>
            <a:ext cx="8229600" cy="1143000"/>
          </a:xfrm>
        </p:spPr>
        <p:txBody>
          <a:bodyPr/>
          <a:lstStyle/>
          <a:p>
            <a:pPr algn="r" eaLnBrk="1" hangingPunct="1"/>
            <a:r>
              <a:rPr lang="hu-HU" altLang="hu-HU" sz="4000" b="0" smtClean="0">
                <a:latin typeface="Tahoma" pitchFamily="34" charset="0"/>
              </a:rPr>
              <a:t>HOGY MIBŐL LETT PÉNZÜNK AZ ÉV SORÁN?  </a:t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latin typeface="Tahoma" pitchFamily="34" charset="0"/>
              </a:rPr>
              <a:t/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latin typeface="Tahoma" pitchFamily="34" charset="0"/>
              </a:rPr>
              <a:t>EZEK A  </a:t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  <a:t>PÉNZFORRÁSOK </a:t>
            </a:r>
            <a:r>
              <a:rPr lang="hu-HU" altLang="hu-HU" sz="4000" b="0" smtClean="0">
                <a:latin typeface="Tahoma" pitchFamily="34" charset="0"/>
              </a:rPr>
              <a:t/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latin typeface="Tahoma" pitchFamily="34" charset="0"/>
              </a:rPr>
              <a:t>VAGY </a:t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  <a:t>PÉNZBEVÉTELEK </a:t>
            </a:r>
            <a:b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  <a:t>(CASH IN FLOW, CIF)</a:t>
            </a:r>
            <a:b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</a:br>
            <a:endParaRPr lang="hu-HU" altLang="hu-HU" sz="4000" b="0" smtClean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9700" name="Group 3"/>
          <p:cNvGrpSpPr>
            <a:grpSpLocks noChangeAspect="1"/>
          </p:cNvGrpSpPr>
          <p:nvPr/>
        </p:nvGrpSpPr>
        <p:grpSpPr bwMode="auto">
          <a:xfrm flipH="1">
            <a:off x="828675" y="2133600"/>
            <a:ext cx="2879725" cy="2374900"/>
            <a:chOff x="385" y="981"/>
            <a:chExt cx="2494" cy="1997"/>
          </a:xfrm>
        </p:grpSpPr>
        <p:sp>
          <p:nvSpPr>
            <p:cNvPr id="29703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5" y="981"/>
              <a:ext cx="2494" cy="1997"/>
            </a:xfrm>
            <a:prstGeom prst="rect">
              <a:avLst/>
            </a:prstGeom>
            <a:solidFill>
              <a:srgbClr val="E6E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1574" y="1076"/>
              <a:ext cx="76" cy="1767"/>
            </a:xfrm>
            <a:prstGeom prst="rect">
              <a:avLst/>
            </a:pr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29705" name="Freeform 6"/>
            <p:cNvSpPr>
              <a:spLocks/>
            </p:cNvSpPr>
            <p:nvPr/>
          </p:nvSpPr>
          <p:spPr bwMode="auto">
            <a:xfrm>
              <a:off x="2111" y="1591"/>
              <a:ext cx="646" cy="823"/>
            </a:xfrm>
            <a:custGeom>
              <a:avLst/>
              <a:gdLst>
                <a:gd name="T0" fmla="*/ 300 w 646"/>
                <a:gd name="T1" fmla="*/ 11 h 823"/>
                <a:gd name="T2" fmla="*/ 291 w 646"/>
                <a:gd name="T3" fmla="*/ 11 h 823"/>
                <a:gd name="T4" fmla="*/ 637 w 646"/>
                <a:gd name="T5" fmla="*/ 821 h 823"/>
                <a:gd name="T6" fmla="*/ 642 w 646"/>
                <a:gd name="T7" fmla="*/ 817 h 823"/>
                <a:gd name="T8" fmla="*/ 5 w 646"/>
                <a:gd name="T9" fmla="*/ 817 h 823"/>
                <a:gd name="T10" fmla="*/ 9 w 646"/>
                <a:gd name="T11" fmla="*/ 821 h 823"/>
                <a:gd name="T12" fmla="*/ 300 w 646"/>
                <a:gd name="T13" fmla="*/ 11 h 823"/>
                <a:gd name="T14" fmla="*/ 295 w 646"/>
                <a:gd name="T15" fmla="*/ 0 h 823"/>
                <a:gd name="T16" fmla="*/ 0 w 646"/>
                <a:gd name="T17" fmla="*/ 823 h 823"/>
                <a:gd name="T18" fmla="*/ 646 w 646"/>
                <a:gd name="T19" fmla="*/ 823 h 823"/>
                <a:gd name="T20" fmla="*/ 295 w 646"/>
                <a:gd name="T21" fmla="*/ 0 h 823"/>
                <a:gd name="T22" fmla="*/ 300 w 646"/>
                <a:gd name="T23" fmla="*/ 11 h 8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6" h="823">
                  <a:moveTo>
                    <a:pt x="300" y="11"/>
                  </a:moveTo>
                  <a:lnTo>
                    <a:pt x="291" y="11"/>
                  </a:lnTo>
                  <a:lnTo>
                    <a:pt x="637" y="821"/>
                  </a:lnTo>
                  <a:lnTo>
                    <a:pt x="642" y="817"/>
                  </a:lnTo>
                  <a:lnTo>
                    <a:pt x="5" y="817"/>
                  </a:lnTo>
                  <a:lnTo>
                    <a:pt x="9" y="821"/>
                  </a:lnTo>
                  <a:lnTo>
                    <a:pt x="300" y="11"/>
                  </a:lnTo>
                  <a:lnTo>
                    <a:pt x="295" y="0"/>
                  </a:lnTo>
                  <a:lnTo>
                    <a:pt x="0" y="823"/>
                  </a:lnTo>
                  <a:lnTo>
                    <a:pt x="646" y="823"/>
                  </a:lnTo>
                  <a:lnTo>
                    <a:pt x="295" y="0"/>
                  </a:lnTo>
                  <a:lnTo>
                    <a:pt x="300" y="1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6" name="Freeform 7"/>
            <p:cNvSpPr>
              <a:spLocks/>
            </p:cNvSpPr>
            <p:nvPr/>
          </p:nvSpPr>
          <p:spPr bwMode="auto">
            <a:xfrm>
              <a:off x="2402" y="1607"/>
              <a:ext cx="11" cy="805"/>
            </a:xfrm>
            <a:custGeom>
              <a:avLst/>
              <a:gdLst>
                <a:gd name="T0" fmla="*/ 0 w 11"/>
                <a:gd name="T1" fmla="*/ 0 h 805"/>
                <a:gd name="T2" fmla="*/ 2 w 11"/>
                <a:gd name="T3" fmla="*/ 805 h 805"/>
                <a:gd name="T4" fmla="*/ 11 w 11"/>
                <a:gd name="T5" fmla="*/ 805 h 805"/>
                <a:gd name="T6" fmla="*/ 9 w 11"/>
                <a:gd name="T7" fmla="*/ 0 h 805"/>
                <a:gd name="T8" fmla="*/ 0 w 11"/>
                <a:gd name="T9" fmla="*/ 0 h 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05">
                  <a:moveTo>
                    <a:pt x="0" y="0"/>
                  </a:moveTo>
                  <a:lnTo>
                    <a:pt x="2" y="805"/>
                  </a:lnTo>
                  <a:lnTo>
                    <a:pt x="11" y="80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7" name="Freeform 8"/>
            <p:cNvSpPr>
              <a:spLocks/>
            </p:cNvSpPr>
            <p:nvPr/>
          </p:nvSpPr>
          <p:spPr bwMode="auto">
            <a:xfrm>
              <a:off x="1960" y="2406"/>
              <a:ext cx="919" cy="48"/>
            </a:xfrm>
            <a:custGeom>
              <a:avLst/>
              <a:gdLst>
                <a:gd name="T0" fmla="*/ 919 w 919"/>
                <a:gd name="T1" fmla="*/ 42 h 48"/>
                <a:gd name="T2" fmla="*/ 919 w 919"/>
                <a:gd name="T3" fmla="*/ 0 h 48"/>
                <a:gd name="T4" fmla="*/ 0 w 919"/>
                <a:gd name="T5" fmla="*/ 2 h 48"/>
                <a:gd name="T6" fmla="*/ 0 w 919"/>
                <a:gd name="T7" fmla="*/ 48 h 48"/>
                <a:gd name="T8" fmla="*/ 919 w 919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9" h="48">
                  <a:moveTo>
                    <a:pt x="919" y="42"/>
                  </a:moveTo>
                  <a:lnTo>
                    <a:pt x="919" y="0"/>
                  </a:lnTo>
                  <a:lnTo>
                    <a:pt x="0" y="2"/>
                  </a:lnTo>
                  <a:lnTo>
                    <a:pt x="0" y="48"/>
                  </a:lnTo>
                  <a:lnTo>
                    <a:pt x="919" y="4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8" name="Freeform 9"/>
            <p:cNvSpPr>
              <a:spLocks/>
            </p:cNvSpPr>
            <p:nvPr/>
          </p:nvSpPr>
          <p:spPr bwMode="auto">
            <a:xfrm>
              <a:off x="2067" y="2430"/>
              <a:ext cx="712" cy="67"/>
            </a:xfrm>
            <a:custGeom>
              <a:avLst/>
              <a:gdLst>
                <a:gd name="T0" fmla="*/ 712 w 712"/>
                <a:gd name="T1" fmla="*/ 64 h 67"/>
                <a:gd name="T2" fmla="*/ 712 w 712"/>
                <a:gd name="T3" fmla="*/ 0 h 67"/>
                <a:gd name="T4" fmla="*/ 0 w 712"/>
                <a:gd name="T5" fmla="*/ 2 h 67"/>
                <a:gd name="T6" fmla="*/ 0 w 712"/>
                <a:gd name="T7" fmla="*/ 67 h 67"/>
                <a:gd name="T8" fmla="*/ 712 w 712"/>
                <a:gd name="T9" fmla="*/ 64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2" h="67">
                  <a:moveTo>
                    <a:pt x="712" y="64"/>
                  </a:moveTo>
                  <a:lnTo>
                    <a:pt x="712" y="0"/>
                  </a:lnTo>
                  <a:lnTo>
                    <a:pt x="0" y="2"/>
                  </a:lnTo>
                  <a:lnTo>
                    <a:pt x="0" y="67"/>
                  </a:lnTo>
                  <a:lnTo>
                    <a:pt x="712" y="64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9" name="Freeform 10"/>
            <p:cNvSpPr>
              <a:spLocks/>
            </p:cNvSpPr>
            <p:nvPr/>
          </p:nvSpPr>
          <p:spPr bwMode="auto">
            <a:xfrm>
              <a:off x="2176" y="2474"/>
              <a:ext cx="517" cy="74"/>
            </a:xfrm>
            <a:custGeom>
              <a:avLst/>
              <a:gdLst>
                <a:gd name="T0" fmla="*/ 514 w 517"/>
                <a:gd name="T1" fmla="*/ 0 h 74"/>
                <a:gd name="T2" fmla="*/ 0 w 517"/>
                <a:gd name="T3" fmla="*/ 5 h 74"/>
                <a:gd name="T4" fmla="*/ 2 w 517"/>
                <a:gd name="T5" fmla="*/ 16 h 74"/>
                <a:gd name="T6" fmla="*/ 8 w 517"/>
                <a:gd name="T7" fmla="*/ 29 h 74"/>
                <a:gd name="T8" fmla="*/ 15 w 517"/>
                <a:gd name="T9" fmla="*/ 40 h 74"/>
                <a:gd name="T10" fmla="*/ 24 w 517"/>
                <a:gd name="T11" fmla="*/ 51 h 74"/>
                <a:gd name="T12" fmla="*/ 35 w 517"/>
                <a:gd name="T13" fmla="*/ 60 h 74"/>
                <a:gd name="T14" fmla="*/ 44 w 517"/>
                <a:gd name="T15" fmla="*/ 67 h 74"/>
                <a:gd name="T16" fmla="*/ 55 w 517"/>
                <a:gd name="T17" fmla="*/ 71 h 74"/>
                <a:gd name="T18" fmla="*/ 68 w 517"/>
                <a:gd name="T19" fmla="*/ 74 h 74"/>
                <a:gd name="T20" fmla="*/ 68 w 517"/>
                <a:gd name="T21" fmla="*/ 69 h 74"/>
                <a:gd name="T22" fmla="*/ 448 w 517"/>
                <a:gd name="T23" fmla="*/ 69 h 74"/>
                <a:gd name="T24" fmla="*/ 459 w 517"/>
                <a:gd name="T25" fmla="*/ 69 h 74"/>
                <a:gd name="T26" fmla="*/ 470 w 517"/>
                <a:gd name="T27" fmla="*/ 65 h 74"/>
                <a:gd name="T28" fmla="*/ 481 w 517"/>
                <a:gd name="T29" fmla="*/ 58 h 74"/>
                <a:gd name="T30" fmla="*/ 492 w 517"/>
                <a:gd name="T31" fmla="*/ 49 h 74"/>
                <a:gd name="T32" fmla="*/ 503 w 517"/>
                <a:gd name="T33" fmla="*/ 38 h 74"/>
                <a:gd name="T34" fmla="*/ 512 w 517"/>
                <a:gd name="T35" fmla="*/ 27 h 74"/>
                <a:gd name="T36" fmla="*/ 517 w 517"/>
                <a:gd name="T37" fmla="*/ 14 h 74"/>
                <a:gd name="T38" fmla="*/ 517 w 517"/>
                <a:gd name="T39" fmla="*/ 0 h 74"/>
                <a:gd name="T40" fmla="*/ 514 w 517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7" h="74">
                  <a:moveTo>
                    <a:pt x="514" y="0"/>
                  </a:moveTo>
                  <a:lnTo>
                    <a:pt x="0" y="5"/>
                  </a:lnTo>
                  <a:lnTo>
                    <a:pt x="2" y="16"/>
                  </a:lnTo>
                  <a:lnTo>
                    <a:pt x="8" y="29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0"/>
                  </a:lnTo>
                  <a:lnTo>
                    <a:pt x="44" y="67"/>
                  </a:lnTo>
                  <a:lnTo>
                    <a:pt x="55" y="71"/>
                  </a:lnTo>
                  <a:lnTo>
                    <a:pt x="68" y="74"/>
                  </a:lnTo>
                  <a:lnTo>
                    <a:pt x="68" y="69"/>
                  </a:lnTo>
                  <a:lnTo>
                    <a:pt x="448" y="69"/>
                  </a:lnTo>
                  <a:lnTo>
                    <a:pt x="459" y="69"/>
                  </a:lnTo>
                  <a:lnTo>
                    <a:pt x="470" y="65"/>
                  </a:lnTo>
                  <a:lnTo>
                    <a:pt x="481" y="58"/>
                  </a:lnTo>
                  <a:lnTo>
                    <a:pt x="492" y="49"/>
                  </a:lnTo>
                  <a:lnTo>
                    <a:pt x="503" y="38"/>
                  </a:lnTo>
                  <a:lnTo>
                    <a:pt x="512" y="27"/>
                  </a:lnTo>
                  <a:lnTo>
                    <a:pt x="517" y="14"/>
                  </a:lnTo>
                  <a:lnTo>
                    <a:pt x="517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0" name="Freeform 11"/>
            <p:cNvSpPr>
              <a:spLocks/>
            </p:cNvSpPr>
            <p:nvPr/>
          </p:nvSpPr>
          <p:spPr bwMode="auto">
            <a:xfrm>
              <a:off x="2302" y="1436"/>
              <a:ext cx="147" cy="151"/>
            </a:xfrm>
            <a:custGeom>
              <a:avLst/>
              <a:gdLst>
                <a:gd name="T0" fmla="*/ 47 w 147"/>
                <a:gd name="T1" fmla="*/ 146 h 151"/>
                <a:gd name="T2" fmla="*/ 62 w 147"/>
                <a:gd name="T3" fmla="*/ 151 h 151"/>
                <a:gd name="T4" fmla="*/ 78 w 147"/>
                <a:gd name="T5" fmla="*/ 151 h 151"/>
                <a:gd name="T6" fmla="*/ 93 w 147"/>
                <a:gd name="T7" fmla="*/ 149 h 151"/>
                <a:gd name="T8" fmla="*/ 104 w 147"/>
                <a:gd name="T9" fmla="*/ 142 h 151"/>
                <a:gd name="T10" fmla="*/ 118 w 147"/>
                <a:gd name="T11" fmla="*/ 135 h 151"/>
                <a:gd name="T12" fmla="*/ 129 w 147"/>
                <a:gd name="T13" fmla="*/ 124 h 151"/>
                <a:gd name="T14" fmla="*/ 138 w 147"/>
                <a:gd name="T15" fmla="*/ 113 h 151"/>
                <a:gd name="T16" fmla="*/ 144 w 147"/>
                <a:gd name="T17" fmla="*/ 100 h 151"/>
                <a:gd name="T18" fmla="*/ 147 w 147"/>
                <a:gd name="T19" fmla="*/ 84 h 151"/>
                <a:gd name="T20" fmla="*/ 147 w 147"/>
                <a:gd name="T21" fmla="*/ 69 h 151"/>
                <a:gd name="T22" fmla="*/ 144 w 147"/>
                <a:gd name="T23" fmla="*/ 55 h 151"/>
                <a:gd name="T24" fmla="*/ 140 w 147"/>
                <a:gd name="T25" fmla="*/ 42 h 151"/>
                <a:gd name="T26" fmla="*/ 131 w 147"/>
                <a:gd name="T27" fmla="*/ 29 h 151"/>
                <a:gd name="T28" fmla="*/ 122 w 147"/>
                <a:gd name="T29" fmla="*/ 18 h 151"/>
                <a:gd name="T30" fmla="*/ 111 w 147"/>
                <a:gd name="T31" fmla="*/ 9 h 151"/>
                <a:gd name="T32" fmla="*/ 96 w 147"/>
                <a:gd name="T33" fmla="*/ 2 h 151"/>
                <a:gd name="T34" fmla="*/ 82 w 147"/>
                <a:gd name="T35" fmla="*/ 0 h 151"/>
                <a:gd name="T36" fmla="*/ 69 w 147"/>
                <a:gd name="T37" fmla="*/ 0 h 151"/>
                <a:gd name="T38" fmla="*/ 53 w 147"/>
                <a:gd name="T39" fmla="*/ 2 h 151"/>
                <a:gd name="T40" fmla="*/ 40 w 147"/>
                <a:gd name="T41" fmla="*/ 7 h 151"/>
                <a:gd name="T42" fmla="*/ 29 w 147"/>
                <a:gd name="T43" fmla="*/ 15 h 151"/>
                <a:gd name="T44" fmla="*/ 18 w 147"/>
                <a:gd name="T45" fmla="*/ 24 h 151"/>
                <a:gd name="T46" fmla="*/ 9 w 147"/>
                <a:gd name="T47" fmla="*/ 35 h 151"/>
                <a:gd name="T48" fmla="*/ 2 w 147"/>
                <a:gd name="T49" fmla="*/ 51 h 151"/>
                <a:gd name="T50" fmla="*/ 0 w 147"/>
                <a:gd name="T51" fmla="*/ 66 h 151"/>
                <a:gd name="T52" fmla="*/ 0 w 147"/>
                <a:gd name="T53" fmla="*/ 82 h 151"/>
                <a:gd name="T54" fmla="*/ 2 w 147"/>
                <a:gd name="T55" fmla="*/ 95 h 151"/>
                <a:gd name="T56" fmla="*/ 7 w 147"/>
                <a:gd name="T57" fmla="*/ 109 h 151"/>
                <a:gd name="T58" fmla="*/ 13 w 147"/>
                <a:gd name="T59" fmla="*/ 120 h 151"/>
                <a:gd name="T60" fmla="*/ 22 w 147"/>
                <a:gd name="T61" fmla="*/ 133 h 151"/>
                <a:gd name="T62" fmla="*/ 36 w 147"/>
                <a:gd name="T63" fmla="*/ 140 h 151"/>
                <a:gd name="T64" fmla="*/ 47 w 147"/>
                <a:gd name="T65" fmla="*/ 146 h 151"/>
                <a:gd name="T66" fmla="*/ 47 w 147"/>
                <a:gd name="T67" fmla="*/ 144 h 151"/>
                <a:gd name="T68" fmla="*/ 47 w 147"/>
                <a:gd name="T69" fmla="*/ 146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7" h="151">
                  <a:moveTo>
                    <a:pt x="47" y="146"/>
                  </a:moveTo>
                  <a:lnTo>
                    <a:pt x="62" y="151"/>
                  </a:lnTo>
                  <a:lnTo>
                    <a:pt x="78" y="151"/>
                  </a:lnTo>
                  <a:lnTo>
                    <a:pt x="93" y="149"/>
                  </a:lnTo>
                  <a:lnTo>
                    <a:pt x="104" y="142"/>
                  </a:lnTo>
                  <a:lnTo>
                    <a:pt x="118" y="135"/>
                  </a:lnTo>
                  <a:lnTo>
                    <a:pt x="129" y="124"/>
                  </a:lnTo>
                  <a:lnTo>
                    <a:pt x="138" y="113"/>
                  </a:lnTo>
                  <a:lnTo>
                    <a:pt x="144" y="100"/>
                  </a:lnTo>
                  <a:lnTo>
                    <a:pt x="147" y="84"/>
                  </a:lnTo>
                  <a:lnTo>
                    <a:pt x="147" y="69"/>
                  </a:lnTo>
                  <a:lnTo>
                    <a:pt x="144" y="55"/>
                  </a:lnTo>
                  <a:lnTo>
                    <a:pt x="140" y="42"/>
                  </a:lnTo>
                  <a:lnTo>
                    <a:pt x="131" y="29"/>
                  </a:lnTo>
                  <a:lnTo>
                    <a:pt x="122" y="18"/>
                  </a:lnTo>
                  <a:lnTo>
                    <a:pt x="111" y="9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3" y="2"/>
                  </a:lnTo>
                  <a:lnTo>
                    <a:pt x="40" y="7"/>
                  </a:lnTo>
                  <a:lnTo>
                    <a:pt x="29" y="15"/>
                  </a:lnTo>
                  <a:lnTo>
                    <a:pt x="18" y="24"/>
                  </a:lnTo>
                  <a:lnTo>
                    <a:pt x="9" y="35"/>
                  </a:lnTo>
                  <a:lnTo>
                    <a:pt x="2" y="51"/>
                  </a:lnTo>
                  <a:lnTo>
                    <a:pt x="0" y="66"/>
                  </a:lnTo>
                  <a:lnTo>
                    <a:pt x="0" y="82"/>
                  </a:lnTo>
                  <a:lnTo>
                    <a:pt x="2" y="95"/>
                  </a:lnTo>
                  <a:lnTo>
                    <a:pt x="7" y="109"/>
                  </a:lnTo>
                  <a:lnTo>
                    <a:pt x="13" y="120"/>
                  </a:lnTo>
                  <a:lnTo>
                    <a:pt x="22" y="133"/>
                  </a:lnTo>
                  <a:lnTo>
                    <a:pt x="36" y="140"/>
                  </a:lnTo>
                  <a:lnTo>
                    <a:pt x="47" y="146"/>
                  </a:lnTo>
                  <a:lnTo>
                    <a:pt x="47" y="144"/>
                  </a:lnTo>
                  <a:lnTo>
                    <a:pt x="47" y="146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1" name="Freeform 12"/>
            <p:cNvSpPr>
              <a:spLocks/>
            </p:cNvSpPr>
            <p:nvPr/>
          </p:nvSpPr>
          <p:spPr bwMode="auto">
            <a:xfrm>
              <a:off x="800" y="1212"/>
              <a:ext cx="1624" cy="426"/>
            </a:xfrm>
            <a:custGeom>
              <a:avLst/>
              <a:gdLst>
                <a:gd name="T0" fmla="*/ 794 w 1624"/>
                <a:gd name="T1" fmla="*/ 244 h 426"/>
                <a:gd name="T2" fmla="*/ 772 w 1624"/>
                <a:gd name="T3" fmla="*/ 239 h 426"/>
                <a:gd name="T4" fmla="*/ 728 w 1624"/>
                <a:gd name="T5" fmla="*/ 226 h 426"/>
                <a:gd name="T6" fmla="*/ 692 w 1624"/>
                <a:gd name="T7" fmla="*/ 211 h 426"/>
                <a:gd name="T8" fmla="*/ 648 w 1624"/>
                <a:gd name="T9" fmla="*/ 184 h 426"/>
                <a:gd name="T10" fmla="*/ 606 w 1624"/>
                <a:gd name="T11" fmla="*/ 166 h 426"/>
                <a:gd name="T12" fmla="*/ 528 w 1624"/>
                <a:gd name="T13" fmla="*/ 155 h 426"/>
                <a:gd name="T14" fmla="*/ 444 w 1624"/>
                <a:gd name="T15" fmla="*/ 164 h 426"/>
                <a:gd name="T16" fmla="*/ 344 w 1624"/>
                <a:gd name="T17" fmla="*/ 184 h 426"/>
                <a:gd name="T18" fmla="*/ 288 w 1624"/>
                <a:gd name="T19" fmla="*/ 191 h 426"/>
                <a:gd name="T20" fmla="*/ 213 w 1624"/>
                <a:gd name="T21" fmla="*/ 188 h 426"/>
                <a:gd name="T22" fmla="*/ 166 w 1624"/>
                <a:gd name="T23" fmla="*/ 177 h 426"/>
                <a:gd name="T24" fmla="*/ 124 w 1624"/>
                <a:gd name="T25" fmla="*/ 157 h 426"/>
                <a:gd name="T26" fmla="*/ 84 w 1624"/>
                <a:gd name="T27" fmla="*/ 133 h 426"/>
                <a:gd name="T28" fmla="*/ 49 w 1624"/>
                <a:gd name="T29" fmla="*/ 100 h 426"/>
                <a:gd name="T30" fmla="*/ 15 w 1624"/>
                <a:gd name="T31" fmla="*/ 57 h 426"/>
                <a:gd name="T32" fmla="*/ 11 w 1624"/>
                <a:gd name="T33" fmla="*/ 37 h 426"/>
                <a:gd name="T34" fmla="*/ 22 w 1624"/>
                <a:gd name="T35" fmla="*/ 40 h 426"/>
                <a:gd name="T36" fmla="*/ 51 w 1624"/>
                <a:gd name="T37" fmla="*/ 46 h 426"/>
                <a:gd name="T38" fmla="*/ 75 w 1624"/>
                <a:gd name="T39" fmla="*/ 51 h 426"/>
                <a:gd name="T40" fmla="*/ 153 w 1624"/>
                <a:gd name="T41" fmla="*/ 71 h 426"/>
                <a:gd name="T42" fmla="*/ 220 w 1624"/>
                <a:gd name="T43" fmla="*/ 75 h 426"/>
                <a:gd name="T44" fmla="*/ 275 w 1624"/>
                <a:gd name="T45" fmla="*/ 71 h 426"/>
                <a:gd name="T46" fmla="*/ 324 w 1624"/>
                <a:gd name="T47" fmla="*/ 55 h 426"/>
                <a:gd name="T48" fmla="*/ 388 w 1624"/>
                <a:gd name="T49" fmla="*/ 29 h 426"/>
                <a:gd name="T50" fmla="*/ 448 w 1624"/>
                <a:gd name="T51" fmla="*/ 6 h 426"/>
                <a:gd name="T52" fmla="*/ 490 w 1624"/>
                <a:gd name="T53" fmla="*/ 0 h 426"/>
                <a:gd name="T54" fmla="*/ 552 w 1624"/>
                <a:gd name="T55" fmla="*/ 2 h 426"/>
                <a:gd name="T56" fmla="*/ 615 w 1624"/>
                <a:gd name="T57" fmla="*/ 22 h 426"/>
                <a:gd name="T58" fmla="*/ 717 w 1624"/>
                <a:gd name="T59" fmla="*/ 71 h 426"/>
                <a:gd name="T60" fmla="*/ 801 w 1624"/>
                <a:gd name="T61" fmla="*/ 95 h 426"/>
                <a:gd name="T62" fmla="*/ 892 w 1624"/>
                <a:gd name="T63" fmla="*/ 111 h 426"/>
                <a:gd name="T64" fmla="*/ 1007 w 1624"/>
                <a:gd name="T65" fmla="*/ 113 h 426"/>
                <a:gd name="T66" fmla="*/ 1094 w 1624"/>
                <a:gd name="T67" fmla="*/ 111 h 426"/>
                <a:gd name="T68" fmla="*/ 1158 w 1624"/>
                <a:gd name="T69" fmla="*/ 126 h 426"/>
                <a:gd name="T70" fmla="*/ 1205 w 1624"/>
                <a:gd name="T71" fmla="*/ 148 h 426"/>
                <a:gd name="T72" fmla="*/ 1254 w 1624"/>
                <a:gd name="T73" fmla="*/ 191 h 426"/>
                <a:gd name="T74" fmla="*/ 1318 w 1624"/>
                <a:gd name="T75" fmla="*/ 255 h 426"/>
                <a:gd name="T76" fmla="*/ 1356 w 1624"/>
                <a:gd name="T77" fmla="*/ 288 h 426"/>
                <a:gd name="T78" fmla="*/ 1404 w 1624"/>
                <a:gd name="T79" fmla="*/ 315 h 426"/>
                <a:gd name="T80" fmla="*/ 1469 w 1624"/>
                <a:gd name="T81" fmla="*/ 335 h 426"/>
                <a:gd name="T82" fmla="*/ 1549 w 1624"/>
                <a:gd name="T83" fmla="*/ 348 h 426"/>
                <a:gd name="T84" fmla="*/ 1573 w 1624"/>
                <a:gd name="T85" fmla="*/ 350 h 426"/>
                <a:gd name="T86" fmla="*/ 1604 w 1624"/>
                <a:gd name="T87" fmla="*/ 355 h 426"/>
                <a:gd name="T88" fmla="*/ 1604 w 1624"/>
                <a:gd name="T89" fmla="*/ 373 h 426"/>
                <a:gd name="T90" fmla="*/ 1558 w 1624"/>
                <a:gd name="T91" fmla="*/ 399 h 426"/>
                <a:gd name="T92" fmla="*/ 1511 w 1624"/>
                <a:gd name="T93" fmla="*/ 417 h 426"/>
                <a:gd name="T94" fmla="*/ 1464 w 1624"/>
                <a:gd name="T95" fmla="*/ 426 h 426"/>
                <a:gd name="T96" fmla="*/ 1418 w 1624"/>
                <a:gd name="T97" fmla="*/ 426 h 426"/>
                <a:gd name="T98" fmla="*/ 1369 w 1624"/>
                <a:gd name="T99" fmla="*/ 419 h 426"/>
                <a:gd name="T100" fmla="*/ 1320 w 1624"/>
                <a:gd name="T101" fmla="*/ 404 h 426"/>
                <a:gd name="T102" fmla="*/ 1271 w 1624"/>
                <a:gd name="T103" fmla="*/ 379 h 426"/>
                <a:gd name="T104" fmla="*/ 1227 w 1624"/>
                <a:gd name="T105" fmla="*/ 350 h 426"/>
                <a:gd name="T106" fmla="*/ 1185 w 1624"/>
                <a:gd name="T107" fmla="*/ 322 h 426"/>
                <a:gd name="T108" fmla="*/ 1129 w 1624"/>
                <a:gd name="T109" fmla="*/ 286 h 426"/>
                <a:gd name="T110" fmla="*/ 1056 w 1624"/>
                <a:gd name="T111" fmla="*/ 255 h 426"/>
                <a:gd name="T112" fmla="*/ 1014 w 1624"/>
                <a:gd name="T113" fmla="*/ 248 h 426"/>
                <a:gd name="T114" fmla="*/ 970 w 1624"/>
                <a:gd name="T115" fmla="*/ 248 h 426"/>
                <a:gd name="T116" fmla="*/ 919 w 1624"/>
                <a:gd name="T117" fmla="*/ 257 h 426"/>
                <a:gd name="T118" fmla="*/ 890 w 1624"/>
                <a:gd name="T119" fmla="*/ 259 h 426"/>
                <a:gd name="T120" fmla="*/ 854 w 1624"/>
                <a:gd name="T121" fmla="*/ 255 h 426"/>
                <a:gd name="T122" fmla="*/ 823 w 1624"/>
                <a:gd name="T123" fmla="*/ 248 h 426"/>
                <a:gd name="T124" fmla="*/ 801 w 1624"/>
                <a:gd name="T125" fmla="*/ 242 h 4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24" h="426">
                  <a:moveTo>
                    <a:pt x="801" y="246"/>
                  </a:moveTo>
                  <a:lnTo>
                    <a:pt x="794" y="244"/>
                  </a:lnTo>
                  <a:lnTo>
                    <a:pt x="783" y="242"/>
                  </a:lnTo>
                  <a:lnTo>
                    <a:pt x="772" y="239"/>
                  </a:lnTo>
                  <a:lnTo>
                    <a:pt x="759" y="235"/>
                  </a:lnTo>
                  <a:lnTo>
                    <a:pt x="728" y="226"/>
                  </a:lnTo>
                  <a:lnTo>
                    <a:pt x="712" y="219"/>
                  </a:lnTo>
                  <a:lnTo>
                    <a:pt x="692" y="211"/>
                  </a:lnTo>
                  <a:lnTo>
                    <a:pt x="670" y="197"/>
                  </a:lnTo>
                  <a:lnTo>
                    <a:pt x="648" y="184"/>
                  </a:lnTo>
                  <a:lnTo>
                    <a:pt x="628" y="175"/>
                  </a:lnTo>
                  <a:lnTo>
                    <a:pt x="606" y="166"/>
                  </a:lnTo>
                  <a:lnTo>
                    <a:pt x="566" y="157"/>
                  </a:lnTo>
                  <a:lnTo>
                    <a:pt x="528" y="155"/>
                  </a:lnTo>
                  <a:lnTo>
                    <a:pt x="486" y="157"/>
                  </a:lnTo>
                  <a:lnTo>
                    <a:pt x="444" y="164"/>
                  </a:lnTo>
                  <a:lnTo>
                    <a:pt x="395" y="173"/>
                  </a:lnTo>
                  <a:lnTo>
                    <a:pt x="344" y="184"/>
                  </a:lnTo>
                  <a:lnTo>
                    <a:pt x="317" y="188"/>
                  </a:lnTo>
                  <a:lnTo>
                    <a:pt x="288" y="191"/>
                  </a:lnTo>
                  <a:lnTo>
                    <a:pt x="237" y="191"/>
                  </a:lnTo>
                  <a:lnTo>
                    <a:pt x="213" y="188"/>
                  </a:lnTo>
                  <a:lnTo>
                    <a:pt x="191" y="184"/>
                  </a:lnTo>
                  <a:lnTo>
                    <a:pt x="166" y="177"/>
                  </a:lnTo>
                  <a:lnTo>
                    <a:pt x="144" y="168"/>
                  </a:lnTo>
                  <a:lnTo>
                    <a:pt x="124" y="157"/>
                  </a:lnTo>
                  <a:lnTo>
                    <a:pt x="102" y="146"/>
                  </a:lnTo>
                  <a:lnTo>
                    <a:pt x="84" y="133"/>
                  </a:lnTo>
                  <a:lnTo>
                    <a:pt x="64" y="117"/>
                  </a:lnTo>
                  <a:lnTo>
                    <a:pt x="49" y="100"/>
                  </a:lnTo>
                  <a:lnTo>
                    <a:pt x="31" y="80"/>
                  </a:lnTo>
                  <a:lnTo>
                    <a:pt x="15" y="57"/>
                  </a:lnTo>
                  <a:lnTo>
                    <a:pt x="0" y="35"/>
                  </a:lnTo>
                  <a:lnTo>
                    <a:pt x="11" y="37"/>
                  </a:lnTo>
                  <a:lnTo>
                    <a:pt x="15" y="40"/>
                  </a:lnTo>
                  <a:lnTo>
                    <a:pt x="22" y="40"/>
                  </a:lnTo>
                  <a:lnTo>
                    <a:pt x="35" y="42"/>
                  </a:lnTo>
                  <a:lnTo>
                    <a:pt x="51" y="46"/>
                  </a:lnTo>
                  <a:lnTo>
                    <a:pt x="62" y="49"/>
                  </a:lnTo>
                  <a:lnTo>
                    <a:pt x="75" y="51"/>
                  </a:lnTo>
                  <a:lnTo>
                    <a:pt x="115" y="64"/>
                  </a:lnTo>
                  <a:lnTo>
                    <a:pt x="153" y="71"/>
                  </a:lnTo>
                  <a:lnTo>
                    <a:pt x="189" y="75"/>
                  </a:lnTo>
                  <a:lnTo>
                    <a:pt x="220" y="75"/>
                  </a:lnTo>
                  <a:lnTo>
                    <a:pt x="248" y="73"/>
                  </a:lnTo>
                  <a:lnTo>
                    <a:pt x="275" y="71"/>
                  </a:lnTo>
                  <a:lnTo>
                    <a:pt x="302" y="64"/>
                  </a:lnTo>
                  <a:lnTo>
                    <a:pt x="324" y="55"/>
                  </a:lnTo>
                  <a:lnTo>
                    <a:pt x="368" y="37"/>
                  </a:lnTo>
                  <a:lnTo>
                    <a:pt x="388" y="29"/>
                  </a:lnTo>
                  <a:lnTo>
                    <a:pt x="408" y="22"/>
                  </a:lnTo>
                  <a:lnTo>
                    <a:pt x="448" y="6"/>
                  </a:lnTo>
                  <a:lnTo>
                    <a:pt x="468" y="2"/>
                  </a:lnTo>
                  <a:lnTo>
                    <a:pt x="490" y="0"/>
                  </a:lnTo>
                  <a:lnTo>
                    <a:pt x="521" y="0"/>
                  </a:lnTo>
                  <a:lnTo>
                    <a:pt x="552" y="2"/>
                  </a:lnTo>
                  <a:lnTo>
                    <a:pt x="586" y="9"/>
                  </a:lnTo>
                  <a:lnTo>
                    <a:pt x="615" y="22"/>
                  </a:lnTo>
                  <a:lnTo>
                    <a:pt x="663" y="46"/>
                  </a:lnTo>
                  <a:lnTo>
                    <a:pt x="717" y="71"/>
                  </a:lnTo>
                  <a:lnTo>
                    <a:pt x="772" y="89"/>
                  </a:lnTo>
                  <a:lnTo>
                    <a:pt x="801" y="95"/>
                  </a:lnTo>
                  <a:lnTo>
                    <a:pt x="832" y="102"/>
                  </a:lnTo>
                  <a:lnTo>
                    <a:pt x="892" y="111"/>
                  </a:lnTo>
                  <a:lnTo>
                    <a:pt x="952" y="115"/>
                  </a:lnTo>
                  <a:lnTo>
                    <a:pt x="1007" y="113"/>
                  </a:lnTo>
                  <a:lnTo>
                    <a:pt x="1063" y="108"/>
                  </a:lnTo>
                  <a:lnTo>
                    <a:pt x="1094" y="111"/>
                  </a:lnTo>
                  <a:lnTo>
                    <a:pt x="1127" y="117"/>
                  </a:lnTo>
                  <a:lnTo>
                    <a:pt x="1158" y="126"/>
                  </a:lnTo>
                  <a:lnTo>
                    <a:pt x="1185" y="140"/>
                  </a:lnTo>
                  <a:lnTo>
                    <a:pt x="1205" y="148"/>
                  </a:lnTo>
                  <a:lnTo>
                    <a:pt x="1220" y="160"/>
                  </a:lnTo>
                  <a:lnTo>
                    <a:pt x="1254" y="191"/>
                  </a:lnTo>
                  <a:lnTo>
                    <a:pt x="1285" y="222"/>
                  </a:lnTo>
                  <a:lnTo>
                    <a:pt x="1318" y="255"/>
                  </a:lnTo>
                  <a:lnTo>
                    <a:pt x="1336" y="273"/>
                  </a:lnTo>
                  <a:lnTo>
                    <a:pt x="1356" y="288"/>
                  </a:lnTo>
                  <a:lnTo>
                    <a:pt x="1380" y="302"/>
                  </a:lnTo>
                  <a:lnTo>
                    <a:pt x="1404" y="315"/>
                  </a:lnTo>
                  <a:lnTo>
                    <a:pt x="1436" y="326"/>
                  </a:lnTo>
                  <a:lnTo>
                    <a:pt x="1469" y="335"/>
                  </a:lnTo>
                  <a:lnTo>
                    <a:pt x="1507" y="341"/>
                  </a:lnTo>
                  <a:lnTo>
                    <a:pt x="1549" y="348"/>
                  </a:lnTo>
                  <a:lnTo>
                    <a:pt x="1562" y="348"/>
                  </a:lnTo>
                  <a:lnTo>
                    <a:pt x="1573" y="350"/>
                  </a:lnTo>
                  <a:lnTo>
                    <a:pt x="1589" y="355"/>
                  </a:lnTo>
                  <a:lnTo>
                    <a:pt x="1604" y="355"/>
                  </a:lnTo>
                  <a:lnTo>
                    <a:pt x="1624" y="357"/>
                  </a:lnTo>
                  <a:lnTo>
                    <a:pt x="1604" y="373"/>
                  </a:lnTo>
                  <a:lnTo>
                    <a:pt x="1580" y="388"/>
                  </a:lnTo>
                  <a:lnTo>
                    <a:pt x="1558" y="399"/>
                  </a:lnTo>
                  <a:lnTo>
                    <a:pt x="1535" y="408"/>
                  </a:lnTo>
                  <a:lnTo>
                    <a:pt x="1511" y="417"/>
                  </a:lnTo>
                  <a:lnTo>
                    <a:pt x="1487" y="421"/>
                  </a:lnTo>
                  <a:lnTo>
                    <a:pt x="1464" y="426"/>
                  </a:lnTo>
                  <a:lnTo>
                    <a:pt x="1440" y="426"/>
                  </a:lnTo>
                  <a:lnTo>
                    <a:pt x="1418" y="426"/>
                  </a:lnTo>
                  <a:lnTo>
                    <a:pt x="1393" y="424"/>
                  </a:lnTo>
                  <a:lnTo>
                    <a:pt x="1369" y="419"/>
                  </a:lnTo>
                  <a:lnTo>
                    <a:pt x="1345" y="410"/>
                  </a:lnTo>
                  <a:lnTo>
                    <a:pt x="1320" y="404"/>
                  </a:lnTo>
                  <a:lnTo>
                    <a:pt x="1296" y="393"/>
                  </a:lnTo>
                  <a:lnTo>
                    <a:pt x="1271" y="379"/>
                  </a:lnTo>
                  <a:lnTo>
                    <a:pt x="1249" y="366"/>
                  </a:lnTo>
                  <a:lnTo>
                    <a:pt x="1227" y="350"/>
                  </a:lnTo>
                  <a:lnTo>
                    <a:pt x="1205" y="335"/>
                  </a:lnTo>
                  <a:lnTo>
                    <a:pt x="1185" y="322"/>
                  </a:lnTo>
                  <a:lnTo>
                    <a:pt x="1167" y="308"/>
                  </a:lnTo>
                  <a:lnTo>
                    <a:pt x="1129" y="286"/>
                  </a:lnTo>
                  <a:lnTo>
                    <a:pt x="1094" y="268"/>
                  </a:lnTo>
                  <a:lnTo>
                    <a:pt x="1056" y="255"/>
                  </a:lnTo>
                  <a:lnTo>
                    <a:pt x="1036" y="250"/>
                  </a:lnTo>
                  <a:lnTo>
                    <a:pt x="1014" y="248"/>
                  </a:lnTo>
                  <a:lnTo>
                    <a:pt x="992" y="248"/>
                  </a:lnTo>
                  <a:lnTo>
                    <a:pt x="970" y="248"/>
                  </a:lnTo>
                  <a:lnTo>
                    <a:pt x="945" y="250"/>
                  </a:lnTo>
                  <a:lnTo>
                    <a:pt x="919" y="257"/>
                  </a:lnTo>
                  <a:lnTo>
                    <a:pt x="905" y="259"/>
                  </a:lnTo>
                  <a:lnTo>
                    <a:pt x="890" y="259"/>
                  </a:lnTo>
                  <a:lnTo>
                    <a:pt x="865" y="257"/>
                  </a:lnTo>
                  <a:lnTo>
                    <a:pt x="854" y="255"/>
                  </a:lnTo>
                  <a:lnTo>
                    <a:pt x="839" y="250"/>
                  </a:lnTo>
                  <a:lnTo>
                    <a:pt x="823" y="248"/>
                  </a:lnTo>
                  <a:lnTo>
                    <a:pt x="801" y="246"/>
                  </a:lnTo>
                  <a:lnTo>
                    <a:pt x="801" y="242"/>
                  </a:lnTo>
                  <a:lnTo>
                    <a:pt x="801" y="24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2" name="Freeform 13"/>
            <p:cNvSpPr>
              <a:spLocks/>
            </p:cNvSpPr>
            <p:nvPr/>
          </p:nvSpPr>
          <p:spPr bwMode="auto">
            <a:xfrm>
              <a:off x="795" y="1134"/>
              <a:ext cx="149" cy="151"/>
            </a:xfrm>
            <a:custGeom>
              <a:avLst/>
              <a:gdLst>
                <a:gd name="T0" fmla="*/ 69 w 149"/>
                <a:gd name="T1" fmla="*/ 151 h 151"/>
                <a:gd name="T2" fmla="*/ 54 w 149"/>
                <a:gd name="T3" fmla="*/ 149 h 151"/>
                <a:gd name="T4" fmla="*/ 40 w 149"/>
                <a:gd name="T5" fmla="*/ 142 h 151"/>
                <a:gd name="T6" fmla="*/ 27 w 149"/>
                <a:gd name="T7" fmla="*/ 135 h 151"/>
                <a:gd name="T8" fmla="*/ 16 w 149"/>
                <a:gd name="T9" fmla="*/ 127 h 151"/>
                <a:gd name="T10" fmla="*/ 9 w 149"/>
                <a:gd name="T11" fmla="*/ 113 h 151"/>
                <a:gd name="T12" fmla="*/ 3 w 149"/>
                <a:gd name="T13" fmla="*/ 100 h 151"/>
                <a:gd name="T14" fmla="*/ 0 w 149"/>
                <a:gd name="T15" fmla="*/ 84 h 151"/>
                <a:gd name="T16" fmla="*/ 0 w 149"/>
                <a:gd name="T17" fmla="*/ 69 h 151"/>
                <a:gd name="T18" fmla="*/ 3 w 149"/>
                <a:gd name="T19" fmla="*/ 56 h 151"/>
                <a:gd name="T20" fmla="*/ 7 w 149"/>
                <a:gd name="T21" fmla="*/ 42 h 151"/>
                <a:gd name="T22" fmla="*/ 16 w 149"/>
                <a:gd name="T23" fmla="*/ 31 h 151"/>
                <a:gd name="T24" fmla="*/ 25 w 149"/>
                <a:gd name="T25" fmla="*/ 20 h 151"/>
                <a:gd name="T26" fmla="*/ 36 w 149"/>
                <a:gd name="T27" fmla="*/ 11 h 151"/>
                <a:gd name="T28" fmla="*/ 49 w 149"/>
                <a:gd name="T29" fmla="*/ 5 h 151"/>
                <a:gd name="T30" fmla="*/ 65 w 149"/>
                <a:gd name="T31" fmla="*/ 0 h 151"/>
                <a:gd name="T32" fmla="*/ 80 w 149"/>
                <a:gd name="T33" fmla="*/ 0 h 151"/>
                <a:gd name="T34" fmla="*/ 94 w 149"/>
                <a:gd name="T35" fmla="*/ 2 h 151"/>
                <a:gd name="T36" fmla="*/ 107 w 149"/>
                <a:gd name="T37" fmla="*/ 9 h 151"/>
                <a:gd name="T38" fmla="*/ 120 w 149"/>
                <a:gd name="T39" fmla="*/ 18 h 151"/>
                <a:gd name="T40" fmla="*/ 129 w 149"/>
                <a:gd name="T41" fmla="*/ 27 h 151"/>
                <a:gd name="T42" fmla="*/ 138 w 149"/>
                <a:gd name="T43" fmla="*/ 40 h 151"/>
                <a:gd name="T44" fmla="*/ 145 w 149"/>
                <a:gd name="T45" fmla="*/ 51 h 151"/>
                <a:gd name="T46" fmla="*/ 149 w 149"/>
                <a:gd name="T47" fmla="*/ 67 h 151"/>
                <a:gd name="T48" fmla="*/ 149 w 149"/>
                <a:gd name="T49" fmla="*/ 82 h 151"/>
                <a:gd name="T50" fmla="*/ 147 w 149"/>
                <a:gd name="T51" fmla="*/ 96 h 151"/>
                <a:gd name="T52" fmla="*/ 140 w 149"/>
                <a:gd name="T53" fmla="*/ 111 h 151"/>
                <a:gd name="T54" fmla="*/ 134 w 149"/>
                <a:gd name="T55" fmla="*/ 124 h 151"/>
                <a:gd name="T56" fmla="*/ 123 w 149"/>
                <a:gd name="T57" fmla="*/ 133 h 151"/>
                <a:gd name="T58" fmla="*/ 111 w 149"/>
                <a:gd name="T59" fmla="*/ 142 h 151"/>
                <a:gd name="T60" fmla="*/ 98 w 149"/>
                <a:gd name="T61" fmla="*/ 149 h 151"/>
                <a:gd name="T62" fmla="*/ 83 w 149"/>
                <a:gd name="T63" fmla="*/ 151 h 151"/>
                <a:gd name="T64" fmla="*/ 67 w 149"/>
                <a:gd name="T65" fmla="*/ 151 h 151"/>
                <a:gd name="T66" fmla="*/ 69 w 149"/>
                <a:gd name="T67" fmla="*/ 151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9" h="151">
                  <a:moveTo>
                    <a:pt x="69" y="151"/>
                  </a:moveTo>
                  <a:lnTo>
                    <a:pt x="54" y="149"/>
                  </a:lnTo>
                  <a:lnTo>
                    <a:pt x="40" y="142"/>
                  </a:lnTo>
                  <a:lnTo>
                    <a:pt x="27" y="135"/>
                  </a:lnTo>
                  <a:lnTo>
                    <a:pt x="16" y="127"/>
                  </a:lnTo>
                  <a:lnTo>
                    <a:pt x="9" y="113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3" y="56"/>
                  </a:lnTo>
                  <a:lnTo>
                    <a:pt x="7" y="42"/>
                  </a:lnTo>
                  <a:lnTo>
                    <a:pt x="16" y="31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9" y="5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4" y="2"/>
                  </a:lnTo>
                  <a:lnTo>
                    <a:pt x="107" y="9"/>
                  </a:lnTo>
                  <a:lnTo>
                    <a:pt x="120" y="18"/>
                  </a:lnTo>
                  <a:lnTo>
                    <a:pt x="129" y="27"/>
                  </a:lnTo>
                  <a:lnTo>
                    <a:pt x="138" y="40"/>
                  </a:lnTo>
                  <a:lnTo>
                    <a:pt x="145" y="51"/>
                  </a:lnTo>
                  <a:lnTo>
                    <a:pt x="149" y="67"/>
                  </a:lnTo>
                  <a:lnTo>
                    <a:pt x="149" y="82"/>
                  </a:lnTo>
                  <a:lnTo>
                    <a:pt x="147" y="96"/>
                  </a:lnTo>
                  <a:lnTo>
                    <a:pt x="140" y="111"/>
                  </a:lnTo>
                  <a:lnTo>
                    <a:pt x="134" y="124"/>
                  </a:lnTo>
                  <a:lnTo>
                    <a:pt x="123" y="133"/>
                  </a:lnTo>
                  <a:lnTo>
                    <a:pt x="111" y="142"/>
                  </a:lnTo>
                  <a:lnTo>
                    <a:pt x="98" y="149"/>
                  </a:lnTo>
                  <a:lnTo>
                    <a:pt x="83" y="151"/>
                  </a:lnTo>
                  <a:lnTo>
                    <a:pt x="67" y="151"/>
                  </a:lnTo>
                  <a:lnTo>
                    <a:pt x="69" y="15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3" name="Freeform 14"/>
            <p:cNvSpPr>
              <a:spLocks/>
            </p:cNvSpPr>
            <p:nvPr/>
          </p:nvSpPr>
          <p:spPr bwMode="auto">
            <a:xfrm>
              <a:off x="534" y="1309"/>
              <a:ext cx="645" cy="821"/>
            </a:xfrm>
            <a:custGeom>
              <a:avLst/>
              <a:gdLst>
                <a:gd name="T0" fmla="*/ 299 w 645"/>
                <a:gd name="T1" fmla="*/ 11 h 821"/>
                <a:gd name="T2" fmla="*/ 293 w 645"/>
                <a:gd name="T3" fmla="*/ 11 h 821"/>
                <a:gd name="T4" fmla="*/ 636 w 645"/>
                <a:gd name="T5" fmla="*/ 819 h 821"/>
                <a:gd name="T6" fmla="*/ 641 w 645"/>
                <a:gd name="T7" fmla="*/ 813 h 821"/>
                <a:gd name="T8" fmla="*/ 6 w 645"/>
                <a:gd name="T9" fmla="*/ 813 h 821"/>
                <a:gd name="T10" fmla="*/ 11 w 645"/>
                <a:gd name="T11" fmla="*/ 819 h 821"/>
                <a:gd name="T12" fmla="*/ 299 w 645"/>
                <a:gd name="T13" fmla="*/ 11 h 821"/>
                <a:gd name="T14" fmla="*/ 297 w 645"/>
                <a:gd name="T15" fmla="*/ 0 h 821"/>
                <a:gd name="T16" fmla="*/ 0 w 645"/>
                <a:gd name="T17" fmla="*/ 821 h 821"/>
                <a:gd name="T18" fmla="*/ 645 w 645"/>
                <a:gd name="T19" fmla="*/ 821 h 821"/>
                <a:gd name="T20" fmla="*/ 297 w 645"/>
                <a:gd name="T21" fmla="*/ 0 h 821"/>
                <a:gd name="T22" fmla="*/ 299 w 645"/>
                <a:gd name="T23" fmla="*/ 11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5" h="821">
                  <a:moveTo>
                    <a:pt x="299" y="11"/>
                  </a:moveTo>
                  <a:lnTo>
                    <a:pt x="293" y="11"/>
                  </a:lnTo>
                  <a:lnTo>
                    <a:pt x="636" y="819"/>
                  </a:lnTo>
                  <a:lnTo>
                    <a:pt x="641" y="813"/>
                  </a:lnTo>
                  <a:lnTo>
                    <a:pt x="6" y="813"/>
                  </a:lnTo>
                  <a:lnTo>
                    <a:pt x="11" y="819"/>
                  </a:lnTo>
                  <a:lnTo>
                    <a:pt x="299" y="11"/>
                  </a:lnTo>
                  <a:lnTo>
                    <a:pt x="297" y="0"/>
                  </a:lnTo>
                  <a:lnTo>
                    <a:pt x="0" y="821"/>
                  </a:lnTo>
                  <a:lnTo>
                    <a:pt x="645" y="821"/>
                  </a:lnTo>
                  <a:lnTo>
                    <a:pt x="297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4" name="Freeform 15"/>
            <p:cNvSpPr>
              <a:spLocks/>
            </p:cNvSpPr>
            <p:nvPr/>
          </p:nvSpPr>
          <p:spPr bwMode="auto">
            <a:xfrm>
              <a:off x="827" y="1325"/>
              <a:ext cx="8" cy="801"/>
            </a:xfrm>
            <a:custGeom>
              <a:avLst/>
              <a:gdLst>
                <a:gd name="T0" fmla="*/ 0 w 8"/>
                <a:gd name="T1" fmla="*/ 0 h 801"/>
                <a:gd name="T2" fmla="*/ 2 w 8"/>
                <a:gd name="T3" fmla="*/ 801 h 801"/>
                <a:gd name="T4" fmla="*/ 8 w 8"/>
                <a:gd name="T5" fmla="*/ 801 h 801"/>
                <a:gd name="T6" fmla="*/ 6 w 8"/>
                <a:gd name="T7" fmla="*/ 0 h 801"/>
                <a:gd name="T8" fmla="*/ 0 w 8"/>
                <a:gd name="T9" fmla="*/ 0 h 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01">
                  <a:moveTo>
                    <a:pt x="0" y="0"/>
                  </a:moveTo>
                  <a:lnTo>
                    <a:pt x="2" y="801"/>
                  </a:lnTo>
                  <a:lnTo>
                    <a:pt x="8" y="80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5" name="Freeform 16"/>
            <p:cNvSpPr>
              <a:spLocks/>
            </p:cNvSpPr>
            <p:nvPr/>
          </p:nvSpPr>
          <p:spPr bwMode="auto">
            <a:xfrm>
              <a:off x="385" y="2122"/>
              <a:ext cx="919" cy="48"/>
            </a:xfrm>
            <a:custGeom>
              <a:avLst/>
              <a:gdLst>
                <a:gd name="T0" fmla="*/ 919 w 919"/>
                <a:gd name="T1" fmla="*/ 42 h 48"/>
                <a:gd name="T2" fmla="*/ 919 w 919"/>
                <a:gd name="T3" fmla="*/ 0 h 48"/>
                <a:gd name="T4" fmla="*/ 0 w 919"/>
                <a:gd name="T5" fmla="*/ 4 h 48"/>
                <a:gd name="T6" fmla="*/ 0 w 919"/>
                <a:gd name="T7" fmla="*/ 48 h 48"/>
                <a:gd name="T8" fmla="*/ 919 w 919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9" h="48">
                  <a:moveTo>
                    <a:pt x="919" y="42"/>
                  </a:moveTo>
                  <a:lnTo>
                    <a:pt x="919" y="0"/>
                  </a:lnTo>
                  <a:lnTo>
                    <a:pt x="0" y="4"/>
                  </a:lnTo>
                  <a:lnTo>
                    <a:pt x="0" y="48"/>
                  </a:lnTo>
                  <a:lnTo>
                    <a:pt x="919" y="4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6" name="Freeform 17"/>
            <p:cNvSpPr>
              <a:spLocks/>
            </p:cNvSpPr>
            <p:nvPr/>
          </p:nvSpPr>
          <p:spPr bwMode="auto">
            <a:xfrm>
              <a:off x="492" y="2146"/>
              <a:ext cx="712" cy="66"/>
            </a:xfrm>
            <a:custGeom>
              <a:avLst/>
              <a:gdLst>
                <a:gd name="T0" fmla="*/ 712 w 712"/>
                <a:gd name="T1" fmla="*/ 62 h 66"/>
                <a:gd name="T2" fmla="*/ 710 w 712"/>
                <a:gd name="T3" fmla="*/ 0 h 66"/>
                <a:gd name="T4" fmla="*/ 0 w 712"/>
                <a:gd name="T5" fmla="*/ 4 h 66"/>
                <a:gd name="T6" fmla="*/ 0 w 712"/>
                <a:gd name="T7" fmla="*/ 66 h 66"/>
                <a:gd name="T8" fmla="*/ 712 w 712"/>
                <a:gd name="T9" fmla="*/ 6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2" h="66">
                  <a:moveTo>
                    <a:pt x="712" y="62"/>
                  </a:moveTo>
                  <a:lnTo>
                    <a:pt x="710" y="0"/>
                  </a:lnTo>
                  <a:lnTo>
                    <a:pt x="0" y="4"/>
                  </a:lnTo>
                  <a:lnTo>
                    <a:pt x="0" y="66"/>
                  </a:lnTo>
                  <a:lnTo>
                    <a:pt x="712" y="6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7" name="Freeform 18"/>
            <p:cNvSpPr>
              <a:spLocks/>
            </p:cNvSpPr>
            <p:nvPr/>
          </p:nvSpPr>
          <p:spPr bwMode="auto">
            <a:xfrm>
              <a:off x="598" y="2190"/>
              <a:ext cx="519" cy="74"/>
            </a:xfrm>
            <a:custGeom>
              <a:avLst/>
              <a:gdLst>
                <a:gd name="T0" fmla="*/ 519 w 519"/>
                <a:gd name="T1" fmla="*/ 0 h 74"/>
                <a:gd name="T2" fmla="*/ 0 w 519"/>
                <a:gd name="T3" fmla="*/ 3 h 74"/>
                <a:gd name="T4" fmla="*/ 2 w 519"/>
                <a:gd name="T5" fmla="*/ 3 h 74"/>
                <a:gd name="T6" fmla="*/ 4 w 519"/>
                <a:gd name="T7" fmla="*/ 16 h 74"/>
                <a:gd name="T8" fmla="*/ 9 w 519"/>
                <a:gd name="T9" fmla="*/ 29 h 74"/>
                <a:gd name="T10" fmla="*/ 18 w 519"/>
                <a:gd name="T11" fmla="*/ 40 h 74"/>
                <a:gd name="T12" fmla="*/ 27 w 519"/>
                <a:gd name="T13" fmla="*/ 51 h 74"/>
                <a:gd name="T14" fmla="*/ 36 w 519"/>
                <a:gd name="T15" fmla="*/ 60 h 74"/>
                <a:gd name="T16" fmla="*/ 49 w 519"/>
                <a:gd name="T17" fmla="*/ 67 h 74"/>
                <a:gd name="T18" fmla="*/ 60 w 519"/>
                <a:gd name="T19" fmla="*/ 71 h 74"/>
                <a:gd name="T20" fmla="*/ 73 w 519"/>
                <a:gd name="T21" fmla="*/ 74 h 74"/>
                <a:gd name="T22" fmla="*/ 69 w 519"/>
                <a:gd name="T23" fmla="*/ 74 h 74"/>
                <a:gd name="T24" fmla="*/ 448 w 519"/>
                <a:gd name="T25" fmla="*/ 69 h 74"/>
                <a:gd name="T26" fmla="*/ 453 w 519"/>
                <a:gd name="T27" fmla="*/ 69 h 74"/>
                <a:gd name="T28" fmla="*/ 462 w 519"/>
                <a:gd name="T29" fmla="*/ 67 h 74"/>
                <a:gd name="T30" fmla="*/ 473 w 519"/>
                <a:gd name="T31" fmla="*/ 65 h 74"/>
                <a:gd name="T32" fmla="*/ 484 w 519"/>
                <a:gd name="T33" fmla="*/ 58 h 74"/>
                <a:gd name="T34" fmla="*/ 495 w 519"/>
                <a:gd name="T35" fmla="*/ 49 h 74"/>
                <a:gd name="T36" fmla="*/ 506 w 519"/>
                <a:gd name="T37" fmla="*/ 38 h 74"/>
                <a:gd name="T38" fmla="*/ 513 w 519"/>
                <a:gd name="T39" fmla="*/ 27 h 74"/>
                <a:gd name="T40" fmla="*/ 519 w 519"/>
                <a:gd name="T41" fmla="*/ 14 h 74"/>
                <a:gd name="T42" fmla="*/ 519 w 519"/>
                <a:gd name="T43" fmla="*/ 0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9" h="74">
                  <a:moveTo>
                    <a:pt x="519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16"/>
                  </a:lnTo>
                  <a:lnTo>
                    <a:pt x="9" y="29"/>
                  </a:lnTo>
                  <a:lnTo>
                    <a:pt x="18" y="40"/>
                  </a:lnTo>
                  <a:lnTo>
                    <a:pt x="27" y="51"/>
                  </a:lnTo>
                  <a:lnTo>
                    <a:pt x="36" y="60"/>
                  </a:lnTo>
                  <a:lnTo>
                    <a:pt x="49" y="67"/>
                  </a:lnTo>
                  <a:lnTo>
                    <a:pt x="60" y="71"/>
                  </a:lnTo>
                  <a:lnTo>
                    <a:pt x="73" y="74"/>
                  </a:lnTo>
                  <a:lnTo>
                    <a:pt x="69" y="74"/>
                  </a:lnTo>
                  <a:lnTo>
                    <a:pt x="448" y="69"/>
                  </a:lnTo>
                  <a:lnTo>
                    <a:pt x="453" y="69"/>
                  </a:lnTo>
                  <a:lnTo>
                    <a:pt x="462" y="67"/>
                  </a:lnTo>
                  <a:lnTo>
                    <a:pt x="473" y="65"/>
                  </a:lnTo>
                  <a:lnTo>
                    <a:pt x="484" y="58"/>
                  </a:lnTo>
                  <a:lnTo>
                    <a:pt x="495" y="49"/>
                  </a:lnTo>
                  <a:lnTo>
                    <a:pt x="506" y="38"/>
                  </a:lnTo>
                  <a:lnTo>
                    <a:pt x="513" y="27"/>
                  </a:lnTo>
                  <a:lnTo>
                    <a:pt x="519" y="14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8" name="Freeform 19"/>
            <p:cNvSpPr>
              <a:spLocks/>
            </p:cNvSpPr>
            <p:nvPr/>
          </p:nvSpPr>
          <p:spPr bwMode="auto">
            <a:xfrm>
              <a:off x="1557" y="981"/>
              <a:ext cx="115" cy="113"/>
            </a:xfrm>
            <a:custGeom>
              <a:avLst/>
              <a:gdLst>
                <a:gd name="T0" fmla="*/ 57 w 115"/>
                <a:gd name="T1" fmla="*/ 2 h 113"/>
                <a:gd name="T2" fmla="*/ 68 w 115"/>
                <a:gd name="T3" fmla="*/ 4 h 113"/>
                <a:gd name="T4" fmla="*/ 79 w 115"/>
                <a:gd name="T5" fmla="*/ 7 h 113"/>
                <a:gd name="T6" fmla="*/ 91 w 115"/>
                <a:gd name="T7" fmla="*/ 11 h 113"/>
                <a:gd name="T8" fmla="*/ 97 w 115"/>
                <a:gd name="T9" fmla="*/ 18 h 113"/>
                <a:gd name="T10" fmla="*/ 106 w 115"/>
                <a:gd name="T11" fmla="*/ 27 h 113"/>
                <a:gd name="T12" fmla="*/ 111 w 115"/>
                <a:gd name="T13" fmla="*/ 36 h 113"/>
                <a:gd name="T14" fmla="*/ 113 w 115"/>
                <a:gd name="T15" fmla="*/ 47 h 113"/>
                <a:gd name="T16" fmla="*/ 115 w 115"/>
                <a:gd name="T17" fmla="*/ 58 h 113"/>
                <a:gd name="T18" fmla="*/ 113 w 115"/>
                <a:gd name="T19" fmla="*/ 69 h 113"/>
                <a:gd name="T20" fmla="*/ 111 w 115"/>
                <a:gd name="T21" fmla="*/ 80 h 113"/>
                <a:gd name="T22" fmla="*/ 106 w 115"/>
                <a:gd name="T23" fmla="*/ 89 h 113"/>
                <a:gd name="T24" fmla="*/ 91 w 115"/>
                <a:gd name="T25" fmla="*/ 104 h 113"/>
                <a:gd name="T26" fmla="*/ 79 w 115"/>
                <a:gd name="T27" fmla="*/ 111 h 113"/>
                <a:gd name="T28" fmla="*/ 68 w 115"/>
                <a:gd name="T29" fmla="*/ 113 h 113"/>
                <a:gd name="T30" fmla="*/ 57 w 115"/>
                <a:gd name="T31" fmla="*/ 113 h 113"/>
                <a:gd name="T32" fmla="*/ 46 w 115"/>
                <a:gd name="T33" fmla="*/ 113 h 113"/>
                <a:gd name="T34" fmla="*/ 35 w 115"/>
                <a:gd name="T35" fmla="*/ 111 h 113"/>
                <a:gd name="T36" fmla="*/ 24 w 115"/>
                <a:gd name="T37" fmla="*/ 104 h 113"/>
                <a:gd name="T38" fmla="*/ 8 w 115"/>
                <a:gd name="T39" fmla="*/ 89 h 113"/>
                <a:gd name="T40" fmla="*/ 4 w 115"/>
                <a:gd name="T41" fmla="*/ 80 h 113"/>
                <a:gd name="T42" fmla="*/ 0 w 115"/>
                <a:gd name="T43" fmla="*/ 69 h 113"/>
                <a:gd name="T44" fmla="*/ 0 w 115"/>
                <a:gd name="T45" fmla="*/ 58 h 113"/>
                <a:gd name="T46" fmla="*/ 0 w 115"/>
                <a:gd name="T47" fmla="*/ 47 h 113"/>
                <a:gd name="T48" fmla="*/ 4 w 115"/>
                <a:gd name="T49" fmla="*/ 36 h 113"/>
                <a:gd name="T50" fmla="*/ 8 w 115"/>
                <a:gd name="T51" fmla="*/ 27 h 113"/>
                <a:gd name="T52" fmla="*/ 17 w 115"/>
                <a:gd name="T53" fmla="*/ 18 h 113"/>
                <a:gd name="T54" fmla="*/ 24 w 115"/>
                <a:gd name="T55" fmla="*/ 11 h 113"/>
                <a:gd name="T56" fmla="*/ 35 w 115"/>
                <a:gd name="T57" fmla="*/ 7 h 113"/>
                <a:gd name="T58" fmla="*/ 46 w 115"/>
                <a:gd name="T59" fmla="*/ 4 h 113"/>
                <a:gd name="T60" fmla="*/ 57 w 115"/>
                <a:gd name="T61" fmla="*/ 2 h 113"/>
                <a:gd name="T62" fmla="*/ 55 w 115"/>
                <a:gd name="T63" fmla="*/ 0 h 113"/>
                <a:gd name="T64" fmla="*/ 57 w 115"/>
                <a:gd name="T65" fmla="*/ 2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5" h="113">
                  <a:moveTo>
                    <a:pt x="57" y="2"/>
                  </a:moveTo>
                  <a:lnTo>
                    <a:pt x="68" y="4"/>
                  </a:lnTo>
                  <a:lnTo>
                    <a:pt x="79" y="7"/>
                  </a:lnTo>
                  <a:lnTo>
                    <a:pt x="91" y="11"/>
                  </a:lnTo>
                  <a:lnTo>
                    <a:pt x="97" y="18"/>
                  </a:lnTo>
                  <a:lnTo>
                    <a:pt x="106" y="27"/>
                  </a:lnTo>
                  <a:lnTo>
                    <a:pt x="111" y="36"/>
                  </a:lnTo>
                  <a:lnTo>
                    <a:pt x="113" y="47"/>
                  </a:lnTo>
                  <a:lnTo>
                    <a:pt x="115" y="58"/>
                  </a:lnTo>
                  <a:lnTo>
                    <a:pt x="113" y="69"/>
                  </a:lnTo>
                  <a:lnTo>
                    <a:pt x="111" y="80"/>
                  </a:lnTo>
                  <a:lnTo>
                    <a:pt x="106" y="89"/>
                  </a:lnTo>
                  <a:lnTo>
                    <a:pt x="91" y="104"/>
                  </a:lnTo>
                  <a:lnTo>
                    <a:pt x="79" y="111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6" y="113"/>
                  </a:lnTo>
                  <a:lnTo>
                    <a:pt x="35" y="111"/>
                  </a:lnTo>
                  <a:lnTo>
                    <a:pt x="24" y="104"/>
                  </a:lnTo>
                  <a:lnTo>
                    <a:pt x="8" y="89"/>
                  </a:lnTo>
                  <a:lnTo>
                    <a:pt x="4" y="80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8" y="27"/>
                  </a:lnTo>
                  <a:lnTo>
                    <a:pt x="17" y="18"/>
                  </a:lnTo>
                  <a:lnTo>
                    <a:pt x="24" y="11"/>
                  </a:lnTo>
                  <a:lnTo>
                    <a:pt x="35" y="7"/>
                  </a:lnTo>
                  <a:lnTo>
                    <a:pt x="46" y="4"/>
                  </a:lnTo>
                  <a:lnTo>
                    <a:pt x="57" y="2"/>
                  </a:lnTo>
                  <a:lnTo>
                    <a:pt x="55" y="0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19" name="Freeform 20"/>
            <p:cNvSpPr>
              <a:spLocks/>
            </p:cNvSpPr>
            <p:nvPr/>
          </p:nvSpPr>
          <p:spPr bwMode="auto">
            <a:xfrm>
              <a:off x="1463" y="1119"/>
              <a:ext cx="307" cy="488"/>
            </a:xfrm>
            <a:custGeom>
              <a:avLst/>
              <a:gdLst>
                <a:gd name="T0" fmla="*/ 151 w 307"/>
                <a:gd name="T1" fmla="*/ 488 h 488"/>
                <a:gd name="T2" fmla="*/ 127 w 307"/>
                <a:gd name="T3" fmla="*/ 486 h 488"/>
                <a:gd name="T4" fmla="*/ 105 w 307"/>
                <a:gd name="T5" fmla="*/ 483 h 488"/>
                <a:gd name="T6" fmla="*/ 87 w 307"/>
                <a:gd name="T7" fmla="*/ 479 h 488"/>
                <a:gd name="T8" fmla="*/ 69 w 307"/>
                <a:gd name="T9" fmla="*/ 472 h 488"/>
                <a:gd name="T10" fmla="*/ 54 w 307"/>
                <a:gd name="T11" fmla="*/ 463 h 488"/>
                <a:gd name="T12" fmla="*/ 43 w 307"/>
                <a:gd name="T13" fmla="*/ 452 h 488"/>
                <a:gd name="T14" fmla="*/ 29 w 307"/>
                <a:gd name="T15" fmla="*/ 439 h 488"/>
                <a:gd name="T16" fmla="*/ 18 w 307"/>
                <a:gd name="T17" fmla="*/ 423 h 488"/>
                <a:gd name="T18" fmla="*/ 11 w 307"/>
                <a:gd name="T19" fmla="*/ 408 h 488"/>
                <a:gd name="T20" fmla="*/ 5 w 307"/>
                <a:gd name="T21" fmla="*/ 392 h 488"/>
                <a:gd name="T22" fmla="*/ 0 w 307"/>
                <a:gd name="T23" fmla="*/ 375 h 488"/>
                <a:gd name="T24" fmla="*/ 0 w 307"/>
                <a:gd name="T25" fmla="*/ 359 h 488"/>
                <a:gd name="T26" fmla="*/ 0 w 307"/>
                <a:gd name="T27" fmla="*/ 324 h 488"/>
                <a:gd name="T28" fmla="*/ 9 w 307"/>
                <a:gd name="T29" fmla="*/ 288 h 488"/>
                <a:gd name="T30" fmla="*/ 14 w 307"/>
                <a:gd name="T31" fmla="*/ 268 h 488"/>
                <a:gd name="T32" fmla="*/ 20 w 307"/>
                <a:gd name="T33" fmla="*/ 248 h 488"/>
                <a:gd name="T34" fmla="*/ 36 w 307"/>
                <a:gd name="T35" fmla="*/ 201 h 488"/>
                <a:gd name="T36" fmla="*/ 58 w 307"/>
                <a:gd name="T37" fmla="*/ 157 h 488"/>
                <a:gd name="T38" fmla="*/ 78 w 307"/>
                <a:gd name="T39" fmla="*/ 117 h 488"/>
                <a:gd name="T40" fmla="*/ 91 w 307"/>
                <a:gd name="T41" fmla="*/ 91 h 488"/>
                <a:gd name="T42" fmla="*/ 109 w 307"/>
                <a:gd name="T43" fmla="*/ 64 h 488"/>
                <a:gd name="T44" fmla="*/ 129 w 307"/>
                <a:gd name="T45" fmla="*/ 33 h 488"/>
                <a:gd name="T46" fmla="*/ 151 w 307"/>
                <a:gd name="T47" fmla="*/ 0 h 488"/>
                <a:gd name="T48" fmla="*/ 178 w 307"/>
                <a:gd name="T49" fmla="*/ 33 h 488"/>
                <a:gd name="T50" fmla="*/ 198 w 307"/>
                <a:gd name="T51" fmla="*/ 64 h 488"/>
                <a:gd name="T52" fmla="*/ 216 w 307"/>
                <a:gd name="T53" fmla="*/ 91 h 488"/>
                <a:gd name="T54" fmla="*/ 229 w 307"/>
                <a:gd name="T55" fmla="*/ 117 h 488"/>
                <a:gd name="T56" fmla="*/ 247 w 307"/>
                <a:gd name="T57" fmla="*/ 157 h 488"/>
                <a:gd name="T58" fmla="*/ 269 w 307"/>
                <a:gd name="T59" fmla="*/ 201 h 488"/>
                <a:gd name="T60" fmla="*/ 284 w 307"/>
                <a:gd name="T61" fmla="*/ 248 h 488"/>
                <a:gd name="T62" fmla="*/ 298 w 307"/>
                <a:gd name="T63" fmla="*/ 288 h 488"/>
                <a:gd name="T64" fmla="*/ 304 w 307"/>
                <a:gd name="T65" fmla="*/ 324 h 488"/>
                <a:gd name="T66" fmla="*/ 307 w 307"/>
                <a:gd name="T67" fmla="*/ 359 h 488"/>
                <a:gd name="T68" fmla="*/ 304 w 307"/>
                <a:gd name="T69" fmla="*/ 375 h 488"/>
                <a:gd name="T70" fmla="*/ 300 w 307"/>
                <a:gd name="T71" fmla="*/ 392 h 488"/>
                <a:gd name="T72" fmla="*/ 293 w 307"/>
                <a:gd name="T73" fmla="*/ 408 h 488"/>
                <a:gd name="T74" fmla="*/ 284 w 307"/>
                <a:gd name="T75" fmla="*/ 423 h 488"/>
                <a:gd name="T76" fmla="*/ 276 w 307"/>
                <a:gd name="T77" fmla="*/ 439 h 488"/>
                <a:gd name="T78" fmla="*/ 264 w 307"/>
                <a:gd name="T79" fmla="*/ 452 h 488"/>
                <a:gd name="T80" fmla="*/ 251 w 307"/>
                <a:gd name="T81" fmla="*/ 463 h 488"/>
                <a:gd name="T82" fmla="*/ 238 w 307"/>
                <a:gd name="T83" fmla="*/ 472 h 488"/>
                <a:gd name="T84" fmla="*/ 220 w 307"/>
                <a:gd name="T85" fmla="*/ 479 h 488"/>
                <a:gd name="T86" fmla="*/ 200 w 307"/>
                <a:gd name="T87" fmla="*/ 483 h 488"/>
                <a:gd name="T88" fmla="*/ 178 w 307"/>
                <a:gd name="T89" fmla="*/ 486 h 488"/>
                <a:gd name="T90" fmla="*/ 153 w 307"/>
                <a:gd name="T91" fmla="*/ 488 h 488"/>
                <a:gd name="T92" fmla="*/ 151 w 307"/>
                <a:gd name="T93" fmla="*/ 486 h 488"/>
                <a:gd name="T94" fmla="*/ 149 w 307"/>
                <a:gd name="T95" fmla="*/ 486 h 488"/>
                <a:gd name="T96" fmla="*/ 151 w 307"/>
                <a:gd name="T97" fmla="*/ 488 h 4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7" h="488">
                  <a:moveTo>
                    <a:pt x="151" y="488"/>
                  </a:moveTo>
                  <a:lnTo>
                    <a:pt x="127" y="486"/>
                  </a:lnTo>
                  <a:lnTo>
                    <a:pt x="105" y="483"/>
                  </a:lnTo>
                  <a:lnTo>
                    <a:pt x="87" y="479"/>
                  </a:lnTo>
                  <a:lnTo>
                    <a:pt x="69" y="472"/>
                  </a:lnTo>
                  <a:lnTo>
                    <a:pt x="54" y="463"/>
                  </a:lnTo>
                  <a:lnTo>
                    <a:pt x="43" y="452"/>
                  </a:lnTo>
                  <a:lnTo>
                    <a:pt x="29" y="439"/>
                  </a:lnTo>
                  <a:lnTo>
                    <a:pt x="18" y="423"/>
                  </a:lnTo>
                  <a:lnTo>
                    <a:pt x="11" y="408"/>
                  </a:lnTo>
                  <a:lnTo>
                    <a:pt x="5" y="392"/>
                  </a:lnTo>
                  <a:lnTo>
                    <a:pt x="0" y="375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288"/>
                  </a:lnTo>
                  <a:lnTo>
                    <a:pt x="14" y="268"/>
                  </a:lnTo>
                  <a:lnTo>
                    <a:pt x="20" y="248"/>
                  </a:lnTo>
                  <a:lnTo>
                    <a:pt x="36" y="201"/>
                  </a:lnTo>
                  <a:lnTo>
                    <a:pt x="58" y="157"/>
                  </a:lnTo>
                  <a:lnTo>
                    <a:pt x="78" y="117"/>
                  </a:lnTo>
                  <a:lnTo>
                    <a:pt x="91" y="91"/>
                  </a:lnTo>
                  <a:lnTo>
                    <a:pt x="109" y="64"/>
                  </a:lnTo>
                  <a:lnTo>
                    <a:pt x="129" y="33"/>
                  </a:lnTo>
                  <a:lnTo>
                    <a:pt x="151" y="0"/>
                  </a:lnTo>
                  <a:lnTo>
                    <a:pt x="178" y="33"/>
                  </a:lnTo>
                  <a:lnTo>
                    <a:pt x="198" y="64"/>
                  </a:lnTo>
                  <a:lnTo>
                    <a:pt x="216" y="91"/>
                  </a:lnTo>
                  <a:lnTo>
                    <a:pt x="229" y="117"/>
                  </a:lnTo>
                  <a:lnTo>
                    <a:pt x="247" y="157"/>
                  </a:lnTo>
                  <a:lnTo>
                    <a:pt x="269" y="201"/>
                  </a:lnTo>
                  <a:lnTo>
                    <a:pt x="284" y="248"/>
                  </a:lnTo>
                  <a:lnTo>
                    <a:pt x="298" y="288"/>
                  </a:lnTo>
                  <a:lnTo>
                    <a:pt x="304" y="324"/>
                  </a:lnTo>
                  <a:lnTo>
                    <a:pt x="307" y="359"/>
                  </a:lnTo>
                  <a:lnTo>
                    <a:pt x="304" y="375"/>
                  </a:lnTo>
                  <a:lnTo>
                    <a:pt x="300" y="392"/>
                  </a:lnTo>
                  <a:lnTo>
                    <a:pt x="293" y="408"/>
                  </a:lnTo>
                  <a:lnTo>
                    <a:pt x="284" y="423"/>
                  </a:lnTo>
                  <a:lnTo>
                    <a:pt x="276" y="439"/>
                  </a:lnTo>
                  <a:lnTo>
                    <a:pt x="264" y="452"/>
                  </a:lnTo>
                  <a:lnTo>
                    <a:pt x="251" y="463"/>
                  </a:lnTo>
                  <a:lnTo>
                    <a:pt x="238" y="472"/>
                  </a:lnTo>
                  <a:lnTo>
                    <a:pt x="220" y="479"/>
                  </a:lnTo>
                  <a:lnTo>
                    <a:pt x="200" y="483"/>
                  </a:lnTo>
                  <a:lnTo>
                    <a:pt x="178" y="486"/>
                  </a:lnTo>
                  <a:lnTo>
                    <a:pt x="153" y="488"/>
                  </a:lnTo>
                  <a:lnTo>
                    <a:pt x="151" y="486"/>
                  </a:lnTo>
                  <a:lnTo>
                    <a:pt x="149" y="486"/>
                  </a:lnTo>
                  <a:lnTo>
                    <a:pt x="151" y="48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20" name="Freeform 21"/>
            <p:cNvSpPr>
              <a:spLocks/>
            </p:cNvSpPr>
            <p:nvPr/>
          </p:nvSpPr>
          <p:spPr bwMode="auto">
            <a:xfrm>
              <a:off x="1506" y="2188"/>
              <a:ext cx="208" cy="530"/>
            </a:xfrm>
            <a:custGeom>
              <a:avLst/>
              <a:gdLst>
                <a:gd name="T0" fmla="*/ 104 w 208"/>
                <a:gd name="T1" fmla="*/ 530 h 530"/>
                <a:gd name="T2" fmla="*/ 115 w 208"/>
                <a:gd name="T3" fmla="*/ 528 h 530"/>
                <a:gd name="T4" fmla="*/ 126 w 208"/>
                <a:gd name="T5" fmla="*/ 526 h 530"/>
                <a:gd name="T6" fmla="*/ 135 w 208"/>
                <a:gd name="T7" fmla="*/ 519 h 530"/>
                <a:gd name="T8" fmla="*/ 144 w 208"/>
                <a:gd name="T9" fmla="*/ 510 h 530"/>
                <a:gd name="T10" fmla="*/ 153 w 208"/>
                <a:gd name="T11" fmla="*/ 497 h 530"/>
                <a:gd name="T12" fmla="*/ 162 w 208"/>
                <a:gd name="T13" fmla="*/ 484 h 530"/>
                <a:gd name="T14" fmla="*/ 170 w 208"/>
                <a:gd name="T15" fmla="*/ 468 h 530"/>
                <a:gd name="T16" fmla="*/ 177 w 208"/>
                <a:gd name="T17" fmla="*/ 453 h 530"/>
                <a:gd name="T18" fmla="*/ 190 w 208"/>
                <a:gd name="T19" fmla="*/ 413 h 530"/>
                <a:gd name="T20" fmla="*/ 199 w 208"/>
                <a:gd name="T21" fmla="*/ 366 h 530"/>
                <a:gd name="T22" fmla="*/ 204 w 208"/>
                <a:gd name="T23" fmla="*/ 317 h 530"/>
                <a:gd name="T24" fmla="*/ 208 w 208"/>
                <a:gd name="T25" fmla="*/ 262 h 530"/>
                <a:gd name="T26" fmla="*/ 204 w 208"/>
                <a:gd name="T27" fmla="*/ 211 h 530"/>
                <a:gd name="T28" fmla="*/ 199 w 208"/>
                <a:gd name="T29" fmla="*/ 162 h 530"/>
                <a:gd name="T30" fmla="*/ 190 w 208"/>
                <a:gd name="T31" fmla="*/ 118 h 530"/>
                <a:gd name="T32" fmla="*/ 177 w 208"/>
                <a:gd name="T33" fmla="*/ 78 h 530"/>
                <a:gd name="T34" fmla="*/ 170 w 208"/>
                <a:gd name="T35" fmla="*/ 60 h 530"/>
                <a:gd name="T36" fmla="*/ 162 w 208"/>
                <a:gd name="T37" fmla="*/ 44 h 530"/>
                <a:gd name="T38" fmla="*/ 153 w 208"/>
                <a:gd name="T39" fmla="*/ 31 h 530"/>
                <a:gd name="T40" fmla="*/ 144 w 208"/>
                <a:gd name="T41" fmla="*/ 20 h 530"/>
                <a:gd name="T42" fmla="*/ 135 w 208"/>
                <a:gd name="T43" fmla="*/ 11 h 530"/>
                <a:gd name="T44" fmla="*/ 126 w 208"/>
                <a:gd name="T45" fmla="*/ 5 h 530"/>
                <a:gd name="T46" fmla="*/ 115 w 208"/>
                <a:gd name="T47" fmla="*/ 0 h 530"/>
                <a:gd name="T48" fmla="*/ 104 w 208"/>
                <a:gd name="T49" fmla="*/ 0 h 530"/>
                <a:gd name="T50" fmla="*/ 93 w 208"/>
                <a:gd name="T51" fmla="*/ 0 h 530"/>
                <a:gd name="T52" fmla="*/ 82 w 208"/>
                <a:gd name="T53" fmla="*/ 5 h 530"/>
                <a:gd name="T54" fmla="*/ 73 w 208"/>
                <a:gd name="T55" fmla="*/ 11 h 530"/>
                <a:gd name="T56" fmla="*/ 62 w 208"/>
                <a:gd name="T57" fmla="*/ 20 h 530"/>
                <a:gd name="T58" fmla="*/ 53 w 208"/>
                <a:gd name="T59" fmla="*/ 31 h 530"/>
                <a:gd name="T60" fmla="*/ 44 w 208"/>
                <a:gd name="T61" fmla="*/ 44 h 530"/>
                <a:gd name="T62" fmla="*/ 37 w 208"/>
                <a:gd name="T63" fmla="*/ 60 h 530"/>
                <a:gd name="T64" fmla="*/ 31 w 208"/>
                <a:gd name="T65" fmla="*/ 78 h 530"/>
                <a:gd name="T66" fmla="*/ 17 w 208"/>
                <a:gd name="T67" fmla="*/ 118 h 530"/>
                <a:gd name="T68" fmla="*/ 8 w 208"/>
                <a:gd name="T69" fmla="*/ 162 h 530"/>
                <a:gd name="T70" fmla="*/ 2 w 208"/>
                <a:gd name="T71" fmla="*/ 211 h 530"/>
                <a:gd name="T72" fmla="*/ 0 w 208"/>
                <a:gd name="T73" fmla="*/ 262 h 530"/>
                <a:gd name="T74" fmla="*/ 2 w 208"/>
                <a:gd name="T75" fmla="*/ 317 h 530"/>
                <a:gd name="T76" fmla="*/ 8 w 208"/>
                <a:gd name="T77" fmla="*/ 366 h 530"/>
                <a:gd name="T78" fmla="*/ 17 w 208"/>
                <a:gd name="T79" fmla="*/ 413 h 530"/>
                <a:gd name="T80" fmla="*/ 31 w 208"/>
                <a:gd name="T81" fmla="*/ 453 h 530"/>
                <a:gd name="T82" fmla="*/ 37 w 208"/>
                <a:gd name="T83" fmla="*/ 468 h 530"/>
                <a:gd name="T84" fmla="*/ 44 w 208"/>
                <a:gd name="T85" fmla="*/ 484 h 530"/>
                <a:gd name="T86" fmla="*/ 53 w 208"/>
                <a:gd name="T87" fmla="*/ 497 h 530"/>
                <a:gd name="T88" fmla="*/ 62 w 208"/>
                <a:gd name="T89" fmla="*/ 510 h 530"/>
                <a:gd name="T90" fmla="*/ 73 w 208"/>
                <a:gd name="T91" fmla="*/ 519 h 530"/>
                <a:gd name="T92" fmla="*/ 82 w 208"/>
                <a:gd name="T93" fmla="*/ 526 h 530"/>
                <a:gd name="T94" fmla="*/ 93 w 208"/>
                <a:gd name="T95" fmla="*/ 528 h 530"/>
                <a:gd name="T96" fmla="*/ 104 w 208"/>
                <a:gd name="T97" fmla="*/ 530 h 530"/>
                <a:gd name="T98" fmla="*/ 102 w 208"/>
                <a:gd name="T99" fmla="*/ 528 h 530"/>
                <a:gd name="T100" fmla="*/ 104 w 208"/>
                <a:gd name="T101" fmla="*/ 530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8" h="530">
                  <a:moveTo>
                    <a:pt x="104" y="530"/>
                  </a:moveTo>
                  <a:lnTo>
                    <a:pt x="115" y="528"/>
                  </a:lnTo>
                  <a:lnTo>
                    <a:pt x="126" y="526"/>
                  </a:lnTo>
                  <a:lnTo>
                    <a:pt x="135" y="519"/>
                  </a:lnTo>
                  <a:lnTo>
                    <a:pt x="144" y="510"/>
                  </a:lnTo>
                  <a:lnTo>
                    <a:pt x="153" y="497"/>
                  </a:lnTo>
                  <a:lnTo>
                    <a:pt x="162" y="484"/>
                  </a:lnTo>
                  <a:lnTo>
                    <a:pt x="170" y="468"/>
                  </a:lnTo>
                  <a:lnTo>
                    <a:pt x="177" y="453"/>
                  </a:lnTo>
                  <a:lnTo>
                    <a:pt x="190" y="413"/>
                  </a:lnTo>
                  <a:lnTo>
                    <a:pt x="199" y="366"/>
                  </a:lnTo>
                  <a:lnTo>
                    <a:pt x="204" y="317"/>
                  </a:lnTo>
                  <a:lnTo>
                    <a:pt x="208" y="262"/>
                  </a:lnTo>
                  <a:lnTo>
                    <a:pt x="204" y="211"/>
                  </a:lnTo>
                  <a:lnTo>
                    <a:pt x="199" y="162"/>
                  </a:lnTo>
                  <a:lnTo>
                    <a:pt x="190" y="118"/>
                  </a:lnTo>
                  <a:lnTo>
                    <a:pt x="177" y="78"/>
                  </a:lnTo>
                  <a:lnTo>
                    <a:pt x="170" y="60"/>
                  </a:lnTo>
                  <a:lnTo>
                    <a:pt x="162" y="44"/>
                  </a:lnTo>
                  <a:lnTo>
                    <a:pt x="153" y="31"/>
                  </a:lnTo>
                  <a:lnTo>
                    <a:pt x="144" y="20"/>
                  </a:lnTo>
                  <a:lnTo>
                    <a:pt x="135" y="11"/>
                  </a:lnTo>
                  <a:lnTo>
                    <a:pt x="126" y="5"/>
                  </a:lnTo>
                  <a:lnTo>
                    <a:pt x="115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2" y="5"/>
                  </a:lnTo>
                  <a:lnTo>
                    <a:pt x="73" y="11"/>
                  </a:lnTo>
                  <a:lnTo>
                    <a:pt x="62" y="20"/>
                  </a:lnTo>
                  <a:lnTo>
                    <a:pt x="53" y="31"/>
                  </a:lnTo>
                  <a:lnTo>
                    <a:pt x="44" y="44"/>
                  </a:lnTo>
                  <a:lnTo>
                    <a:pt x="37" y="60"/>
                  </a:lnTo>
                  <a:lnTo>
                    <a:pt x="31" y="78"/>
                  </a:lnTo>
                  <a:lnTo>
                    <a:pt x="17" y="118"/>
                  </a:lnTo>
                  <a:lnTo>
                    <a:pt x="8" y="162"/>
                  </a:lnTo>
                  <a:lnTo>
                    <a:pt x="2" y="211"/>
                  </a:lnTo>
                  <a:lnTo>
                    <a:pt x="0" y="262"/>
                  </a:lnTo>
                  <a:lnTo>
                    <a:pt x="2" y="317"/>
                  </a:lnTo>
                  <a:lnTo>
                    <a:pt x="8" y="366"/>
                  </a:lnTo>
                  <a:lnTo>
                    <a:pt x="17" y="413"/>
                  </a:lnTo>
                  <a:lnTo>
                    <a:pt x="31" y="453"/>
                  </a:lnTo>
                  <a:lnTo>
                    <a:pt x="37" y="468"/>
                  </a:lnTo>
                  <a:lnTo>
                    <a:pt x="44" y="484"/>
                  </a:lnTo>
                  <a:lnTo>
                    <a:pt x="53" y="497"/>
                  </a:lnTo>
                  <a:lnTo>
                    <a:pt x="62" y="510"/>
                  </a:lnTo>
                  <a:lnTo>
                    <a:pt x="73" y="519"/>
                  </a:lnTo>
                  <a:lnTo>
                    <a:pt x="82" y="526"/>
                  </a:lnTo>
                  <a:lnTo>
                    <a:pt x="93" y="528"/>
                  </a:lnTo>
                  <a:lnTo>
                    <a:pt x="104" y="530"/>
                  </a:lnTo>
                  <a:lnTo>
                    <a:pt x="102" y="528"/>
                  </a:lnTo>
                  <a:lnTo>
                    <a:pt x="104" y="53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21" name="Freeform 22"/>
            <p:cNvSpPr>
              <a:spLocks/>
            </p:cNvSpPr>
            <p:nvPr/>
          </p:nvSpPr>
          <p:spPr bwMode="auto">
            <a:xfrm>
              <a:off x="1537" y="2667"/>
              <a:ext cx="148" cy="151"/>
            </a:xfrm>
            <a:custGeom>
              <a:avLst/>
              <a:gdLst>
                <a:gd name="T0" fmla="*/ 51 w 148"/>
                <a:gd name="T1" fmla="*/ 147 h 151"/>
                <a:gd name="T2" fmla="*/ 64 w 148"/>
                <a:gd name="T3" fmla="*/ 151 h 151"/>
                <a:gd name="T4" fmla="*/ 79 w 148"/>
                <a:gd name="T5" fmla="*/ 151 h 151"/>
                <a:gd name="T6" fmla="*/ 95 w 148"/>
                <a:gd name="T7" fmla="*/ 149 h 151"/>
                <a:gd name="T8" fmla="*/ 106 w 148"/>
                <a:gd name="T9" fmla="*/ 142 h 151"/>
                <a:gd name="T10" fmla="*/ 119 w 148"/>
                <a:gd name="T11" fmla="*/ 136 h 151"/>
                <a:gd name="T12" fmla="*/ 131 w 148"/>
                <a:gd name="T13" fmla="*/ 127 h 151"/>
                <a:gd name="T14" fmla="*/ 137 w 148"/>
                <a:gd name="T15" fmla="*/ 116 h 151"/>
                <a:gd name="T16" fmla="*/ 144 w 148"/>
                <a:gd name="T17" fmla="*/ 100 h 151"/>
                <a:gd name="T18" fmla="*/ 148 w 148"/>
                <a:gd name="T19" fmla="*/ 85 h 151"/>
                <a:gd name="T20" fmla="*/ 148 w 148"/>
                <a:gd name="T21" fmla="*/ 71 h 151"/>
                <a:gd name="T22" fmla="*/ 146 w 148"/>
                <a:gd name="T23" fmla="*/ 58 h 151"/>
                <a:gd name="T24" fmla="*/ 142 w 148"/>
                <a:gd name="T25" fmla="*/ 43 h 151"/>
                <a:gd name="T26" fmla="*/ 135 w 148"/>
                <a:gd name="T27" fmla="*/ 31 h 151"/>
                <a:gd name="T28" fmla="*/ 124 w 148"/>
                <a:gd name="T29" fmla="*/ 20 h 151"/>
                <a:gd name="T30" fmla="*/ 113 w 148"/>
                <a:gd name="T31" fmla="*/ 11 h 151"/>
                <a:gd name="T32" fmla="*/ 99 w 148"/>
                <a:gd name="T33" fmla="*/ 5 h 151"/>
                <a:gd name="T34" fmla="*/ 84 w 148"/>
                <a:gd name="T35" fmla="*/ 0 h 151"/>
                <a:gd name="T36" fmla="*/ 71 w 148"/>
                <a:gd name="T37" fmla="*/ 0 h 151"/>
                <a:gd name="T38" fmla="*/ 55 w 148"/>
                <a:gd name="T39" fmla="*/ 5 h 151"/>
                <a:gd name="T40" fmla="*/ 42 w 148"/>
                <a:gd name="T41" fmla="*/ 9 h 151"/>
                <a:gd name="T42" fmla="*/ 28 w 148"/>
                <a:gd name="T43" fmla="*/ 18 h 151"/>
                <a:gd name="T44" fmla="*/ 20 w 148"/>
                <a:gd name="T45" fmla="*/ 29 h 151"/>
                <a:gd name="T46" fmla="*/ 11 w 148"/>
                <a:gd name="T47" fmla="*/ 40 h 151"/>
                <a:gd name="T48" fmla="*/ 4 w 148"/>
                <a:gd name="T49" fmla="*/ 54 h 151"/>
                <a:gd name="T50" fmla="*/ 0 w 148"/>
                <a:gd name="T51" fmla="*/ 67 h 151"/>
                <a:gd name="T52" fmla="*/ 0 w 148"/>
                <a:gd name="T53" fmla="*/ 82 h 151"/>
                <a:gd name="T54" fmla="*/ 2 w 148"/>
                <a:gd name="T55" fmla="*/ 96 h 151"/>
                <a:gd name="T56" fmla="*/ 8 w 148"/>
                <a:gd name="T57" fmla="*/ 109 h 151"/>
                <a:gd name="T58" fmla="*/ 15 w 148"/>
                <a:gd name="T59" fmla="*/ 122 h 151"/>
                <a:gd name="T60" fmla="*/ 26 w 148"/>
                <a:gd name="T61" fmla="*/ 131 h 151"/>
                <a:gd name="T62" fmla="*/ 37 w 148"/>
                <a:gd name="T63" fmla="*/ 140 h 151"/>
                <a:gd name="T64" fmla="*/ 51 w 148"/>
                <a:gd name="T65" fmla="*/ 147 h 151"/>
                <a:gd name="T66" fmla="*/ 48 w 148"/>
                <a:gd name="T67" fmla="*/ 147 h 151"/>
                <a:gd name="T68" fmla="*/ 51 w 148"/>
                <a:gd name="T69" fmla="*/ 147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8" h="151">
                  <a:moveTo>
                    <a:pt x="51" y="147"/>
                  </a:moveTo>
                  <a:lnTo>
                    <a:pt x="64" y="151"/>
                  </a:lnTo>
                  <a:lnTo>
                    <a:pt x="79" y="151"/>
                  </a:lnTo>
                  <a:lnTo>
                    <a:pt x="95" y="149"/>
                  </a:lnTo>
                  <a:lnTo>
                    <a:pt x="106" y="142"/>
                  </a:lnTo>
                  <a:lnTo>
                    <a:pt x="119" y="136"/>
                  </a:lnTo>
                  <a:lnTo>
                    <a:pt x="131" y="127"/>
                  </a:lnTo>
                  <a:lnTo>
                    <a:pt x="137" y="116"/>
                  </a:lnTo>
                  <a:lnTo>
                    <a:pt x="144" y="100"/>
                  </a:lnTo>
                  <a:lnTo>
                    <a:pt x="148" y="85"/>
                  </a:lnTo>
                  <a:lnTo>
                    <a:pt x="148" y="71"/>
                  </a:lnTo>
                  <a:lnTo>
                    <a:pt x="146" y="58"/>
                  </a:lnTo>
                  <a:lnTo>
                    <a:pt x="142" y="43"/>
                  </a:lnTo>
                  <a:lnTo>
                    <a:pt x="135" y="31"/>
                  </a:lnTo>
                  <a:lnTo>
                    <a:pt x="124" y="20"/>
                  </a:lnTo>
                  <a:lnTo>
                    <a:pt x="113" y="11"/>
                  </a:lnTo>
                  <a:lnTo>
                    <a:pt x="99" y="5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5" y="5"/>
                  </a:lnTo>
                  <a:lnTo>
                    <a:pt x="42" y="9"/>
                  </a:lnTo>
                  <a:lnTo>
                    <a:pt x="28" y="18"/>
                  </a:lnTo>
                  <a:lnTo>
                    <a:pt x="20" y="29"/>
                  </a:lnTo>
                  <a:lnTo>
                    <a:pt x="11" y="40"/>
                  </a:lnTo>
                  <a:lnTo>
                    <a:pt x="4" y="54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2" y="96"/>
                  </a:lnTo>
                  <a:lnTo>
                    <a:pt x="8" y="109"/>
                  </a:lnTo>
                  <a:lnTo>
                    <a:pt x="15" y="122"/>
                  </a:lnTo>
                  <a:lnTo>
                    <a:pt x="26" y="131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48" y="147"/>
                  </a:lnTo>
                  <a:lnTo>
                    <a:pt x="51" y="147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22" name="Freeform 23"/>
            <p:cNvSpPr>
              <a:spLocks/>
            </p:cNvSpPr>
            <p:nvPr/>
          </p:nvSpPr>
          <p:spPr bwMode="auto">
            <a:xfrm>
              <a:off x="1537" y="2093"/>
              <a:ext cx="148" cy="148"/>
            </a:xfrm>
            <a:custGeom>
              <a:avLst/>
              <a:gdLst>
                <a:gd name="T0" fmla="*/ 51 w 148"/>
                <a:gd name="T1" fmla="*/ 146 h 148"/>
                <a:gd name="T2" fmla="*/ 64 w 148"/>
                <a:gd name="T3" fmla="*/ 148 h 148"/>
                <a:gd name="T4" fmla="*/ 79 w 148"/>
                <a:gd name="T5" fmla="*/ 148 h 148"/>
                <a:gd name="T6" fmla="*/ 95 w 148"/>
                <a:gd name="T7" fmla="*/ 146 h 148"/>
                <a:gd name="T8" fmla="*/ 106 w 148"/>
                <a:gd name="T9" fmla="*/ 142 h 148"/>
                <a:gd name="T10" fmla="*/ 119 w 148"/>
                <a:gd name="T11" fmla="*/ 135 h 148"/>
                <a:gd name="T12" fmla="*/ 131 w 148"/>
                <a:gd name="T13" fmla="*/ 126 h 148"/>
                <a:gd name="T14" fmla="*/ 137 w 148"/>
                <a:gd name="T15" fmla="*/ 113 h 148"/>
                <a:gd name="T16" fmla="*/ 144 w 148"/>
                <a:gd name="T17" fmla="*/ 100 h 148"/>
                <a:gd name="T18" fmla="*/ 148 w 148"/>
                <a:gd name="T19" fmla="*/ 84 h 148"/>
                <a:gd name="T20" fmla="*/ 148 w 148"/>
                <a:gd name="T21" fmla="*/ 71 h 148"/>
                <a:gd name="T22" fmla="*/ 146 w 148"/>
                <a:gd name="T23" fmla="*/ 55 h 148"/>
                <a:gd name="T24" fmla="*/ 142 w 148"/>
                <a:gd name="T25" fmla="*/ 42 h 148"/>
                <a:gd name="T26" fmla="*/ 135 w 148"/>
                <a:gd name="T27" fmla="*/ 29 h 148"/>
                <a:gd name="T28" fmla="*/ 124 w 148"/>
                <a:gd name="T29" fmla="*/ 20 h 148"/>
                <a:gd name="T30" fmla="*/ 113 w 148"/>
                <a:gd name="T31" fmla="*/ 11 h 148"/>
                <a:gd name="T32" fmla="*/ 99 w 148"/>
                <a:gd name="T33" fmla="*/ 4 h 148"/>
                <a:gd name="T34" fmla="*/ 84 w 148"/>
                <a:gd name="T35" fmla="*/ 0 h 148"/>
                <a:gd name="T36" fmla="*/ 71 w 148"/>
                <a:gd name="T37" fmla="*/ 0 h 148"/>
                <a:gd name="T38" fmla="*/ 55 w 148"/>
                <a:gd name="T39" fmla="*/ 2 h 148"/>
                <a:gd name="T40" fmla="*/ 42 w 148"/>
                <a:gd name="T41" fmla="*/ 9 h 148"/>
                <a:gd name="T42" fmla="*/ 28 w 148"/>
                <a:gd name="T43" fmla="*/ 17 h 148"/>
                <a:gd name="T44" fmla="*/ 20 w 148"/>
                <a:gd name="T45" fmla="*/ 26 h 148"/>
                <a:gd name="T46" fmla="*/ 11 w 148"/>
                <a:gd name="T47" fmla="*/ 37 h 148"/>
                <a:gd name="T48" fmla="*/ 4 w 148"/>
                <a:gd name="T49" fmla="*/ 53 h 148"/>
                <a:gd name="T50" fmla="*/ 0 w 148"/>
                <a:gd name="T51" fmla="*/ 68 h 148"/>
                <a:gd name="T52" fmla="*/ 0 w 148"/>
                <a:gd name="T53" fmla="*/ 82 h 148"/>
                <a:gd name="T54" fmla="*/ 2 w 148"/>
                <a:gd name="T55" fmla="*/ 95 h 148"/>
                <a:gd name="T56" fmla="*/ 8 w 148"/>
                <a:gd name="T57" fmla="*/ 111 h 148"/>
                <a:gd name="T58" fmla="*/ 15 w 148"/>
                <a:gd name="T59" fmla="*/ 122 h 148"/>
                <a:gd name="T60" fmla="*/ 26 w 148"/>
                <a:gd name="T61" fmla="*/ 131 h 148"/>
                <a:gd name="T62" fmla="*/ 37 w 148"/>
                <a:gd name="T63" fmla="*/ 139 h 148"/>
                <a:gd name="T64" fmla="*/ 51 w 148"/>
                <a:gd name="T65" fmla="*/ 146 h 148"/>
                <a:gd name="T66" fmla="*/ 48 w 148"/>
                <a:gd name="T67" fmla="*/ 146 h 148"/>
                <a:gd name="T68" fmla="*/ 51 w 148"/>
                <a:gd name="T69" fmla="*/ 146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8" h="148">
                  <a:moveTo>
                    <a:pt x="51" y="146"/>
                  </a:moveTo>
                  <a:lnTo>
                    <a:pt x="64" y="148"/>
                  </a:lnTo>
                  <a:lnTo>
                    <a:pt x="79" y="148"/>
                  </a:lnTo>
                  <a:lnTo>
                    <a:pt x="95" y="146"/>
                  </a:lnTo>
                  <a:lnTo>
                    <a:pt x="106" y="142"/>
                  </a:lnTo>
                  <a:lnTo>
                    <a:pt x="119" y="135"/>
                  </a:lnTo>
                  <a:lnTo>
                    <a:pt x="131" y="126"/>
                  </a:lnTo>
                  <a:lnTo>
                    <a:pt x="137" y="113"/>
                  </a:lnTo>
                  <a:lnTo>
                    <a:pt x="144" y="100"/>
                  </a:lnTo>
                  <a:lnTo>
                    <a:pt x="148" y="84"/>
                  </a:lnTo>
                  <a:lnTo>
                    <a:pt x="148" y="71"/>
                  </a:lnTo>
                  <a:lnTo>
                    <a:pt x="146" y="55"/>
                  </a:lnTo>
                  <a:lnTo>
                    <a:pt x="142" y="42"/>
                  </a:lnTo>
                  <a:lnTo>
                    <a:pt x="135" y="29"/>
                  </a:lnTo>
                  <a:lnTo>
                    <a:pt x="124" y="20"/>
                  </a:lnTo>
                  <a:lnTo>
                    <a:pt x="113" y="11"/>
                  </a:lnTo>
                  <a:lnTo>
                    <a:pt x="99" y="4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5" y="2"/>
                  </a:lnTo>
                  <a:lnTo>
                    <a:pt x="42" y="9"/>
                  </a:lnTo>
                  <a:lnTo>
                    <a:pt x="28" y="17"/>
                  </a:lnTo>
                  <a:lnTo>
                    <a:pt x="20" y="26"/>
                  </a:lnTo>
                  <a:lnTo>
                    <a:pt x="11" y="37"/>
                  </a:lnTo>
                  <a:lnTo>
                    <a:pt x="4" y="53"/>
                  </a:lnTo>
                  <a:lnTo>
                    <a:pt x="0" y="68"/>
                  </a:lnTo>
                  <a:lnTo>
                    <a:pt x="0" y="82"/>
                  </a:lnTo>
                  <a:lnTo>
                    <a:pt x="2" y="95"/>
                  </a:lnTo>
                  <a:lnTo>
                    <a:pt x="8" y="111"/>
                  </a:lnTo>
                  <a:lnTo>
                    <a:pt x="15" y="122"/>
                  </a:lnTo>
                  <a:lnTo>
                    <a:pt x="26" y="131"/>
                  </a:lnTo>
                  <a:lnTo>
                    <a:pt x="37" y="139"/>
                  </a:lnTo>
                  <a:lnTo>
                    <a:pt x="51" y="146"/>
                  </a:lnTo>
                  <a:lnTo>
                    <a:pt x="48" y="146"/>
                  </a:lnTo>
                  <a:lnTo>
                    <a:pt x="51" y="146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23" name="Rectangle 24"/>
            <p:cNvSpPr>
              <a:spLocks noChangeArrowheads="1"/>
            </p:cNvSpPr>
            <p:nvPr/>
          </p:nvSpPr>
          <p:spPr bwMode="auto">
            <a:xfrm>
              <a:off x="1188" y="2745"/>
              <a:ext cx="881" cy="115"/>
            </a:xfrm>
            <a:prstGeom prst="rect">
              <a:avLst/>
            </a:pr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29724" name="Rectangle 25"/>
            <p:cNvSpPr>
              <a:spLocks noChangeArrowheads="1"/>
            </p:cNvSpPr>
            <p:nvPr/>
          </p:nvSpPr>
          <p:spPr bwMode="auto">
            <a:xfrm>
              <a:off x="1009" y="2829"/>
              <a:ext cx="1211" cy="107"/>
            </a:xfrm>
            <a:prstGeom prst="rect">
              <a:avLst/>
            </a:pr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CBBD3B"/>
                </a:buClr>
                <a:buSzPct val="50000"/>
                <a:buFont typeface="Wingdings" pitchFamily="2" charset="2"/>
                <a:buChar char="Ø"/>
              </a:pPr>
              <a:endParaRPr lang="hu-HU" altLang="hu-HU" sz="2400">
                <a:solidFill>
                  <a:srgbClr val="CBBD3B"/>
                </a:solidFill>
                <a:latin typeface="Palatino" pitchFamily="18" charset="0"/>
              </a:endParaRPr>
            </a:p>
          </p:txBody>
        </p:sp>
        <p:sp>
          <p:nvSpPr>
            <p:cNvPr id="29725" name="Freeform 26"/>
            <p:cNvSpPr>
              <a:spLocks/>
            </p:cNvSpPr>
            <p:nvPr/>
          </p:nvSpPr>
          <p:spPr bwMode="auto">
            <a:xfrm>
              <a:off x="831" y="2905"/>
              <a:ext cx="1558" cy="73"/>
            </a:xfrm>
            <a:custGeom>
              <a:avLst/>
              <a:gdLst>
                <a:gd name="T0" fmla="*/ 0 w 1558"/>
                <a:gd name="T1" fmla="*/ 73 h 73"/>
                <a:gd name="T2" fmla="*/ 1558 w 1558"/>
                <a:gd name="T3" fmla="*/ 73 h 73"/>
                <a:gd name="T4" fmla="*/ 1555 w 1558"/>
                <a:gd name="T5" fmla="*/ 62 h 73"/>
                <a:gd name="T6" fmla="*/ 1551 w 1558"/>
                <a:gd name="T7" fmla="*/ 49 h 73"/>
                <a:gd name="T8" fmla="*/ 1544 w 1558"/>
                <a:gd name="T9" fmla="*/ 37 h 73"/>
                <a:gd name="T10" fmla="*/ 1535 w 1558"/>
                <a:gd name="T11" fmla="*/ 26 h 73"/>
                <a:gd name="T12" fmla="*/ 1524 w 1558"/>
                <a:gd name="T13" fmla="*/ 15 h 73"/>
                <a:gd name="T14" fmla="*/ 1513 w 1558"/>
                <a:gd name="T15" fmla="*/ 9 h 73"/>
                <a:gd name="T16" fmla="*/ 1500 w 1558"/>
                <a:gd name="T17" fmla="*/ 2 h 73"/>
                <a:gd name="T18" fmla="*/ 1487 w 1558"/>
                <a:gd name="T19" fmla="*/ 0 h 73"/>
                <a:gd name="T20" fmla="*/ 73 w 1558"/>
                <a:gd name="T21" fmla="*/ 0 h 73"/>
                <a:gd name="T22" fmla="*/ 60 w 1558"/>
                <a:gd name="T23" fmla="*/ 2 h 73"/>
                <a:gd name="T24" fmla="*/ 47 w 1558"/>
                <a:gd name="T25" fmla="*/ 4 h 73"/>
                <a:gd name="T26" fmla="*/ 35 w 1558"/>
                <a:gd name="T27" fmla="*/ 11 h 73"/>
                <a:gd name="T28" fmla="*/ 24 w 1558"/>
                <a:gd name="T29" fmla="*/ 18 h 73"/>
                <a:gd name="T30" fmla="*/ 16 w 1558"/>
                <a:gd name="T31" fmla="*/ 29 h 73"/>
                <a:gd name="T32" fmla="*/ 9 w 1558"/>
                <a:gd name="T33" fmla="*/ 40 h 73"/>
                <a:gd name="T34" fmla="*/ 2 w 1558"/>
                <a:gd name="T35" fmla="*/ 55 h 73"/>
                <a:gd name="T36" fmla="*/ 0 w 1558"/>
                <a:gd name="T37" fmla="*/ 73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58" h="73">
                  <a:moveTo>
                    <a:pt x="0" y="73"/>
                  </a:moveTo>
                  <a:lnTo>
                    <a:pt x="1558" y="73"/>
                  </a:lnTo>
                  <a:lnTo>
                    <a:pt x="1555" y="62"/>
                  </a:lnTo>
                  <a:lnTo>
                    <a:pt x="1551" y="49"/>
                  </a:lnTo>
                  <a:lnTo>
                    <a:pt x="1544" y="37"/>
                  </a:lnTo>
                  <a:lnTo>
                    <a:pt x="1535" y="26"/>
                  </a:lnTo>
                  <a:lnTo>
                    <a:pt x="1524" y="15"/>
                  </a:lnTo>
                  <a:lnTo>
                    <a:pt x="1513" y="9"/>
                  </a:lnTo>
                  <a:lnTo>
                    <a:pt x="1500" y="2"/>
                  </a:lnTo>
                  <a:lnTo>
                    <a:pt x="1487" y="0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7" y="4"/>
                  </a:lnTo>
                  <a:lnTo>
                    <a:pt x="35" y="11"/>
                  </a:lnTo>
                  <a:lnTo>
                    <a:pt x="24" y="18"/>
                  </a:lnTo>
                  <a:lnTo>
                    <a:pt x="16" y="29"/>
                  </a:lnTo>
                  <a:lnTo>
                    <a:pt x="9" y="40"/>
                  </a:lnTo>
                  <a:lnTo>
                    <a:pt x="2" y="5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701" name="Line 27"/>
          <p:cNvSpPr>
            <a:spLocks noChangeShapeType="1"/>
          </p:cNvSpPr>
          <p:nvPr/>
        </p:nvSpPr>
        <p:spPr bwMode="auto">
          <a:xfrm flipH="1" flipV="1">
            <a:off x="1692275" y="3429000"/>
            <a:ext cx="2663825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395288" y="2205038"/>
            <a:ext cx="19907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FF3300"/>
                </a:solidFill>
              </a:rPr>
              <a:t>PÉNZ</a:t>
            </a:r>
            <a:br>
              <a:rPr lang="hu-HU" altLang="hu-HU" sz="1600" b="1">
                <a:solidFill>
                  <a:srgbClr val="FF3300"/>
                </a:solidFill>
              </a:rPr>
            </a:br>
            <a:r>
              <a:rPr lang="hu-HU" altLang="hu-HU" sz="1600" b="1">
                <a:solidFill>
                  <a:srgbClr val="FF3300"/>
                </a:solidFill>
              </a:rPr>
              <a:t>BEVÉTELEK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hu-HU" altLang="hu-HU" sz="1600" b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FF3300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21902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FFFC62C-F0A6-4CA8-89CA-38D5E292316A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62263"/>
            <a:ext cx="8229600" cy="1143000"/>
          </a:xfrm>
        </p:spPr>
        <p:txBody>
          <a:bodyPr/>
          <a:lstStyle/>
          <a:p>
            <a:pPr algn="r" eaLnBrk="1" hangingPunct="1"/>
            <a:r>
              <a:rPr lang="hu-HU" altLang="hu-HU" sz="4000" b="0" smtClean="0">
                <a:latin typeface="Tahoma" pitchFamily="34" charset="0"/>
              </a:rPr>
              <a:t>ÉS MIRE KÖLTÖTTÜK EL A PÉNZÜNKET AZ ÉV SORÁN?  </a:t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latin typeface="Tahoma" pitchFamily="34" charset="0"/>
              </a:rPr>
              <a:t/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latin typeface="Tahoma" pitchFamily="34" charset="0"/>
              </a:rPr>
              <a:t>EZEK A  </a:t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  <a:t>PÉNZ</a:t>
            </a:r>
            <a:b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  <a:t>FELHASZNÁLÁSOK </a:t>
            </a:r>
            <a:r>
              <a:rPr lang="hu-HU" altLang="hu-HU" sz="4000" b="0" smtClean="0">
                <a:latin typeface="Tahoma" pitchFamily="34" charset="0"/>
              </a:rPr>
              <a:t/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latin typeface="Tahoma" pitchFamily="34" charset="0"/>
              </a:rPr>
              <a:t>VAGY </a:t>
            </a:r>
            <a:br>
              <a:rPr lang="hu-HU" altLang="hu-HU" sz="4000" b="0" smtClean="0"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  <a:t>PÉNZKIADÁSOK </a:t>
            </a:r>
            <a:b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  <a:t>(CASH ON FLOW, COF)</a:t>
            </a:r>
            <a:br>
              <a:rPr lang="hu-HU" altLang="hu-HU" sz="4000" b="0" smtClean="0">
                <a:solidFill>
                  <a:srgbClr val="FF0000"/>
                </a:solidFill>
                <a:latin typeface="Tahoma" pitchFamily="34" charset="0"/>
              </a:rPr>
            </a:br>
            <a:endParaRPr lang="hu-HU" altLang="hu-HU" sz="4000" b="0" smtClean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30724" name="Group 3"/>
          <p:cNvGrpSpPr>
            <a:grpSpLocks noChangeAspect="1"/>
          </p:cNvGrpSpPr>
          <p:nvPr/>
        </p:nvGrpSpPr>
        <p:grpSpPr bwMode="auto">
          <a:xfrm flipH="1">
            <a:off x="828675" y="2133600"/>
            <a:ext cx="2879725" cy="2374900"/>
            <a:chOff x="385" y="981"/>
            <a:chExt cx="2494" cy="1997"/>
          </a:xfrm>
        </p:grpSpPr>
        <p:sp>
          <p:nvSpPr>
            <p:cNvPr id="307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5" y="981"/>
              <a:ext cx="2494" cy="1997"/>
            </a:xfrm>
            <a:prstGeom prst="rect">
              <a:avLst/>
            </a:prstGeom>
            <a:solidFill>
              <a:srgbClr val="E6E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29" name="Rectangle 5"/>
            <p:cNvSpPr>
              <a:spLocks noChangeArrowheads="1"/>
            </p:cNvSpPr>
            <p:nvPr/>
          </p:nvSpPr>
          <p:spPr bwMode="auto">
            <a:xfrm>
              <a:off x="1574" y="1076"/>
              <a:ext cx="76" cy="1767"/>
            </a:xfrm>
            <a:prstGeom prst="rect">
              <a:avLst/>
            </a:pr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30730" name="Freeform 6"/>
            <p:cNvSpPr>
              <a:spLocks/>
            </p:cNvSpPr>
            <p:nvPr/>
          </p:nvSpPr>
          <p:spPr bwMode="auto">
            <a:xfrm>
              <a:off x="2111" y="1591"/>
              <a:ext cx="646" cy="823"/>
            </a:xfrm>
            <a:custGeom>
              <a:avLst/>
              <a:gdLst>
                <a:gd name="T0" fmla="*/ 300 w 646"/>
                <a:gd name="T1" fmla="*/ 11 h 823"/>
                <a:gd name="T2" fmla="*/ 291 w 646"/>
                <a:gd name="T3" fmla="*/ 11 h 823"/>
                <a:gd name="T4" fmla="*/ 637 w 646"/>
                <a:gd name="T5" fmla="*/ 821 h 823"/>
                <a:gd name="T6" fmla="*/ 642 w 646"/>
                <a:gd name="T7" fmla="*/ 817 h 823"/>
                <a:gd name="T8" fmla="*/ 5 w 646"/>
                <a:gd name="T9" fmla="*/ 817 h 823"/>
                <a:gd name="T10" fmla="*/ 9 w 646"/>
                <a:gd name="T11" fmla="*/ 821 h 823"/>
                <a:gd name="T12" fmla="*/ 300 w 646"/>
                <a:gd name="T13" fmla="*/ 11 h 823"/>
                <a:gd name="T14" fmla="*/ 295 w 646"/>
                <a:gd name="T15" fmla="*/ 0 h 823"/>
                <a:gd name="T16" fmla="*/ 0 w 646"/>
                <a:gd name="T17" fmla="*/ 823 h 823"/>
                <a:gd name="T18" fmla="*/ 646 w 646"/>
                <a:gd name="T19" fmla="*/ 823 h 823"/>
                <a:gd name="T20" fmla="*/ 295 w 646"/>
                <a:gd name="T21" fmla="*/ 0 h 823"/>
                <a:gd name="T22" fmla="*/ 300 w 646"/>
                <a:gd name="T23" fmla="*/ 11 h 8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6" h="823">
                  <a:moveTo>
                    <a:pt x="300" y="11"/>
                  </a:moveTo>
                  <a:lnTo>
                    <a:pt x="291" y="11"/>
                  </a:lnTo>
                  <a:lnTo>
                    <a:pt x="637" y="821"/>
                  </a:lnTo>
                  <a:lnTo>
                    <a:pt x="642" y="817"/>
                  </a:lnTo>
                  <a:lnTo>
                    <a:pt x="5" y="817"/>
                  </a:lnTo>
                  <a:lnTo>
                    <a:pt x="9" y="821"/>
                  </a:lnTo>
                  <a:lnTo>
                    <a:pt x="300" y="11"/>
                  </a:lnTo>
                  <a:lnTo>
                    <a:pt x="295" y="0"/>
                  </a:lnTo>
                  <a:lnTo>
                    <a:pt x="0" y="823"/>
                  </a:lnTo>
                  <a:lnTo>
                    <a:pt x="646" y="823"/>
                  </a:lnTo>
                  <a:lnTo>
                    <a:pt x="295" y="0"/>
                  </a:lnTo>
                  <a:lnTo>
                    <a:pt x="300" y="1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1" name="Freeform 7"/>
            <p:cNvSpPr>
              <a:spLocks/>
            </p:cNvSpPr>
            <p:nvPr/>
          </p:nvSpPr>
          <p:spPr bwMode="auto">
            <a:xfrm>
              <a:off x="2402" y="1607"/>
              <a:ext cx="11" cy="805"/>
            </a:xfrm>
            <a:custGeom>
              <a:avLst/>
              <a:gdLst>
                <a:gd name="T0" fmla="*/ 0 w 11"/>
                <a:gd name="T1" fmla="*/ 0 h 805"/>
                <a:gd name="T2" fmla="*/ 2 w 11"/>
                <a:gd name="T3" fmla="*/ 805 h 805"/>
                <a:gd name="T4" fmla="*/ 11 w 11"/>
                <a:gd name="T5" fmla="*/ 805 h 805"/>
                <a:gd name="T6" fmla="*/ 9 w 11"/>
                <a:gd name="T7" fmla="*/ 0 h 805"/>
                <a:gd name="T8" fmla="*/ 0 w 11"/>
                <a:gd name="T9" fmla="*/ 0 h 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05">
                  <a:moveTo>
                    <a:pt x="0" y="0"/>
                  </a:moveTo>
                  <a:lnTo>
                    <a:pt x="2" y="805"/>
                  </a:lnTo>
                  <a:lnTo>
                    <a:pt x="11" y="80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2" name="Freeform 8"/>
            <p:cNvSpPr>
              <a:spLocks/>
            </p:cNvSpPr>
            <p:nvPr/>
          </p:nvSpPr>
          <p:spPr bwMode="auto">
            <a:xfrm>
              <a:off x="1960" y="2406"/>
              <a:ext cx="919" cy="48"/>
            </a:xfrm>
            <a:custGeom>
              <a:avLst/>
              <a:gdLst>
                <a:gd name="T0" fmla="*/ 919 w 919"/>
                <a:gd name="T1" fmla="*/ 42 h 48"/>
                <a:gd name="T2" fmla="*/ 919 w 919"/>
                <a:gd name="T3" fmla="*/ 0 h 48"/>
                <a:gd name="T4" fmla="*/ 0 w 919"/>
                <a:gd name="T5" fmla="*/ 2 h 48"/>
                <a:gd name="T6" fmla="*/ 0 w 919"/>
                <a:gd name="T7" fmla="*/ 48 h 48"/>
                <a:gd name="T8" fmla="*/ 919 w 919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9" h="48">
                  <a:moveTo>
                    <a:pt x="919" y="42"/>
                  </a:moveTo>
                  <a:lnTo>
                    <a:pt x="919" y="0"/>
                  </a:lnTo>
                  <a:lnTo>
                    <a:pt x="0" y="2"/>
                  </a:lnTo>
                  <a:lnTo>
                    <a:pt x="0" y="48"/>
                  </a:lnTo>
                  <a:lnTo>
                    <a:pt x="919" y="4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3" name="Freeform 9"/>
            <p:cNvSpPr>
              <a:spLocks/>
            </p:cNvSpPr>
            <p:nvPr/>
          </p:nvSpPr>
          <p:spPr bwMode="auto">
            <a:xfrm>
              <a:off x="2067" y="2430"/>
              <a:ext cx="712" cy="67"/>
            </a:xfrm>
            <a:custGeom>
              <a:avLst/>
              <a:gdLst>
                <a:gd name="T0" fmla="*/ 712 w 712"/>
                <a:gd name="T1" fmla="*/ 64 h 67"/>
                <a:gd name="T2" fmla="*/ 712 w 712"/>
                <a:gd name="T3" fmla="*/ 0 h 67"/>
                <a:gd name="T4" fmla="*/ 0 w 712"/>
                <a:gd name="T5" fmla="*/ 2 h 67"/>
                <a:gd name="T6" fmla="*/ 0 w 712"/>
                <a:gd name="T7" fmla="*/ 67 h 67"/>
                <a:gd name="T8" fmla="*/ 712 w 712"/>
                <a:gd name="T9" fmla="*/ 64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2" h="67">
                  <a:moveTo>
                    <a:pt x="712" y="64"/>
                  </a:moveTo>
                  <a:lnTo>
                    <a:pt x="712" y="0"/>
                  </a:lnTo>
                  <a:lnTo>
                    <a:pt x="0" y="2"/>
                  </a:lnTo>
                  <a:lnTo>
                    <a:pt x="0" y="67"/>
                  </a:lnTo>
                  <a:lnTo>
                    <a:pt x="712" y="64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4" name="Freeform 10"/>
            <p:cNvSpPr>
              <a:spLocks/>
            </p:cNvSpPr>
            <p:nvPr/>
          </p:nvSpPr>
          <p:spPr bwMode="auto">
            <a:xfrm>
              <a:off x="2176" y="2474"/>
              <a:ext cx="517" cy="74"/>
            </a:xfrm>
            <a:custGeom>
              <a:avLst/>
              <a:gdLst>
                <a:gd name="T0" fmla="*/ 514 w 517"/>
                <a:gd name="T1" fmla="*/ 0 h 74"/>
                <a:gd name="T2" fmla="*/ 0 w 517"/>
                <a:gd name="T3" fmla="*/ 5 h 74"/>
                <a:gd name="T4" fmla="*/ 2 w 517"/>
                <a:gd name="T5" fmla="*/ 16 h 74"/>
                <a:gd name="T6" fmla="*/ 8 w 517"/>
                <a:gd name="T7" fmla="*/ 29 h 74"/>
                <a:gd name="T8" fmla="*/ 15 w 517"/>
                <a:gd name="T9" fmla="*/ 40 h 74"/>
                <a:gd name="T10" fmla="*/ 24 w 517"/>
                <a:gd name="T11" fmla="*/ 51 h 74"/>
                <a:gd name="T12" fmla="*/ 35 w 517"/>
                <a:gd name="T13" fmla="*/ 60 h 74"/>
                <a:gd name="T14" fmla="*/ 44 w 517"/>
                <a:gd name="T15" fmla="*/ 67 h 74"/>
                <a:gd name="T16" fmla="*/ 55 w 517"/>
                <a:gd name="T17" fmla="*/ 71 h 74"/>
                <a:gd name="T18" fmla="*/ 68 w 517"/>
                <a:gd name="T19" fmla="*/ 74 h 74"/>
                <a:gd name="T20" fmla="*/ 68 w 517"/>
                <a:gd name="T21" fmla="*/ 69 h 74"/>
                <a:gd name="T22" fmla="*/ 448 w 517"/>
                <a:gd name="T23" fmla="*/ 69 h 74"/>
                <a:gd name="T24" fmla="*/ 459 w 517"/>
                <a:gd name="T25" fmla="*/ 69 h 74"/>
                <a:gd name="T26" fmla="*/ 470 w 517"/>
                <a:gd name="T27" fmla="*/ 65 h 74"/>
                <a:gd name="T28" fmla="*/ 481 w 517"/>
                <a:gd name="T29" fmla="*/ 58 h 74"/>
                <a:gd name="T30" fmla="*/ 492 w 517"/>
                <a:gd name="T31" fmla="*/ 49 h 74"/>
                <a:gd name="T32" fmla="*/ 503 w 517"/>
                <a:gd name="T33" fmla="*/ 38 h 74"/>
                <a:gd name="T34" fmla="*/ 512 w 517"/>
                <a:gd name="T35" fmla="*/ 27 h 74"/>
                <a:gd name="T36" fmla="*/ 517 w 517"/>
                <a:gd name="T37" fmla="*/ 14 h 74"/>
                <a:gd name="T38" fmla="*/ 517 w 517"/>
                <a:gd name="T39" fmla="*/ 0 h 74"/>
                <a:gd name="T40" fmla="*/ 514 w 517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7" h="74">
                  <a:moveTo>
                    <a:pt x="514" y="0"/>
                  </a:moveTo>
                  <a:lnTo>
                    <a:pt x="0" y="5"/>
                  </a:lnTo>
                  <a:lnTo>
                    <a:pt x="2" y="16"/>
                  </a:lnTo>
                  <a:lnTo>
                    <a:pt x="8" y="29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0"/>
                  </a:lnTo>
                  <a:lnTo>
                    <a:pt x="44" y="67"/>
                  </a:lnTo>
                  <a:lnTo>
                    <a:pt x="55" y="71"/>
                  </a:lnTo>
                  <a:lnTo>
                    <a:pt x="68" y="74"/>
                  </a:lnTo>
                  <a:lnTo>
                    <a:pt x="68" y="69"/>
                  </a:lnTo>
                  <a:lnTo>
                    <a:pt x="448" y="69"/>
                  </a:lnTo>
                  <a:lnTo>
                    <a:pt x="459" y="69"/>
                  </a:lnTo>
                  <a:lnTo>
                    <a:pt x="470" y="65"/>
                  </a:lnTo>
                  <a:lnTo>
                    <a:pt x="481" y="58"/>
                  </a:lnTo>
                  <a:lnTo>
                    <a:pt x="492" y="49"/>
                  </a:lnTo>
                  <a:lnTo>
                    <a:pt x="503" y="38"/>
                  </a:lnTo>
                  <a:lnTo>
                    <a:pt x="512" y="27"/>
                  </a:lnTo>
                  <a:lnTo>
                    <a:pt x="517" y="14"/>
                  </a:lnTo>
                  <a:lnTo>
                    <a:pt x="517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5" name="Freeform 11"/>
            <p:cNvSpPr>
              <a:spLocks/>
            </p:cNvSpPr>
            <p:nvPr/>
          </p:nvSpPr>
          <p:spPr bwMode="auto">
            <a:xfrm>
              <a:off x="2302" y="1436"/>
              <a:ext cx="147" cy="151"/>
            </a:xfrm>
            <a:custGeom>
              <a:avLst/>
              <a:gdLst>
                <a:gd name="T0" fmla="*/ 47 w 147"/>
                <a:gd name="T1" fmla="*/ 146 h 151"/>
                <a:gd name="T2" fmla="*/ 62 w 147"/>
                <a:gd name="T3" fmla="*/ 151 h 151"/>
                <a:gd name="T4" fmla="*/ 78 w 147"/>
                <a:gd name="T5" fmla="*/ 151 h 151"/>
                <a:gd name="T6" fmla="*/ 93 w 147"/>
                <a:gd name="T7" fmla="*/ 149 h 151"/>
                <a:gd name="T8" fmla="*/ 104 w 147"/>
                <a:gd name="T9" fmla="*/ 142 h 151"/>
                <a:gd name="T10" fmla="*/ 118 w 147"/>
                <a:gd name="T11" fmla="*/ 135 h 151"/>
                <a:gd name="T12" fmla="*/ 129 w 147"/>
                <a:gd name="T13" fmla="*/ 124 h 151"/>
                <a:gd name="T14" fmla="*/ 138 w 147"/>
                <a:gd name="T15" fmla="*/ 113 h 151"/>
                <a:gd name="T16" fmla="*/ 144 w 147"/>
                <a:gd name="T17" fmla="*/ 100 h 151"/>
                <a:gd name="T18" fmla="*/ 147 w 147"/>
                <a:gd name="T19" fmla="*/ 84 h 151"/>
                <a:gd name="T20" fmla="*/ 147 w 147"/>
                <a:gd name="T21" fmla="*/ 69 h 151"/>
                <a:gd name="T22" fmla="*/ 144 w 147"/>
                <a:gd name="T23" fmla="*/ 55 h 151"/>
                <a:gd name="T24" fmla="*/ 140 w 147"/>
                <a:gd name="T25" fmla="*/ 42 h 151"/>
                <a:gd name="T26" fmla="*/ 131 w 147"/>
                <a:gd name="T27" fmla="*/ 29 h 151"/>
                <a:gd name="T28" fmla="*/ 122 w 147"/>
                <a:gd name="T29" fmla="*/ 18 h 151"/>
                <a:gd name="T30" fmla="*/ 111 w 147"/>
                <a:gd name="T31" fmla="*/ 9 h 151"/>
                <a:gd name="T32" fmla="*/ 96 w 147"/>
                <a:gd name="T33" fmla="*/ 2 h 151"/>
                <a:gd name="T34" fmla="*/ 82 w 147"/>
                <a:gd name="T35" fmla="*/ 0 h 151"/>
                <a:gd name="T36" fmla="*/ 69 w 147"/>
                <a:gd name="T37" fmla="*/ 0 h 151"/>
                <a:gd name="T38" fmla="*/ 53 w 147"/>
                <a:gd name="T39" fmla="*/ 2 h 151"/>
                <a:gd name="T40" fmla="*/ 40 w 147"/>
                <a:gd name="T41" fmla="*/ 7 h 151"/>
                <a:gd name="T42" fmla="*/ 29 w 147"/>
                <a:gd name="T43" fmla="*/ 15 h 151"/>
                <a:gd name="T44" fmla="*/ 18 w 147"/>
                <a:gd name="T45" fmla="*/ 24 h 151"/>
                <a:gd name="T46" fmla="*/ 9 w 147"/>
                <a:gd name="T47" fmla="*/ 35 h 151"/>
                <a:gd name="T48" fmla="*/ 2 w 147"/>
                <a:gd name="T49" fmla="*/ 51 h 151"/>
                <a:gd name="T50" fmla="*/ 0 w 147"/>
                <a:gd name="T51" fmla="*/ 66 h 151"/>
                <a:gd name="T52" fmla="*/ 0 w 147"/>
                <a:gd name="T53" fmla="*/ 82 h 151"/>
                <a:gd name="T54" fmla="*/ 2 w 147"/>
                <a:gd name="T55" fmla="*/ 95 h 151"/>
                <a:gd name="T56" fmla="*/ 7 w 147"/>
                <a:gd name="T57" fmla="*/ 109 h 151"/>
                <a:gd name="T58" fmla="*/ 13 w 147"/>
                <a:gd name="T59" fmla="*/ 120 h 151"/>
                <a:gd name="T60" fmla="*/ 22 w 147"/>
                <a:gd name="T61" fmla="*/ 133 h 151"/>
                <a:gd name="T62" fmla="*/ 36 w 147"/>
                <a:gd name="T63" fmla="*/ 140 h 151"/>
                <a:gd name="T64" fmla="*/ 47 w 147"/>
                <a:gd name="T65" fmla="*/ 146 h 151"/>
                <a:gd name="T66" fmla="*/ 47 w 147"/>
                <a:gd name="T67" fmla="*/ 144 h 151"/>
                <a:gd name="T68" fmla="*/ 47 w 147"/>
                <a:gd name="T69" fmla="*/ 146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7" h="151">
                  <a:moveTo>
                    <a:pt x="47" y="146"/>
                  </a:moveTo>
                  <a:lnTo>
                    <a:pt x="62" y="151"/>
                  </a:lnTo>
                  <a:lnTo>
                    <a:pt x="78" y="151"/>
                  </a:lnTo>
                  <a:lnTo>
                    <a:pt x="93" y="149"/>
                  </a:lnTo>
                  <a:lnTo>
                    <a:pt x="104" y="142"/>
                  </a:lnTo>
                  <a:lnTo>
                    <a:pt x="118" y="135"/>
                  </a:lnTo>
                  <a:lnTo>
                    <a:pt x="129" y="124"/>
                  </a:lnTo>
                  <a:lnTo>
                    <a:pt x="138" y="113"/>
                  </a:lnTo>
                  <a:lnTo>
                    <a:pt x="144" y="100"/>
                  </a:lnTo>
                  <a:lnTo>
                    <a:pt x="147" y="84"/>
                  </a:lnTo>
                  <a:lnTo>
                    <a:pt x="147" y="69"/>
                  </a:lnTo>
                  <a:lnTo>
                    <a:pt x="144" y="55"/>
                  </a:lnTo>
                  <a:lnTo>
                    <a:pt x="140" y="42"/>
                  </a:lnTo>
                  <a:lnTo>
                    <a:pt x="131" y="29"/>
                  </a:lnTo>
                  <a:lnTo>
                    <a:pt x="122" y="18"/>
                  </a:lnTo>
                  <a:lnTo>
                    <a:pt x="111" y="9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3" y="2"/>
                  </a:lnTo>
                  <a:lnTo>
                    <a:pt x="40" y="7"/>
                  </a:lnTo>
                  <a:lnTo>
                    <a:pt x="29" y="15"/>
                  </a:lnTo>
                  <a:lnTo>
                    <a:pt x="18" y="24"/>
                  </a:lnTo>
                  <a:lnTo>
                    <a:pt x="9" y="35"/>
                  </a:lnTo>
                  <a:lnTo>
                    <a:pt x="2" y="51"/>
                  </a:lnTo>
                  <a:lnTo>
                    <a:pt x="0" y="66"/>
                  </a:lnTo>
                  <a:lnTo>
                    <a:pt x="0" y="82"/>
                  </a:lnTo>
                  <a:lnTo>
                    <a:pt x="2" y="95"/>
                  </a:lnTo>
                  <a:lnTo>
                    <a:pt x="7" y="109"/>
                  </a:lnTo>
                  <a:lnTo>
                    <a:pt x="13" y="120"/>
                  </a:lnTo>
                  <a:lnTo>
                    <a:pt x="22" y="133"/>
                  </a:lnTo>
                  <a:lnTo>
                    <a:pt x="36" y="140"/>
                  </a:lnTo>
                  <a:lnTo>
                    <a:pt x="47" y="146"/>
                  </a:lnTo>
                  <a:lnTo>
                    <a:pt x="47" y="144"/>
                  </a:lnTo>
                  <a:lnTo>
                    <a:pt x="47" y="146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6" name="Freeform 12"/>
            <p:cNvSpPr>
              <a:spLocks/>
            </p:cNvSpPr>
            <p:nvPr/>
          </p:nvSpPr>
          <p:spPr bwMode="auto">
            <a:xfrm>
              <a:off x="800" y="1212"/>
              <a:ext cx="1624" cy="426"/>
            </a:xfrm>
            <a:custGeom>
              <a:avLst/>
              <a:gdLst>
                <a:gd name="T0" fmla="*/ 794 w 1624"/>
                <a:gd name="T1" fmla="*/ 244 h 426"/>
                <a:gd name="T2" fmla="*/ 772 w 1624"/>
                <a:gd name="T3" fmla="*/ 239 h 426"/>
                <a:gd name="T4" fmla="*/ 728 w 1624"/>
                <a:gd name="T5" fmla="*/ 226 h 426"/>
                <a:gd name="T6" fmla="*/ 692 w 1624"/>
                <a:gd name="T7" fmla="*/ 211 h 426"/>
                <a:gd name="T8" fmla="*/ 648 w 1624"/>
                <a:gd name="T9" fmla="*/ 184 h 426"/>
                <a:gd name="T10" fmla="*/ 606 w 1624"/>
                <a:gd name="T11" fmla="*/ 166 h 426"/>
                <a:gd name="T12" fmla="*/ 528 w 1624"/>
                <a:gd name="T13" fmla="*/ 155 h 426"/>
                <a:gd name="T14" fmla="*/ 444 w 1624"/>
                <a:gd name="T15" fmla="*/ 164 h 426"/>
                <a:gd name="T16" fmla="*/ 344 w 1624"/>
                <a:gd name="T17" fmla="*/ 184 h 426"/>
                <a:gd name="T18" fmla="*/ 288 w 1624"/>
                <a:gd name="T19" fmla="*/ 191 h 426"/>
                <a:gd name="T20" fmla="*/ 213 w 1624"/>
                <a:gd name="T21" fmla="*/ 188 h 426"/>
                <a:gd name="T22" fmla="*/ 166 w 1624"/>
                <a:gd name="T23" fmla="*/ 177 h 426"/>
                <a:gd name="T24" fmla="*/ 124 w 1624"/>
                <a:gd name="T25" fmla="*/ 157 h 426"/>
                <a:gd name="T26" fmla="*/ 84 w 1624"/>
                <a:gd name="T27" fmla="*/ 133 h 426"/>
                <a:gd name="T28" fmla="*/ 49 w 1624"/>
                <a:gd name="T29" fmla="*/ 100 h 426"/>
                <a:gd name="T30" fmla="*/ 15 w 1624"/>
                <a:gd name="T31" fmla="*/ 57 h 426"/>
                <a:gd name="T32" fmla="*/ 11 w 1624"/>
                <a:gd name="T33" fmla="*/ 37 h 426"/>
                <a:gd name="T34" fmla="*/ 22 w 1624"/>
                <a:gd name="T35" fmla="*/ 40 h 426"/>
                <a:gd name="T36" fmla="*/ 51 w 1624"/>
                <a:gd name="T37" fmla="*/ 46 h 426"/>
                <a:gd name="T38" fmla="*/ 75 w 1624"/>
                <a:gd name="T39" fmla="*/ 51 h 426"/>
                <a:gd name="T40" fmla="*/ 153 w 1624"/>
                <a:gd name="T41" fmla="*/ 71 h 426"/>
                <a:gd name="T42" fmla="*/ 220 w 1624"/>
                <a:gd name="T43" fmla="*/ 75 h 426"/>
                <a:gd name="T44" fmla="*/ 275 w 1624"/>
                <a:gd name="T45" fmla="*/ 71 h 426"/>
                <a:gd name="T46" fmla="*/ 324 w 1624"/>
                <a:gd name="T47" fmla="*/ 55 h 426"/>
                <a:gd name="T48" fmla="*/ 388 w 1624"/>
                <a:gd name="T49" fmla="*/ 29 h 426"/>
                <a:gd name="T50" fmla="*/ 448 w 1624"/>
                <a:gd name="T51" fmla="*/ 6 h 426"/>
                <a:gd name="T52" fmla="*/ 490 w 1624"/>
                <a:gd name="T53" fmla="*/ 0 h 426"/>
                <a:gd name="T54" fmla="*/ 552 w 1624"/>
                <a:gd name="T55" fmla="*/ 2 h 426"/>
                <a:gd name="T56" fmla="*/ 615 w 1624"/>
                <a:gd name="T57" fmla="*/ 22 h 426"/>
                <a:gd name="T58" fmla="*/ 717 w 1624"/>
                <a:gd name="T59" fmla="*/ 71 h 426"/>
                <a:gd name="T60" fmla="*/ 801 w 1624"/>
                <a:gd name="T61" fmla="*/ 95 h 426"/>
                <a:gd name="T62" fmla="*/ 892 w 1624"/>
                <a:gd name="T63" fmla="*/ 111 h 426"/>
                <a:gd name="T64" fmla="*/ 1007 w 1624"/>
                <a:gd name="T65" fmla="*/ 113 h 426"/>
                <a:gd name="T66" fmla="*/ 1094 w 1624"/>
                <a:gd name="T67" fmla="*/ 111 h 426"/>
                <a:gd name="T68" fmla="*/ 1158 w 1624"/>
                <a:gd name="T69" fmla="*/ 126 h 426"/>
                <a:gd name="T70" fmla="*/ 1205 w 1624"/>
                <a:gd name="T71" fmla="*/ 148 h 426"/>
                <a:gd name="T72" fmla="*/ 1254 w 1624"/>
                <a:gd name="T73" fmla="*/ 191 h 426"/>
                <a:gd name="T74" fmla="*/ 1318 w 1624"/>
                <a:gd name="T75" fmla="*/ 255 h 426"/>
                <a:gd name="T76" fmla="*/ 1356 w 1624"/>
                <a:gd name="T77" fmla="*/ 288 h 426"/>
                <a:gd name="T78" fmla="*/ 1404 w 1624"/>
                <a:gd name="T79" fmla="*/ 315 h 426"/>
                <a:gd name="T80" fmla="*/ 1469 w 1624"/>
                <a:gd name="T81" fmla="*/ 335 h 426"/>
                <a:gd name="T82" fmla="*/ 1549 w 1624"/>
                <a:gd name="T83" fmla="*/ 348 h 426"/>
                <a:gd name="T84" fmla="*/ 1573 w 1624"/>
                <a:gd name="T85" fmla="*/ 350 h 426"/>
                <a:gd name="T86" fmla="*/ 1604 w 1624"/>
                <a:gd name="T87" fmla="*/ 355 h 426"/>
                <a:gd name="T88" fmla="*/ 1604 w 1624"/>
                <a:gd name="T89" fmla="*/ 373 h 426"/>
                <a:gd name="T90" fmla="*/ 1558 w 1624"/>
                <a:gd name="T91" fmla="*/ 399 h 426"/>
                <a:gd name="T92" fmla="*/ 1511 w 1624"/>
                <a:gd name="T93" fmla="*/ 417 h 426"/>
                <a:gd name="T94" fmla="*/ 1464 w 1624"/>
                <a:gd name="T95" fmla="*/ 426 h 426"/>
                <a:gd name="T96" fmla="*/ 1418 w 1624"/>
                <a:gd name="T97" fmla="*/ 426 h 426"/>
                <a:gd name="T98" fmla="*/ 1369 w 1624"/>
                <a:gd name="T99" fmla="*/ 419 h 426"/>
                <a:gd name="T100" fmla="*/ 1320 w 1624"/>
                <a:gd name="T101" fmla="*/ 404 h 426"/>
                <a:gd name="T102" fmla="*/ 1271 w 1624"/>
                <a:gd name="T103" fmla="*/ 379 h 426"/>
                <a:gd name="T104" fmla="*/ 1227 w 1624"/>
                <a:gd name="T105" fmla="*/ 350 h 426"/>
                <a:gd name="T106" fmla="*/ 1185 w 1624"/>
                <a:gd name="T107" fmla="*/ 322 h 426"/>
                <a:gd name="T108" fmla="*/ 1129 w 1624"/>
                <a:gd name="T109" fmla="*/ 286 h 426"/>
                <a:gd name="T110" fmla="*/ 1056 w 1624"/>
                <a:gd name="T111" fmla="*/ 255 h 426"/>
                <a:gd name="T112" fmla="*/ 1014 w 1624"/>
                <a:gd name="T113" fmla="*/ 248 h 426"/>
                <a:gd name="T114" fmla="*/ 970 w 1624"/>
                <a:gd name="T115" fmla="*/ 248 h 426"/>
                <a:gd name="T116" fmla="*/ 919 w 1624"/>
                <a:gd name="T117" fmla="*/ 257 h 426"/>
                <a:gd name="T118" fmla="*/ 890 w 1624"/>
                <a:gd name="T119" fmla="*/ 259 h 426"/>
                <a:gd name="T120" fmla="*/ 854 w 1624"/>
                <a:gd name="T121" fmla="*/ 255 h 426"/>
                <a:gd name="T122" fmla="*/ 823 w 1624"/>
                <a:gd name="T123" fmla="*/ 248 h 426"/>
                <a:gd name="T124" fmla="*/ 801 w 1624"/>
                <a:gd name="T125" fmla="*/ 242 h 4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24" h="426">
                  <a:moveTo>
                    <a:pt x="801" y="246"/>
                  </a:moveTo>
                  <a:lnTo>
                    <a:pt x="794" y="244"/>
                  </a:lnTo>
                  <a:lnTo>
                    <a:pt x="783" y="242"/>
                  </a:lnTo>
                  <a:lnTo>
                    <a:pt x="772" y="239"/>
                  </a:lnTo>
                  <a:lnTo>
                    <a:pt x="759" y="235"/>
                  </a:lnTo>
                  <a:lnTo>
                    <a:pt x="728" y="226"/>
                  </a:lnTo>
                  <a:lnTo>
                    <a:pt x="712" y="219"/>
                  </a:lnTo>
                  <a:lnTo>
                    <a:pt x="692" y="211"/>
                  </a:lnTo>
                  <a:lnTo>
                    <a:pt x="670" y="197"/>
                  </a:lnTo>
                  <a:lnTo>
                    <a:pt x="648" y="184"/>
                  </a:lnTo>
                  <a:lnTo>
                    <a:pt x="628" y="175"/>
                  </a:lnTo>
                  <a:lnTo>
                    <a:pt x="606" y="166"/>
                  </a:lnTo>
                  <a:lnTo>
                    <a:pt x="566" y="157"/>
                  </a:lnTo>
                  <a:lnTo>
                    <a:pt x="528" y="155"/>
                  </a:lnTo>
                  <a:lnTo>
                    <a:pt x="486" y="157"/>
                  </a:lnTo>
                  <a:lnTo>
                    <a:pt x="444" y="164"/>
                  </a:lnTo>
                  <a:lnTo>
                    <a:pt x="395" y="173"/>
                  </a:lnTo>
                  <a:lnTo>
                    <a:pt x="344" y="184"/>
                  </a:lnTo>
                  <a:lnTo>
                    <a:pt x="317" y="188"/>
                  </a:lnTo>
                  <a:lnTo>
                    <a:pt x="288" y="191"/>
                  </a:lnTo>
                  <a:lnTo>
                    <a:pt x="237" y="191"/>
                  </a:lnTo>
                  <a:lnTo>
                    <a:pt x="213" y="188"/>
                  </a:lnTo>
                  <a:lnTo>
                    <a:pt x="191" y="184"/>
                  </a:lnTo>
                  <a:lnTo>
                    <a:pt x="166" y="177"/>
                  </a:lnTo>
                  <a:lnTo>
                    <a:pt x="144" y="168"/>
                  </a:lnTo>
                  <a:lnTo>
                    <a:pt x="124" y="157"/>
                  </a:lnTo>
                  <a:lnTo>
                    <a:pt x="102" y="146"/>
                  </a:lnTo>
                  <a:lnTo>
                    <a:pt x="84" y="133"/>
                  </a:lnTo>
                  <a:lnTo>
                    <a:pt x="64" y="117"/>
                  </a:lnTo>
                  <a:lnTo>
                    <a:pt x="49" y="100"/>
                  </a:lnTo>
                  <a:lnTo>
                    <a:pt x="31" y="80"/>
                  </a:lnTo>
                  <a:lnTo>
                    <a:pt x="15" y="57"/>
                  </a:lnTo>
                  <a:lnTo>
                    <a:pt x="0" y="35"/>
                  </a:lnTo>
                  <a:lnTo>
                    <a:pt x="11" y="37"/>
                  </a:lnTo>
                  <a:lnTo>
                    <a:pt x="15" y="40"/>
                  </a:lnTo>
                  <a:lnTo>
                    <a:pt x="22" y="40"/>
                  </a:lnTo>
                  <a:lnTo>
                    <a:pt x="35" y="42"/>
                  </a:lnTo>
                  <a:lnTo>
                    <a:pt x="51" y="46"/>
                  </a:lnTo>
                  <a:lnTo>
                    <a:pt x="62" y="49"/>
                  </a:lnTo>
                  <a:lnTo>
                    <a:pt x="75" y="51"/>
                  </a:lnTo>
                  <a:lnTo>
                    <a:pt x="115" y="64"/>
                  </a:lnTo>
                  <a:lnTo>
                    <a:pt x="153" y="71"/>
                  </a:lnTo>
                  <a:lnTo>
                    <a:pt x="189" y="75"/>
                  </a:lnTo>
                  <a:lnTo>
                    <a:pt x="220" y="75"/>
                  </a:lnTo>
                  <a:lnTo>
                    <a:pt x="248" y="73"/>
                  </a:lnTo>
                  <a:lnTo>
                    <a:pt x="275" y="71"/>
                  </a:lnTo>
                  <a:lnTo>
                    <a:pt x="302" y="64"/>
                  </a:lnTo>
                  <a:lnTo>
                    <a:pt x="324" y="55"/>
                  </a:lnTo>
                  <a:lnTo>
                    <a:pt x="368" y="37"/>
                  </a:lnTo>
                  <a:lnTo>
                    <a:pt x="388" y="29"/>
                  </a:lnTo>
                  <a:lnTo>
                    <a:pt x="408" y="22"/>
                  </a:lnTo>
                  <a:lnTo>
                    <a:pt x="448" y="6"/>
                  </a:lnTo>
                  <a:lnTo>
                    <a:pt x="468" y="2"/>
                  </a:lnTo>
                  <a:lnTo>
                    <a:pt x="490" y="0"/>
                  </a:lnTo>
                  <a:lnTo>
                    <a:pt x="521" y="0"/>
                  </a:lnTo>
                  <a:lnTo>
                    <a:pt x="552" y="2"/>
                  </a:lnTo>
                  <a:lnTo>
                    <a:pt x="586" y="9"/>
                  </a:lnTo>
                  <a:lnTo>
                    <a:pt x="615" y="22"/>
                  </a:lnTo>
                  <a:lnTo>
                    <a:pt x="663" y="46"/>
                  </a:lnTo>
                  <a:lnTo>
                    <a:pt x="717" y="71"/>
                  </a:lnTo>
                  <a:lnTo>
                    <a:pt x="772" y="89"/>
                  </a:lnTo>
                  <a:lnTo>
                    <a:pt x="801" y="95"/>
                  </a:lnTo>
                  <a:lnTo>
                    <a:pt x="832" y="102"/>
                  </a:lnTo>
                  <a:lnTo>
                    <a:pt x="892" y="111"/>
                  </a:lnTo>
                  <a:lnTo>
                    <a:pt x="952" y="115"/>
                  </a:lnTo>
                  <a:lnTo>
                    <a:pt x="1007" y="113"/>
                  </a:lnTo>
                  <a:lnTo>
                    <a:pt x="1063" y="108"/>
                  </a:lnTo>
                  <a:lnTo>
                    <a:pt x="1094" y="111"/>
                  </a:lnTo>
                  <a:lnTo>
                    <a:pt x="1127" y="117"/>
                  </a:lnTo>
                  <a:lnTo>
                    <a:pt x="1158" y="126"/>
                  </a:lnTo>
                  <a:lnTo>
                    <a:pt x="1185" y="140"/>
                  </a:lnTo>
                  <a:lnTo>
                    <a:pt x="1205" y="148"/>
                  </a:lnTo>
                  <a:lnTo>
                    <a:pt x="1220" y="160"/>
                  </a:lnTo>
                  <a:lnTo>
                    <a:pt x="1254" y="191"/>
                  </a:lnTo>
                  <a:lnTo>
                    <a:pt x="1285" y="222"/>
                  </a:lnTo>
                  <a:lnTo>
                    <a:pt x="1318" y="255"/>
                  </a:lnTo>
                  <a:lnTo>
                    <a:pt x="1336" y="273"/>
                  </a:lnTo>
                  <a:lnTo>
                    <a:pt x="1356" y="288"/>
                  </a:lnTo>
                  <a:lnTo>
                    <a:pt x="1380" y="302"/>
                  </a:lnTo>
                  <a:lnTo>
                    <a:pt x="1404" y="315"/>
                  </a:lnTo>
                  <a:lnTo>
                    <a:pt x="1436" y="326"/>
                  </a:lnTo>
                  <a:lnTo>
                    <a:pt x="1469" y="335"/>
                  </a:lnTo>
                  <a:lnTo>
                    <a:pt x="1507" y="341"/>
                  </a:lnTo>
                  <a:lnTo>
                    <a:pt x="1549" y="348"/>
                  </a:lnTo>
                  <a:lnTo>
                    <a:pt x="1562" y="348"/>
                  </a:lnTo>
                  <a:lnTo>
                    <a:pt x="1573" y="350"/>
                  </a:lnTo>
                  <a:lnTo>
                    <a:pt x="1589" y="355"/>
                  </a:lnTo>
                  <a:lnTo>
                    <a:pt x="1604" y="355"/>
                  </a:lnTo>
                  <a:lnTo>
                    <a:pt x="1624" y="357"/>
                  </a:lnTo>
                  <a:lnTo>
                    <a:pt x="1604" y="373"/>
                  </a:lnTo>
                  <a:lnTo>
                    <a:pt x="1580" y="388"/>
                  </a:lnTo>
                  <a:lnTo>
                    <a:pt x="1558" y="399"/>
                  </a:lnTo>
                  <a:lnTo>
                    <a:pt x="1535" y="408"/>
                  </a:lnTo>
                  <a:lnTo>
                    <a:pt x="1511" y="417"/>
                  </a:lnTo>
                  <a:lnTo>
                    <a:pt x="1487" y="421"/>
                  </a:lnTo>
                  <a:lnTo>
                    <a:pt x="1464" y="426"/>
                  </a:lnTo>
                  <a:lnTo>
                    <a:pt x="1440" y="426"/>
                  </a:lnTo>
                  <a:lnTo>
                    <a:pt x="1418" y="426"/>
                  </a:lnTo>
                  <a:lnTo>
                    <a:pt x="1393" y="424"/>
                  </a:lnTo>
                  <a:lnTo>
                    <a:pt x="1369" y="419"/>
                  </a:lnTo>
                  <a:lnTo>
                    <a:pt x="1345" y="410"/>
                  </a:lnTo>
                  <a:lnTo>
                    <a:pt x="1320" y="404"/>
                  </a:lnTo>
                  <a:lnTo>
                    <a:pt x="1296" y="393"/>
                  </a:lnTo>
                  <a:lnTo>
                    <a:pt x="1271" y="379"/>
                  </a:lnTo>
                  <a:lnTo>
                    <a:pt x="1249" y="366"/>
                  </a:lnTo>
                  <a:lnTo>
                    <a:pt x="1227" y="350"/>
                  </a:lnTo>
                  <a:lnTo>
                    <a:pt x="1205" y="335"/>
                  </a:lnTo>
                  <a:lnTo>
                    <a:pt x="1185" y="322"/>
                  </a:lnTo>
                  <a:lnTo>
                    <a:pt x="1167" y="308"/>
                  </a:lnTo>
                  <a:lnTo>
                    <a:pt x="1129" y="286"/>
                  </a:lnTo>
                  <a:lnTo>
                    <a:pt x="1094" y="268"/>
                  </a:lnTo>
                  <a:lnTo>
                    <a:pt x="1056" y="255"/>
                  </a:lnTo>
                  <a:lnTo>
                    <a:pt x="1036" y="250"/>
                  </a:lnTo>
                  <a:lnTo>
                    <a:pt x="1014" y="248"/>
                  </a:lnTo>
                  <a:lnTo>
                    <a:pt x="992" y="248"/>
                  </a:lnTo>
                  <a:lnTo>
                    <a:pt x="970" y="248"/>
                  </a:lnTo>
                  <a:lnTo>
                    <a:pt x="945" y="250"/>
                  </a:lnTo>
                  <a:lnTo>
                    <a:pt x="919" y="257"/>
                  </a:lnTo>
                  <a:lnTo>
                    <a:pt x="905" y="259"/>
                  </a:lnTo>
                  <a:lnTo>
                    <a:pt x="890" y="259"/>
                  </a:lnTo>
                  <a:lnTo>
                    <a:pt x="865" y="257"/>
                  </a:lnTo>
                  <a:lnTo>
                    <a:pt x="854" y="255"/>
                  </a:lnTo>
                  <a:lnTo>
                    <a:pt x="839" y="250"/>
                  </a:lnTo>
                  <a:lnTo>
                    <a:pt x="823" y="248"/>
                  </a:lnTo>
                  <a:lnTo>
                    <a:pt x="801" y="246"/>
                  </a:lnTo>
                  <a:lnTo>
                    <a:pt x="801" y="242"/>
                  </a:lnTo>
                  <a:lnTo>
                    <a:pt x="801" y="24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7" name="Freeform 13"/>
            <p:cNvSpPr>
              <a:spLocks/>
            </p:cNvSpPr>
            <p:nvPr/>
          </p:nvSpPr>
          <p:spPr bwMode="auto">
            <a:xfrm>
              <a:off x="795" y="1134"/>
              <a:ext cx="149" cy="151"/>
            </a:xfrm>
            <a:custGeom>
              <a:avLst/>
              <a:gdLst>
                <a:gd name="T0" fmla="*/ 69 w 149"/>
                <a:gd name="T1" fmla="*/ 151 h 151"/>
                <a:gd name="T2" fmla="*/ 54 w 149"/>
                <a:gd name="T3" fmla="*/ 149 h 151"/>
                <a:gd name="T4" fmla="*/ 40 w 149"/>
                <a:gd name="T5" fmla="*/ 142 h 151"/>
                <a:gd name="T6" fmla="*/ 27 w 149"/>
                <a:gd name="T7" fmla="*/ 135 h 151"/>
                <a:gd name="T8" fmla="*/ 16 w 149"/>
                <a:gd name="T9" fmla="*/ 127 h 151"/>
                <a:gd name="T10" fmla="*/ 9 w 149"/>
                <a:gd name="T11" fmla="*/ 113 h 151"/>
                <a:gd name="T12" fmla="*/ 3 w 149"/>
                <a:gd name="T13" fmla="*/ 100 h 151"/>
                <a:gd name="T14" fmla="*/ 0 w 149"/>
                <a:gd name="T15" fmla="*/ 84 h 151"/>
                <a:gd name="T16" fmla="*/ 0 w 149"/>
                <a:gd name="T17" fmla="*/ 69 h 151"/>
                <a:gd name="T18" fmla="*/ 3 w 149"/>
                <a:gd name="T19" fmla="*/ 56 h 151"/>
                <a:gd name="T20" fmla="*/ 7 w 149"/>
                <a:gd name="T21" fmla="*/ 42 h 151"/>
                <a:gd name="T22" fmla="*/ 16 w 149"/>
                <a:gd name="T23" fmla="*/ 31 h 151"/>
                <a:gd name="T24" fmla="*/ 25 w 149"/>
                <a:gd name="T25" fmla="*/ 20 h 151"/>
                <a:gd name="T26" fmla="*/ 36 w 149"/>
                <a:gd name="T27" fmla="*/ 11 h 151"/>
                <a:gd name="T28" fmla="*/ 49 w 149"/>
                <a:gd name="T29" fmla="*/ 5 h 151"/>
                <a:gd name="T30" fmla="*/ 65 w 149"/>
                <a:gd name="T31" fmla="*/ 0 h 151"/>
                <a:gd name="T32" fmla="*/ 80 w 149"/>
                <a:gd name="T33" fmla="*/ 0 h 151"/>
                <a:gd name="T34" fmla="*/ 94 w 149"/>
                <a:gd name="T35" fmla="*/ 2 h 151"/>
                <a:gd name="T36" fmla="*/ 107 w 149"/>
                <a:gd name="T37" fmla="*/ 9 h 151"/>
                <a:gd name="T38" fmla="*/ 120 w 149"/>
                <a:gd name="T39" fmla="*/ 18 h 151"/>
                <a:gd name="T40" fmla="*/ 129 w 149"/>
                <a:gd name="T41" fmla="*/ 27 h 151"/>
                <a:gd name="T42" fmla="*/ 138 w 149"/>
                <a:gd name="T43" fmla="*/ 40 h 151"/>
                <a:gd name="T44" fmla="*/ 145 w 149"/>
                <a:gd name="T45" fmla="*/ 51 h 151"/>
                <a:gd name="T46" fmla="*/ 149 w 149"/>
                <a:gd name="T47" fmla="*/ 67 h 151"/>
                <a:gd name="T48" fmla="*/ 149 w 149"/>
                <a:gd name="T49" fmla="*/ 82 h 151"/>
                <a:gd name="T50" fmla="*/ 147 w 149"/>
                <a:gd name="T51" fmla="*/ 96 h 151"/>
                <a:gd name="T52" fmla="*/ 140 w 149"/>
                <a:gd name="T53" fmla="*/ 111 h 151"/>
                <a:gd name="T54" fmla="*/ 134 w 149"/>
                <a:gd name="T55" fmla="*/ 124 h 151"/>
                <a:gd name="T56" fmla="*/ 123 w 149"/>
                <a:gd name="T57" fmla="*/ 133 h 151"/>
                <a:gd name="T58" fmla="*/ 111 w 149"/>
                <a:gd name="T59" fmla="*/ 142 h 151"/>
                <a:gd name="T60" fmla="*/ 98 w 149"/>
                <a:gd name="T61" fmla="*/ 149 h 151"/>
                <a:gd name="T62" fmla="*/ 83 w 149"/>
                <a:gd name="T63" fmla="*/ 151 h 151"/>
                <a:gd name="T64" fmla="*/ 67 w 149"/>
                <a:gd name="T65" fmla="*/ 151 h 151"/>
                <a:gd name="T66" fmla="*/ 69 w 149"/>
                <a:gd name="T67" fmla="*/ 151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9" h="151">
                  <a:moveTo>
                    <a:pt x="69" y="151"/>
                  </a:moveTo>
                  <a:lnTo>
                    <a:pt x="54" y="149"/>
                  </a:lnTo>
                  <a:lnTo>
                    <a:pt x="40" y="142"/>
                  </a:lnTo>
                  <a:lnTo>
                    <a:pt x="27" y="135"/>
                  </a:lnTo>
                  <a:lnTo>
                    <a:pt x="16" y="127"/>
                  </a:lnTo>
                  <a:lnTo>
                    <a:pt x="9" y="113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3" y="56"/>
                  </a:lnTo>
                  <a:lnTo>
                    <a:pt x="7" y="42"/>
                  </a:lnTo>
                  <a:lnTo>
                    <a:pt x="16" y="31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9" y="5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4" y="2"/>
                  </a:lnTo>
                  <a:lnTo>
                    <a:pt x="107" y="9"/>
                  </a:lnTo>
                  <a:lnTo>
                    <a:pt x="120" y="18"/>
                  </a:lnTo>
                  <a:lnTo>
                    <a:pt x="129" y="27"/>
                  </a:lnTo>
                  <a:lnTo>
                    <a:pt x="138" y="40"/>
                  </a:lnTo>
                  <a:lnTo>
                    <a:pt x="145" y="51"/>
                  </a:lnTo>
                  <a:lnTo>
                    <a:pt x="149" y="67"/>
                  </a:lnTo>
                  <a:lnTo>
                    <a:pt x="149" y="82"/>
                  </a:lnTo>
                  <a:lnTo>
                    <a:pt x="147" y="96"/>
                  </a:lnTo>
                  <a:lnTo>
                    <a:pt x="140" y="111"/>
                  </a:lnTo>
                  <a:lnTo>
                    <a:pt x="134" y="124"/>
                  </a:lnTo>
                  <a:lnTo>
                    <a:pt x="123" y="133"/>
                  </a:lnTo>
                  <a:lnTo>
                    <a:pt x="111" y="142"/>
                  </a:lnTo>
                  <a:lnTo>
                    <a:pt x="98" y="149"/>
                  </a:lnTo>
                  <a:lnTo>
                    <a:pt x="83" y="151"/>
                  </a:lnTo>
                  <a:lnTo>
                    <a:pt x="67" y="151"/>
                  </a:lnTo>
                  <a:lnTo>
                    <a:pt x="69" y="15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8" name="Freeform 14"/>
            <p:cNvSpPr>
              <a:spLocks/>
            </p:cNvSpPr>
            <p:nvPr/>
          </p:nvSpPr>
          <p:spPr bwMode="auto">
            <a:xfrm>
              <a:off x="534" y="1309"/>
              <a:ext cx="645" cy="821"/>
            </a:xfrm>
            <a:custGeom>
              <a:avLst/>
              <a:gdLst>
                <a:gd name="T0" fmla="*/ 299 w 645"/>
                <a:gd name="T1" fmla="*/ 11 h 821"/>
                <a:gd name="T2" fmla="*/ 293 w 645"/>
                <a:gd name="T3" fmla="*/ 11 h 821"/>
                <a:gd name="T4" fmla="*/ 636 w 645"/>
                <a:gd name="T5" fmla="*/ 819 h 821"/>
                <a:gd name="T6" fmla="*/ 641 w 645"/>
                <a:gd name="T7" fmla="*/ 813 h 821"/>
                <a:gd name="T8" fmla="*/ 6 w 645"/>
                <a:gd name="T9" fmla="*/ 813 h 821"/>
                <a:gd name="T10" fmla="*/ 11 w 645"/>
                <a:gd name="T11" fmla="*/ 819 h 821"/>
                <a:gd name="T12" fmla="*/ 299 w 645"/>
                <a:gd name="T13" fmla="*/ 11 h 821"/>
                <a:gd name="T14" fmla="*/ 297 w 645"/>
                <a:gd name="T15" fmla="*/ 0 h 821"/>
                <a:gd name="T16" fmla="*/ 0 w 645"/>
                <a:gd name="T17" fmla="*/ 821 h 821"/>
                <a:gd name="T18" fmla="*/ 645 w 645"/>
                <a:gd name="T19" fmla="*/ 821 h 821"/>
                <a:gd name="T20" fmla="*/ 297 w 645"/>
                <a:gd name="T21" fmla="*/ 0 h 821"/>
                <a:gd name="T22" fmla="*/ 299 w 645"/>
                <a:gd name="T23" fmla="*/ 11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5" h="821">
                  <a:moveTo>
                    <a:pt x="299" y="11"/>
                  </a:moveTo>
                  <a:lnTo>
                    <a:pt x="293" y="11"/>
                  </a:lnTo>
                  <a:lnTo>
                    <a:pt x="636" y="819"/>
                  </a:lnTo>
                  <a:lnTo>
                    <a:pt x="641" y="813"/>
                  </a:lnTo>
                  <a:lnTo>
                    <a:pt x="6" y="813"/>
                  </a:lnTo>
                  <a:lnTo>
                    <a:pt x="11" y="819"/>
                  </a:lnTo>
                  <a:lnTo>
                    <a:pt x="299" y="11"/>
                  </a:lnTo>
                  <a:lnTo>
                    <a:pt x="297" y="0"/>
                  </a:lnTo>
                  <a:lnTo>
                    <a:pt x="0" y="821"/>
                  </a:lnTo>
                  <a:lnTo>
                    <a:pt x="645" y="821"/>
                  </a:lnTo>
                  <a:lnTo>
                    <a:pt x="297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39" name="Freeform 15"/>
            <p:cNvSpPr>
              <a:spLocks/>
            </p:cNvSpPr>
            <p:nvPr/>
          </p:nvSpPr>
          <p:spPr bwMode="auto">
            <a:xfrm>
              <a:off x="827" y="1325"/>
              <a:ext cx="8" cy="801"/>
            </a:xfrm>
            <a:custGeom>
              <a:avLst/>
              <a:gdLst>
                <a:gd name="T0" fmla="*/ 0 w 8"/>
                <a:gd name="T1" fmla="*/ 0 h 801"/>
                <a:gd name="T2" fmla="*/ 2 w 8"/>
                <a:gd name="T3" fmla="*/ 801 h 801"/>
                <a:gd name="T4" fmla="*/ 8 w 8"/>
                <a:gd name="T5" fmla="*/ 801 h 801"/>
                <a:gd name="T6" fmla="*/ 6 w 8"/>
                <a:gd name="T7" fmla="*/ 0 h 801"/>
                <a:gd name="T8" fmla="*/ 0 w 8"/>
                <a:gd name="T9" fmla="*/ 0 h 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01">
                  <a:moveTo>
                    <a:pt x="0" y="0"/>
                  </a:moveTo>
                  <a:lnTo>
                    <a:pt x="2" y="801"/>
                  </a:lnTo>
                  <a:lnTo>
                    <a:pt x="8" y="80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0" name="Freeform 16"/>
            <p:cNvSpPr>
              <a:spLocks/>
            </p:cNvSpPr>
            <p:nvPr/>
          </p:nvSpPr>
          <p:spPr bwMode="auto">
            <a:xfrm>
              <a:off x="385" y="2122"/>
              <a:ext cx="919" cy="48"/>
            </a:xfrm>
            <a:custGeom>
              <a:avLst/>
              <a:gdLst>
                <a:gd name="T0" fmla="*/ 919 w 919"/>
                <a:gd name="T1" fmla="*/ 42 h 48"/>
                <a:gd name="T2" fmla="*/ 919 w 919"/>
                <a:gd name="T3" fmla="*/ 0 h 48"/>
                <a:gd name="T4" fmla="*/ 0 w 919"/>
                <a:gd name="T5" fmla="*/ 4 h 48"/>
                <a:gd name="T6" fmla="*/ 0 w 919"/>
                <a:gd name="T7" fmla="*/ 48 h 48"/>
                <a:gd name="T8" fmla="*/ 919 w 919"/>
                <a:gd name="T9" fmla="*/ 4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9" h="48">
                  <a:moveTo>
                    <a:pt x="919" y="42"/>
                  </a:moveTo>
                  <a:lnTo>
                    <a:pt x="919" y="0"/>
                  </a:lnTo>
                  <a:lnTo>
                    <a:pt x="0" y="4"/>
                  </a:lnTo>
                  <a:lnTo>
                    <a:pt x="0" y="48"/>
                  </a:lnTo>
                  <a:lnTo>
                    <a:pt x="919" y="4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1" name="Freeform 17"/>
            <p:cNvSpPr>
              <a:spLocks/>
            </p:cNvSpPr>
            <p:nvPr/>
          </p:nvSpPr>
          <p:spPr bwMode="auto">
            <a:xfrm>
              <a:off x="492" y="2146"/>
              <a:ext cx="712" cy="66"/>
            </a:xfrm>
            <a:custGeom>
              <a:avLst/>
              <a:gdLst>
                <a:gd name="T0" fmla="*/ 712 w 712"/>
                <a:gd name="T1" fmla="*/ 62 h 66"/>
                <a:gd name="T2" fmla="*/ 710 w 712"/>
                <a:gd name="T3" fmla="*/ 0 h 66"/>
                <a:gd name="T4" fmla="*/ 0 w 712"/>
                <a:gd name="T5" fmla="*/ 4 h 66"/>
                <a:gd name="T6" fmla="*/ 0 w 712"/>
                <a:gd name="T7" fmla="*/ 66 h 66"/>
                <a:gd name="T8" fmla="*/ 712 w 712"/>
                <a:gd name="T9" fmla="*/ 6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2" h="66">
                  <a:moveTo>
                    <a:pt x="712" y="62"/>
                  </a:moveTo>
                  <a:lnTo>
                    <a:pt x="710" y="0"/>
                  </a:lnTo>
                  <a:lnTo>
                    <a:pt x="0" y="4"/>
                  </a:lnTo>
                  <a:lnTo>
                    <a:pt x="0" y="66"/>
                  </a:lnTo>
                  <a:lnTo>
                    <a:pt x="712" y="6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2" name="Freeform 18"/>
            <p:cNvSpPr>
              <a:spLocks/>
            </p:cNvSpPr>
            <p:nvPr/>
          </p:nvSpPr>
          <p:spPr bwMode="auto">
            <a:xfrm>
              <a:off x="598" y="2190"/>
              <a:ext cx="519" cy="74"/>
            </a:xfrm>
            <a:custGeom>
              <a:avLst/>
              <a:gdLst>
                <a:gd name="T0" fmla="*/ 519 w 519"/>
                <a:gd name="T1" fmla="*/ 0 h 74"/>
                <a:gd name="T2" fmla="*/ 0 w 519"/>
                <a:gd name="T3" fmla="*/ 3 h 74"/>
                <a:gd name="T4" fmla="*/ 2 w 519"/>
                <a:gd name="T5" fmla="*/ 3 h 74"/>
                <a:gd name="T6" fmla="*/ 4 w 519"/>
                <a:gd name="T7" fmla="*/ 16 h 74"/>
                <a:gd name="T8" fmla="*/ 9 w 519"/>
                <a:gd name="T9" fmla="*/ 29 h 74"/>
                <a:gd name="T10" fmla="*/ 18 w 519"/>
                <a:gd name="T11" fmla="*/ 40 h 74"/>
                <a:gd name="T12" fmla="*/ 27 w 519"/>
                <a:gd name="T13" fmla="*/ 51 h 74"/>
                <a:gd name="T14" fmla="*/ 36 w 519"/>
                <a:gd name="T15" fmla="*/ 60 h 74"/>
                <a:gd name="T16" fmla="*/ 49 w 519"/>
                <a:gd name="T17" fmla="*/ 67 h 74"/>
                <a:gd name="T18" fmla="*/ 60 w 519"/>
                <a:gd name="T19" fmla="*/ 71 h 74"/>
                <a:gd name="T20" fmla="*/ 73 w 519"/>
                <a:gd name="T21" fmla="*/ 74 h 74"/>
                <a:gd name="T22" fmla="*/ 69 w 519"/>
                <a:gd name="T23" fmla="*/ 74 h 74"/>
                <a:gd name="T24" fmla="*/ 448 w 519"/>
                <a:gd name="T25" fmla="*/ 69 h 74"/>
                <a:gd name="T26" fmla="*/ 453 w 519"/>
                <a:gd name="T27" fmla="*/ 69 h 74"/>
                <a:gd name="T28" fmla="*/ 462 w 519"/>
                <a:gd name="T29" fmla="*/ 67 h 74"/>
                <a:gd name="T30" fmla="*/ 473 w 519"/>
                <a:gd name="T31" fmla="*/ 65 h 74"/>
                <a:gd name="T32" fmla="*/ 484 w 519"/>
                <a:gd name="T33" fmla="*/ 58 h 74"/>
                <a:gd name="T34" fmla="*/ 495 w 519"/>
                <a:gd name="T35" fmla="*/ 49 h 74"/>
                <a:gd name="T36" fmla="*/ 506 w 519"/>
                <a:gd name="T37" fmla="*/ 38 h 74"/>
                <a:gd name="T38" fmla="*/ 513 w 519"/>
                <a:gd name="T39" fmla="*/ 27 h 74"/>
                <a:gd name="T40" fmla="*/ 519 w 519"/>
                <a:gd name="T41" fmla="*/ 14 h 74"/>
                <a:gd name="T42" fmla="*/ 519 w 519"/>
                <a:gd name="T43" fmla="*/ 0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9" h="74">
                  <a:moveTo>
                    <a:pt x="519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16"/>
                  </a:lnTo>
                  <a:lnTo>
                    <a:pt x="9" y="29"/>
                  </a:lnTo>
                  <a:lnTo>
                    <a:pt x="18" y="40"/>
                  </a:lnTo>
                  <a:lnTo>
                    <a:pt x="27" y="51"/>
                  </a:lnTo>
                  <a:lnTo>
                    <a:pt x="36" y="60"/>
                  </a:lnTo>
                  <a:lnTo>
                    <a:pt x="49" y="67"/>
                  </a:lnTo>
                  <a:lnTo>
                    <a:pt x="60" y="71"/>
                  </a:lnTo>
                  <a:lnTo>
                    <a:pt x="73" y="74"/>
                  </a:lnTo>
                  <a:lnTo>
                    <a:pt x="69" y="74"/>
                  </a:lnTo>
                  <a:lnTo>
                    <a:pt x="448" y="69"/>
                  </a:lnTo>
                  <a:lnTo>
                    <a:pt x="453" y="69"/>
                  </a:lnTo>
                  <a:lnTo>
                    <a:pt x="462" y="67"/>
                  </a:lnTo>
                  <a:lnTo>
                    <a:pt x="473" y="65"/>
                  </a:lnTo>
                  <a:lnTo>
                    <a:pt x="484" y="58"/>
                  </a:lnTo>
                  <a:lnTo>
                    <a:pt x="495" y="49"/>
                  </a:lnTo>
                  <a:lnTo>
                    <a:pt x="506" y="38"/>
                  </a:lnTo>
                  <a:lnTo>
                    <a:pt x="513" y="27"/>
                  </a:lnTo>
                  <a:lnTo>
                    <a:pt x="519" y="14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3" name="Freeform 19"/>
            <p:cNvSpPr>
              <a:spLocks/>
            </p:cNvSpPr>
            <p:nvPr/>
          </p:nvSpPr>
          <p:spPr bwMode="auto">
            <a:xfrm>
              <a:off x="1557" y="981"/>
              <a:ext cx="115" cy="113"/>
            </a:xfrm>
            <a:custGeom>
              <a:avLst/>
              <a:gdLst>
                <a:gd name="T0" fmla="*/ 57 w 115"/>
                <a:gd name="T1" fmla="*/ 2 h 113"/>
                <a:gd name="T2" fmla="*/ 68 w 115"/>
                <a:gd name="T3" fmla="*/ 4 h 113"/>
                <a:gd name="T4" fmla="*/ 79 w 115"/>
                <a:gd name="T5" fmla="*/ 7 h 113"/>
                <a:gd name="T6" fmla="*/ 91 w 115"/>
                <a:gd name="T7" fmla="*/ 11 h 113"/>
                <a:gd name="T8" fmla="*/ 97 w 115"/>
                <a:gd name="T9" fmla="*/ 18 h 113"/>
                <a:gd name="T10" fmla="*/ 106 w 115"/>
                <a:gd name="T11" fmla="*/ 27 h 113"/>
                <a:gd name="T12" fmla="*/ 111 w 115"/>
                <a:gd name="T13" fmla="*/ 36 h 113"/>
                <a:gd name="T14" fmla="*/ 113 w 115"/>
                <a:gd name="T15" fmla="*/ 47 h 113"/>
                <a:gd name="T16" fmla="*/ 115 w 115"/>
                <a:gd name="T17" fmla="*/ 58 h 113"/>
                <a:gd name="T18" fmla="*/ 113 w 115"/>
                <a:gd name="T19" fmla="*/ 69 h 113"/>
                <a:gd name="T20" fmla="*/ 111 w 115"/>
                <a:gd name="T21" fmla="*/ 80 h 113"/>
                <a:gd name="T22" fmla="*/ 106 w 115"/>
                <a:gd name="T23" fmla="*/ 89 h 113"/>
                <a:gd name="T24" fmla="*/ 91 w 115"/>
                <a:gd name="T25" fmla="*/ 104 h 113"/>
                <a:gd name="T26" fmla="*/ 79 w 115"/>
                <a:gd name="T27" fmla="*/ 111 h 113"/>
                <a:gd name="T28" fmla="*/ 68 w 115"/>
                <a:gd name="T29" fmla="*/ 113 h 113"/>
                <a:gd name="T30" fmla="*/ 57 w 115"/>
                <a:gd name="T31" fmla="*/ 113 h 113"/>
                <a:gd name="T32" fmla="*/ 46 w 115"/>
                <a:gd name="T33" fmla="*/ 113 h 113"/>
                <a:gd name="T34" fmla="*/ 35 w 115"/>
                <a:gd name="T35" fmla="*/ 111 h 113"/>
                <a:gd name="T36" fmla="*/ 24 w 115"/>
                <a:gd name="T37" fmla="*/ 104 h 113"/>
                <a:gd name="T38" fmla="*/ 8 w 115"/>
                <a:gd name="T39" fmla="*/ 89 h 113"/>
                <a:gd name="T40" fmla="*/ 4 w 115"/>
                <a:gd name="T41" fmla="*/ 80 h 113"/>
                <a:gd name="T42" fmla="*/ 0 w 115"/>
                <a:gd name="T43" fmla="*/ 69 h 113"/>
                <a:gd name="T44" fmla="*/ 0 w 115"/>
                <a:gd name="T45" fmla="*/ 58 h 113"/>
                <a:gd name="T46" fmla="*/ 0 w 115"/>
                <a:gd name="T47" fmla="*/ 47 h 113"/>
                <a:gd name="T48" fmla="*/ 4 w 115"/>
                <a:gd name="T49" fmla="*/ 36 h 113"/>
                <a:gd name="T50" fmla="*/ 8 w 115"/>
                <a:gd name="T51" fmla="*/ 27 h 113"/>
                <a:gd name="T52" fmla="*/ 17 w 115"/>
                <a:gd name="T53" fmla="*/ 18 h 113"/>
                <a:gd name="T54" fmla="*/ 24 w 115"/>
                <a:gd name="T55" fmla="*/ 11 h 113"/>
                <a:gd name="T56" fmla="*/ 35 w 115"/>
                <a:gd name="T57" fmla="*/ 7 h 113"/>
                <a:gd name="T58" fmla="*/ 46 w 115"/>
                <a:gd name="T59" fmla="*/ 4 h 113"/>
                <a:gd name="T60" fmla="*/ 57 w 115"/>
                <a:gd name="T61" fmla="*/ 2 h 113"/>
                <a:gd name="T62" fmla="*/ 55 w 115"/>
                <a:gd name="T63" fmla="*/ 0 h 113"/>
                <a:gd name="T64" fmla="*/ 57 w 115"/>
                <a:gd name="T65" fmla="*/ 2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5" h="113">
                  <a:moveTo>
                    <a:pt x="57" y="2"/>
                  </a:moveTo>
                  <a:lnTo>
                    <a:pt x="68" y="4"/>
                  </a:lnTo>
                  <a:lnTo>
                    <a:pt x="79" y="7"/>
                  </a:lnTo>
                  <a:lnTo>
                    <a:pt x="91" y="11"/>
                  </a:lnTo>
                  <a:lnTo>
                    <a:pt x="97" y="18"/>
                  </a:lnTo>
                  <a:lnTo>
                    <a:pt x="106" y="27"/>
                  </a:lnTo>
                  <a:lnTo>
                    <a:pt x="111" y="36"/>
                  </a:lnTo>
                  <a:lnTo>
                    <a:pt x="113" y="47"/>
                  </a:lnTo>
                  <a:lnTo>
                    <a:pt x="115" y="58"/>
                  </a:lnTo>
                  <a:lnTo>
                    <a:pt x="113" y="69"/>
                  </a:lnTo>
                  <a:lnTo>
                    <a:pt x="111" y="80"/>
                  </a:lnTo>
                  <a:lnTo>
                    <a:pt x="106" y="89"/>
                  </a:lnTo>
                  <a:lnTo>
                    <a:pt x="91" y="104"/>
                  </a:lnTo>
                  <a:lnTo>
                    <a:pt x="79" y="111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6" y="113"/>
                  </a:lnTo>
                  <a:lnTo>
                    <a:pt x="35" y="111"/>
                  </a:lnTo>
                  <a:lnTo>
                    <a:pt x="24" y="104"/>
                  </a:lnTo>
                  <a:lnTo>
                    <a:pt x="8" y="89"/>
                  </a:lnTo>
                  <a:lnTo>
                    <a:pt x="4" y="80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8" y="27"/>
                  </a:lnTo>
                  <a:lnTo>
                    <a:pt x="17" y="18"/>
                  </a:lnTo>
                  <a:lnTo>
                    <a:pt x="24" y="11"/>
                  </a:lnTo>
                  <a:lnTo>
                    <a:pt x="35" y="7"/>
                  </a:lnTo>
                  <a:lnTo>
                    <a:pt x="46" y="4"/>
                  </a:lnTo>
                  <a:lnTo>
                    <a:pt x="57" y="2"/>
                  </a:lnTo>
                  <a:lnTo>
                    <a:pt x="55" y="0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4" name="Freeform 20"/>
            <p:cNvSpPr>
              <a:spLocks/>
            </p:cNvSpPr>
            <p:nvPr/>
          </p:nvSpPr>
          <p:spPr bwMode="auto">
            <a:xfrm>
              <a:off x="1463" y="1119"/>
              <a:ext cx="307" cy="488"/>
            </a:xfrm>
            <a:custGeom>
              <a:avLst/>
              <a:gdLst>
                <a:gd name="T0" fmla="*/ 151 w 307"/>
                <a:gd name="T1" fmla="*/ 488 h 488"/>
                <a:gd name="T2" fmla="*/ 127 w 307"/>
                <a:gd name="T3" fmla="*/ 486 h 488"/>
                <a:gd name="T4" fmla="*/ 105 w 307"/>
                <a:gd name="T5" fmla="*/ 483 h 488"/>
                <a:gd name="T6" fmla="*/ 87 w 307"/>
                <a:gd name="T7" fmla="*/ 479 h 488"/>
                <a:gd name="T8" fmla="*/ 69 w 307"/>
                <a:gd name="T9" fmla="*/ 472 h 488"/>
                <a:gd name="T10" fmla="*/ 54 w 307"/>
                <a:gd name="T11" fmla="*/ 463 h 488"/>
                <a:gd name="T12" fmla="*/ 43 w 307"/>
                <a:gd name="T13" fmla="*/ 452 h 488"/>
                <a:gd name="T14" fmla="*/ 29 w 307"/>
                <a:gd name="T15" fmla="*/ 439 h 488"/>
                <a:gd name="T16" fmla="*/ 18 w 307"/>
                <a:gd name="T17" fmla="*/ 423 h 488"/>
                <a:gd name="T18" fmla="*/ 11 w 307"/>
                <a:gd name="T19" fmla="*/ 408 h 488"/>
                <a:gd name="T20" fmla="*/ 5 w 307"/>
                <a:gd name="T21" fmla="*/ 392 h 488"/>
                <a:gd name="T22" fmla="*/ 0 w 307"/>
                <a:gd name="T23" fmla="*/ 375 h 488"/>
                <a:gd name="T24" fmla="*/ 0 w 307"/>
                <a:gd name="T25" fmla="*/ 359 h 488"/>
                <a:gd name="T26" fmla="*/ 0 w 307"/>
                <a:gd name="T27" fmla="*/ 324 h 488"/>
                <a:gd name="T28" fmla="*/ 9 w 307"/>
                <a:gd name="T29" fmla="*/ 288 h 488"/>
                <a:gd name="T30" fmla="*/ 14 w 307"/>
                <a:gd name="T31" fmla="*/ 268 h 488"/>
                <a:gd name="T32" fmla="*/ 20 w 307"/>
                <a:gd name="T33" fmla="*/ 248 h 488"/>
                <a:gd name="T34" fmla="*/ 36 w 307"/>
                <a:gd name="T35" fmla="*/ 201 h 488"/>
                <a:gd name="T36" fmla="*/ 58 w 307"/>
                <a:gd name="T37" fmla="*/ 157 h 488"/>
                <a:gd name="T38" fmla="*/ 78 w 307"/>
                <a:gd name="T39" fmla="*/ 117 h 488"/>
                <a:gd name="T40" fmla="*/ 91 w 307"/>
                <a:gd name="T41" fmla="*/ 91 h 488"/>
                <a:gd name="T42" fmla="*/ 109 w 307"/>
                <a:gd name="T43" fmla="*/ 64 h 488"/>
                <a:gd name="T44" fmla="*/ 129 w 307"/>
                <a:gd name="T45" fmla="*/ 33 h 488"/>
                <a:gd name="T46" fmla="*/ 151 w 307"/>
                <a:gd name="T47" fmla="*/ 0 h 488"/>
                <a:gd name="T48" fmla="*/ 178 w 307"/>
                <a:gd name="T49" fmla="*/ 33 h 488"/>
                <a:gd name="T50" fmla="*/ 198 w 307"/>
                <a:gd name="T51" fmla="*/ 64 h 488"/>
                <a:gd name="T52" fmla="*/ 216 w 307"/>
                <a:gd name="T53" fmla="*/ 91 h 488"/>
                <a:gd name="T54" fmla="*/ 229 w 307"/>
                <a:gd name="T55" fmla="*/ 117 h 488"/>
                <a:gd name="T56" fmla="*/ 247 w 307"/>
                <a:gd name="T57" fmla="*/ 157 h 488"/>
                <a:gd name="T58" fmla="*/ 269 w 307"/>
                <a:gd name="T59" fmla="*/ 201 h 488"/>
                <a:gd name="T60" fmla="*/ 284 w 307"/>
                <a:gd name="T61" fmla="*/ 248 h 488"/>
                <a:gd name="T62" fmla="*/ 298 w 307"/>
                <a:gd name="T63" fmla="*/ 288 h 488"/>
                <a:gd name="T64" fmla="*/ 304 w 307"/>
                <a:gd name="T65" fmla="*/ 324 h 488"/>
                <a:gd name="T66" fmla="*/ 307 w 307"/>
                <a:gd name="T67" fmla="*/ 359 h 488"/>
                <a:gd name="T68" fmla="*/ 304 w 307"/>
                <a:gd name="T69" fmla="*/ 375 h 488"/>
                <a:gd name="T70" fmla="*/ 300 w 307"/>
                <a:gd name="T71" fmla="*/ 392 h 488"/>
                <a:gd name="T72" fmla="*/ 293 w 307"/>
                <a:gd name="T73" fmla="*/ 408 h 488"/>
                <a:gd name="T74" fmla="*/ 284 w 307"/>
                <a:gd name="T75" fmla="*/ 423 h 488"/>
                <a:gd name="T76" fmla="*/ 276 w 307"/>
                <a:gd name="T77" fmla="*/ 439 h 488"/>
                <a:gd name="T78" fmla="*/ 264 w 307"/>
                <a:gd name="T79" fmla="*/ 452 h 488"/>
                <a:gd name="T80" fmla="*/ 251 w 307"/>
                <a:gd name="T81" fmla="*/ 463 h 488"/>
                <a:gd name="T82" fmla="*/ 238 w 307"/>
                <a:gd name="T83" fmla="*/ 472 h 488"/>
                <a:gd name="T84" fmla="*/ 220 w 307"/>
                <a:gd name="T85" fmla="*/ 479 h 488"/>
                <a:gd name="T86" fmla="*/ 200 w 307"/>
                <a:gd name="T87" fmla="*/ 483 h 488"/>
                <a:gd name="T88" fmla="*/ 178 w 307"/>
                <a:gd name="T89" fmla="*/ 486 h 488"/>
                <a:gd name="T90" fmla="*/ 153 w 307"/>
                <a:gd name="T91" fmla="*/ 488 h 488"/>
                <a:gd name="T92" fmla="*/ 151 w 307"/>
                <a:gd name="T93" fmla="*/ 486 h 488"/>
                <a:gd name="T94" fmla="*/ 149 w 307"/>
                <a:gd name="T95" fmla="*/ 486 h 488"/>
                <a:gd name="T96" fmla="*/ 151 w 307"/>
                <a:gd name="T97" fmla="*/ 488 h 4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7" h="488">
                  <a:moveTo>
                    <a:pt x="151" y="488"/>
                  </a:moveTo>
                  <a:lnTo>
                    <a:pt x="127" y="486"/>
                  </a:lnTo>
                  <a:lnTo>
                    <a:pt x="105" y="483"/>
                  </a:lnTo>
                  <a:lnTo>
                    <a:pt x="87" y="479"/>
                  </a:lnTo>
                  <a:lnTo>
                    <a:pt x="69" y="472"/>
                  </a:lnTo>
                  <a:lnTo>
                    <a:pt x="54" y="463"/>
                  </a:lnTo>
                  <a:lnTo>
                    <a:pt x="43" y="452"/>
                  </a:lnTo>
                  <a:lnTo>
                    <a:pt x="29" y="439"/>
                  </a:lnTo>
                  <a:lnTo>
                    <a:pt x="18" y="423"/>
                  </a:lnTo>
                  <a:lnTo>
                    <a:pt x="11" y="408"/>
                  </a:lnTo>
                  <a:lnTo>
                    <a:pt x="5" y="392"/>
                  </a:lnTo>
                  <a:lnTo>
                    <a:pt x="0" y="375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288"/>
                  </a:lnTo>
                  <a:lnTo>
                    <a:pt x="14" y="268"/>
                  </a:lnTo>
                  <a:lnTo>
                    <a:pt x="20" y="248"/>
                  </a:lnTo>
                  <a:lnTo>
                    <a:pt x="36" y="201"/>
                  </a:lnTo>
                  <a:lnTo>
                    <a:pt x="58" y="157"/>
                  </a:lnTo>
                  <a:lnTo>
                    <a:pt x="78" y="117"/>
                  </a:lnTo>
                  <a:lnTo>
                    <a:pt x="91" y="91"/>
                  </a:lnTo>
                  <a:lnTo>
                    <a:pt x="109" y="64"/>
                  </a:lnTo>
                  <a:lnTo>
                    <a:pt x="129" y="33"/>
                  </a:lnTo>
                  <a:lnTo>
                    <a:pt x="151" y="0"/>
                  </a:lnTo>
                  <a:lnTo>
                    <a:pt x="178" y="33"/>
                  </a:lnTo>
                  <a:lnTo>
                    <a:pt x="198" y="64"/>
                  </a:lnTo>
                  <a:lnTo>
                    <a:pt x="216" y="91"/>
                  </a:lnTo>
                  <a:lnTo>
                    <a:pt x="229" y="117"/>
                  </a:lnTo>
                  <a:lnTo>
                    <a:pt x="247" y="157"/>
                  </a:lnTo>
                  <a:lnTo>
                    <a:pt x="269" y="201"/>
                  </a:lnTo>
                  <a:lnTo>
                    <a:pt x="284" y="248"/>
                  </a:lnTo>
                  <a:lnTo>
                    <a:pt x="298" y="288"/>
                  </a:lnTo>
                  <a:lnTo>
                    <a:pt x="304" y="324"/>
                  </a:lnTo>
                  <a:lnTo>
                    <a:pt x="307" y="359"/>
                  </a:lnTo>
                  <a:lnTo>
                    <a:pt x="304" y="375"/>
                  </a:lnTo>
                  <a:lnTo>
                    <a:pt x="300" y="392"/>
                  </a:lnTo>
                  <a:lnTo>
                    <a:pt x="293" y="408"/>
                  </a:lnTo>
                  <a:lnTo>
                    <a:pt x="284" y="423"/>
                  </a:lnTo>
                  <a:lnTo>
                    <a:pt x="276" y="439"/>
                  </a:lnTo>
                  <a:lnTo>
                    <a:pt x="264" y="452"/>
                  </a:lnTo>
                  <a:lnTo>
                    <a:pt x="251" y="463"/>
                  </a:lnTo>
                  <a:lnTo>
                    <a:pt x="238" y="472"/>
                  </a:lnTo>
                  <a:lnTo>
                    <a:pt x="220" y="479"/>
                  </a:lnTo>
                  <a:lnTo>
                    <a:pt x="200" y="483"/>
                  </a:lnTo>
                  <a:lnTo>
                    <a:pt x="178" y="486"/>
                  </a:lnTo>
                  <a:lnTo>
                    <a:pt x="153" y="488"/>
                  </a:lnTo>
                  <a:lnTo>
                    <a:pt x="151" y="486"/>
                  </a:lnTo>
                  <a:lnTo>
                    <a:pt x="149" y="486"/>
                  </a:lnTo>
                  <a:lnTo>
                    <a:pt x="151" y="48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5" name="Freeform 21"/>
            <p:cNvSpPr>
              <a:spLocks/>
            </p:cNvSpPr>
            <p:nvPr/>
          </p:nvSpPr>
          <p:spPr bwMode="auto">
            <a:xfrm>
              <a:off x="1506" y="2188"/>
              <a:ext cx="208" cy="530"/>
            </a:xfrm>
            <a:custGeom>
              <a:avLst/>
              <a:gdLst>
                <a:gd name="T0" fmla="*/ 104 w 208"/>
                <a:gd name="T1" fmla="*/ 530 h 530"/>
                <a:gd name="T2" fmla="*/ 115 w 208"/>
                <a:gd name="T3" fmla="*/ 528 h 530"/>
                <a:gd name="T4" fmla="*/ 126 w 208"/>
                <a:gd name="T5" fmla="*/ 526 h 530"/>
                <a:gd name="T6" fmla="*/ 135 w 208"/>
                <a:gd name="T7" fmla="*/ 519 h 530"/>
                <a:gd name="T8" fmla="*/ 144 w 208"/>
                <a:gd name="T9" fmla="*/ 510 h 530"/>
                <a:gd name="T10" fmla="*/ 153 w 208"/>
                <a:gd name="T11" fmla="*/ 497 h 530"/>
                <a:gd name="T12" fmla="*/ 162 w 208"/>
                <a:gd name="T13" fmla="*/ 484 h 530"/>
                <a:gd name="T14" fmla="*/ 170 w 208"/>
                <a:gd name="T15" fmla="*/ 468 h 530"/>
                <a:gd name="T16" fmla="*/ 177 w 208"/>
                <a:gd name="T17" fmla="*/ 453 h 530"/>
                <a:gd name="T18" fmla="*/ 190 w 208"/>
                <a:gd name="T19" fmla="*/ 413 h 530"/>
                <a:gd name="T20" fmla="*/ 199 w 208"/>
                <a:gd name="T21" fmla="*/ 366 h 530"/>
                <a:gd name="T22" fmla="*/ 204 w 208"/>
                <a:gd name="T23" fmla="*/ 317 h 530"/>
                <a:gd name="T24" fmla="*/ 208 w 208"/>
                <a:gd name="T25" fmla="*/ 262 h 530"/>
                <a:gd name="T26" fmla="*/ 204 w 208"/>
                <a:gd name="T27" fmla="*/ 211 h 530"/>
                <a:gd name="T28" fmla="*/ 199 w 208"/>
                <a:gd name="T29" fmla="*/ 162 h 530"/>
                <a:gd name="T30" fmla="*/ 190 w 208"/>
                <a:gd name="T31" fmla="*/ 118 h 530"/>
                <a:gd name="T32" fmla="*/ 177 w 208"/>
                <a:gd name="T33" fmla="*/ 78 h 530"/>
                <a:gd name="T34" fmla="*/ 170 w 208"/>
                <a:gd name="T35" fmla="*/ 60 h 530"/>
                <a:gd name="T36" fmla="*/ 162 w 208"/>
                <a:gd name="T37" fmla="*/ 44 h 530"/>
                <a:gd name="T38" fmla="*/ 153 w 208"/>
                <a:gd name="T39" fmla="*/ 31 h 530"/>
                <a:gd name="T40" fmla="*/ 144 w 208"/>
                <a:gd name="T41" fmla="*/ 20 h 530"/>
                <a:gd name="T42" fmla="*/ 135 w 208"/>
                <a:gd name="T43" fmla="*/ 11 h 530"/>
                <a:gd name="T44" fmla="*/ 126 w 208"/>
                <a:gd name="T45" fmla="*/ 5 h 530"/>
                <a:gd name="T46" fmla="*/ 115 w 208"/>
                <a:gd name="T47" fmla="*/ 0 h 530"/>
                <a:gd name="T48" fmla="*/ 104 w 208"/>
                <a:gd name="T49" fmla="*/ 0 h 530"/>
                <a:gd name="T50" fmla="*/ 93 w 208"/>
                <a:gd name="T51" fmla="*/ 0 h 530"/>
                <a:gd name="T52" fmla="*/ 82 w 208"/>
                <a:gd name="T53" fmla="*/ 5 h 530"/>
                <a:gd name="T54" fmla="*/ 73 w 208"/>
                <a:gd name="T55" fmla="*/ 11 h 530"/>
                <a:gd name="T56" fmla="*/ 62 w 208"/>
                <a:gd name="T57" fmla="*/ 20 h 530"/>
                <a:gd name="T58" fmla="*/ 53 w 208"/>
                <a:gd name="T59" fmla="*/ 31 h 530"/>
                <a:gd name="T60" fmla="*/ 44 w 208"/>
                <a:gd name="T61" fmla="*/ 44 h 530"/>
                <a:gd name="T62" fmla="*/ 37 w 208"/>
                <a:gd name="T63" fmla="*/ 60 h 530"/>
                <a:gd name="T64" fmla="*/ 31 w 208"/>
                <a:gd name="T65" fmla="*/ 78 h 530"/>
                <a:gd name="T66" fmla="*/ 17 w 208"/>
                <a:gd name="T67" fmla="*/ 118 h 530"/>
                <a:gd name="T68" fmla="*/ 8 w 208"/>
                <a:gd name="T69" fmla="*/ 162 h 530"/>
                <a:gd name="T70" fmla="*/ 2 w 208"/>
                <a:gd name="T71" fmla="*/ 211 h 530"/>
                <a:gd name="T72" fmla="*/ 0 w 208"/>
                <a:gd name="T73" fmla="*/ 262 h 530"/>
                <a:gd name="T74" fmla="*/ 2 w 208"/>
                <a:gd name="T75" fmla="*/ 317 h 530"/>
                <a:gd name="T76" fmla="*/ 8 w 208"/>
                <a:gd name="T77" fmla="*/ 366 h 530"/>
                <a:gd name="T78" fmla="*/ 17 w 208"/>
                <a:gd name="T79" fmla="*/ 413 h 530"/>
                <a:gd name="T80" fmla="*/ 31 w 208"/>
                <a:gd name="T81" fmla="*/ 453 h 530"/>
                <a:gd name="T82" fmla="*/ 37 w 208"/>
                <a:gd name="T83" fmla="*/ 468 h 530"/>
                <a:gd name="T84" fmla="*/ 44 w 208"/>
                <a:gd name="T85" fmla="*/ 484 h 530"/>
                <a:gd name="T86" fmla="*/ 53 w 208"/>
                <a:gd name="T87" fmla="*/ 497 h 530"/>
                <a:gd name="T88" fmla="*/ 62 w 208"/>
                <a:gd name="T89" fmla="*/ 510 h 530"/>
                <a:gd name="T90" fmla="*/ 73 w 208"/>
                <a:gd name="T91" fmla="*/ 519 h 530"/>
                <a:gd name="T92" fmla="*/ 82 w 208"/>
                <a:gd name="T93" fmla="*/ 526 h 530"/>
                <a:gd name="T94" fmla="*/ 93 w 208"/>
                <a:gd name="T95" fmla="*/ 528 h 530"/>
                <a:gd name="T96" fmla="*/ 104 w 208"/>
                <a:gd name="T97" fmla="*/ 530 h 530"/>
                <a:gd name="T98" fmla="*/ 102 w 208"/>
                <a:gd name="T99" fmla="*/ 528 h 530"/>
                <a:gd name="T100" fmla="*/ 104 w 208"/>
                <a:gd name="T101" fmla="*/ 530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8" h="530">
                  <a:moveTo>
                    <a:pt x="104" y="530"/>
                  </a:moveTo>
                  <a:lnTo>
                    <a:pt x="115" y="528"/>
                  </a:lnTo>
                  <a:lnTo>
                    <a:pt x="126" y="526"/>
                  </a:lnTo>
                  <a:lnTo>
                    <a:pt x="135" y="519"/>
                  </a:lnTo>
                  <a:lnTo>
                    <a:pt x="144" y="510"/>
                  </a:lnTo>
                  <a:lnTo>
                    <a:pt x="153" y="497"/>
                  </a:lnTo>
                  <a:lnTo>
                    <a:pt x="162" y="484"/>
                  </a:lnTo>
                  <a:lnTo>
                    <a:pt x="170" y="468"/>
                  </a:lnTo>
                  <a:lnTo>
                    <a:pt x="177" y="453"/>
                  </a:lnTo>
                  <a:lnTo>
                    <a:pt x="190" y="413"/>
                  </a:lnTo>
                  <a:lnTo>
                    <a:pt x="199" y="366"/>
                  </a:lnTo>
                  <a:lnTo>
                    <a:pt x="204" y="317"/>
                  </a:lnTo>
                  <a:lnTo>
                    <a:pt x="208" y="262"/>
                  </a:lnTo>
                  <a:lnTo>
                    <a:pt x="204" y="211"/>
                  </a:lnTo>
                  <a:lnTo>
                    <a:pt x="199" y="162"/>
                  </a:lnTo>
                  <a:lnTo>
                    <a:pt x="190" y="118"/>
                  </a:lnTo>
                  <a:lnTo>
                    <a:pt x="177" y="78"/>
                  </a:lnTo>
                  <a:lnTo>
                    <a:pt x="170" y="60"/>
                  </a:lnTo>
                  <a:lnTo>
                    <a:pt x="162" y="44"/>
                  </a:lnTo>
                  <a:lnTo>
                    <a:pt x="153" y="31"/>
                  </a:lnTo>
                  <a:lnTo>
                    <a:pt x="144" y="20"/>
                  </a:lnTo>
                  <a:lnTo>
                    <a:pt x="135" y="11"/>
                  </a:lnTo>
                  <a:lnTo>
                    <a:pt x="126" y="5"/>
                  </a:lnTo>
                  <a:lnTo>
                    <a:pt x="115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2" y="5"/>
                  </a:lnTo>
                  <a:lnTo>
                    <a:pt x="73" y="11"/>
                  </a:lnTo>
                  <a:lnTo>
                    <a:pt x="62" y="20"/>
                  </a:lnTo>
                  <a:lnTo>
                    <a:pt x="53" y="31"/>
                  </a:lnTo>
                  <a:lnTo>
                    <a:pt x="44" y="44"/>
                  </a:lnTo>
                  <a:lnTo>
                    <a:pt x="37" y="60"/>
                  </a:lnTo>
                  <a:lnTo>
                    <a:pt x="31" y="78"/>
                  </a:lnTo>
                  <a:lnTo>
                    <a:pt x="17" y="118"/>
                  </a:lnTo>
                  <a:lnTo>
                    <a:pt x="8" y="162"/>
                  </a:lnTo>
                  <a:lnTo>
                    <a:pt x="2" y="211"/>
                  </a:lnTo>
                  <a:lnTo>
                    <a:pt x="0" y="262"/>
                  </a:lnTo>
                  <a:lnTo>
                    <a:pt x="2" y="317"/>
                  </a:lnTo>
                  <a:lnTo>
                    <a:pt x="8" y="366"/>
                  </a:lnTo>
                  <a:lnTo>
                    <a:pt x="17" y="413"/>
                  </a:lnTo>
                  <a:lnTo>
                    <a:pt x="31" y="453"/>
                  </a:lnTo>
                  <a:lnTo>
                    <a:pt x="37" y="468"/>
                  </a:lnTo>
                  <a:lnTo>
                    <a:pt x="44" y="484"/>
                  </a:lnTo>
                  <a:lnTo>
                    <a:pt x="53" y="497"/>
                  </a:lnTo>
                  <a:lnTo>
                    <a:pt x="62" y="510"/>
                  </a:lnTo>
                  <a:lnTo>
                    <a:pt x="73" y="519"/>
                  </a:lnTo>
                  <a:lnTo>
                    <a:pt x="82" y="526"/>
                  </a:lnTo>
                  <a:lnTo>
                    <a:pt x="93" y="528"/>
                  </a:lnTo>
                  <a:lnTo>
                    <a:pt x="104" y="530"/>
                  </a:lnTo>
                  <a:lnTo>
                    <a:pt x="102" y="528"/>
                  </a:lnTo>
                  <a:lnTo>
                    <a:pt x="104" y="53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6" name="Freeform 22"/>
            <p:cNvSpPr>
              <a:spLocks/>
            </p:cNvSpPr>
            <p:nvPr/>
          </p:nvSpPr>
          <p:spPr bwMode="auto">
            <a:xfrm>
              <a:off x="1537" y="2667"/>
              <a:ext cx="148" cy="151"/>
            </a:xfrm>
            <a:custGeom>
              <a:avLst/>
              <a:gdLst>
                <a:gd name="T0" fmla="*/ 51 w 148"/>
                <a:gd name="T1" fmla="*/ 147 h 151"/>
                <a:gd name="T2" fmla="*/ 64 w 148"/>
                <a:gd name="T3" fmla="*/ 151 h 151"/>
                <a:gd name="T4" fmla="*/ 79 w 148"/>
                <a:gd name="T5" fmla="*/ 151 h 151"/>
                <a:gd name="T6" fmla="*/ 95 w 148"/>
                <a:gd name="T7" fmla="*/ 149 h 151"/>
                <a:gd name="T8" fmla="*/ 106 w 148"/>
                <a:gd name="T9" fmla="*/ 142 h 151"/>
                <a:gd name="T10" fmla="*/ 119 w 148"/>
                <a:gd name="T11" fmla="*/ 136 h 151"/>
                <a:gd name="T12" fmla="*/ 131 w 148"/>
                <a:gd name="T13" fmla="*/ 127 h 151"/>
                <a:gd name="T14" fmla="*/ 137 w 148"/>
                <a:gd name="T15" fmla="*/ 116 h 151"/>
                <a:gd name="T16" fmla="*/ 144 w 148"/>
                <a:gd name="T17" fmla="*/ 100 h 151"/>
                <a:gd name="T18" fmla="*/ 148 w 148"/>
                <a:gd name="T19" fmla="*/ 85 h 151"/>
                <a:gd name="T20" fmla="*/ 148 w 148"/>
                <a:gd name="T21" fmla="*/ 71 h 151"/>
                <a:gd name="T22" fmla="*/ 146 w 148"/>
                <a:gd name="T23" fmla="*/ 58 h 151"/>
                <a:gd name="T24" fmla="*/ 142 w 148"/>
                <a:gd name="T25" fmla="*/ 43 h 151"/>
                <a:gd name="T26" fmla="*/ 135 w 148"/>
                <a:gd name="T27" fmla="*/ 31 h 151"/>
                <a:gd name="T28" fmla="*/ 124 w 148"/>
                <a:gd name="T29" fmla="*/ 20 h 151"/>
                <a:gd name="T30" fmla="*/ 113 w 148"/>
                <a:gd name="T31" fmla="*/ 11 h 151"/>
                <a:gd name="T32" fmla="*/ 99 w 148"/>
                <a:gd name="T33" fmla="*/ 5 h 151"/>
                <a:gd name="T34" fmla="*/ 84 w 148"/>
                <a:gd name="T35" fmla="*/ 0 h 151"/>
                <a:gd name="T36" fmla="*/ 71 w 148"/>
                <a:gd name="T37" fmla="*/ 0 h 151"/>
                <a:gd name="T38" fmla="*/ 55 w 148"/>
                <a:gd name="T39" fmla="*/ 5 h 151"/>
                <a:gd name="T40" fmla="*/ 42 w 148"/>
                <a:gd name="T41" fmla="*/ 9 h 151"/>
                <a:gd name="T42" fmla="*/ 28 w 148"/>
                <a:gd name="T43" fmla="*/ 18 h 151"/>
                <a:gd name="T44" fmla="*/ 20 w 148"/>
                <a:gd name="T45" fmla="*/ 29 h 151"/>
                <a:gd name="T46" fmla="*/ 11 w 148"/>
                <a:gd name="T47" fmla="*/ 40 h 151"/>
                <a:gd name="T48" fmla="*/ 4 w 148"/>
                <a:gd name="T49" fmla="*/ 54 h 151"/>
                <a:gd name="T50" fmla="*/ 0 w 148"/>
                <a:gd name="T51" fmla="*/ 67 h 151"/>
                <a:gd name="T52" fmla="*/ 0 w 148"/>
                <a:gd name="T53" fmla="*/ 82 h 151"/>
                <a:gd name="T54" fmla="*/ 2 w 148"/>
                <a:gd name="T55" fmla="*/ 96 h 151"/>
                <a:gd name="T56" fmla="*/ 8 w 148"/>
                <a:gd name="T57" fmla="*/ 109 h 151"/>
                <a:gd name="T58" fmla="*/ 15 w 148"/>
                <a:gd name="T59" fmla="*/ 122 h 151"/>
                <a:gd name="T60" fmla="*/ 26 w 148"/>
                <a:gd name="T61" fmla="*/ 131 h 151"/>
                <a:gd name="T62" fmla="*/ 37 w 148"/>
                <a:gd name="T63" fmla="*/ 140 h 151"/>
                <a:gd name="T64" fmla="*/ 51 w 148"/>
                <a:gd name="T65" fmla="*/ 147 h 151"/>
                <a:gd name="T66" fmla="*/ 48 w 148"/>
                <a:gd name="T67" fmla="*/ 147 h 151"/>
                <a:gd name="T68" fmla="*/ 51 w 148"/>
                <a:gd name="T69" fmla="*/ 147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8" h="151">
                  <a:moveTo>
                    <a:pt x="51" y="147"/>
                  </a:moveTo>
                  <a:lnTo>
                    <a:pt x="64" y="151"/>
                  </a:lnTo>
                  <a:lnTo>
                    <a:pt x="79" y="151"/>
                  </a:lnTo>
                  <a:lnTo>
                    <a:pt x="95" y="149"/>
                  </a:lnTo>
                  <a:lnTo>
                    <a:pt x="106" y="142"/>
                  </a:lnTo>
                  <a:lnTo>
                    <a:pt x="119" y="136"/>
                  </a:lnTo>
                  <a:lnTo>
                    <a:pt x="131" y="127"/>
                  </a:lnTo>
                  <a:lnTo>
                    <a:pt x="137" y="116"/>
                  </a:lnTo>
                  <a:lnTo>
                    <a:pt x="144" y="100"/>
                  </a:lnTo>
                  <a:lnTo>
                    <a:pt x="148" y="85"/>
                  </a:lnTo>
                  <a:lnTo>
                    <a:pt x="148" y="71"/>
                  </a:lnTo>
                  <a:lnTo>
                    <a:pt x="146" y="58"/>
                  </a:lnTo>
                  <a:lnTo>
                    <a:pt x="142" y="43"/>
                  </a:lnTo>
                  <a:lnTo>
                    <a:pt x="135" y="31"/>
                  </a:lnTo>
                  <a:lnTo>
                    <a:pt x="124" y="20"/>
                  </a:lnTo>
                  <a:lnTo>
                    <a:pt x="113" y="11"/>
                  </a:lnTo>
                  <a:lnTo>
                    <a:pt x="99" y="5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5" y="5"/>
                  </a:lnTo>
                  <a:lnTo>
                    <a:pt x="42" y="9"/>
                  </a:lnTo>
                  <a:lnTo>
                    <a:pt x="28" y="18"/>
                  </a:lnTo>
                  <a:lnTo>
                    <a:pt x="20" y="29"/>
                  </a:lnTo>
                  <a:lnTo>
                    <a:pt x="11" y="40"/>
                  </a:lnTo>
                  <a:lnTo>
                    <a:pt x="4" y="54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2" y="96"/>
                  </a:lnTo>
                  <a:lnTo>
                    <a:pt x="8" y="109"/>
                  </a:lnTo>
                  <a:lnTo>
                    <a:pt x="15" y="122"/>
                  </a:lnTo>
                  <a:lnTo>
                    <a:pt x="26" y="131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48" y="147"/>
                  </a:lnTo>
                  <a:lnTo>
                    <a:pt x="51" y="147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7" name="Freeform 23"/>
            <p:cNvSpPr>
              <a:spLocks/>
            </p:cNvSpPr>
            <p:nvPr/>
          </p:nvSpPr>
          <p:spPr bwMode="auto">
            <a:xfrm>
              <a:off x="1537" y="2093"/>
              <a:ext cx="148" cy="148"/>
            </a:xfrm>
            <a:custGeom>
              <a:avLst/>
              <a:gdLst>
                <a:gd name="T0" fmla="*/ 51 w 148"/>
                <a:gd name="T1" fmla="*/ 146 h 148"/>
                <a:gd name="T2" fmla="*/ 64 w 148"/>
                <a:gd name="T3" fmla="*/ 148 h 148"/>
                <a:gd name="T4" fmla="*/ 79 w 148"/>
                <a:gd name="T5" fmla="*/ 148 h 148"/>
                <a:gd name="T6" fmla="*/ 95 w 148"/>
                <a:gd name="T7" fmla="*/ 146 h 148"/>
                <a:gd name="T8" fmla="*/ 106 w 148"/>
                <a:gd name="T9" fmla="*/ 142 h 148"/>
                <a:gd name="T10" fmla="*/ 119 w 148"/>
                <a:gd name="T11" fmla="*/ 135 h 148"/>
                <a:gd name="T12" fmla="*/ 131 w 148"/>
                <a:gd name="T13" fmla="*/ 126 h 148"/>
                <a:gd name="T14" fmla="*/ 137 w 148"/>
                <a:gd name="T15" fmla="*/ 113 h 148"/>
                <a:gd name="T16" fmla="*/ 144 w 148"/>
                <a:gd name="T17" fmla="*/ 100 h 148"/>
                <a:gd name="T18" fmla="*/ 148 w 148"/>
                <a:gd name="T19" fmla="*/ 84 h 148"/>
                <a:gd name="T20" fmla="*/ 148 w 148"/>
                <a:gd name="T21" fmla="*/ 71 h 148"/>
                <a:gd name="T22" fmla="*/ 146 w 148"/>
                <a:gd name="T23" fmla="*/ 55 h 148"/>
                <a:gd name="T24" fmla="*/ 142 w 148"/>
                <a:gd name="T25" fmla="*/ 42 h 148"/>
                <a:gd name="T26" fmla="*/ 135 w 148"/>
                <a:gd name="T27" fmla="*/ 29 h 148"/>
                <a:gd name="T28" fmla="*/ 124 w 148"/>
                <a:gd name="T29" fmla="*/ 20 h 148"/>
                <a:gd name="T30" fmla="*/ 113 w 148"/>
                <a:gd name="T31" fmla="*/ 11 h 148"/>
                <a:gd name="T32" fmla="*/ 99 w 148"/>
                <a:gd name="T33" fmla="*/ 4 h 148"/>
                <a:gd name="T34" fmla="*/ 84 w 148"/>
                <a:gd name="T35" fmla="*/ 0 h 148"/>
                <a:gd name="T36" fmla="*/ 71 w 148"/>
                <a:gd name="T37" fmla="*/ 0 h 148"/>
                <a:gd name="T38" fmla="*/ 55 w 148"/>
                <a:gd name="T39" fmla="*/ 2 h 148"/>
                <a:gd name="T40" fmla="*/ 42 w 148"/>
                <a:gd name="T41" fmla="*/ 9 h 148"/>
                <a:gd name="T42" fmla="*/ 28 w 148"/>
                <a:gd name="T43" fmla="*/ 17 h 148"/>
                <a:gd name="T44" fmla="*/ 20 w 148"/>
                <a:gd name="T45" fmla="*/ 26 h 148"/>
                <a:gd name="T46" fmla="*/ 11 w 148"/>
                <a:gd name="T47" fmla="*/ 37 h 148"/>
                <a:gd name="T48" fmla="*/ 4 w 148"/>
                <a:gd name="T49" fmla="*/ 53 h 148"/>
                <a:gd name="T50" fmla="*/ 0 w 148"/>
                <a:gd name="T51" fmla="*/ 68 h 148"/>
                <a:gd name="T52" fmla="*/ 0 w 148"/>
                <a:gd name="T53" fmla="*/ 82 h 148"/>
                <a:gd name="T54" fmla="*/ 2 w 148"/>
                <a:gd name="T55" fmla="*/ 95 h 148"/>
                <a:gd name="T56" fmla="*/ 8 w 148"/>
                <a:gd name="T57" fmla="*/ 111 h 148"/>
                <a:gd name="T58" fmla="*/ 15 w 148"/>
                <a:gd name="T59" fmla="*/ 122 h 148"/>
                <a:gd name="T60" fmla="*/ 26 w 148"/>
                <a:gd name="T61" fmla="*/ 131 h 148"/>
                <a:gd name="T62" fmla="*/ 37 w 148"/>
                <a:gd name="T63" fmla="*/ 139 h 148"/>
                <a:gd name="T64" fmla="*/ 51 w 148"/>
                <a:gd name="T65" fmla="*/ 146 h 148"/>
                <a:gd name="T66" fmla="*/ 48 w 148"/>
                <a:gd name="T67" fmla="*/ 146 h 148"/>
                <a:gd name="T68" fmla="*/ 51 w 148"/>
                <a:gd name="T69" fmla="*/ 146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8" h="148">
                  <a:moveTo>
                    <a:pt x="51" y="146"/>
                  </a:moveTo>
                  <a:lnTo>
                    <a:pt x="64" y="148"/>
                  </a:lnTo>
                  <a:lnTo>
                    <a:pt x="79" y="148"/>
                  </a:lnTo>
                  <a:lnTo>
                    <a:pt x="95" y="146"/>
                  </a:lnTo>
                  <a:lnTo>
                    <a:pt x="106" y="142"/>
                  </a:lnTo>
                  <a:lnTo>
                    <a:pt x="119" y="135"/>
                  </a:lnTo>
                  <a:lnTo>
                    <a:pt x="131" y="126"/>
                  </a:lnTo>
                  <a:lnTo>
                    <a:pt x="137" y="113"/>
                  </a:lnTo>
                  <a:lnTo>
                    <a:pt x="144" y="100"/>
                  </a:lnTo>
                  <a:lnTo>
                    <a:pt x="148" y="84"/>
                  </a:lnTo>
                  <a:lnTo>
                    <a:pt x="148" y="71"/>
                  </a:lnTo>
                  <a:lnTo>
                    <a:pt x="146" y="55"/>
                  </a:lnTo>
                  <a:lnTo>
                    <a:pt x="142" y="42"/>
                  </a:lnTo>
                  <a:lnTo>
                    <a:pt x="135" y="29"/>
                  </a:lnTo>
                  <a:lnTo>
                    <a:pt x="124" y="20"/>
                  </a:lnTo>
                  <a:lnTo>
                    <a:pt x="113" y="11"/>
                  </a:lnTo>
                  <a:lnTo>
                    <a:pt x="99" y="4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5" y="2"/>
                  </a:lnTo>
                  <a:lnTo>
                    <a:pt x="42" y="9"/>
                  </a:lnTo>
                  <a:lnTo>
                    <a:pt x="28" y="17"/>
                  </a:lnTo>
                  <a:lnTo>
                    <a:pt x="20" y="26"/>
                  </a:lnTo>
                  <a:lnTo>
                    <a:pt x="11" y="37"/>
                  </a:lnTo>
                  <a:lnTo>
                    <a:pt x="4" y="53"/>
                  </a:lnTo>
                  <a:lnTo>
                    <a:pt x="0" y="68"/>
                  </a:lnTo>
                  <a:lnTo>
                    <a:pt x="0" y="82"/>
                  </a:lnTo>
                  <a:lnTo>
                    <a:pt x="2" y="95"/>
                  </a:lnTo>
                  <a:lnTo>
                    <a:pt x="8" y="111"/>
                  </a:lnTo>
                  <a:lnTo>
                    <a:pt x="15" y="122"/>
                  </a:lnTo>
                  <a:lnTo>
                    <a:pt x="26" y="131"/>
                  </a:lnTo>
                  <a:lnTo>
                    <a:pt x="37" y="139"/>
                  </a:lnTo>
                  <a:lnTo>
                    <a:pt x="51" y="146"/>
                  </a:lnTo>
                  <a:lnTo>
                    <a:pt x="48" y="146"/>
                  </a:lnTo>
                  <a:lnTo>
                    <a:pt x="51" y="146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8" name="Rectangle 24"/>
            <p:cNvSpPr>
              <a:spLocks noChangeArrowheads="1"/>
            </p:cNvSpPr>
            <p:nvPr/>
          </p:nvSpPr>
          <p:spPr bwMode="auto">
            <a:xfrm>
              <a:off x="1188" y="2745"/>
              <a:ext cx="881" cy="115"/>
            </a:xfrm>
            <a:prstGeom prst="rect">
              <a:avLst/>
            </a:pr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30749" name="Rectangle 25"/>
            <p:cNvSpPr>
              <a:spLocks noChangeArrowheads="1"/>
            </p:cNvSpPr>
            <p:nvPr/>
          </p:nvSpPr>
          <p:spPr bwMode="auto">
            <a:xfrm>
              <a:off x="1009" y="2829"/>
              <a:ext cx="1211" cy="107"/>
            </a:xfrm>
            <a:prstGeom prst="rect">
              <a:avLst/>
            </a:pr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CBBD3B"/>
                </a:buClr>
                <a:buSzPct val="50000"/>
                <a:buFont typeface="Wingdings" pitchFamily="2" charset="2"/>
                <a:buChar char="Ø"/>
              </a:pPr>
              <a:endParaRPr lang="hu-HU" altLang="hu-HU" sz="2400">
                <a:solidFill>
                  <a:srgbClr val="CBBD3B"/>
                </a:solidFill>
                <a:latin typeface="Palatino" pitchFamily="18" charset="0"/>
              </a:endParaRPr>
            </a:p>
          </p:txBody>
        </p:sp>
        <p:sp>
          <p:nvSpPr>
            <p:cNvPr id="30750" name="Freeform 26"/>
            <p:cNvSpPr>
              <a:spLocks/>
            </p:cNvSpPr>
            <p:nvPr/>
          </p:nvSpPr>
          <p:spPr bwMode="auto">
            <a:xfrm>
              <a:off x="831" y="2905"/>
              <a:ext cx="1558" cy="73"/>
            </a:xfrm>
            <a:custGeom>
              <a:avLst/>
              <a:gdLst>
                <a:gd name="T0" fmla="*/ 0 w 1558"/>
                <a:gd name="T1" fmla="*/ 73 h 73"/>
                <a:gd name="T2" fmla="*/ 1558 w 1558"/>
                <a:gd name="T3" fmla="*/ 73 h 73"/>
                <a:gd name="T4" fmla="*/ 1555 w 1558"/>
                <a:gd name="T5" fmla="*/ 62 h 73"/>
                <a:gd name="T6" fmla="*/ 1551 w 1558"/>
                <a:gd name="T7" fmla="*/ 49 h 73"/>
                <a:gd name="T8" fmla="*/ 1544 w 1558"/>
                <a:gd name="T9" fmla="*/ 37 h 73"/>
                <a:gd name="T10" fmla="*/ 1535 w 1558"/>
                <a:gd name="T11" fmla="*/ 26 h 73"/>
                <a:gd name="T12" fmla="*/ 1524 w 1558"/>
                <a:gd name="T13" fmla="*/ 15 h 73"/>
                <a:gd name="T14" fmla="*/ 1513 w 1558"/>
                <a:gd name="T15" fmla="*/ 9 h 73"/>
                <a:gd name="T16" fmla="*/ 1500 w 1558"/>
                <a:gd name="T17" fmla="*/ 2 h 73"/>
                <a:gd name="T18" fmla="*/ 1487 w 1558"/>
                <a:gd name="T19" fmla="*/ 0 h 73"/>
                <a:gd name="T20" fmla="*/ 73 w 1558"/>
                <a:gd name="T21" fmla="*/ 0 h 73"/>
                <a:gd name="T22" fmla="*/ 60 w 1558"/>
                <a:gd name="T23" fmla="*/ 2 h 73"/>
                <a:gd name="T24" fmla="*/ 47 w 1558"/>
                <a:gd name="T25" fmla="*/ 4 h 73"/>
                <a:gd name="T26" fmla="*/ 35 w 1558"/>
                <a:gd name="T27" fmla="*/ 11 h 73"/>
                <a:gd name="T28" fmla="*/ 24 w 1558"/>
                <a:gd name="T29" fmla="*/ 18 h 73"/>
                <a:gd name="T30" fmla="*/ 16 w 1558"/>
                <a:gd name="T31" fmla="*/ 29 h 73"/>
                <a:gd name="T32" fmla="*/ 9 w 1558"/>
                <a:gd name="T33" fmla="*/ 40 h 73"/>
                <a:gd name="T34" fmla="*/ 2 w 1558"/>
                <a:gd name="T35" fmla="*/ 55 h 73"/>
                <a:gd name="T36" fmla="*/ 0 w 1558"/>
                <a:gd name="T37" fmla="*/ 73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58" h="73">
                  <a:moveTo>
                    <a:pt x="0" y="73"/>
                  </a:moveTo>
                  <a:lnTo>
                    <a:pt x="1558" y="73"/>
                  </a:lnTo>
                  <a:lnTo>
                    <a:pt x="1555" y="62"/>
                  </a:lnTo>
                  <a:lnTo>
                    <a:pt x="1551" y="49"/>
                  </a:lnTo>
                  <a:lnTo>
                    <a:pt x="1544" y="37"/>
                  </a:lnTo>
                  <a:lnTo>
                    <a:pt x="1535" y="26"/>
                  </a:lnTo>
                  <a:lnTo>
                    <a:pt x="1524" y="15"/>
                  </a:lnTo>
                  <a:lnTo>
                    <a:pt x="1513" y="9"/>
                  </a:lnTo>
                  <a:lnTo>
                    <a:pt x="1500" y="2"/>
                  </a:lnTo>
                  <a:lnTo>
                    <a:pt x="1487" y="0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7" y="4"/>
                  </a:lnTo>
                  <a:lnTo>
                    <a:pt x="35" y="11"/>
                  </a:lnTo>
                  <a:lnTo>
                    <a:pt x="24" y="18"/>
                  </a:lnTo>
                  <a:lnTo>
                    <a:pt x="16" y="29"/>
                  </a:lnTo>
                  <a:lnTo>
                    <a:pt x="9" y="40"/>
                  </a:lnTo>
                  <a:lnTo>
                    <a:pt x="2" y="5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0725" name="Line 27"/>
          <p:cNvSpPr>
            <a:spLocks noChangeShapeType="1"/>
          </p:cNvSpPr>
          <p:nvPr/>
        </p:nvSpPr>
        <p:spPr bwMode="auto">
          <a:xfrm flipH="1" flipV="1">
            <a:off x="3132138" y="3429000"/>
            <a:ext cx="1223962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9020" name="Text Box 28"/>
          <p:cNvSpPr txBox="1">
            <a:spLocks noChangeArrowheads="1"/>
          </p:cNvSpPr>
          <p:nvPr/>
        </p:nvSpPr>
        <p:spPr bwMode="auto">
          <a:xfrm>
            <a:off x="2149475" y="2114550"/>
            <a:ext cx="19907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FF3300"/>
                </a:solidFill>
              </a:rPr>
              <a:t>PÉNZ</a:t>
            </a:r>
            <a:br>
              <a:rPr lang="hu-HU" altLang="hu-HU" sz="1600" b="1">
                <a:solidFill>
                  <a:srgbClr val="FF3300"/>
                </a:solidFill>
              </a:rPr>
            </a:br>
            <a:r>
              <a:rPr lang="hu-HU" altLang="hu-HU" sz="1600" b="1">
                <a:solidFill>
                  <a:srgbClr val="FF3300"/>
                </a:solidFill>
              </a:rPr>
              <a:t>KIADÁSOK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hu-HU" altLang="hu-HU" sz="1600" b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FF3300"/>
                </a:solidFill>
              </a:rPr>
              <a:t>50</a:t>
            </a:r>
          </a:p>
        </p:txBody>
      </p:sp>
      <p:sp>
        <p:nvSpPr>
          <p:cNvPr id="1749021" name="Text Box 29"/>
          <p:cNvSpPr txBox="1">
            <a:spLocks noChangeArrowheads="1"/>
          </p:cNvSpPr>
          <p:nvPr/>
        </p:nvSpPr>
        <p:spPr bwMode="auto">
          <a:xfrm>
            <a:off x="539750" y="6135688"/>
            <a:ext cx="7974013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120 – 50 = 70</a:t>
            </a:r>
            <a:endParaRPr lang="hu-HU" altLang="hu-HU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49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4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9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020" grpId="0"/>
      <p:bldP spid="174902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MIBŐL LEHET PÉNZÜNK?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sz="2800" b="1" dirty="0" smtClean="0"/>
              <a:t>A MŰKÖDÉS EREDMÉNYÉBŐL (HA </a:t>
            </a:r>
            <a:r>
              <a:rPr lang="hu-HU" sz="2800" b="1" dirty="0" smtClean="0">
                <a:solidFill>
                  <a:srgbClr val="FF0000"/>
                </a:solidFill>
              </a:rPr>
              <a:t>NYERESÉG</a:t>
            </a:r>
            <a:r>
              <a:rPr lang="hu-HU" sz="2800" b="1" dirty="0" smtClean="0"/>
              <a:t> VAN)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/>
              <a:t>AZ ELSZÁMOLT </a:t>
            </a:r>
            <a:r>
              <a:rPr lang="hu-HU" sz="2800" b="1" dirty="0" smtClean="0">
                <a:solidFill>
                  <a:srgbClr val="FF0000"/>
                </a:solidFill>
              </a:rPr>
              <a:t>AMORTIZÁCIÓ</a:t>
            </a:r>
            <a:r>
              <a:rPr lang="hu-HU" sz="2800" b="1" dirty="0" smtClean="0"/>
              <a:t>BÓL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/>
              <a:t>AZ ESZKÖZ ÉS FORRÁS ÁLLOMÁNYVÁLTOZÁSBÓL</a:t>
            </a:r>
          </a:p>
          <a:p>
            <a:pPr lvl="1"/>
            <a:r>
              <a:rPr lang="hu-HU" sz="2400" b="1" dirty="0" smtClean="0"/>
              <a:t>HA A FORRÁSOK ÁV POZITÍV (MERT FINANSZÍROZÁSI FORRÁSHOZ JUTOTTUNK)</a:t>
            </a:r>
          </a:p>
          <a:p>
            <a:pPr lvl="1"/>
            <a:r>
              <a:rPr lang="hu-HU" sz="2400" b="1" dirty="0" smtClean="0"/>
              <a:t>HA AZ ESZKÖZÖK ÁV NEGATÍV (MERT AZ ESZKÖZ (PÉLDÁUL A VEVŐKINTLÉVŐSÉG) CSÖKKENÉSE PÉNZT SZABADÍT FEL)</a:t>
            </a:r>
            <a:endParaRPr lang="hu-HU" sz="24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A5A02-D479-4240-9A70-E442CCA1F124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8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34FB29-CCBD-4BA4-BE5A-039B73C385E7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MÉRLEG ÉS A CASH FLOW KÖZÖTTI ÖSSZEFÜGGÉS</a:t>
            </a:r>
          </a:p>
        </p:txBody>
      </p:sp>
      <p:sp>
        <p:nvSpPr>
          <p:cNvPr id="1664004" name="Text Box 4"/>
          <p:cNvSpPr txBox="1">
            <a:spLocks noChangeArrowheads="1"/>
          </p:cNvSpPr>
          <p:nvPr/>
        </p:nvSpPr>
        <p:spPr bwMode="auto">
          <a:xfrm>
            <a:off x="914400" y="1844824"/>
            <a:ext cx="7696200" cy="3762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ÁLLOMÁNYVÁLTOZÁS (ÁV): ZÁRÓÉRTÉK–NYITÓ ÉRTÉK</a:t>
            </a:r>
            <a:endParaRPr lang="hu-HU" alt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40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8500" y="4909021"/>
            <a:ext cx="4035425" cy="1184275"/>
          </a:xfrm>
          <a:solidFill>
            <a:srgbClr val="FFFF99"/>
          </a:solidFill>
          <a:ln>
            <a:solidFill>
              <a:srgbClr val="FF99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 smtClean="0"/>
              <a:t>ESZKÖZ OLDAL: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 smtClean="0"/>
              <a:t>HA AZ ÁV +, AKKOR A CF –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 smtClean="0"/>
              <a:t>HA AZ ÁV  -, AKKOR A CF +</a:t>
            </a:r>
          </a:p>
        </p:txBody>
      </p:sp>
      <p:sp>
        <p:nvSpPr>
          <p:cNvPr id="16640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4905846"/>
            <a:ext cx="3810000" cy="1076325"/>
          </a:xfrm>
          <a:solidFill>
            <a:srgbClr val="FFFF99"/>
          </a:solidFill>
          <a:ln>
            <a:solidFill>
              <a:srgbClr val="FF99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 smtClean="0"/>
              <a:t>FORRÁS OLDAL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 smtClean="0"/>
              <a:t>HA AZ ÁV +, AKKOR A CF +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 smtClean="0"/>
              <a:t>HA AZ ÁV  -, AKKOR A CF -</a:t>
            </a:r>
          </a:p>
        </p:txBody>
      </p:sp>
      <p:pic>
        <p:nvPicPr>
          <p:cNvPr id="8" name="Picture 2" descr="okolszabaly_screenshot_20130318160557_2_n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82298"/>
            <a:ext cx="3194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4004" grpId="0" animBg="1"/>
      <p:bldP spid="1664005" grpId="0" build="p" animBg="1"/>
      <p:bldP spid="166400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73283-D866-451E-95A2-812976D9C87F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4000" b="1" kern="0" dirty="0" smtClean="0">
                <a:solidFill>
                  <a:srgbClr val="FF0000"/>
                </a:solidFill>
              </a:rPr>
              <a:t>MESE: MÍDÁSZ KIRÁLY ARANYA</a:t>
            </a:r>
          </a:p>
        </p:txBody>
      </p:sp>
      <p:pic>
        <p:nvPicPr>
          <p:cNvPr id="5" name="Kép 4" descr="C:\doc\SAJÁT\saját könyvek\Számvitel alapjai\képek\proba10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158240"/>
            <a:ext cx="5760720" cy="454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6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OPERATÍV CASH FOW SZÁMÍTÁSA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	+/- EREDMÉNY</a:t>
            </a:r>
          </a:p>
          <a:p>
            <a:pPr marL="0" indent="0">
              <a:buNone/>
            </a:pPr>
            <a:r>
              <a:rPr lang="hu-HU" b="1" dirty="0" smtClean="0"/>
              <a:t>	+   AMORTIZÁCIÓ</a:t>
            </a:r>
          </a:p>
          <a:p>
            <a:pPr marL="0" indent="0">
              <a:buNone/>
            </a:pPr>
            <a:r>
              <a:rPr lang="hu-HU" b="1" dirty="0" smtClean="0"/>
              <a:t>	+/- NETTÓ FORGÓTŐKE VÁLTOZÁS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DD7FD-82E5-4AAD-9ECB-13E0479E6BFE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48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82960"/>
          </a:xfrm>
        </p:spPr>
        <p:txBody>
          <a:bodyPr/>
          <a:lstStyle/>
          <a:p>
            <a:r>
              <a:rPr lang="hu-HU" sz="3200" b="1" dirty="0" smtClean="0"/>
              <a:t>MÉRLEG</a:t>
            </a:r>
            <a:endParaRPr lang="hu-HU" sz="32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A5A02-D479-4240-9A70-E442CCA1F124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9471"/>
              </p:ext>
            </p:extLst>
          </p:nvPr>
        </p:nvGraphicFramePr>
        <p:xfrm>
          <a:off x="251520" y="607474"/>
          <a:ext cx="8640960" cy="5629838"/>
        </p:xfrm>
        <a:graphic>
          <a:graphicData uri="http://schemas.openxmlformats.org/drawingml/2006/table">
            <a:tbl>
              <a:tblPr/>
              <a:tblGrid>
                <a:gridCol w="359515"/>
                <a:gridCol w="1800725"/>
                <a:gridCol w="648072"/>
                <a:gridCol w="648072"/>
                <a:gridCol w="712296"/>
                <a:gridCol w="439832"/>
                <a:gridCol w="1944216"/>
                <a:gridCol w="648072"/>
                <a:gridCol w="720080"/>
                <a:gridCol w="720080"/>
              </a:tblGrid>
              <a:tr h="6423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ESZKÖZÖK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NYITÓ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ZÁRÓ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ÁV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FORRÁSOK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NYITÓ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ZÁRÓ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ÁV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Befektetett eszközök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+20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Saját tőke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+30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Immateriális javak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Jegyzett tőke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Tárgyi eszközök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Jegyzett, de be nem fizetett tőke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Befektetett pénzügyi eszközök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Eredménytartalék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Forgóeszközök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+100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VII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Adózott eredmény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Készletek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Céltartalékok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Követelések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Kötelezettségek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160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+90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Értékpapírok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Hosszú lej. köt.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Pénzeszközök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+50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Rövid lej. köt.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160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AIE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PIE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ESZKÖZÖK</a:t>
                      </a:r>
                    </a:p>
                  </a:txBody>
                  <a:tcPr marL="90006" marR="90006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+120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FORRÁSOK</a:t>
                      </a: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6" marR="90006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+120</a:t>
                      </a:r>
                    </a:p>
                  </a:txBody>
                  <a:tcPr marL="91446" marR="91446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8320980" y="2996952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</a:t>
            </a: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8320980" y="350100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+20</a:t>
            </a: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8320980" y="5085184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+90</a:t>
            </a: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3851920" y="242088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</a:t>
            </a:r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3851920" y="2996952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</a:t>
            </a:r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3913634" y="386104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</a:t>
            </a: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3856484" y="422108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+70</a:t>
            </a:r>
          </a:p>
        </p:txBody>
      </p:sp>
      <p:sp>
        <p:nvSpPr>
          <p:cNvPr id="18" name="Text Box 67"/>
          <p:cNvSpPr txBox="1">
            <a:spLocks noChangeArrowheads="1"/>
          </p:cNvSpPr>
          <p:nvPr/>
        </p:nvSpPr>
        <p:spPr bwMode="auto">
          <a:xfrm>
            <a:off x="1695567" y="260648"/>
            <a:ext cx="539671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+50 =	 	+120 		– 70 </a:t>
            </a: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-34925" y="-27384"/>
            <a:ext cx="9144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</a:rPr>
              <a:t>PÉNZESZKÖZÖK ÁV (CF) = FORRÁSOK ÁV – ESZKÖZÖK ÁV </a:t>
            </a:r>
            <a:r>
              <a:rPr lang="hu-HU" altLang="hu-HU" sz="1200" dirty="0">
                <a:solidFill>
                  <a:srgbClr val="FF0000"/>
                </a:solidFill>
              </a:rPr>
              <a:t>(PÉNZESZKÖZÖK NÉLKÜL)</a:t>
            </a:r>
            <a:r>
              <a:rPr lang="hu-HU" altLang="hu-HU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 Box 72"/>
          <p:cNvSpPr txBox="1">
            <a:spLocks noChangeArrowheads="1"/>
          </p:cNvSpPr>
          <p:nvPr/>
        </p:nvSpPr>
        <p:spPr bwMode="auto">
          <a:xfrm>
            <a:off x="6516216" y="6374655"/>
            <a:ext cx="241604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(+10 + 20 + 90</a:t>
            </a:r>
            <a:r>
              <a:rPr lang="hu-HU" altLang="hu-HU" sz="1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120</a:t>
            </a:r>
            <a:endParaRPr lang="hu-HU" altLang="hu-HU" sz="1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3707904" y="4653136"/>
            <a:ext cx="5339923" cy="400110"/>
          </a:xfrm>
          <a:prstGeom prst="rect">
            <a:avLst/>
          </a:prstGeom>
          <a:solidFill>
            <a:schemeClr val="bg1"/>
          </a:solidFill>
          <a:ln w="57150">
            <a:solidFill>
              <a:srgbClr val="FF3300"/>
            </a:solidFill>
          </a:ln>
          <a:effectLst/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+ 50 </a:t>
            </a:r>
            <a:r>
              <a:rPr lang="hu-HU" altLang="hu-HU" sz="2000" b="1" dirty="0" smtClean="0"/>
              <a:t>  =   +</a:t>
            </a:r>
            <a:r>
              <a:rPr lang="hu-HU" altLang="hu-HU" sz="2000" b="1" dirty="0"/>
              <a:t>10 + 20 + 90</a:t>
            </a:r>
            <a:r>
              <a:rPr lang="hu-HU" altLang="hu-HU" sz="2000" b="1" dirty="0">
                <a:solidFill>
                  <a:srgbClr val="FF0000"/>
                </a:solidFill>
              </a:rPr>
              <a:t> - </a:t>
            </a:r>
            <a:r>
              <a:rPr lang="hu-HU" altLang="hu-HU" sz="2000" b="1" dirty="0"/>
              <a:t>(+10 + </a:t>
            </a:r>
            <a:r>
              <a:rPr lang="hu-HU" altLang="hu-HU" sz="2000" b="1" dirty="0" err="1"/>
              <a:t>10</a:t>
            </a:r>
            <a:r>
              <a:rPr lang="hu-HU" altLang="hu-HU" sz="2000" b="1" dirty="0"/>
              <a:t> - 20 + 70)</a:t>
            </a: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3059832" y="533872"/>
            <a:ext cx="2664296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900" b="1" dirty="0"/>
              <a:t>FORRÁSOK ÁV = 420 – 300 = + 120</a:t>
            </a:r>
          </a:p>
        </p:txBody>
      </p: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-36512" y="533872"/>
            <a:ext cx="316835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900" b="1" dirty="0"/>
              <a:t>PÉNZESZKÖZÖK ÁV (CASH FLOW) = 100 – 50= + </a:t>
            </a:r>
            <a:r>
              <a:rPr lang="hu-HU" altLang="hu-HU" sz="900" b="1" dirty="0" err="1"/>
              <a:t>50</a:t>
            </a:r>
            <a:endParaRPr lang="hu-HU" altLang="hu-HU" sz="900" b="1" dirty="0"/>
          </a:p>
        </p:txBody>
      </p:sp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5291385" y="519064"/>
            <a:ext cx="3961135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900" b="1" dirty="0"/>
              <a:t>ESZKÖZÖK ÁV (PÉNZESZKÖZÖK NÉLKÜL) = </a:t>
            </a:r>
            <a:r>
              <a:rPr lang="hu-HU" altLang="hu-HU" sz="900" b="1" dirty="0" smtClean="0"/>
              <a:t>320 </a:t>
            </a:r>
            <a:r>
              <a:rPr lang="hu-HU" altLang="hu-HU" sz="900" b="1" dirty="0"/>
              <a:t>– 250 = + 70</a:t>
            </a:r>
          </a:p>
        </p:txBody>
      </p:sp>
      <p:sp>
        <p:nvSpPr>
          <p:cNvPr id="22" name="Text Box 77"/>
          <p:cNvSpPr txBox="1">
            <a:spLocks noChangeArrowheads="1"/>
          </p:cNvSpPr>
          <p:nvPr/>
        </p:nvSpPr>
        <p:spPr bwMode="auto">
          <a:xfrm>
            <a:off x="1547664" y="6375400"/>
            <a:ext cx="2884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(+10 + </a:t>
            </a:r>
            <a:r>
              <a:rPr lang="hu-HU" altLang="hu-HU" sz="18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hu-HU" altLang="hu-HU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 + </a:t>
            </a:r>
            <a:r>
              <a:rPr lang="hu-HU" altLang="hu-HU" sz="1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= +</a:t>
            </a:r>
            <a:r>
              <a:rPr lang="hu-HU" altLang="hu-HU" sz="18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hu-HU" altLang="hu-HU" sz="1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altLang="hu-HU" sz="1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  <p:bldP spid="20" grpId="0" animBg="1"/>
      <p:bldP spid="21" grpId="0" animBg="1"/>
      <p:bldP spid="16" grpId="0" animBg="1"/>
      <p:bldP spid="15" grpId="0" animBg="1"/>
      <p:bldP spid="17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40F463-5AA3-467B-990C-8AA0C51ADF64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FF0000"/>
                </a:solidFill>
              </a:rPr>
              <a:t>BEMUTATÓ FELADAT A KÖZVETLEN ÉS KÖZVETETT CASH FLOW KIMUTATÁSRA </a:t>
            </a:r>
          </a:p>
        </p:txBody>
      </p:sp>
    </p:spTree>
    <p:extLst>
      <p:ext uri="{BB962C8B-B14F-4D97-AF65-F5344CB8AC3E}">
        <p14:creationId xmlns:p14="http://schemas.microsoft.com/office/powerpoint/2010/main" val="12306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48BA01-D2EE-400D-B9C9-7AF5A315513B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INFORMÁCIÓK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400" smtClean="0"/>
              <a:t>Nyitó pénzkészlet			    	 50</a:t>
            </a:r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Vevőkintlévőség nyitó értéke	  	200</a:t>
            </a:r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Szállítói tartozások nyitó értéke		100</a:t>
            </a:r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Az időszak összes realizált hozama*       1000</a:t>
            </a:r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Az időszak során kapott bevétel	  	800</a:t>
            </a:r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Az időszak összes realizált ráfordítása**	900</a:t>
            </a:r>
          </a:p>
          <a:p>
            <a:pPr lvl="2" eaLnBrk="1" hangingPunct="1">
              <a:lnSpc>
                <a:spcPct val="95000"/>
              </a:lnSpc>
            </a:pPr>
            <a:r>
              <a:rPr lang="hu-HU" altLang="hu-HU" sz="1800" smtClean="0"/>
              <a:t>ebből amortizáció			200</a:t>
            </a:r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Az időszak során kifizetett kiadás	  	750</a:t>
            </a:r>
          </a:p>
          <a:p>
            <a:pPr lvl="1" eaLnBrk="1" hangingPunct="1">
              <a:lnSpc>
                <a:spcPct val="95000"/>
              </a:lnSpc>
              <a:buFontTx/>
              <a:buNone/>
            </a:pPr>
            <a:r>
              <a:rPr lang="hu-HU" altLang="hu-HU" sz="2000" smtClean="0"/>
              <a:t>(Az ÁFÁ-tól a példában egyszerűsítésként eltekintünk)</a:t>
            </a:r>
          </a:p>
          <a:p>
            <a:pPr lvl="1" eaLnBrk="1" hangingPunct="1">
              <a:lnSpc>
                <a:spcPct val="95000"/>
              </a:lnSpc>
            </a:pPr>
            <a:endParaRPr lang="hu-HU" altLang="hu-HU" sz="2000" smtClean="0"/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* A hozam a példában csak az értékesítés árbevételéből származik</a:t>
            </a:r>
          </a:p>
          <a:p>
            <a:pPr lvl="1" eaLnBrk="1" hangingPunct="1">
              <a:lnSpc>
                <a:spcPct val="95000"/>
              </a:lnSpc>
            </a:pPr>
            <a:r>
              <a:rPr lang="hu-HU" altLang="hu-HU" sz="2000" smtClean="0"/>
              <a:t>** A ráfordítás amortizáción felüli rész a példában anyagfelhasználásból származik)</a:t>
            </a:r>
          </a:p>
        </p:txBody>
      </p:sp>
    </p:spTree>
    <p:extLst>
      <p:ext uri="{BB962C8B-B14F-4D97-AF65-F5344CB8AC3E}">
        <p14:creationId xmlns:p14="http://schemas.microsoft.com/office/powerpoint/2010/main" val="1930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C882344-65CF-4A25-8321-EF263317E00D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400" smtClean="0"/>
          </a:p>
        </p:txBody>
      </p:sp>
      <p:sp>
        <p:nvSpPr>
          <p:cNvPr id="16619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986088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hu-HU" altLang="hu-HU" sz="2000" smtClean="0"/>
              <a:t>Közvetlen (direkt) cash flow</a:t>
            </a:r>
          </a:p>
          <a:p>
            <a:pPr algn="ctr" eaLnBrk="1" hangingPunct="1">
              <a:lnSpc>
                <a:spcPct val="95000"/>
              </a:lnSpc>
              <a:buFontTx/>
              <a:buNone/>
            </a:pPr>
            <a:endParaRPr lang="hu-HU" altLang="hu-HU" sz="2000" smtClean="0"/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Bevételek:   		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Kiadások:	</a:t>
            </a:r>
          </a:p>
          <a:p>
            <a:pPr eaLnBrk="1" hangingPunct="1">
              <a:lnSpc>
                <a:spcPct val="95000"/>
              </a:lnSpc>
            </a:pPr>
            <a:endParaRPr lang="hu-HU" altLang="hu-HU" sz="2000" smtClean="0"/>
          </a:p>
          <a:p>
            <a:pPr eaLnBrk="1" hangingPunct="1">
              <a:lnSpc>
                <a:spcPct val="95000"/>
              </a:lnSpc>
            </a:pPr>
            <a:endParaRPr lang="hu-HU" altLang="hu-HU" sz="2000" smtClean="0"/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Pénzáramok 	</a:t>
            </a:r>
            <a:br>
              <a:rPr lang="hu-HU" altLang="hu-HU" sz="2000" smtClean="0"/>
            </a:br>
            <a:r>
              <a:rPr lang="hu-HU" altLang="hu-HU" sz="2000" smtClean="0"/>
              <a:t>  egyenlege (CF):	</a:t>
            </a:r>
          </a:p>
          <a:p>
            <a:pPr eaLnBrk="1" hangingPunct="1">
              <a:lnSpc>
                <a:spcPct val="95000"/>
              </a:lnSpc>
            </a:pPr>
            <a:endParaRPr lang="hu-HU" altLang="hu-HU" sz="2000" smtClean="0"/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Nyitó + CF = Záró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smtClean="0"/>
              <a:t>    50    + 50 = 100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86088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hu-HU" altLang="hu-HU" sz="2000" smtClean="0"/>
              <a:t>Közvetett (indirekt) cash flow</a:t>
            </a:r>
          </a:p>
          <a:p>
            <a:pPr eaLnBrk="1" hangingPunct="1">
              <a:lnSpc>
                <a:spcPct val="95000"/>
              </a:lnSpc>
            </a:pPr>
            <a:endParaRPr lang="hu-HU" altLang="hu-HU" sz="2000" smtClean="0"/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Eredmény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Amortizáció	        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Eszköz – forrás</a:t>
            </a:r>
            <a:br>
              <a:rPr lang="hu-HU" altLang="hu-HU" sz="2000" smtClean="0"/>
            </a:br>
            <a:r>
              <a:rPr lang="hu-HU" altLang="hu-HU" sz="2000" smtClean="0"/>
              <a:t> állományváltozás:  </a:t>
            </a:r>
          </a:p>
          <a:p>
            <a:pPr eaLnBrk="1" hangingPunct="1">
              <a:lnSpc>
                <a:spcPct val="95000"/>
              </a:lnSpc>
            </a:pPr>
            <a:r>
              <a:rPr lang="hu-HU" altLang="hu-HU" sz="2000" smtClean="0"/>
              <a:t>Pénzáramok 	</a:t>
            </a:r>
            <a:br>
              <a:rPr lang="hu-HU" altLang="hu-HU" sz="2000" smtClean="0"/>
            </a:br>
            <a:r>
              <a:rPr lang="hu-HU" altLang="hu-HU" sz="2000" smtClean="0"/>
              <a:t>  egyenlege (CF):        </a:t>
            </a:r>
          </a:p>
          <a:p>
            <a:pPr eaLnBrk="1" hangingPunct="1">
              <a:lnSpc>
                <a:spcPct val="95000"/>
              </a:lnSpc>
            </a:pPr>
            <a:endParaRPr lang="hu-HU" altLang="hu-HU" sz="2000" smtClean="0"/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smtClean="0"/>
              <a:t>CF = Záró – Nyitó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hu-HU" altLang="hu-HU" sz="2000" smtClean="0"/>
              <a:t>50 =   100 –  50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27088" y="115888"/>
            <a:ext cx="7772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endParaRPr lang="hu-HU" altLang="hu-HU" sz="1600"/>
          </a:p>
          <a:p>
            <a:pPr lvl="1" eaLnBrk="1" hangingPunct="1"/>
            <a:r>
              <a:rPr lang="hu-HU" altLang="hu-HU" sz="1600"/>
              <a:t>Nyitó pénzkészlet			    50</a:t>
            </a:r>
          </a:p>
          <a:p>
            <a:pPr lvl="1" eaLnBrk="1" hangingPunct="1"/>
            <a:r>
              <a:rPr lang="hu-HU" altLang="hu-HU" sz="1600"/>
              <a:t>Vevőkintlévőség nyitó értéke		  200</a:t>
            </a:r>
          </a:p>
          <a:p>
            <a:pPr lvl="1" eaLnBrk="1" hangingPunct="1"/>
            <a:r>
              <a:rPr lang="hu-HU" altLang="hu-HU" sz="1600"/>
              <a:t>Szállítói tartozások nyitó értéke		  100</a:t>
            </a:r>
          </a:p>
          <a:p>
            <a:pPr lvl="1" eaLnBrk="1" hangingPunct="1"/>
            <a:r>
              <a:rPr lang="hu-HU" altLang="hu-HU" sz="1600"/>
              <a:t>Az időszak összes realizált hozama		1000</a:t>
            </a:r>
          </a:p>
          <a:p>
            <a:pPr lvl="1" eaLnBrk="1" hangingPunct="1"/>
            <a:r>
              <a:rPr lang="hu-HU" altLang="hu-HU" sz="1600"/>
              <a:t>Az időszak során kapott bevétel	  	  800</a:t>
            </a:r>
          </a:p>
          <a:p>
            <a:pPr lvl="1" eaLnBrk="1" hangingPunct="1"/>
            <a:r>
              <a:rPr lang="hu-HU" altLang="hu-HU" sz="1600"/>
              <a:t>Az időszak összes realizált ráfordítása		  900</a:t>
            </a:r>
          </a:p>
          <a:p>
            <a:pPr lvl="2" eaLnBrk="1" hangingPunct="1"/>
            <a:r>
              <a:rPr lang="hu-HU" altLang="hu-HU" sz="1400"/>
              <a:t>ebből amortizáció			  200</a:t>
            </a:r>
          </a:p>
          <a:p>
            <a:pPr lvl="1" eaLnBrk="1" hangingPunct="1"/>
            <a:r>
              <a:rPr lang="hu-HU" altLang="hu-HU" sz="1600"/>
              <a:t>Az időszak során kifizetett kiadás		  750</a:t>
            </a:r>
          </a:p>
          <a:p>
            <a:pPr lvl="1" eaLnBrk="1" hangingPunct="1">
              <a:buFontTx/>
              <a:buNone/>
            </a:pPr>
            <a:r>
              <a:rPr lang="hu-HU" altLang="hu-HU" sz="1600"/>
              <a:t>(Az ÁFÁ-tól a példában egyszerűsítésként eltekintünk)</a:t>
            </a:r>
          </a:p>
          <a:p>
            <a:pPr lvl="1" eaLnBrk="1" hangingPunct="1"/>
            <a:endParaRPr lang="hu-HU" altLang="hu-HU" sz="1600"/>
          </a:p>
        </p:txBody>
      </p:sp>
      <p:sp>
        <p:nvSpPr>
          <p:cNvPr id="1661957" name="Line 5"/>
          <p:cNvSpPr>
            <a:spLocks noChangeShapeType="1"/>
          </p:cNvSpPr>
          <p:nvPr/>
        </p:nvSpPr>
        <p:spPr bwMode="auto">
          <a:xfrm flipH="1">
            <a:off x="3995738" y="1700213"/>
            <a:ext cx="1512887" cy="18002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1958" name="Line 6"/>
          <p:cNvSpPr>
            <a:spLocks noChangeShapeType="1"/>
          </p:cNvSpPr>
          <p:nvPr/>
        </p:nvSpPr>
        <p:spPr bwMode="auto">
          <a:xfrm flipH="1">
            <a:off x="4140200" y="2636838"/>
            <a:ext cx="2520950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1959" name="Line 7"/>
          <p:cNvSpPr>
            <a:spLocks noChangeShapeType="1"/>
          </p:cNvSpPr>
          <p:nvPr/>
        </p:nvSpPr>
        <p:spPr bwMode="auto">
          <a:xfrm flipH="1">
            <a:off x="1258888" y="549275"/>
            <a:ext cx="4322762" cy="5616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1960" name="Line 8"/>
          <p:cNvSpPr>
            <a:spLocks noChangeShapeType="1"/>
          </p:cNvSpPr>
          <p:nvPr/>
        </p:nvSpPr>
        <p:spPr bwMode="auto">
          <a:xfrm flipH="1">
            <a:off x="1979613" y="5300663"/>
            <a:ext cx="1512887" cy="9366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661961" name="Group 9"/>
          <p:cNvGrpSpPr>
            <a:grpSpLocks/>
          </p:cNvGrpSpPr>
          <p:nvPr/>
        </p:nvGrpSpPr>
        <p:grpSpPr bwMode="auto">
          <a:xfrm>
            <a:off x="7848600" y="1484313"/>
            <a:ext cx="323850" cy="2376487"/>
            <a:chOff x="3741" y="799"/>
            <a:chExt cx="1452" cy="1452"/>
          </a:xfrm>
        </p:grpSpPr>
        <p:sp>
          <p:nvSpPr>
            <p:cNvPr id="17432" name="Line 10"/>
            <p:cNvSpPr>
              <a:spLocks noChangeShapeType="1"/>
            </p:cNvSpPr>
            <p:nvPr/>
          </p:nvSpPr>
          <p:spPr bwMode="auto">
            <a:xfrm>
              <a:off x="3741" y="799"/>
              <a:ext cx="14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3" name="Line 11"/>
            <p:cNvSpPr>
              <a:spLocks noChangeShapeType="1"/>
            </p:cNvSpPr>
            <p:nvPr/>
          </p:nvSpPr>
          <p:spPr bwMode="auto">
            <a:xfrm>
              <a:off x="3741" y="1071"/>
              <a:ext cx="14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4" name="Line 12"/>
            <p:cNvSpPr>
              <a:spLocks noChangeShapeType="1"/>
            </p:cNvSpPr>
            <p:nvPr/>
          </p:nvSpPr>
          <p:spPr bwMode="auto">
            <a:xfrm rot="5400000">
              <a:off x="4467" y="1524"/>
              <a:ext cx="1452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5" name="Line 13"/>
            <p:cNvSpPr>
              <a:spLocks noChangeShapeType="1"/>
            </p:cNvSpPr>
            <p:nvPr/>
          </p:nvSpPr>
          <p:spPr bwMode="auto">
            <a:xfrm flipH="1">
              <a:off x="4875" y="2251"/>
              <a:ext cx="31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661966" name="Group 14"/>
          <p:cNvGrpSpPr>
            <a:grpSpLocks/>
          </p:cNvGrpSpPr>
          <p:nvPr/>
        </p:nvGrpSpPr>
        <p:grpSpPr bwMode="auto">
          <a:xfrm>
            <a:off x="7308850" y="1773238"/>
            <a:ext cx="1106488" cy="2322512"/>
            <a:chOff x="3968" y="1207"/>
            <a:chExt cx="1452" cy="1180"/>
          </a:xfrm>
        </p:grpSpPr>
        <p:sp>
          <p:nvSpPr>
            <p:cNvPr id="17429" name="Line 15"/>
            <p:cNvSpPr>
              <a:spLocks noChangeShapeType="1"/>
            </p:cNvSpPr>
            <p:nvPr/>
          </p:nvSpPr>
          <p:spPr bwMode="auto">
            <a:xfrm>
              <a:off x="3968" y="1207"/>
              <a:ext cx="145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0" name="Line 16"/>
            <p:cNvSpPr>
              <a:spLocks noChangeShapeType="1"/>
            </p:cNvSpPr>
            <p:nvPr/>
          </p:nvSpPr>
          <p:spPr bwMode="auto">
            <a:xfrm rot="5400000">
              <a:off x="4830" y="1796"/>
              <a:ext cx="1180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1" name="Line 17"/>
            <p:cNvSpPr>
              <a:spLocks noChangeShapeType="1"/>
            </p:cNvSpPr>
            <p:nvPr/>
          </p:nvSpPr>
          <p:spPr bwMode="auto">
            <a:xfrm flipH="1">
              <a:off x="5102" y="2387"/>
              <a:ext cx="31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61970" name="AutoShape 18"/>
          <p:cNvSpPr>
            <a:spLocks noChangeArrowheads="1"/>
          </p:cNvSpPr>
          <p:nvPr/>
        </p:nvSpPr>
        <p:spPr bwMode="auto">
          <a:xfrm>
            <a:off x="5940425" y="2205038"/>
            <a:ext cx="3132138" cy="1728787"/>
          </a:xfrm>
          <a:prstGeom prst="wedgeRectCallout">
            <a:avLst>
              <a:gd name="adj1" fmla="val -17917"/>
              <a:gd name="adj2" fmla="val 93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64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85838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Vevők: 200+1000-800= 400</a:t>
            </a:r>
          </a:p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ÁV = 400 -200 =200</a:t>
            </a:r>
          </a:p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Szállítók = 100+(900-200)-750 = 50</a:t>
            </a:r>
          </a:p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ÁV = 50-100 = -50</a:t>
            </a:r>
          </a:p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Ha Eszköz ÁV +, CF –</a:t>
            </a:r>
          </a:p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Ha Forrás ÁV -, CF –</a:t>
            </a:r>
          </a:p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-200 – 50 = -250</a:t>
            </a:r>
          </a:p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endParaRPr lang="hu-HU" altLang="hu-HU" sz="1400" b="1">
              <a:solidFill>
                <a:srgbClr val="354C7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8774113" y="6399213"/>
            <a:ext cx="346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latin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661972" name="Text Box 20"/>
          <p:cNvSpPr txBox="1">
            <a:spLocks noChangeArrowheads="1"/>
          </p:cNvSpPr>
          <p:nvPr/>
        </p:nvSpPr>
        <p:spPr bwMode="auto">
          <a:xfrm>
            <a:off x="3222625" y="3627438"/>
            <a:ext cx="1165225" cy="44926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800</a:t>
            </a:r>
          </a:p>
        </p:txBody>
      </p:sp>
      <p:sp>
        <p:nvSpPr>
          <p:cNvPr id="1661973" name="Text Box 21"/>
          <p:cNvSpPr txBox="1">
            <a:spLocks noChangeArrowheads="1"/>
          </p:cNvSpPr>
          <p:nvPr/>
        </p:nvSpPr>
        <p:spPr bwMode="auto">
          <a:xfrm>
            <a:off x="3267075" y="4059238"/>
            <a:ext cx="1165225" cy="44926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750</a:t>
            </a:r>
          </a:p>
        </p:txBody>
      </p:sp>
      <p:sp>
        <p:nvSpPr>
          <p:cNvPr id="1661974" name="Text Box 22"/>
          <p:cNvSpPr txBox="1">
            <a:spLocks noChangeArrowheads="1"/>
          </p:cNvSpPr>
          <p:nvPr/>
        </p:nvSpPr>
        <p:spPr bwMode="auto">
          <a:xfrm>
            <a:off x="3311525" y="4870450"/>
            <a:ext cx="1165225" cy="449263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661975" name="Text Box 23"/>
          <p:cNvSpPr txBox="1">
            <a:spLocks noChangeArrowheads="1"/>
          </p:cNvSpPr>
          <p:nvPr/>
        </p:nvSpPr>
        <p:spPr bwMode="auto">
          <a:xfrm>
            <a:off x="7007225" y="3654425"/>
            <a:ext cx="1165225" cy="449263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100</a:t>
            </a:r>
          </a:p>
        </p:txBody>
      </p:sp>
      <p:sp>
        <p:nvSpPr>
          <p:cNvPr id="1661976" name="Text Box 24"/>
          <p:cNvSpPr txBox="1">
            <a:spLocks noChangeArrowheads="1"/>
          </p:cNvSpPr>
          <p:nvPr/>
        </p:nvSpPr>
        <p:spPr bwMode="auto">
          <a:xfrm>
            <a:off x="6911975" y="4005263"/>
            <a:ext cx="1165225" cy="44926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+200</a:t>
            </a:r>
          </a:p>
        </p:txBody>
      </p:sp>
      <p:sp>
        <p:nvSpPr>
          <p:cNvPr id="1661977" name="Text Box 25"/>
          <p:cNvSpPr txBox="1">
            <a:spLocks noChangeArrowheads="1"/>
          </p:cNvSpPr>
          <p:nvPr/>
        </p:nvSpPr>
        <p:spPr bwMode="auto">
          <a:xfrm>
            <a:off x="7002463" y="4600575"/>
            <a:ext cx="1165225" cy="449263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-250</a:t>
            </a:r>
          </a:p>
        </p:txBody>
      </p:sp>
      <p:sp>
        <p:nvSpPr>
          <p:cNvPr id="1661978" name="Text Box 26"/>
          <p:cNvSpPr txBox="1">
            <a:spLocks noChangeArrowheads="1"/>
          </p:cNvSpPr>
          <p:nvPr/>
        </p:nvSpPr>
        <p:spPr bwMode="auto">
          <a:xfrm>
            <a:off x="7046913" y="5275263"/>
            <a:ext cx="1165225" cy="449262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7694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6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6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6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6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6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66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66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66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66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66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66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166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166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166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4" grpId="0" build="p"/>
      <p:bldP spid="1661955" grpId="0" build="p"/>
      <p:bldP spid="1661957" grpId="0" animBg="1"/>
      <p:bldP spid="1661957" grpId="1" animBg="1"/>
      <p:bldP spid="1661958" grpId="0" animBg="1"/>
      <p:bldP spid="1661958" grpId="1" animBg="1"/>
      <p:bldP spid="1661959" grpId="0" animBg="1"/>
      <p:bldP spid="1661959" grpId="1" animBg="1"/>
      <p:bldP spid="1661960" grpId="0" animBg="1"/>
      <p:bldP spid="1661960" grpId="1" animBg="1"/>
      <p:bldP spid="1661970" grpId="0" animBg="1"/>
      <p:bldP spid="1661970" grpId="1" animBg="1"/>
      <p:bldP spid="1661972" grpId="0" animBg="1"/>
      <p:bldP spid="1661973" grpId="0" animBg="1"/>
      <p:bldP spid="1661974" grpId="0" animBg="1"/>
      <p:bldP spid="1661975" grpId="0" animBg="1"/>
      <p:bldP spid="1661976" grpId="0" animBg="1"/>
      <p:bldP spid="1661977" grpId="0" animBg="1"/>
      <p:bldP spid="16619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2D75CEF-0622-4C21-ADF4-9C368C60495C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hu-HU" altLang="hu-HU" sz="1400" smtClean="0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9256713" y="5053013"/>
            <a:ext cx="0" cy="3000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2400" smtClean="0"/>
              <a:t>CASH FLOW SZÁMÍTÁS A KORÁBBI KÉSZLETELSZÁMOLÁS MÉRLEGELT ÁTLAGÁRAS PÉLDÁBÓL</a:t>
            </a:r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6821488" y="3924300"/>
            <a:ext cx="2016125" cy="1620838"/>
            <a:chOff x="263" y="2557"/>
            <a:chExt cx="1270" cy="1021"/>
          </a:xfrm>
        </p:grpSpPr>
        <p:sp>
          <p:nvSpPr>
            <p:cNvPr id="18534" name="Rectangle 5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535" name="Rectangle 6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536" name="Picture 7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7" name="Rectangle 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538" name="Text Box 9"/>
            <p:cNvSpPr txBox="1">
              <a:spLocks noChangeArrowheads="1"/>
            </p:cNvSpPr>
            <p:nvPr/>
          </p:nvSpPr>
          <p:spPr bwMode="auto">
            <a:xfrm>
              <a:off x="453" y="2557"/>
              <a:ext cx="9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9. ÁRBEVÉTEL</a:t>
              </a:r>
            </a:p>
          </p:txBody>
        </p:sp>
        <p:sp>
          <p:nvSpPr>
            <p:cNvPr id="18539" name="Text Box 1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668338" y="1223963"/>
            <a:ext cx="2016125" cy="1620837"/>
            <a:chOff x="263" y="2557"/>
            <a:chExt cx="1270" cy="1021"/>
          </a:xfrm>
        </p:grpSpPr>
        <p:sp>
          <p:nvSpPr>
            <p:cNvPr id="18528" name="Rectangle 12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529" name="Rectangle 13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8530" name="Picture 1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1" name="Rectangle 1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532" name="Text Box 16"/>
            <p:cNvSpPr txBox="1">
              <a:spLocks noChangeArrowheads="1"/>
            </p:cNvSpPr>
            <p:nvPr/>
          </p:nvSpPr>
          <p:spPr bwMode="auto">
            <a:xfrm>
              <a:off x="414" y="2557"/>
              <a:ext cx="9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2. ÁRUKÉSZLET</a:t>
              </a:r>
            </a:p>
          </p:txBody>
        </p:sp>
        <p:sp>
          <p:nvSpPr>
            <p:cNvPr id="18533" name="Text Box 1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4886325" y="3924300"/>
            <a:ext cx="2016125" cy="1620838"/>
            <a:chOff x="263" y="2557"/>
            <a:chExt cx="1270" cy="1021"/>
          </a:xfrm>
        </p:grpSpPr>
        <p:sp>
          <p:nvSpPr>
            <p:cNvPr id="18522" name="Rectangle 19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523" name="Rectangle 20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524" name="Picture 21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25" name="Rectangle 22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526" name="Text Box 23"/>
            <p:cNvSpPr txBox="1">
              <a:spLocks noChangeArrowheads="1"/>
            </p:cNvSpPr>
            <p:nvPr/>
          </p:nvSpPr>
          <p:spPr bwMode="auto">
            <a:xfrm>
              <a:off x="599" y="2557"/>
              <a:ext cx="6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8. ELÁBÉ</a:t>
              </a:r>
            </a:p>
          </p:txBody>
        </p:sp>
        <p:sp>
          <p:nvSpPr>
            <p:cNvPr id="18527" name="Text Box 24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440" name="Group 25"/>
          <p:cNvGrpSpPr>
            <a:grpSpLocks/>
          </p:cNvGrpSpPr>
          <p:nvPr/>
        </p:nvGrpSpPr>
        <p:grpSpPr bwMode="auto">
          <a:xfrm>
            <a:off x="6911975" y="1223963"/>
            <a:ext cx="2016125" cy="1620837"/>
            <a:chOff x="263" y="2557"/>
            <a:chExt cx="1270" cy="1021"/>
          </a:xfrm>
        </p:grpSpPr>
        <p:sp>
          <p:nvSpPr>
            <p:cNvPr id="18516" name="Rectangle 2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517" name="Rectangle 2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518" name="Picture 28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9" name="Rectangle 2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520" name="Text Box 30"/>
            <p:cNvSpPr txBox="1">
              <a:spLocks noChangeArrowheads="1"/>
            </p:cNvSpPr>
            <p:nvPr/>
          </p:nvSpPr>
          <p:spPr bwMode="auto">
            <a:xfrm>
              <a:off x="327" y="2557"/>
              <a:ext cx="1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FIZETENDŐ ÁFA</a:t>
              </a:r>
            </a:p>
          </p:txBody>
        </p:sp>
        <p:sp>
          <p:nvSpPr>
            <p:cNvPr id="18521" name="Text Box 3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441" name="Group 32"/>
          <p:cNvGrpSpPr>
            <a:grpSpLocks/>
          </p:cNvGrpSpPr>
          <p:nvPr/>
        </p:nvGrpSpPr>
        <p:grpSpPr bwMode="auto">
          <a:xfrm>
            <a:off x="4941888" y="1223963"/>
            <a:ext cx="2016125" cy="1619250"/>
            <a:chOff x="263" y="2557"/>
            <a:chExt cx="1270" cy="1021"/>
          </a:xfrm>
        </p:grpSpPr>
        <p:sp>
          <p:nvSpPr>
            <p:cNvPr id="18510" name="Rectangle 33"/>
            <p:cNvSpPr>
              <a:spLocks noChangeArrowheads="1"/>
            </p:cNvSpPr>
            <p:nvPr/>
          </p:nvSpPr>
          <p:spPr bwMode="auto">
            <a:xfrm>
              <a:off x="311" y="3003"/>
              <a:ext cx="4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511" name="Rectangle 34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512" name="Picture 3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3" name="Rectangle 3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514" name="Text Box 37"/>
            <p:cNvSpPr txBox="1">
              <a:spLocks noChangeArrowheads="1"/>
            </p:cNvSpPr>
            <p:nvPr/>
          </p:nvSpPr>
          <p:spPr bwMode="auto">
            <a:xfrm>
              <a:off x="335" y="2557"/>
              <a:ext cx="1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ELŐZETES.. ÁFA</a:t>
              </a:r>
            </a:p>
          </p:txBody>
        </p:sp>
        <p:sp>
          <p:nvSpPr>
            <p:cNvPr id="18515" name="Text Box 3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442" name="Text Box 39"/>
          <p:cNvSpPr txBox="1">
            <a:spLocks noChangeArrowheads="1"/>
          </p:cNvSpPr>
          <p:nvPr/>
        </p:nvSpPr>
        <p:spPr bwMode="auto">
          <a:xfrm rot="-5400000">
            <a:off x="-707231" y="2076549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18443" name="Text Box 40"/>
          <p:cNvSpPr txBox="1">
            <a:spLocks noChangeArrowheads="1"/>
          </p:cNvSpPr>
          <p:nvPr/>
        </p:nvSpPr>
        <p:spPr bwMode="auto">
          <a:xfrm rot="5400000" flipH="1">
            <a:off x="8052594" y="2049016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18444" name="Text Box 41"/>
          <p:cNvSpPr txBox="1">
            <a:spLocks noChangeArrowheads="1"/>
          </p:cNvSpPr>
          <p:nvPr/>
        </p:nvSpPr>
        <p:spPr bwMode="auto">
          <a:xfrm rot="5400000" flipH="1">
            <a:off x="7841456" y="4839495"/>
            <a:ext cx="2206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EREDMÉNYSZÁMLÁK</a:t>
            </a:r>
          </a:p>
        </p:txBody>
      </p:sp>
      <p:sp>
        <p:nvSpPr>
          <p:cNvPr id="1665066" name="Text Box 42"/>
          <p:cNvSpPr txBox="1">
            <a:spLocks noChangeArrowheads="1"/>
          </p:cNvSpPr>
          <p:nvPr/>
        </p:nvSpPr>
        <p:spPr bwMode="auto">
          <a:xfrm>
            <a:off x="566738" y="18986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 1000</a:t>
            </a:r>
          </a:p>
        </p:txBody>
      </p:sp>
      <p:grpSp>
        <p:nvGrpSpPr>
          <p:cNvPr id="18446" name="Group 43"/>
          <p:cNvGrpSpPr>
            <a:grpSpLocks/>
          </p:cNvGrpSpPr>
          <p:nvPr/>
        </p:nvGrpSpPr>
        <p:grpSpPr bwMode="auto">
          <a:xfrm>
            <a:off x="2695575" y="1314450"/>
            <a:ext cx="2016125" cy="1260475"/>
            <a:chOff x="263" y="2557"/>
            <a:chExt cx="1270" cy="1021"/>
          </a:xfrm>
        </p:grpSpPr>
        <p:sp>
          <p:nvSpPr>
            <p:cNvPr id="18504" name="Rectangle 44"/>
            <p:cNvSpPr>
              <a:spLocks noChangeArrowheads="1"/>
            </p:cNvSpPr>
            <p:nvPr/>
          </p:nvSpPr>
          <p:spPr bwMode="auto">
            <a:xfrm>
              <a:off x="311" y="3003"/>
              <a:ext cx="11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505" name="Rectangle 45"/>
            <p:cNvSpPr>
              <a:spLocks noChangeArrowheads="1"/>
            </p:cNvSpPr>
            <p:nvPr/>
          </p:nvSpPr>
          <p:spPr bwMode="auto">
            <a:xfrm>
              <a:off x="916" y="3008"/>
              <a:ext cx="57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506" name="Picture 46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7" name="Rectangle 47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508" name="Text Box 48"/>
            <p:cNvSpPr txBox="1">
              <a:spLocks noChangeArrowheads="1"/>
            </p:cNvSpPr>
            <p:nvPr/>
          </p:nvSpPr>
          <p:spPr bwMode="auto">
            <a:xfrm>
              <a:off x="626" y="2557"/>
              <a:ext cx="5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3. PÉNZ</a:t>
              </a:r>
            </a:p>
          </p:txBody>
        </p:sp>
        <p:sp>
          <p:nvSpPr>
            <p:cNvPr id="18509" name="Text Box 49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65074" name="Text Box 50"/>
          <p:cNvSpPr txBox="1">
            <a:spLocks noChangeArrowheads="1"/>
          </p:cNvSpPr>
          <p:nvPr/>
        </p:nvSpPr>
        <p:spPr bwMode="auto">
          <a:xfrm>
            <a:off x="7637463" y="455453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(3) 8100</a:t>
            </a:r>
          </a:p>
        </p:txBody>
      </p:sp>
      <p:sp>
        <p:nvSpPr>
          <p:cNvPr id="18448" name="Rectangle 51"/>
          <p:cNvSpPr>
            <a:spLocks noChangeArrowheads="1"/>
          </p:cNvSpPr>
          <p:nvPr/>
        </p:nvSpPr>
        <p:spPr bwMode="auto">
          <a:xfrm>
            <a:off x="4675882" y="3505200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2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8449" name="Rectangle 52"/>
          <p:cNvSpPr>
            <a:spLocks noChangeArrowheads="1"/>
          </p:cNvSpPr>
          <p:nvPr/>
        </p:nvSpPr>
        <p:spPr bwMode="auto">
          <a:xfrm>
            <a:off x="6940550" y="4060825"/>
            <a:ext cx="1885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hu-HU" altLang="hu-HU" sz="12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8450" name="Line 53"/>
          <p:cNvSpPr>
            <a:spLocks noChangeShapeType="1"/>
          </p:cNvSpPr>
          <p:nvPr/>
        </p:nvSpPr>
        <p:spPr bwMode="auto">
          <a:xfrm flipH="1">
            <a:off x="4841875" y="1188095"/>
            <a:ext cx="44450" cy="6129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1" name="Line 54"/>
          <p:cNvSpPr>
            <a:spLocks noChangeShapeType="1"/>
          </p:cNvSpPr>
          <p:nvPr/>
        </p:nvSpPr>
        <p:spPr bwMode="auto">
          <a:xfrm>
            <a:off x="4886325" y="3789363"/>
            <a:ext cx="42576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8452" name="Group 55"/>
          <p:cNvGrpSpPr>
            <a:grpSpLocks/>
          </p:cNvGrpSpPr>
          <p:nvPr/>
        </p:nvGrpSpPr>
        <p:grpSpPr bwMode="auto">
          <a:xfrm>
            <a:off x="4976813" y="2619375"/>
            <a:ext cx="2016125" cy="1349375"/>
            <a:chOff x="263" y="2557"/>
            <a:chExt cx="1270" cy="1021"/>
          </a:xfrm>
        </p:grpSpPr>
        <p:sp>
          <p:nvSpPr>
            <p:cNvPr id="18498" name="Rectangle 56"/>
            <p:cNvSpPr>
              <a:spLocks noChangeArrowheads="1"/>
            </p:cNvSpPr>
            <p:nvPr/>
          </p:nvSpPr>
          <p:spPr bwMode="auto">
            <a:xfrm>
              <a:off x="311" y="3003"/>
              <a:ext cx="11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499" name="Rectangle 57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500" name="Picture 58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1" name="Rectangle 5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502" name="Text Box 60"/>
            <p:cNvSpPr txBox="1">
              <a:spLocks noChangeArrowheads="1"/>
            </p:cNvSpPr>
            <p:nvPr/>
          </p:nvSpPr>
          <p:spPr bwMode="auto">
            <a:xfrm>
              <a:off x="460" y="2557"/>
              <a:ext cx="8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SZÁLLÍTÓK</a:t>
              </a:r>
            </a:p>
          </p:txBody>
        </p:sp>
        <p:sp>
          <p:nvSpPr>
            <p:cNvPr id="18503" name="Text Box 6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65086" name="Text Box 62"/>
          <p:cNvSpPr txBox="1">
            <a:spLocks noChangeArrowheads="1"/>
          </p:cNvSpPr>
          <p:nvPr/>
        </p:nvSpPr>
        <p:spPr bwMode="auto">
          <a:xfrm>
            <a:off x="4667250" y="19113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 200</a:t>
            </a:r>
          </a:p>
        </p:txBody>
      </p:sp>
      <p:sp>
        <p:nvSpPr>
          <p:cNvPr id="1665087" name="Text Box 63"/>
          <p:cNvSpPr txBox="1">
            <a:spLocks noChangeArrowheads="1"/>
          </p:cNvSpPr>
          <p:nvPr/>
        </p:nvSpPr>
        <p:spPr bwMode="auto">
          <a:xfrm>
            <a:off x="522288" y="2079625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     (1) 6000</a:t>
            </a:r>
          </a:p>
        </p:txBody>
      </p:sp>
      <p:sp>
        <p:nvSpPr>
          <p:cNvPr id="1665088" name="Text Box 64"/>
          <p:cNvSpPr txBox="1">
            <a:spLocks noChangeArrowheads="1"/>
          </p:cNvSpPr>
          <p:nvPr/>
        </p:nvSpPr>
        <p:spPr bwMode="auto">
          <a:xfrm>
            <a:off x="5786438" y="30368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1200</a:t>
            </a:r>
          </a:p>
        </p:txBody>
      </p:sp>
      <p:sp>
        <p:nvSpPr>
          <p:cNvPr id="1665089" name="Text Box 65"/>
          <p:cNvSpPr txBox="1">
            <a:spLocks noChangeArrowheads="1"/>
          </p:cNvSpPr>
          <p:nvPr/>
        </p:nvSpPr>
        <p:spPr bwMode="auto">
          <a:xfrm>
            <a:off x="4662488" y="2136775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(1)  1200</a:t>
            </a:r>
          </a:p>
        </p:txBody>
      </p:sp>
      <p:sp>
        <p:nvSpPr>
          <p:cNvPr id="1665090" name="Text Box 66"/>
          <p:cNvSpPr txBox="1">
            <a:spLocks noChangeArrowheads="1"/>
          </p:cNvSpPr>
          <p:nvPr/>
        </p:nvSpPr>
        <p:spPr bwMode="auto">
          <a:xfrm>
            <a:off x="7721600" y="18986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(3) 1620</a:t>
            </a:r>
          </a:p>
        </p:txBody>
      </p:sp>
      <p:sp>
        <p:nvSpPr>
          <p:cNvPr id="1665091" name="Text Box 67"/>
          <p:cNvSpPr txBox="1">
            <a:spLocks noChangeArrowheads="1"/>
          </p:cNvSpPr>
          <p:nvPr/>
        </p:nvSpPr>
        <p:spPr bwMode="auto">
          <a:xfrm>
            <a:off x="2776538" y="198913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(3) 9720</a:t>
            </a:r>
          </a:p>
        </p:txBody>
      </p:sp>
      <p:sp>
        <p:nvSpPr>
          <p:cNvPr id="1665092" name="Text Box 68"/>
          <p:cNvSpPr txBox="1">
            <a:spLocks noChangeArrowheads="1"/>
          </p:cNvSpPr>
          <p:nvPr/>
        </p:nvSpPr>
        <p:spPr bwMode="auto">
          <a:xfrm>
            <a:off x="1516063" y="18986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(3) 5558,8</a:t>
            </a:r>
          </a:p>
        </p:txBody>
      </p:sp>
      <p:sp>
        <p:nvSpPr>
          <p:cNvPr id="1665093" name="Text Box 69"/>
          <p:cNvSpPr txBox="1">
            <a:spLocks noChangeArrowheads="1"/>
          </p:cNvSpPr>
          <p:nvPr/>
        </p:nvSpPr>
        <p:spPr bwMode="auto">
          <a:xfrm>
            <a:off x="4841875" y="44640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(3) 5558,8</a:t>
            </a:r>
          </a:p>
        </p:txBody>
      </p:sp>
      <p:sp>
        <p:nvSpPr>
          <p:cNvPr id="1665094" name="Text Box 70"/>
          <p:cNvSpPr txBox="1">
            <a:spLocks noChangeArrowheads="1"/>
          </p:cNvSpPr>
          <p:nvPr/>
        </p:nvSpPr>
        <p:spPr bwMode="auto">
          <a:xfrm>
            <a:off x="657225" y="284321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Z.  4941,2</a:t>
            </a:r>
          </a:p>
        </p:txBody>
      </p:sp>
      <p:sp>
        <p:nvSpPr>
          <p:cNvPr id="1665095" name="Text Box 71"/>
          <p:cNvSpPr txBox="1">
            <a:spLocks noChangeArrowheads="1"/>
          </p:cNvSpPr>
          <p:nvPr/>
        </p:nvSpPr>
        <p:spPr bwMode="auto">
          <a:xfrm>
            <a:off x="-27880" y="3384550"/>
            <a:ext cx="2416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NY. PÉNZKÉSZLET 14000</a:t>
            </a:r>
          </a:p>
        </p:txBody>
      </p:sp>
      <p:sp>
        <p:nvSpPr>
          <p:cNvPr id="1665096" name="Text Box 72"/>
          <p:cNvSpPr txBox="1">
            <a:spLocks noChangeArrowheads="1"/>
          </p:cNvSpPr>
          <p:nvPr/>
        </p:nvSpPr>
        <p:spPr bwMode="auto">
          <a:xfrm>
            <a:off x="108645" y="3789363"/>
            <a:ext cx="35544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1. ÁRUBESZERZÉS 10 DB*600=  6000</a:t>
            </a:r>
          </a:p>
        </p:txBody>
      </p:sp>
      <p:sp>
        <p:nvSpPr>
          <p:cNvPr id="1665097" name="Text Box 73"/>
          <p:cNvSpPr txBox="1">
            <a:spLocks noChangeArrowheads="1"/>
          </p:cNvSpPr>
          <p:nvPr/>
        </p:nvSpPr>
        <p:spPr bwMode="auto">
          <a:xfrm>
            <a:off x="180082" y="4329113"/>
            <a:ext cx="465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4. ELÁBÉ ELSZÁMOLÁSA ÁTLAGÁRON: 10500/17=</a:t>
            </a:r>
            <a:b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617,6 VAGY 9*617,6 = 5558,8 </a:t>
            </a:r>
          </a:p>
        </p:txBody>
      </p:sp>
      <p:sp>
        <p:nvSpPr>
          <p:cNvPr id="1665098" name="Text Box 74"/>
          <p:cNvSpPr txBox="1">
            <a:spLocks noChangeArrowheads="1"/>
          </p:cNvSpPr>
          <p:nvPr/>
        </p:nvSpPr>
        <p:spPr bwMode="auto">
          <a:xfrm>
            <a:off x="108645" y="3968750"/>
            <a:ext cx="3546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2. ÁRUBESZERZÉS   5 DB*700=  3500</a:t>
            </a:r>
          </a:p>
        </p:txBody>
      </p:sp>
      <p:sp>
        <p:nvSpPr>
          <p:cNvPr id="1665099" name="Text Box 75"/>
          <p:cNvSpPr txBox="1">
            <a:spLocks noChangeArrowheads="1"/>
          </p:cNvSpPr>
          <p:nvPr/>
        </p:nvSpPr>
        <p:spPr bwMode="auto">
          <a:xfrm>
            <a:off x="141982" y="4149725"/>
            <a:ext cx="35210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3. ELADÁS                9 DB*900=  8100</a:t>
            </a:r>
          </a:p>
        </p:txBody>
      </p:sp>
      <p:sp>
        <p:nvSpPr>
          <p:cNvPr id="1665100" name="Text Box 76"/>
          <p:cNvSpPr txBox="1">
            <a:spLocks noChangeArrowheads="1"/>
          </p:cNvSpPr>
          <p:nvPr/>
        </p:nvSpPr>
        <p:spPr bwMode="auto">
          <a:xfrm>
            <a:off x="3632200" y="17192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(1)   7200</a:t>
            </a:r>
          </a:p>
        </p:txBody>
      </p:sp>
      <p:sp>
        <p:nvSpPr>
          <p:cNvPr id="1665101" name="Text Box 77"/>
          <p:cNvSpPr txBox="1">
            <a:spLocks noChangeArrowheads="1"/>
          </p:cNvSpPr>
          <p:nvPr/>
        </p:nvSpPr>
        <p:spPr bwMode="auto">
          <a:xfrm>
            <a:off x="522288" y="234950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     (2) 3500</a:t>
            </a:r>
          </a:p>
        </p:txBody>
      </p:sp>
      <p:sp>
        <p:nvSpPr>
          <p:cNvPr id="1665102" name="Text Box 78"/>
          <p:cNvSpPr txBox="1">
            <a:spLocks noChangeArrowheads="1"/>
          </p:cNvSpPr>
          <p:nvPr/>
        </p:nvSpPr>
        <p:spPr bwMode="auto">
          <a:xfrm>
            <a:off x="3632200" y="19446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(2)   4200</a:t>
            </a:r>
          </a:p>
        </p:txBody>
      </p:sp>
      <p:sp>
        <p:nvSpPr>
          <p:cNvPr id="1665103" name="Text Box 79"/>
          <p:cNvSpPr txBox="1">
            <a:spLocks noChangeArrowheads="1"/>
          </p:cNvSpPr>
          <p:nvPr/>
        </p:nvSpPr>
        <p:spPr bwMode="auto">
          <a:xfrm>
            <a:off x="4662488" y="236220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(2)   700</a:t>
            </a:r>
          </a:p>
        </p:txBody>
      </p:sp>
      <p:sp>
        <p:nvSpPr>
          <p:cNvPr id="1665104" name="Line 80"/>
          <p:cNvSpPr>
            <a:spLocks noChangeShapeType="1"/>
          </p:cNvSpPr>
          <p:nvPr/>
        </p:nvSpPr>
        <p:spPr bwMode="auto">
          <a:xfrm>
            <a:off x="701675" y="2619375"/>
            <a:ext cx="16208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5105" name="Text Box 81"/>
          <p:cNvSpPr txBox="1">
            <a:spLocks noChangeArrowheads="1"/>
          </p:cNvSpPr>
          <p:nvPr/>
        </p:nvSpPr>
        <p:spPr bwMode="auto">
          <a:xfrm>
            <a:off x="611188" y="2619375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TF 10500</a:t>
            </a:r>
          </a:p>
        </p:txBody>
      </p:sp>
      <p:sp>
        <p:nvSpPr>
          <p:cNvPr id="1665106" name="Text Box 82"/>
          <p:cNvSpPr txBox="1">
            <a:spLocks noChangeArrowheads="1"/>
          </p:cNvSpPr>
          <p:nvPr/>
        </p:nvSpPr>
        <p:spPr bwMode="auto">
          <a:xfrm>
            <a:off x="240407" y="4733925"/>
            <a:ext cx="2928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5. ZÁRÓKÉSZLET: 8*617,6 </a:t>
            </a:r>
            <a:b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VAGY 10500-5558,8=4941,2</a:t>
            </a:r>
          </a:p>
        </p:txBody>
      </p:sp>
      <p:grpSp>
        <p:nvGrpSpPr>
          <p:cNvPr id="18474" name="Group 83"/>
          <p:cNvGrpSpPr>
            <a:grpSpLocks/>
          </p:cNvGrpSpPr>
          <p:nvPr/>
        </p:nvGrpSpPr>
        <p:grpSpPr bwMode="auto">
          <a:xfrm>
            <a:off x="6877050" y="2619375"/>
            <a:ext cx="2016125" cy="1349375"/>
            <a:chOff x="263" y="2557"/>
            <a:chExt cx="1270" cy="1021"/>
          </a:xfrm>
        </p:grpSpPr>
        <p:sp>
          <p:nvSpPr>
            <p:cNvPr id="18492" name="Rectangle 84"/>
            <p:cNvSpPr>
              <a:spLocks noChangeArrowheads="1"/>
            </p:cNvSpPr>
            <p:nvPr/>
          </p:nvSpPr>
          <p:spPr bwMode="auto">
            <a:xfrm>
              <a:off x="311" y="3003"/>
              <a:ext cx="11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493" name="Rectangle 85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494" name="Picture 86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5" name="Rectangle 87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496" name="Text Box 88"/>
            <p:cNvSpPr txBox="1">
              <a:spLocks noChangeArrowheads="1"/>
            </p:cNvSpPr>
            <p:nvPr/>
          </p:nvSpPr>
          <p:spPr bwMode="auto">
            <a:xfrm>
              <a:off x="333" y="2557"/>
              <a:ext cx="11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JEGYZETT TŐKE</a:t>
              </a:r>
            </a:p>
          </p:txBody>
        </p:sp>
        <p:sp>
          <p:nvSpPr>
            <p:cNvPr id="18497" name="Text Box 89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65114" name="Text Box 90"/>
          <p:cNvSpPr txBox="1">
            <a:spLocks noChangeArrowheads="1"/>
          </p:cNvSpPr>
          <p:nvPr/>
        </p:nvSpPr>
        <p:spPr bwMode="auto">
          <a:xfrm>
            <a:off x="2646363" y="17319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(NY)  14000</a:t>
            </a:r>
          </a:p>
        </p:txBody>
      </p:sp>
      <p:sp>
        <p:nvSpPr>
          <p:cNvPr id="1665115" name="Text Box 91"/>
          <p:cNvSpPr txBox="1">
            <a:spLocks noChangeArrowheads="1"/>
          </p:cNvSpPr>
          <p:nvPr/>
        </p:nvSpPr>
        <p:spPr bwMode="auto">
          <a:xfrm>
            <a:off x="7772400" y="30368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14000</a:t>
            </a:r>
          </a:p>
        </p:txBody>
      </p:sp>
      <p:sp>
        <p:nvSpPr>
          <p:cNvPr id="1665116" name="Text Box 92"/>
          <p:cNvSpPr txBox="1">
            <a:spLocks noChangeArrowheads="1"/>
          </p:cNvSpPr>
          <p:nvPr/>
        </p:nvSpPr>
        <p:spPr bwMode="auto">
          <a:xfrm>
            <a:off x="-27880" y="3595688"/>
            <a:ext cx="3492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NY. ÁRUKÉSZLET    2 DB*500= 1000 </a:t>
            </a:r>
          </a:p>
        </p:txBody>
      </p:sp>
      <p:sp>
        <p:nvSpPr>
          <p:cNvPr id="1665117" name="Line 93"/>
          <p:cNvSpPr>
            <a:spLocks noChangeShapeType="1"/>
          </p:cNvSpPr>
          <p:nvPr/>
        </p:nvSpPr>
        <p:spPr bwMode="auto">
          <a:xfrm>
            <a:off x="2867025" y="2214563"/>
            <a:ext cx="16208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5118" name="Text Box 94"/>
          <p:cNvSpPr txBox="1">
            <a:spLocks noChangeArrowheads="1"/>
          </p:cNvSpPr>
          <p:nvPr/>
        </p:nvSpPr>
        <p:spPr bwMode="auto">
          <a:xfrm>
            <a:off x="2681288" y="23161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BEF:  9720</a:t>
            </a:r>
          </a:p>
        </p:txBody>
      </p:sp>
      <p:sp>
        <p:nvSpPr>
          <p:cNvPr id="1665119" name="Text Box 95"/>
          <p:cNvSpPr txBox="1">
            <a:spLocks noChangeArrowheads="1"/>
          </p:cNvSpPr>
          <p:nvPr/>
        </p:nvSpPr>
        <p:spPr bwMode="auto">
          <a:xfrm>
            <a:off x="3721100" y="23161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KIF:  11400</a:t>
            </a:r>
          </a:p>
        </p:txBody>
      </p:sp>
      <p:sp>
        <p:nvSpPr>
          <p:cNvPr id="1665120" name="Text Box 96"/>
          <p:cNvSpPr txBox="1">
            <a:spLocks noChangeArrowheads="1"/>
          </p:cNvSpPr>
          <p:nvPr/>
        </p:nvSpPr>
        <p:spPr bwMode="auto">
          <a:xfrm>
            <a:off x="2816225" y="2674938"/>
            <a:ext cx="175577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Z=NY+BEF-KIF= 12320</a:t>
            </a:r>
          </a:p>
        </p:txBody>
      </p:sp>
      <p:sp>
        <p:nvSpPr>
          <p:cNvPr id="1665121" name="Text Box 97"/>
          <p:cNvSpPr txBox="1">
            <a:spLocks noChangeArrowheads="1"/>
          </p:cNvSpPr>
          <p:nvPr/>
        </p:nvSpPr>
        <p:spPr bwMode="auto">
          <a:xfrm>
            <a:off x="11807" y="5085184"/>
            <a:ext cx="4848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DIREKT CAS FLOW = BEF-KIF=9720-11400= - 1680</a:t>
            </a:r>
          </a:p>
        </p:txBody>
      </p:sp>
      <p:sp>
        <p:nvSpPr>
          <p:cNvPr id="1665122" name="Text Box 98"/>
          <p:cNvSpPr txBox="1">
            <a:spLocks noChangeArrowheads="1"/>
          </p:cNvSpPr>
          <p:nvPr/>
        </p:nvSpPr>
        <p:spPr bwMode="auto">
          <a:xfrm>
            <a:off x="-36512" y="5364163"/>
            <a:ext cx="4964821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INDIREKT CASH </a:t>
            </a:r>
            <a:r>
              <a:rPr lang="hu-HU" altLang="hu-H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FLOW=Z-NY=12320–14000= </a:t>
            </a:r>
            <a:r>
              <a:rPr lang="hu-HU" altLang="hu-H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-1680</a:t>
            </a:r>
          </a:p>
        </p:txBody>
      </p:sp>
      <p:grpSp>
        <p:nvGrpSpPr>
          <p:cNvPr id="18484" name="Group 99"/>
          <p:cNvGrpSpPr>
            <a:grpSpLocks/>
          </p:cNvGrpSpPr>
          <p:nvPr/>
        </p:nvGrpSpPr>
        <p:grpSpPr bwMode="auto">
          <a:xfrm>
            <a:off x="5921375" y="3159125"/>
            <a:ext cx="2016125" cy="1349375"/>
            <a:chOff x="263" y="2557"/>
            <a:chExt cx="1270" cy="1021"/>
          </a:xfrm>
        </p:grpSpPr>
        <p:sp>
          <p:nvSpPr>
            <p:cNvPr id="18486" name="Rectangle 100"/>
            <p:cNvSpPr>
              <a:spLocks noChangeArrowheads="1"/>
            </p:cNvSpPr>
            <p:nvPr/>
          </p:nvSpPr>
          <p:spPr bwMode="auto">
            <a:xfrm>
              <a:off x="311" y="3003"/>
              <a:ext cx="11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487" name="Rectangle 101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8488" name="Picture 102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9" name="Rectangle 103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8490" name="Text Box 104"/>
            <p:cNvSpPr txBox="1">
              <a:spLocks noChangeArrowheads="1"/>
            </p:cNvSpPr>
            <p:nvPr/>
          </p:nvSpPr>
          <p:spPr bwMode="auto">
            <a:xfrm>
              <a:off x="346" y="2557"/>
              <a:ext cx="11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ÉVI EREDMÉNY</a:t>
              </a:r>
            </a:p>
          </p:txBody>
        </p:sp>
        <p:sp>
          <p:nvSpPr>
            <p:cNvPr id="18491" name="Text Box 105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65130" name="Text Box 106"/>
          <p:cNvSpPr txBox="1">
            <a:spLocks noChangeArrowheads="1"/>
          </p:cNvSpPr>
          <p:nvPr/>
        </p:nvSpPr>
        <p:spPr bwMode="auto">
          <a:xfrm>
            <a:off x="6732588" y="35321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2541,2</a:t>
            </a:r>
          </a:p>
        </p:txBody>
      </p:sp>
    </p:spTree>
    <p:extLst>
      <p:ext uri="{BB962C8B-B14F-4D97-AF65-F5344CB8AC3E}">
        <p14:creationId xmlns:p14="http://schemas.microsoft.com/office/powerpoint/2010/main" val="394288500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6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6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6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6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6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6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6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6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6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6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6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6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6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6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66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66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66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66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66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66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66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66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66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66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66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66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166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166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166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166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166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166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166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66" grpId="0" animBg="1"/>
      <p:bldP spid="1665074" grpId="0" animBg="1"/>
      <p:bldP spid="1665086" grpId="0" animBg="1"/>
      <p:bldP spid="1665087" grpId="0" animBg="1"/>
      <p:bldP spid="1665088" grpId="0" animBg="1"/>
      <p:bldP spid="1665089" grpId="0" animBg="1"/>
      <p:bldP spid="1665090" grpId="0" animBg="1"/>
      <p:bldP spid="1665091" grpId="0" animBg="1"/>
      <p:bldP spid="1665092" grpId="0" animBg="1"/>
      <p:bldP spid="1665093" grpId="0" animBg="1"/>
      <p:bldP spid="1665094" grpId="0" animBg="1"/>
      <p:bldP spid="1665095" grpId="0"/>
      <p:bldP spid="1665096" grpId="0"/>
      <p:bldP spid="1665097" grpId="0"/>
      <p:bldP spid="1665098" grpId="0"/>
      <p:bldP spid="1665099" grpId="0"/>
      <p:bldP spid="1665100" grpId="0" animBg="1"/>
      <p:bldP spid="1665101" grpId="0" animBg="1"/>
      <p:bldP spid="1665102" grpId="0" animBg="1"/>
      <p:bldP spid="1665103" grpId="0" animBg="1"/>
      <p:bldP spid="1665104" grpId="0" animBg="1"/>
      <p:bldP spid="1665105" grpId="0" animBg="1"/>
      <p:bldP spid="1665106" grpId="0"/>
      <p:bldP spid="1665114" grpId="0" animBg="1"/>
      <p:bldP spid="1665115" grpId="0" animBg="1"/>
      <p:bldP spid="1665116" grpId="0"/>
      <p:bldP spid="1665117" grpId="0" animBg="1"/>
      <p:bldP spid="1665118" grpId="0" animBg="1"/>
      <p:bldP spid="1665119" grpId="0" animBg="1"/>
      <p:bldP spid="1665120" grpId="0" animBg="1"/>
      <p:bldP spid="1665121" grpId="0"/>
      <p:bldP spid="1665122" grpId="0"/>
      <p:bldP spid="16651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5E60EA-EDD2-42CB-8BE1-12968BACAD46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hu-HU" altLang="hu-HU" sz="140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3455988"/>
            <a:ext cx="4797425" cy="3429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9256713" y="5053013"/>
            <a:ext cx="0" cy="3000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hu-HU" altLang="hu-HU" sz="2000" smtClean="0"/>
              <a:t>CASH FLOW SZÁMÍTÁS A KORÁBBI KÉSZLETELSZÁMOLÁS MÉRLEGELT ÁTLAGÁRAS PÉLDÁBÓL</a:t>
            </a: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6821488" y="3924300"/>
            <a:ext cx="2016125" cy="1620838"/>
            <a:chOff x="263" y="2557"/>
            <a:chExt cx="1270" cy="1021"/>
          </a:xfrm>
        </p:grpSpPr>
        <p:sp>
          <p:nvSpPr>
            <p:cNvPr id="19570" name="Rectangle 6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71" name="Rectangle 7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72" name="Picture 8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73" name="Rectangle 9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74" name="Text Box 10"/>
            <p:cNvSpPr txBox="1">
              <a:spLocks noChangeArrowheads="1"/>
            </p:cNvSpPr>
            <p:nvPr/>
          </p:nvSpPr>
          <p:spPr bwMode="auto">
            <a:xfrm>
              <a:off x="453" y="2557"/>
              <a:ext cx="9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9. ÁRBEVÉTEL</a:t>
              </a:r>
            </a:p>
          </p:txBody>
        </p:sp>
        <p:sp>
          <p:nvSpPr>
            <p:cNvPr id="19575" name="Text Box 11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668338" y="1223963"/>
            <a:ext cx="2016125" cy="1620837"/>
            <a:chOff x="263" y="2557"/>
            <a:chExt cx="1270" cy="1021"/>
          </a:xfrm>
        </p:grpSpPr>
        <p:sp>
          <p:nvSpPr>
            <p:cNvPr id="19564" name="Rectangle 13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65" name="Rectangle 14"/>
            <p:cNvSpPr>
              <a:spLocks noChangeArrowheads="1"/>
            </p:cNvSpPr>
            <p:nvPr/>
          </p:nvSpPr>
          <p:spPr bwMode="auto">
            <a:xfrm>
              <a:off x="916" y="3008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9566" name="Picture 15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7" name="Rectangle 16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68" name="Text Box 17"/>
            <p:cNvSpPr txBox="1">
              <a:spLocks noChangeArrowheads="1"/>
            </p:cNvSpPr>
            <p:nvPr/>
          </p:nvSpPr>
          <p:spPr bwMode="auto">
            <a:xfrm>
              <a:off x="414" y="2557"/>
              <a:ext cx="9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2. ÁRUKÉSZLET</a:t>
              </a:r>
            </a:p>
          </p:txBody>
        </p:sp>
        <p:sp>
          <p:nvSpPr>
            <p:cNvPr id="19569" name="Text Box 18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464" name="Group 19"/>
          <p:cNvGrpSpPr>
            <a:grpSpLocks/>
          </p:cNvGrpSpPr>
          <p:nvPr/>
        </p:nvGrpSpPr>
        <p:grpSpPr bwMode="auto">
          <a:xfrm>
            <a:off x="4886325" y="3924300"/>
            <a:ext cx="2016125" cy="1620838"/>
            <a:chOff x="263" y="2557"/>
            <a:chExt cx="1270" cy="1021"/>
          </a:xfrm>
        </p:grpSpPr>
        <p:sp>
          <p:nvSpPr>
            <p:cNvPr id="19558" name="Rectangle 20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59" name="Rectangle 21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60" name="Picture 22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1" name="Rectangle 23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62" name="Text Box 24"/>
            <p:cNvSpPr txBox="1">
              <a:spLocks noChangeArrowheads="1"/>
            </p:cNvSpPr>
            <p:nvPr/>
          </p:nvSpPr>
          <p:spPr bwMode="auto">
            <a:xfrm>
              <a:off x="599" y="2557"/>
              <a:ext cx="6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8. ELÁBÉ</a:t>
              </a:r>
            </a:p>
          </p:txBody>
        </p:sp>
        <p:sp>
          <p:nvSpPr>
            <p:cNvPr id="19563" name="Text Box 25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465" name="Group 26"/>
          <p:cNvGrpSpPr>
            <a:grpSpLocks/>
          </p:cNvGrpSpPr>
          <p:nvPr/>
        </p:nvGrpSpPr>
        <p:grpSpPr bwMode="auto">
          <a:xfrm>
            <a:off x="6911975" y="1223963"/>
            <a:ext cx="2016125" cy="1620837"/>
            <a:chOff x="263" y="2557"/>
            <a:chExt cx="1270" cy="1021"/>
          </a:xfrm>
        </p:grpSpPr>
        <p:sp>
          <p:nvSpPr>
            <p:cNvPr id="19552" name="Rectangle 27"/>
            <p:cNvSpPr>
              <a:spLocks noChangeArrowheads="1"/>
            </p:cNvSpPr>
            <p:nvPr/>
          </p:nvSpPr>
          <p:spPr bwMode="auto">
            <a:xfrm>
              <a:off x="311" y="3003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53" name="Rectangle 28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54" name="Picture 29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5" name="Rectangle 30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56" name="Text Box 31"/>
            <p:cNvSpPr txBox="1">
              <a:spLocks noChangeArrowheads="1"/>
            </p:cNvSpPr>
            <p:nvPr/>
          </p:nvSpPr>
          <p:spPr bwMode="auto">
            <a:xfrm>
              <a:off x="327" y="2557"/>
              <a:ext cx="1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FIZETENDŐ ÁFA</a:t>
              </a:r>
            </a:p>
          </p:txBody>
        </p:sp>
        <p:sp>
          <p:nvSpPr>
            <p:cNvPr id="19557" name="Text Box 32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466" name="Group 33"/>
          <p:cNvGrpSpPr>
            <a:grpSpLocks/>
          </p:cNvGrpSpPr>
          <p:nvPr/>
        </p:nvGrpSpPr>
        <p:grpSpPr bwMode="auto">
          <a:xfrm>
            <a:off x="4941888" y="1223963"/>
            <a:ext cx="2016125" cy="1619250"/>
            <a:chOff x="263" y="2557"/>
            <a:chExt cx="1270" cy="1021"/>
          </a:xfrm>
        </p:grpSpPr>
        <p:sp>
          <p:nvSpPr>
            <p:cNvPr id="19546" name="Rectangle 34"/>
            <p:cNvSpPr>
              <a:spLocks noChangeArrowheads="1"/>
            </p:cNvSpPr>
            <p:nvPr/>
          </p:nvSpPr>
          <p:spPr bwMode="auto">
            <a:xfrm>
              <a:off x="311" y="3003"/>
              <a:ext cx="4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47" name="Rectangle 35"/>
            <p:cNvSpPr>
              <a:spLocks noChangeArrowheads="1"/>
            </p:cNvSpPr>
            <p:nvPr/>
          </p:nvSpPr>
          <p:spPr bwMode="auto">
            <a:xfrm>
              <a:off x="916" y="3008"/>
              <a:ext cx="5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48" name="Picture 36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9" name="Rectangle 37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50" name="Text Box 38"/>
            <p:cNvSpPr txBox="1">
              <a:spLocks noChangeArrowheads="1"/>
            </p:cNvSpPr>
            <p:nvPr/>
          </p:nvSpPr>
          <p:spPr bwMode="auto">
            <a:xfrm>
              <a:off x="335" y="2557"/>
              <a:ext cx="1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ELŐZETES.. ÁFA</a:t>
              </a:r>
            </a:p>
          </p:txBody>
        </p:sp>
        <p:sp>
          <p:nvSpPr>
            <p:cNvPr id="19551" name="Text Box 39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467" name="Text Box 40"/>
          <p:cNvSpPr txBox="1">
            <a:spLocks noChangeArrowheads="1"/>
          </p:cNvSpPr>
          <p:nvPr/>
        </p:nvSpPr>
        <p:spPr bwMode="auto">
          <a:xfrm rot="-5400000">
            <a:off x="-707231" y="16898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ESZKÖZSZÁMLÁK</a:t>
            </a:r>
          </a:p>
        </p:txBody>
      </p:sp>
      <p:sp>
        <p:nvSpPr>
          <p:cNvPr id="19468" name="Text Box 41"/>
          <p:cNvSpPr txBox="1">
            <a:spLocks noChangeArrowheads="1"/>
          </p:cNvSpPr>
          <p:nvPr/>
        </p:nvSpPr>
        <p:spPr bwMode="auto">
          <a:xfrm rot="5400000" flipH="1">
            <a:off x="8052594" y="1778794"/>
            <a:ext cx="1844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FORRÁSSZÁMLÁK</a:t>
            </a:r>
          </a:p>
        </p:txBody>
      </p:sp>
      <p:sp>
        <p:nvSpPr>
          <p:cNvPr id="19469" name="Text Box 42"/>
          <p:cNvSpPr txBox="1">
            <a:spLocks noChangeArrowheads="1"/>
          </p:cNvSpPr>
          <p:nvPr/>
        </p:nvSpPr>
        <p:spPr bwMode="auto">
          <a:xfrm rot="5400000" flipH="1">
            <a:off x="7841456" y="4839495"/>
            <a:ext cx="2206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EREDMÉNYSZÁMLÁK</a:t>
            </a:r>
          </a:p>
        </p:txBody>
      </p:sp>
      <p:sp>
        <p:nvSpPr>
          <p:cNvPr id="19470" name="Text Box 43"/>
          <p:cNvSpPr txBox="1">
            <a:spLocks noChangeArrowheads="1"/>
          </p:cNvSpPr>
          <p:nvPr/>
        </p:nvSpPr>
        <p:spPr bwMode="auto">
          <a:xfrm>
            <a:off x="566738" y="18986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 1000</a:t>
            </a:r>
          </a:p>
        </p:txBody>
      </p:sp>
      <p:grpSp>
        <p:nvGrpSpPr>
          <p:cNvPr id="19471" name="Group 44"/>
          <p:cNvGrpSpPr>
            <a:grpSpLocks/>
          </p:cNvGrpSpPr>
          <p:nvPr/>
        </p:nvGrpSpPr>
        <p:grpSpPr bwMode="auto">
          <a:xfrm>
            <a:off x="2695575" y="1314450"/>
            <a:ext cx="2016125" cy="1260475"/>
            <a:chOff x="263" y="2557"/>
            <a:chExt cx="1270" cy="1021"/>
          </a:xfrm>
        </p:grpSpPr>
        <p:sp>
          <p:nvSpPr>
            <p:cNvPr id="19540" name="Rectangle 45"/>
            <p:cNvSpPr>
              <a:spLocks noChangeArrowheads="1"/>
            </p:cNvSpPr>
            <p:nvPr/>
          </p:nvSpPr>
          <p:spPr bwMode="auto">
            <a:xfrm>
              <a:off x="311" y="3003"/>
              <a:ext cx="11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354C7B"/>
                </a:solidFill>
                <a:latin typeface="Tahoma" pitchFamily="34" charset="0"/>
              </a:endParaRPr>
            </a:p>
          </p:txBody>
        </p:sp>
        <p:sp>
          <p:nvSpPr>
            <p:cNvPr id="19541" name="Rectangle 46"/>
            <p:cNvSpPr>
              <a:spLocks noChangeArrowheads="1"/>
            </p:cNvSpPr>
            <p:nvPr/>
          </p:nvSpPr>
          <p:spPr bwMode="auto">
            <a:xfrm>
              <a:off x="916" y="3008"/>
              <a:ext cx="57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354C7B"/>
                </a:solidFill>
                <a:latin typeface="Tahoma" pitchFamily="34" charset="0"/>
              </a:endParaRPr>
            </a:p>
          </p:txBody>
        </p:sp>
        <p:pic>
          <p:nvPicPr>
            <p:cNvPr id="19542" name="Picture 47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3" name="Rectangle 48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44" name="Text Box 49"/>
            <p:cNvSpPr txBox="1">
              <a:spLocks noChangeArrowheads="1"/>
            </p:cNvSpPr>
            <p:nvPr/>
          </p:nvSpPr>
          <p:spPr bwMode="auto">
            <a:xfrm>
              <a:off x="626" y="2557"/>
              <a:ext cx="5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354C7B"/>
                  </a:solidFill>
                  <a:latin typeface="Tahoma" pitchFamily="34" charset="0"/>
                  <a:cs typeface="Tahoma" pitchFamily="34" charset="0"/>
                </a:rPr>
                <a:t>3. PÉNZ</a:t>
              </a:r>
            </a:p>
          </p:txBody>
        </p:sp>
        <p:sp>
          <p:nvSpPr>
            <p:cNvPr id="19545" name="Text Box 50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354C7B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354C7B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472" name="Text Box 51"/>
          <p:cNvSpPr txBox="1">
            <a:spLocks noChangeArrowheads="1"/>
          </p:cNvSpPr>
          <p:nvPr/>
        </p:nvSpPr>
        <p:spPr bwMode="auto">
          <a:xfrm>
            <a:off x="7637463" y="455453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(3) 8100</a:t>
            </a:r>
          </a:p>
        </p:txBody>
      </p:sp>
      <p:sp>
        <p:nvSpPr>
          <p:cNvPr id="19473" name="Rectangle 52"/>
          <p:cNvSpPr>
            <a:spLocks noChangeArrowheads="1"/>
          </p:cNvSpPr>
          <p:nvPr/>
        </p:nvSpPr>
        <p:spPr bwMode="auto">
          <a:xfrm>
            <a:off x="4864100" y="3505200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200" b="1">
              <a:solidFill>
                <a:srgbClr val="354C7B"/>
              </a:solidFill>
              <a:latin typeface="Tahoma" pitchFamily="34" charset="0"/>
            </a:endParaRPr>
          </a:p>
        </p:txBody>
      </p:sp>
      <p:sp>
        <p:nvSpPr>
          <p:cNvPr id="19474" name="Rectangle 53"/>
          <p:cNvSpPr>
            <a:spLocks noChangeArrowheads="1"/>
          </p:cNvSpPr>
          <p:nvPr/>
        </p:nvSpPr>
        <p:spPr bwMode="auto">
          <a:xfrm>
            <a:off x="6940550" y="4060825"/>
            <a:ext cx="1885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hu-HU" altLang="hu-HU" sz="12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9475" name="Line 54"/>
          <p:cNvSpPr>
            <a:spLocks noChangeShapeType="1"/>
          </p:cNvSpPr>
          <p:nvPr/>
        </p:nvSpPr>
        <p:spPr bwMode="auto">
          <a:xfrm flipH="1">
            <a:off x="4841875" y="728663"/>
            <a:ext cx="44450" cy="6129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76" name="Line 55"/>
          <p:cNvSpPr>
            <a:spLocks noChangeShapeType="1"/>
          </p:cNvSpPr>
          <p:nvPr/>
        </p:nvSpPr>
        <p:spPr bwMode="auto">
          <a:xfrm>
            <a:off x="4886325" y="3789363"/>
            <a:ext cx="42576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9477" name="Group 56"/>
          <p:cNvGrpSpPr>
            <a:grpSpLocks/>
          </p:cNvGrpSpPr>
          <p:nvPr/>
        </p:nvGrpSpPr>
        <p:grpSpPr bwMode="auto">
          <a:xfrm>
            <a:off x="4976813" y="2619375"/>
            <a:ext cx="2016125" cy="1349375"/>
            <a:chOff x="263" y="2557"/>
            <a:chExt cx="1270" cy="1021"/>
          </a:xfrm>
        </p:grpSpPr>
        <p:sp>
          <p:nvSpPr>
            <p:cNvPr id="19534" name="Rectangle 57"/>
            <p:cNvSpPr>
              <a:spLocks noChangeArrowheads="1"/>
            </p:cNvSpPr>
            <p:nvPr/>
          </p:nvSpPr>
          <p:spPr bwMode="auto">
            <a:xfrm>
              <a:off x="311" y="3003"/>
              <a:ext cx="11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35" name="Rectangle 58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36" name="Picture 59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7" name="Rectangle 60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38" name="Text Box 61"/>
            <p:cNvSpPr txBox="1">
              <a:spLocks noChangeArrowheads="1"/>
            </p:cNvSpPr>
            <p:nvPr/>
          </p:nvSpPr>
          <p:spPr bwMode="auto">
            <a:xfrm>
              <a:off x="460" y="2557"/>
              <a:ext cx="8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SZÁLLÍTÓK</a:t>
              </a:r>
            </a:p>
          </p:txBody>
        </p:sp>
        <p:sp>
          <p:nvSpPr>
            <p:cNvPr id="19539" name="Text Box 62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478" name="Text Box 63"/>
          <p:cNvSpPr txBox="1">
            <a:spLocks noChangeArrowheads="1"/>
          </p:cNvSpPr>
          <p:nvPr/>
        </p:nvSpPr>
        <p:spPr bwMode="auto">
          <a:xfrm>
            <a:off x="5027613" y="176371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 200</a:t>
            </a:r>
          </a:p>
        </p:txBody>
      </p:sp>
      <p:sp>
        <p:nvSpPr>
          <p:cNvPr id="19479" name="Text Box 64"/>
          <p:cNvSpPr txBox="1">
            <a:spLocks noChangeArrowheads="1"/>
          </p:cNvSpPr>
          <p:nvPr/>
        </p:nvSpPr>
        <p:spPr bwMode="auto">
          <a:xfrm>
            <a:off x="522288" y="2079625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     (1) 6000</a:t>
            </a:r>
          </a:p>
        </p:txBody>
      </p:sp>
      <p:sp>
        <p:nvSpPr>
          <p:cNvPr id="19480" name="Text Box 65"/>
          <p:cNvSpPr txBox="1">
            <a:spLocks noChangeArrowheads="1"/>
          </p:cNvSpPr>
          <p:nvPr/>
        </p:nvSpPr>
        <p:spPr bwMode="auto">
          <a:xfrm>
            <a:off x="5786438" y="30368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1200</a:t>
            </a:r>
          </a:p>
        </p:txBody>
      </p:sp>
      <p:sp>
        <p:nvSpPr>
          <p:cNvPr id="19481" name="Text Box 66"/>
          <p:cNvSpPr txBox="1">
            <a:spLocks noChangeArrowheads="1"/>
          </p:cNvSpPr>
          <p:nvPr/>
        </p:nvSpPr>
        <p:spPr bwMode="auto">
          <a:xfrm>
            <a:off x="5027613" y="19573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(1)  1200</a:t>
            </a:r>
          </a:p>
        </p:txBody>
      </p:sp>
      <p:sp>
        <p:nvSpPr>
          <p:cNvPr id="19482" name="Text Box 67"/>
          <p:cNvSpPr txBox="1">
            <a:spLocks noChangeArrowheads="1"/>
          </p:cNvSpPr>
          <p:nvPr/>
        </p:nvSpPr>
        <p:spPr bwMode="auto">
          <a:xfrm>
            <a:off x="7721600" y="18986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(3) 1620</a:t>
            </a:r>
          </a:p>
        </p:txBody>
      </p:sp>
      <p:sp>
        <p:nvSpPr>
          <p:cNvPr id="19483" name="Text Box 68"/>
          <p:cNvSpPr txBox="1">
            <a:spLocks noChangeArrowheads="1"/>
          </p:cNvSpPr>
          <p:nvPr/>
        </p:nvSpPr>
        <p:spPr bwMode="auto">
          <a:xfrm>
            <a:off x="2776538" y="198913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(3) 9720</a:t>
            </a:r>
          </a:p>
        </p:txBody>
      </p:sp>
      <p:sp>
        <p:nvSpPr>
          <p:cNvPr id="19484" name="Text Box 69"/>
          <p:cNvSpPr txBox="1">
            <a:spLocks noChangeArrowheads="1"/>
          </p:cNvSpPr>
          <p:nvPr/>
        </p:nvSpPr>
        <p:spPr bwMode="auto">
          <a:xfrm>
            <a:off x="1516063" y="18986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(3) 5558,8</a:t>
            </a:r>
          </a:p>
        </p:txBody>
      </p:sp>
      <p:sp>
        <p:nvSpPr>
          <p:cNvPr id="19485" name="Text Box 70"/>
          <p:cNvSpPr txBox="1">
            <a:spLocks noChangeArrowheads="1"/>
          </p:cNvSpPr>
          <p:nvPr/>
        </p:nvSpPr>
        <p:spPr bwMode="auto">
          <a:xfrm>
            <a:off x="4841875" y="446405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(3) 5558,8</a:t>
            </a:r>
          </a:p>
        </p:txBody>
      </p:sp>
      <p:sp>
        <p:nvSpPr>
          <p:cNvPr id="19486" name="Text Box 71"/>
          <p:cNvSpPr txBox="1">
            <a:spLocks noChangeArrowheads="1"/>
          </p:cNvSpPr>
          <p:nvPr/>
        </p:nvSpPr>
        <p:spPr bwMode="auto">
          <a:xfrm>
            <a:off x="657225" y="284321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Z.  4941,2</a:t>
            </a:r>
          </a:p>
        </p:txBody>
      </p:sp>
      <p:sp>
        <p:nvSpPr>
          <p:cNvPr id="19487" name="Text Box 72"/>
          <p:cNvSpPr txBox="1">
            <a:spLocks noChangeArrowheads="1"/>
          </p:cNvSpPr>
          <p:nvPr/>
        </p:nvSpPr>
        <p:spPr bwMode="auto">
          <a:xfrm>
            <a:off x="3632200" y="17192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(1)   7200</a:t>
            </a:r>
          </a:p>
        </p:txBody>
      </p:sp>
      <p:sp>
        <p:nvSpPr>
          <p:cNvPr id="19488" name="Text Box 73"/>
          <p:cNvSpPr txBox="1">
            <a:spLocks noChangeArrowheads="1"/>
          </p:cNvSpPr>
          <p:nvPr/>
        </p:nvSpPr>
        <p:spPr bwMode="auto">
          <a:xfrm>
            <a:off x="522288" y="234950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      (2) 3500</a:t>
            </a:r>
          </a:p>
        </p:txBody>
      </p:sp>
      <p:sp>
        <p:nvSpPr>
          <p:cNvPr id="19489" name="Text Box 74"/>
          <p:cNvSpPr txBox="1">
            <a:spLocks noChangeArrowheads="1"/>
          </p:cNvSpPr>
          <p:nvPr/>
        </p:nvSpPr>
        <p:spPr bwMode="auto">
          <a:xfrm>
            <a:off x="3632200" y="19446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(2)   4200</a:t>
            </a:r>
          </a:p>
        </p:txBody>
      </p:sp>
      <p:sp>
        <p:nvSpPr>
          <p:cNvPr id="19490" name="Text Box 75"/>
          <p:cNvSpPr txBox="1">
            <a:spLocks noChangeArrowheads="1"/>
          </p:cNvSpPr>
          <p:nvPr/>
        </p:nvSpPr>
        <p:spPr bwMode="auto">
          <a:xfrm>
            <a:off x="5072063" y="2124075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(2)   700</a:t>
            </a:r>
          </a:p>
        </p:txBody>
      </p:sp>
      <p:sp>
        <p:nvSpPr>
          <p:cNvPr id="19491" name="Line 76"/>
          <p:cNvSpPr>
            <a:spLocks noChangeShapeType="1"/>
          </p:cNvSpPr>
          <p:nvPr/>
        </p:nvSpPr>
        <p:spPr bwMode="auto">
          <a:xfrm>
            <a:off x="701675" y="2619375"/>
            <a:ext cx="16208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92" name="Text Box 77"/>
          <p:cNvSpPr txBox="1">
            <a:spLocks noChangeArrowheads="1"/>
          </p:cNvSpPr>
          <p:nvPr/>
        </p:nvSpPr>
        <p:spPr bwMode="auto">
          <a:xfrm>
            <a:off x="611188" y="2619375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TF 10500</a:t>
            </a:r>
          </a:p>
        </p:txBody>
      </p:sp>
      <p:grpSp>
        <p:nvGrpSpPr>
          <p:cNvPr id="19493" name="Group 78"/>
          <p:cNvGrpSpPr>
            <a:grpSpLocks/>
          </p:cNvGrpSpPr>
          <p:nvPr/>
        </p:nvGrpSpPr>
        <p:grpSpPr bwMode="auto">
          <a:xfrm>
            <a:off x="6877050" y="2619375"/>
            <a:ext cx="2016125" cy="1349375"/>
            <a:chOff x="263" y="2557"/>
            <a:chExt cx="1270" cy="1021"/>
          </a:xfrm>
        </p:grpSpPr>
        <p:sp>
          <p:nvSpPr>
            <p:cNvPr id="19528" name="Rectangle 79"/>
            <p:cNvSpPr>
              <a:spLocks noChangeArrowheads="1"/>
            </p:cNvSpPr>
            <p:nvPr/>
          </p:nvSpPr>
          <p:spPr bwMode="auto">
            <a:xfrm>
              <a:off x="311" y="3003"/>
              <a:ext cx="11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29" name="Rectangle 80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30" name="Picture 81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1" name="Rectangle 82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32" name="Text Box 83"/>
            <p:cNvSpPr txBox="1">
              <a:spLocks noChangeArrowheads="1"/>
            </p:cNvSpPr>
            <p:nvPr/>
          </p:nvSpPr>
          <p:spPr bwMode="auto">
            <a:xfrm>
              <a:off x="333" y="2557"/>
              <a:ext cx="11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JEGYZETT TŐKE</a:t>
              </a:r>
            </a:p>
          </p:txBody>
        </p:sp>
        <p:sp>
          <p:nvSpPr>
            <p:cNvPr id="19533" name="Text Box 84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494" name="Text Box 85"/>
          <p:cNvSpPr txBox="1">
            <a:spLocks noChangeArrowheads="1"/>
          </p:cNvSpPr>
          <p:nvPr/>
        </p:nvSpPr>
        <p:spPr bwMode="auto">
          <a:xfrm>
            <a:off x="2646363" y="17319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 14000</a:t>
            </a:r>
          </a:p>
        </p:txBody>
      </p:sp>
      <p:sp>
        <p:nvSpPr>
          <p:cNvPr id="19495" name="Text Box 86"/>
          <p:cNvSpPr txBox="1">
            <a:spLocks noChangeArrowheads="1"/>
          </p:cNvSpPr>
          <p:nvPr/>
        </p:nvSpPr>
        <p:spPr bwMode="auto">
          <a:xfrm>
            <a:off x="7772400" y="30368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(NY) 14000</a:t>
            </a:r>
          </a:p>
        </p:txBody>
      </p:sp>
      <p:sp>
        <p:nvSpPr>
          <p:cNvPr id="19496" name="Line 87"/>
          <p:cNvSpPr>
            <a:spLocks noChangeShapeType="1"/>
          </p:cNvSpPr>
          <p:nvPr/>
        </p:nvSpPr>
        <p:spPr bwMode="auto">
          <a:xfrm>
            <a:off x="2867025" y="2214563"/>
            <a:ext cx="16208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97" name="Text Box 88"/>
          <p:cNvSpPr txBox="1">
            <a:spLocks noChangeArrowheads="1"/>
          </p:cNvSpPr>
          <p:nvPr/>
        </p:nvSpPr>
        <p:spPr bwMode="auto">
          <a:xfrm>
            <a:off x="2681288" y="23161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BEF:  9720</a:t>
            </a:r>
          </a:p>
        </p:txBody>
      </p:sp>
      <p:sp>
        <p:nvSpPr>
          <p:cNvPr id="19498" name="Text Box 89"/>
          <p:cNvSpPr txBox="1">
            <a:spLocks noChangeArrowheads="1"/>
          </p:cNvSpPr>
          <p:nvPr/>
        </p:nvSpPr>
        <p:spPr bwMode="auto">
          <a:xfrm>
            <a:off x="3721100" y="2316163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KIF:  11400</a:t>
            </a:r>
          </a:p>
        </p:txBody>
      </p:sp>
      <p:sp>
        <p:nvSpPr>
          <p:cNvPr id="19499" name="Text Box 90"/>
          <p:cNvSpPr txBox="1">
            <a:spLocks noChangeArrowheads="1"/>
          </p:cNvSpPr>
          <p:nvPr/>
        </p:nvSpPr>
        <p:spPr bwMode="auto">
          <a:xfrm>
            <a:off x="2817813" y="2676525"/>
            <a:ext cx="184467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Z=NY+BEF-KIF= 12320</a:t>
            </a:r>
          </a:p>
        </p:txBody>
      </p:sp>
      <p:sp>
        <p:nvSpPr>
          <p:cNvPr id="19500" name="Text Box 91"/>
          <p:cNvSpPr txBox="1">
            <a:spLocks noChangeArrowheads="1"/>
          </p:cNvSpPr>
          <p:nvPr/>
        </p:nvSpPr>
        <p:spPr bwMode="auto">
          <a:xfrm>
            <a:off x="296863" y="3429000"/>
            <a:ext cx="30972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DIREKT CASH FLOW = </a:t>
            </a:r>
            <a:b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BEF-KIF=9720-11400= - 1680</a:t>
            </a:r>
          </a:p>
        </p:txBody>
      </p:sp>
      <p:sp>
        <p:nvSpPr>
          <p:cNvPr id="19501" name="Text Box 92"/>
          <p:cNvSpPr txBox="1">
            <a:spLocks noChangeArrowheads="1"/>
          </p:cNvSpPr>
          <p:nvPr/>
        </p:nvSpPr>
        <p:spPr bwMode="auto">
          <a:xfrm>
            <a:off x="296863" y="3789363"/>
            <a:ext cx="3070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4625" indent="-17462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722438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359025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95613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4528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9100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3672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824413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INDIREKT CASH FLOW = </a:t>
            </a:r>
            <a:b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14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Z-NY=12320 – 14000 = -1680</a:t>
            </a:r>
          </a:p>
        </p:txBody>
      </p:sp>
      <p:grpSp>
        <p:nvGrpSpPr>
          <p:cNvPr id="19502" name="Group 93"/>
          <p:cNvGrpSpPr>
            <a:grpSpLocks/>
          </p:cNvGrpSpPr>
          <p:nvPr/>
        </p:nvGrpSpPr>
        <p:grpSpPr bwMode="auto">
          <a:xfrm>
            <a:off x="5921375" y="3159125"/>
            <a:ext cx="2016125" cy="1349375"/>
            <a:chOff x="263" y="2557"/>
            <a:chExt cx="1270" cy="1021"/>
          </a:xfrm>
        </p:grpSpPr>
        <p:sp>
          <p:nvSpPr>
            <p:cNvPr id="19522" name="Rectangle 94"/>
            <p:cNvSpPr>
              <a:spLocks noChangeArrowheads="1"/>
            </p:cNvSpPr>
            <p:nvPr/>
          </p:nvSpPr>
          <p:spPr bwMode="auto">
            <a:xfrm>
              <a:off x="311" y="3003"/>
              <a:ext cx="11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23" name="Rectangle 95"/>
            <p:cNvSpPr>
              <a:spLocks noChangeArrowheads="1"/>
            </p:cNvSpPr>
            <p:nvPr/>
          </p:nvSpPr>
          <p:spPr bwMode="auto">
            <a:xfrm>
              <a:off x="916" y="3007"/>
              <a:ext cx="57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24" name="Picture 96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5" name="Rectangle 97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26" name="Text Box 98"/>
            <p:cNvSpPr txBox="1">
              <a:spLocks noChangeArrowheads="1"/>
            </p:cNvSpPr>
            <p:nvPr/>
          </p:nvSpPr>
          <p:spPr bwMode="auto">
            <a:xfrm>
              <a:off x="346" y="2557"/>
              <a:ext cx="11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4. ÉVI EREDMÉNY</a:t>
              </a:r>
            </a:p>
          </p:txBody>
        </p:sp>
        <p:sp>
          <p:nvSpPr>
            <p:cNvPr id="19527" name="Text Box 99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T                            K</a:t>
              </a:r>
              <a:endParaRPr lang="hu-HU" altLang="hu-HU" sz="9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66148" name="Text Box 100"/>
          <p:cNvSpPr txBox="1">
            <a:spLocks noChangeArrowheads="1"/>
          </p:cNvSpPr>
          <p:nvPr/>
        </p:nvSpPr>
        <p:spPr bwMode="auto">
          <a:xfrm>
            <a:off x="6732588" y="3532188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2541,2</a:t>
            </a:r>
          </a:p>
        </p:txBody>
      </p:sp>
      <p:grpSp>
        <p:nvGrpSpPr>
          <p:cNvPr id="19504" name="Group 101"/>
          <p:cNvGrpSpPr>
            <a:grpSpLocks/>
          </p:cNvGrpSpPr>
          <p:nvPr/>
        </p:nvGrpSpPr>
        <p:grpSpPr bwMode="auto">
          <a:xfrm>
            <a:off x="250825" y="4284663"/>
            <a:ext cx="4500563" cy="2384425"/>
            <a:chOff x="263" y="2557"/>
            <a:chExt cx="1270" cy="1021"/>
          </a:xfrm>
        </p:grpSpPr>
        <p:sp>
          <p:nvSpPr>
            <p:cNvPr id="19516" name="Rectangle 102"/>
            <p:cNvSpPr>
              <a:spLocks noChangeArrowheads="1"/>
            </p:cNvSpPr>
            <p:nvPr/>
          </p:nvSpPr>
          <p:spPr bwMode="auto">
            <a:xfrm>
              <a:off x="311" y="3003"/>
              <a:ext cx="5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9517" name="Rectangle 103"/>
            <p:cNvSpPr>
              <a:spLocks noChangeArrowheads="1"/>
            </p:cNvSpPr>
            <p:nvPr/>
          </p:nvSpPr>
          <p:spPr bwMode="auto">
            <a:xfrm>
              <a:off x="916" y="3008"/>
              <a:ext cx="575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hu-HU" altLang="hu-HU" sz="12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pic>
          <p:nvPicPr>
            <p:cNvPr id="19518" name="Picture 104" descr="cid:image001.gif@01C56813.97455D6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2805"/>
              <a:ext cx="127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9" name="Rectangle 105"/>
            <p:cNvSpPr>
              <a:spLocks noChangeArrowheads="1"/>
            </p:cNvSpPr>
            <p:nvPr/>
          </p:nvSpPr>
          <p:spPr bwMode="auto">
            <a:xfrm>
              <a:off x="899" y="2911"/>
              <a:ext cx="7" cy="66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9520" name="Text Box 106"/>
            <p:cNvSpPr txBox="1">
              <a:spLocks noChangeArrowheads="1"/>
            </p:cNvSpPr>
            <p:nvPr/>
          </p:nvSpPr>
          <p:spPr bwMode="auto">
            <a:xfrm>
              <a:off x="421" y="2557"/>
              <a:ext cx="96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4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CASH FLOW INDIREKT LEVEZETÉSE</a:t>
              </a:r>
            </a:p>
          </p:txBody>
        </p:sp>
        <p:sp>
          <p:nvSpPr>
            <p:cNvPr id="19521" name="Text Box 107"/>
            <p:cNvSpPr txBox="1">
              <a:spLocks noChangeArrowheads="1"/>
            </p:cNvSpPr>
            <p:nvPr/>
          </p:nvSpPr>
          <p:spPr bwMode="auto">
            <a:xfrm>
              <a:off x="316" y="2725"/>
              <a:ext cx="1095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2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hu-HU" altLang="hu-HU" sz="1000" b="1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PÉNZFORRÁSOK +                       PÉNZFELHASZNÁLÁSOK -</a:t>
              </a:r>
              <a:endParaRPr lang="hu-HU" altLang="hu-HU" sz="800" b="1">
                <a:solidFill>
                  <a:srgbClr val="000066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66156" name="Text Box 108"/>
          <p:cNvSpPr txBox="1">
            <a:spLocks noChangeArrowheads="1"/>
          </p:cNvSpPr>
          <p:nvPr/>
        </p:nvSpPr>
        <p:spPr bwMode="auto">
          <a:xfrm>
            <a:off x="250825" y="3081338"/>
            <a:ext cx="2565400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ÁV= 4941,2 – 1000 =3941,2 </a:t>
            </a: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CF -</a:t>
            </a:r>
          </a:p>
        </p:txBody>
      </p:sp>
      <p:sp>
        <p:nvSpPr>
          <p:cNvPr id="1666157" name="Text Box 109"/>
          <p:cNvSpPr txBox="1">
            <a:spLocks noChangeArrowheads="1"/>
          </p:cNvSpPr>
          <p:nvPr/>
        </p:nvSpPr>
        <p:spPr bwMode="auto">
          <a:xfrm>
            <a:off x="3041650" y="5062538"/>
            <a:ext cx="76517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3941,2</a:t>
            </a:r>
          </a:p>
        </p:txBody>
      </p:sp>
      <p:sp>
        <p:nvSpPr>
          <p:cNvPr id="1666158" name="Line 110"/>
          <p:cNvSpPr>
            <a:spLocks noChangeShapeType="1"/>
          </p:cNvSpPr>
          <p:nvPr/>
        </p:nvSpPr>
        <p:spPr bwMode="auto">
          <a:xfrm>
            <a:off x="5065713" y="2393950"/>
            <a:ext cx="16208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6159" name="Text Box 111"/>
          <p:cNvSpPr txBox="1">
            <a:spLocks noChangeArrowheads="1"/>
          </p:cNvSpPr>
          <p:nvPr/>
        </p:nvSpPr>
        <p:spPr bwMode="auto">
          <a:xfrm>
            <a:off x="5027613" y="2362200"/>
            <a:ext cx="11652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Z.  2100</a:t>
            </a:r>
          </a:p>
        </p:txBody>
      </p:sp>
      <p:sp>
        <p:nvSpPr>
          <p:cNvPr id="1666160" name="Text Box 112"/>
          <p:cNvSpPr txBox="1">
            <a:spLocks noChangeArrowheads="1"/>
          </p:cNvSpPr>
          <p:nvPr/>
        </p:nvSpPr>
        <p:spPr bwMode="auto">
          <a:xfrm>
            <a:off x="4392613" y="2484438"/>
            <a:ext cx="2565400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ÁV=2100-200=1900 </a:t>
            </a: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CF -</a:t>
            </a:r>
            <a:r>
              <a:rPr lang="hu-HU" altLang="hu-HU" sz="1000">
                <a:solidFill>
                  <a:srgbClr val="CBBD3B"/>
                </a:solidFill>
                <a:latin typeface="Palatino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lang="hu-HU" altLang="hu-HU" sz="1000">
                <a:solidFill>
                  <a:srgbClr val="CBBD3B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666161" name="Text Box 113"/>
          <p:cNvSpPr txBox="1">
            <a:spLocks noChangeArrowheads="1"/>
          </p:cNvSpPr>
          <p:nvPr/>
        </p:nvSpPr>
        <p:spPr bwMode="auto">
          <a:xfrm>
            <a:off x="6416675" y="2214563"/>
            <a:ext cx="2565400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ÁV=1620-0= +1620 </a:t>
            </a: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Cf +</a:t>
            </a:r>
            <a:endParaRPr lang="hu-HU" altLang="hu-HU" sz="1000">
              <a:solidFill>
                <a:srgbClr val="CBBD3B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666162" name="Text Box 114"/>
          <p:cNvSpPr txBox="1">
            <a:spLocks noChangeArrowheads="1"/>
          </p:cNvSpPr>
          <p:nvPr/>
        </p:nvSpPr>
        <p:spPr bwMode="auto">
          <a:xfrm>
            <a:off x="3041650" y="5241925"/>
            <a:ext cx="76517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1900</a:t>
            </a:r>
          </a:p>
        </p:txBody>
      </p:sp>
      <p:sp>
        <p:nvSpPr>
          <p:cNvPr id="1666163" name="Text Box 115"/>
          <p:cNvSpPr txBox="1">
            <a:spLocks noChangeArrowheads="1"/>
          </p:cNvSpPr>
          <p:nvPr/>
        </p:nvSpPr>
        <p:spPr bwMode="auto">
          <a:xfrm>
            <a:off x="1692275" y="5241925"/>
            <a:ext cx="76517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1620</a:t>
            </a:r>
          </a:p>
        </p:txBody>
      </p:sp>
      <p:sp>
        <p:nvSpPr>
          <p:cNvPr id="1666164" name="Text Box 116"/>
          <p:cNvSpPr txBox="1">
            <a:spLocks noChangeArrowheads="1"/>
          </p:cNvSpPr>
          <p:nvPr/>
        </p:nvSpPr>
        <p:spPr bwMode="auto">
          <a:xfrm>
            <a:off x="1646238" y="5049838"/>
            <a:ext cx="76517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2541,2</a:t>
            </a:r>
          </a:p>
        </p:txBody>
      </p:sp>
      <p:sp>
        <p:nvSpPr>
          <p:cNvPr id="1666165" name="Line 117"/>
          <p:cNvSpPr>
            <a:spLocks noChangeShapeType="1"/>
          </p:cNvSpPr>
          <p:nvPr/>
        </p:nvSpPr>
        <p:spPr bwMode="auto">
          <a:xfrm>
            <a:off x="1196975" y="5543550"/>
            <a:ext cx="26114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66166" name="Text Box 118"/>
          <p:cNvSpPr txBox="1">
            <a:spLocks noChangeArrowheads="1"/>
          </p:cNvSpPr>
          <p:nvPr/>
        </p:nvSpPr>
        <p:spPr bwMode="auto">
          <a:xfrm>
            <a:off x="1377950" y="5634038"/>
            <a:ext cx="2384425" cy="257175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CF = 4161,2-5841,2 = - 1680</a:t>
            </a:r>
          </a:p>
        </p:txBody>
      </p:sp>
    </p:spTree>
    <p:extLst>
      <p:ext uri="{BB962C8B-B14F-4D97-AF65-F5344CB8AC3E}">
        <p14:creationId xmlns:p14="http://schemas.microsoft.com/office/powerpoint/2010/main" val="369109409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6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6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6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6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6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6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66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6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66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6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6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66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148" grpId="0" animBg="1"/>
      <p:bldP spid="1666156" grpId="0" animBg="1"/>
      <p:bldP spid="1666157" grpId="0" animBg="1"/>
      <p:bldP spid="1666158" grpId="0" animBg="1"/>
      <p:bldP spid="1666159" grpId="0" animBg="1"/>
      <p:bldP spid="1666160" grpId="0" animBg="1"/>
      <p:bldP spid="1666161" grpId="0" animBg="1"/>
      <p:bldP spid="1666162" grpId="0" animBg="1"/>
      <p:bldP spid="1666163" grpId="0" animBg="1"/>
      <p:bldP spid="1666164" grpId="0" animBg="1"/>
      <p:bldP spid="1666165" grpId="0" animBg="1"/>
      <p:bldP spid="16661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3FB2416-8B4C-4519-8E57-8800A0FED2BE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4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9792" y="2276872"/>
            <a:ext cx="6121052" cy="1143000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rgbClr val="FF3300"/>
                </a:solidFill>
              </a:rPr>
              <a:t>A DIREKT ÉS INDIREKT MÓDSZERREL IS AZONOS IDŐSZAKRA UGYANAZT A VÉGEREDMÉNYT KELL KAPNI!</a:t>
            </a:r>
          </a:p>
        </p:txBody>
      </p:sp>
      <p:pic>
        <p:nvPicPr>
          <p:cNvPr id="5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C1191E-8324-4D4E-8FF8-7620662FF9A5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hu-HU" altLang="hu-HU" sz="14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-26988"/>
            <a:ext cx="9396412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AutoShape 1"/>
          <p:cNvSpPr>
            <a:spLocks/>
          </p:cNvSpPr>
          <p:nvPr/>
        </p:nvSpPr>
        <p:spPr bwMode="auto">
          <a:xfrm>
            <a:off x="30163" y="115888"/>
            <a:ext cx="8070850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199" dir="305999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algn="l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algn="l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algn="l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algn="l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200" b="1" dirty="0">
                <a:solidFill>
                  <a:srgbClr val="FF3300"/>
                </a:solidFill>
                <a:sym typeface="Wingdings" pitchFamily="2" charset="2"/>
              </a:rPr>
              <a:t></a:t>
            </a:r>
            <a:r>
              <a:rPr lang="hu-HU" altLang="hu-HU" sz="4200" b="1" dirty="0">
                <a:solidFill>
                  <a:srgbClr val="FF3300"/>
                </a:solidFill>
                <a:sym typeface="Wingdings" pitchFamily="2" charset="2"/>
              </a:rPr>
              <a:t>A CASH FLOW </a:t>
            </a:r>
            <a:br>
              <a:rPr lang="hu-HU" altLang="hu-HU" sz="4200" b="1" dirty="0">
                <a:solidFill>
                  <a:srgbClr val="FF3300"/>
                </a:solidFill>
                <a:sym typeface="Wingdings" pitchFamily="2" charset="2"/>
              </a:rPr>
            </a:br>
            <a:r>
              <a:rPr lang="hu-HU" altLang="hu-HU" sz="4200" b="1" dirty="0">
                <a:solidFill>
                  <a:srgbClr val="FF3300"/>
                </a:solidFill>
                <a:sym typeface="Wingdings" pitchFamily="2" charset="2"/>
              </a:rPr>
              <a:t>      CÉLJA ÉS</a:t>
            </a:r>
            <a:br>
              <a:rPr lang="hu-HU" altLang="hu-HU" sz="4200" b="1" dirty="0">
                <a:solidFill>
                  <a:srgbClr val="FF3300"/>
                </a:solidFill>
                <a:sym typeface="Wingdings" pitchFamily="2" charset="2"/>
              </a:rPr>
            </a:br>
            <a:r>
              <a:rPr lang="hu-HU" altLang="hu-HU" sz="4200" b="1" dirty="0">
                <a:solidFill>
                  <a:srgbClr val="FF3300"/>
                </a:solidFill>
                <a:sym typeface="Wingdings" pitchFamily="2" charset="2"/>
              </a:rPr>
              <a:t>      RÉSZTERÜLETEI</a:t>
            </a:r>
            <a:endParaRPr lang="hu-HU" altLang="hu-HU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0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Dia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" b="6822"/>
          <a:stretch>
            <a:fillRect/>
          </a:stretch>
        </p:blipFill>
        <p:spPr bwMode="auto">
          <a:xfrm>
            <a:off x="0" y="-1332"/>
            <a:ext cx="9144000" cy="702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AC4CC2-85A1-43ED-81E0-0367F245CE20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hu-HU" altLang="hu-HU" sz="1400" smtClean="0"/>
          </a:p>
        </p:txBody>
      </p:sp>
      <p:sp>
        <p:nvSpPr>
          <p:cNvPr id="1650711" name="Oval 23"/>
          <p:cNvSpPr>
            <a:spLocks noChangeArrowheads="1"/>
          </p:cNvSpPr>
          <p:nvPr/>
        </p:nvSpPr>
        <p:spPr bwMode="auto">
          <a:xfrm>
            <a:off x="6084391" y="3141539"/>
            <a:ext cx="3024113" cy="371646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3132138" y="5805488"/>
            <a:ext cx="23034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CBBD3B"/>
              </a:buClr>
              <a:buSzPct val="50000"/>
              <a:buFont typeface="Wingdings" pitchFamily="2" charset="2"/>
              <a:buChar char="Ø"/>
            </a:pPr>
            <a:endParaRPr lang="hu-HU" altLang="hu-HU" sz="1400">
              <a:solidFill>
                <a:srgbClr val="CBBD3B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accent6"/>
                </a:solidFill>
              </a:rPr>
              <a:t>TANULSÁG:</a:t>
            </a:r>
            <a:br>
              <a:rPr lang="hu-HU" b="1" dirty="0" smtClean="0">
                <a:solidFill>
                  <a:schemeClr val="accent6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- A MAI ELŐADÁS LEGFONTOSABB ÜZENETEI -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b="1" dirty="0" smtClean="0">
                <a:solidFill>
                  <a:schemeClr val="accent6"/>
                </a:solidFill>
              </a:rPr>
              <a:t>1. A PÉNZ ALKALMAS ELTÉRŐ ÁR/ÉRTÉK ARÁNYOK MEGJELENÍTÉSÉRE</a:t>
            </a:r>
          </a:p>
          <a:p>
            <a:pPr marL="0" indent="0" algn="ctr">
              <a:buFontTx/>
              <a:buNone/>
              <a:defRPr/>
            </a:pPr>
            <a:r>
              <a:rPr lang="hu-HU" b="1" dirty="0" smtClean="0">
                <a:solidFill>
                  <a:schemeClr val="accent6"/>
                </a:solidFill>
              </a:rPr>
              <a:t>2. A PÉNZ AZ ÜZLETI ÉLET ÜZEMANYAGA, VAGY AHOGY AZ ANGOLOK MONDJÁK:</a:t>
            </a:r>
          </a:p>
          <a:p>
            <a:pPr marL="0" indent="0" algn="ctr">
              <a:buFontTx/>
              <a:buNone/>
              <a:defRPr/>
            </a:pPr>
            <a:r>
              <a:rPr lang="hu-HU" sz="4800" b="1" dirty="0" smtClean="0">
                <a:solidFill>
                  <a:schemeClr val="accent6"/>
                </a:solidFill>
              </a:rPr>
              <a:t>3. A CASH A KIRÁLY!</a:t>
            </a:r>
            <a:endParaRPr lang="hu-HU" sz="4800" b="1" dirty="0">
              <a:solidFill>
                <a:schemeClr val="accent6"/>
              </a:solidFill>
            </a:endParaRPr>
          </a:p>
        </p:txBody>
      </p:sp>
      <p:sp>
        <p:nvSpPr>
          <p:cNvPr id="12292" name="Dia számának hely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A02AA5-937B-4ECC-B79B-D09D0B31E3D2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723C6B-F937-4F43-BB4B-EC938303EB53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400" smtClean="0"/>
          </a:p>
        </p:txBody>
      </p:sp>
      <p:sp>
        <p:nvSpPr>
          <p:cNvPr id="1657858" name="Rectangle 2"/>
          <p:cNvSpPr>
            <a:spLocks noChangeArrowheads="1"/>
          </p:cNvSpPr>
          <p:nvPr/>
        </p:nvSpPr>
        <p:spPr bwMode="auto">
          <a:xfrm>
            <a:off x="1117600" y="1393825"/>
            <a:ext cx="7518400" cy="19621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6" tIns="46793" rIns="89986" bIns="4679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9750" algn="l"/>
                <a:tab pos="5221288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9750" algn="l"/>
                <a:tab pos="5221288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9750" algn="l"/>
                <a:tab pos="52212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hu-HU" sz="1400">
                <a:latin typeface="Tahoma" pitchFamily="34" charset="0"/>
                <a:cs typeface="Tahoma" pitchFamily="34" charset="0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</a:rPr>
              <a:t>1.</a:t>
            </a:r>
            <a:r>
              <a:rPr lang="hu-HU" altLang="hu-HU" sz="900">
                <a:latin typeface="Tahoma" pitchFamily="34" charset="0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</a:rPr>
              <a:t>Adózás előtti eredmény</a:t>
            </a:r>
            <a:r>
              <a:rPr lang="hu-HU" altLang="hu-HU" sz="900">
                <a:latin typeface="Tahoma" pitchFamily="34" charset="0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2.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Elszámolt amortizáció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3.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Elszámolt értékveszté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s	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4.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Céltartalék-képzés és felhasználás különbözete	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5.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Befektetett eszközök értékesítésének eredménye	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6.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Szállítói kötelezettség változása	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7.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Egyéb rövidlejáratú kötelezettség változása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8.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Passzív időbeli elhatárolások változása	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  9.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Vevőkövetelés változása	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10.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Forgóeszközök (vevő és pénzeszköz nélkül) változása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11.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Aktív időbeli elhatárolások változása	</a:t>
            </a:r>
            <a:endParaRPr lang="fr-FR" altLang="hu-HU" sz="90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12.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Fizetett, fizetendő adó (nyereség után)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–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13.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Fizetett, fizetendő osztalék, részesedés</a:t>
            </a:r>
            <a:r>
              <a:rPr lang="hu-HU" altLang="hu-HU" sz="900">
                <a:latin typeface="Tahoma" pitchFamily="34" charset="0"/>
                <a:sym typeface="Symbol" pitchFamily="18" charset="2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  <a:sym typeface="Symbol" pitchFamily="18" charset="2"/>
              </a:rPr>
              <a:t>–</a:t>
            </a:r>
          </a:p>
        </p:txBody>
      </p:sp>
      <p:sp>
        <p:nvSpPr>
          <p:cNvPr id="1657859" name="Rectangle 3"/>
          <p:cNvSpPr>
            <a:spLocks noChangeArrowheads="1"/>
          </p:cNvSpPr>
          <p:nvPr/>
        </p:nvSpPr>
        <p:spPr bwMode="auto">
          <a:xfrm>
            <a:off x="812800" y="900113"/>
            <a:ext cx="7823200" cy="4762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6" tIns="46793" rIns="89986" bIns="46793">
            <a:spAutoFit/>
          </a:bodyPr>
          <a:lstStyle>
            <a:lvl1pPr marL="609600" indent="-609600"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409700" indent="-60960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09800" indent="-609600"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3009900" indent="-60960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810000" indent="-609600" algn="l" eaLnBrk="0" hangingPunct="0">
              <a:spcBef>
                <a:spcPct val="20000"/>
              </a:spcBef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4267200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724400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5181600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638800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b="1">
                <a:latin typeface="Tahoma" pitchFamily="34" charset="0"/>
              </a:rPr>
              <a:t>I. </a:t>
            </a:r>
            <a:r>
              <a:rPr lang="fr-FR" altLang="hu-HU" sz="1200" b="1">
                <a:latin typeface="Tahoma" pitchFamily="34" charset="0"/>
                <a:cs typeface="Tahoma" pitchFamily="34" charset="0"/>
              </a:rPr>
              <a:t>Szokásos tevékenységből származó pénzeszköz-változás</a:t>
            </a:r>
            <a:r>
              <a:rPr lang="hu-HU" altLang="hu-HU" sz="1200" b="1">
                <a:latin typeface="Tahoma" pitchFamily="34" charset="0"/>
              </a:rPr>
              <a:t>	  </a:t>
            </a:r>
            <a:r>
              <a:rPr lang="fr-FR" altLang="hu-HU" sz="1200" b="1">
                <a:latin typeface="Tahoma" pitchFamily="34" charset="0"/>
                <a:cs typeface="Tahoma" pitchFamily="34" charset="0"/>
                <a:sym typeface="Symbol" pitchFamily="18" charset="2"/>
              </a:rPr>
              <a:t></a:t>
            </a:r>
            <a:endParaRPr lang="hu-HU" altLang="hu-HU" sz="1200" b="1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b="1" i="1">
                <a:latin typeface="Tahoma" pitchFamily="34" charset="0"/>
              </a:rPr>
              <a:t>	(</a:t>
            </a:r>
            <a:r>
              <a:rPr lang="hu-HU" altLang="hu-HU" sz="1200" b="1" i="1">
                <a:latin typeface="Tahoma" pitchFamily="34" charset="0"/>
                <a:cs typeface="Tahoma" pitchFamily="34" charset="0"/>
              </a:rPr>
              <a:t>Működési cash flow, 1-13. sorok)</a:t>
            </a:r>
            <a:r>
              <a:rPr lang="fr-FR" altLang="hu-HU" sz="1200" b="1">
                <a:latin typeface="Tahoma" pitchFamily="34" charset="0"/>
              </a:rPr>
              <a:t> </a:t>
            </a:r>
            <a:r>
              <a:rPr lang="hu-HU" altLang="hu-HU" sz="1200" b="1">
                <a:latin typeface="Tahoma" pitchFamily="34" charset="0"/>
              </a:rPr>
              <a:t> </a:t>
            </a:r>
            <a:endParaRPr lang="fr-FR" altLang="hu-HU" sz="1200" b="1">
              <a:latin typeface="Tahoma" pitchFamily="34" charset="0"/>
            </a:endParaRPr>
          </a:p>
        </p:txBody>
      </p:sp>
      <p:sp>
        <p:nvSpPr>
          <p:cNvPr id="1657860" name="Rectangle 4"/>
          <p:cNvSpPr>
            <a:spLocks noChangeArrowheads="1"/>
          </p:cNvSpPr>
          <p:nvPr/>
        </p:nvSpPr>
        <p:spPr bwMode="auto">
          <a:xfrm>
            <a:off x="812800" y="3330575"/>
            <a:ext cx="7823200" cy="4762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6" tIns="46793" rIns="89986" bIns="4679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b="1">
                <a:latin typeface="Tahoma" pitchFamily="34" charset="0"/>
                <a:cs typeface="Times New Roman" pitchFamily="18" charset="0"/>
              </a:rPr>
              <a:t>II.</a:t>
            </a:r>
            <a:r>
              <a:rPr lang="hu-HU" altLang="hu-HU" sz="1200" b="1">
                <a:latin typeface="Tahoma" pitchFamily="34" charset="0"/>
              </a:rPr>
              <a:t> </a:t>
            </a:r>
            <a:r>
              <a:rPr lang="hu-HU" altLang="hu-HU" sz="1200" b="1">
                <a:latin typeface="Tahoma" pitchFamily="34" charset="0"/>
                <a:cs typeface="Times New Roman" pitchFamily="18" charset="0"/>
              </a:rPr>
              <a:t>Befektetési tevékenységb</a:t>
            </a:r>
            <a:r>
              <a:rPr lang="hu-HU" altLang="hu-HU" sz="1200" b="1">
                <a:latin typeface="Tahoma" pitchFamily="34" charset="0"/>
              </a:rPr>
              <a:t>ő</a:t>
            </a:r>
            <a:r>
              <a:rPr lang="hu-HU" altLang="hu-HU" sz="1200" b="1">
                <a:latin typeface="Tahoma" pitchFamily="34" charset="0"/>
                <a:cs typeface="Times New Roman" pitchFamily="18" charset="0"/>
              </a:rPr>
              <a:t>l származó pénzeszköz-változás</a:t>
            </a:r>
            <a:r>
              <a:rPr lang="hu-HU" altLang="hu-HU" sz="1200" b="1">
                <a:latin typeface="Tahoma" pitchFamily="34" charset="0"/>
              </a:rPr>
              <a:t>	  </a:t>
            </a:r>
            <a:r>
              <a:rPr lang="fr-FR" altLang="hu-HU" sz="1200" b="1">
                <a:latin typeface="Tahoma" pitchFamily="34" charset="0"/>
                <a:cs typeface="Tahoma" pitchFamily="34" charset="0"/>
                <a:sym typeface="Symbol" pitchFamily="18" charset="2"/>
              </a:rPr>
              <a:t></a:t>
            </a:r>
            <a:r>
              <a:rPr lang="hu-HU" altLang="hu-HU" sz="1200" b="1">
                <a:latin typeface="Tahoma" pitchFamily="34" charset="0"/>
                <a:cs typeface="Times New Roman" pitchFamily="18" charset="0"/>
              </a:rPr>
              <a:t> </a:t>
            </a:r>
            <a:endParaRPr lang="hu-HU" altLang="hu-HU" sz="1200" b="1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b="1" i="1">
                <a:latin typeface="Tahoma" pitchFamily="34" charset="0"/>
              </a:rPr>
              <a:t>	</a:t>
            </a:r>
            <a:r>
              <a:rPr lang="hu-HU" altLang="hu-HU" sz="1200" b="1" i="1">
                <a:latin typeface="Tahoma" pitchFamily="34" charset="0"/>
                <a:cs typeface="Times New Roman" pitchFamily="18" charset="0"/>
              </a:rPr>
              <a:t>(Befektetési cash flow, 14-16. sorok)</a:t>
            </a:r>
            <a:r>
              <a:rPr lang="hu-HU" altLang="hu-HU" sz="1200" b="1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57861" name="Rectangle 5"/>
          <p:cNvSpPr>
            <a:spLocks noChangeArrowheads="1"/>
          </p:cNvSpPr>
          <p:nvPr/>
        </p:nvSpPr>
        <p:spPr bwMode="auto">
          <a:xfrm>
            <a:off x="1117600" y="3824288"/>
            <a:ext cx="7518400" cy="5207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6" tIns="46793" rIns="89986" bIns="4679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9750" algn="l"/>
                <a:tab pos="5221288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9750" algn="l"/>
                <a:tab pos="5221288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9750" algn="l"/>
                <a:tab pos="52212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</a:rPr>
              <a:t>14.</a:t>
            </a:r>
            <a:r>
              <a:rPr lang="hu-HU" altLang="hu-HU" sz="900">
                <a:latin typeface="Tahoma" pitchFamily="34" charset="0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</a:rPr>
              <a:t>Befektetett eszközök beszerzése</a:t>
            </a:r>
            <a:r>
              <a:rPr lang="hu-HU" altLang="hu-HU" sz="900">
                <a:latin typeface="Tahoma" pitchFamily="34" charset="0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</a:rPr>
              <a:t>–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latin typeface="Tahoma" pitchFamily="34" charset="0"/>
                <a:cs typeface="Tahoma" pitchFamily="34" charset="0"/>
              </a:rPr>
              <a:t>15.</a:t>
            </a:r>
            <a:r>
              <a:rPr lang="hu-HU" altLang="hu-HU" sz="900">
                <a:latin typeface="Tahoma" pitchFamily="34" charset="0"/>
              </a:rPr>
              <a:t> </a:t>
            </a:r>
            <a:r>
              <a:rPr lang="fr-FR" altLang="hu-HU" sz="900">
                <a:latin typeface="Tahoma" pitchFamily="34" charset="0"/>
                <a:cs typeface="Tahoma" pitchFamily="34" charset="0"/>
              </a:rPr>
              <a:t>Befektetett eszközök eladása</a:t>
            </a:r>
            <a:r>
              <a:rPr lang="hu-HU" altLang="hu-HU" sz="900">
                <a:latin typeface="Tahoma" pitchFamily="34" charset="0"/>
              </a:rPr>
              <a:t>	</a:t>
            </a:r>
            <a:r>
              <a:rPr lang="fr-FR" altLang="hu-HU" sz="900">
                <a:latin typeface="Tahoma" pitchFamily="34" charset="0"/>
                <a:cs typeface="Tahoma" pitchFamily="34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900">
                <a:latin typeface="Tahoma" pitchFamily="34" charset="0"/>
                <a:cs typeface="Tahoma" pitchFamily="34" charset="0"/>
              </a:rPr>
              <a:t>16.</a:t>
            </a:r>
            <a:r>
              <a:rPr lang="hu-HU" altLang="hu-HU" sz="900">
                <a:latin typeface="Tahoma" pitchFamily="34" charset="0"/>
              </a:rPr>
              <a:t> </a:t>
            </a:r>
            <a:r>
              <a:rPr lang="hu-HU" altLang="hu-HU" sz="900">
                <a:latin typeface="Tahoma" pitchFamily="34" charset="0"/>
                <a:cs typeface="Tahoma" pitchFamily="34" charset="0"/>
              </a:rPr>
              <a:t>Kapott osztalék</a:t>
            </a:r>
            <a:r>
              <a:rPr lang="fr-FR" altLang="hu-HU" sz="900">
                <a:latin typeface="Times New Roman" pitchFamily="18" charset="0"/>
              </a:rPr>
              <a:t> </a:t>
            </a:r>
            <a:r>
              <a:rPr lang="hu-HU" altLang="hu-HU" sz="900">
                <a:latin typeface="Times New Roman" pitchFamily="18" charset="0"/>
              </a:rPr>
              <a:t>	</a:t>
            </a:r>
            <a:r>
              <a:rPr lang="hu-HU" altLang="hu-HU" sz="900">
                <a:latin typeface="Tahoma" pitchFamily="34" charset="0"/>
              </a:rPr>
              <a:t>+</a:t>
            </a:r>
            <a:endParaRPr lang="fr-FR" altLang="hu-HU" sz="900">
              <a:latin typeface="Tahoma" pitchFamily="34" charset="0"/>
            </a:endParaRPr>
          </a:p>
        </p:txBody>
      </p:sp>
      <p:sp>
        <p:nvSpPr>
          <p:cNvPr id="1657862" name="Rectangle 6"/>
          <p:cNvSpPr>
            <a:spLocks noChangeArrowheads="1"/>
          </p:cNvSpPr>
          <p:nvPr/>
        </p:nvSpPr>
        <p:spPr bwMode="auto">
          <a:xfrm>
            <a:off x="812800" y="4365625"/>
            <a:ext cx="7823200" cy="47625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9986" tIns="46793" rIns="89986" bIns="4679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III.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Pénzügyi m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</a:rPr>
              <a:t>ű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veletekb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</a:rPr>
              <a:t>ő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l származó pénzeszköz-változás 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</a:rPr>
              <a:t>	  </a:t>
            </a:r>
            <a:r>
              <a:rPr lang="fr-FR" altLang="hu-HU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</a:t>
            </a:r>
            <a:endParaRPr lang="hu-HU" altLang="hu-HU" sz="12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b="1" i="1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hu-HU" altLang="hu-HU" sz="1200" b="1" i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(Finanszírozási cash flow, 17-27. sorok)</a:t>
            </a:r>
            <a:r>
              <a:rPr lang="hu-HU" altLang="hu-HU" sz="1200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657863" name="Rectangle 7"/>
          <p:cNvSpPr>
            <a:spLocks noChangeArrowheads="1"/>
          </p:cNvSpPr>
          <p:nvPr/>
        </p:nvSpPr>
        <p:spPr bwMode="auto">
          <a:xfrm>
            <a:off x="1117600" y="4859338"/>
            <a:ext cx="7518400" cy="16129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9986" tIns="46793" rIns="89986" bIns="4679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9750" algn="l"/>
                <a:tab pos="5221288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9750" algn="l"/>
                <a:tab pos="5221288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9750" algn="l"/>
                <a:tab pos="52212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  <a:tab pos="52212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17.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Részvénykibocsátás bevétele (tőkebevonás)	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Kötvénykibocsátás bevétele	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19.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Hitel és kölcsön felvétele	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Hosszú lej-ra nyújtott kölcs. törl., és bankbet. megsz.	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21.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Véglegesen kapott pénzeszköz	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22.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Részvénybevonás (tőkeleszállítás)	–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23.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Kötvény visszafizetés	–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24.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Hitel és kölcsön törlesztése, visszafizetése	–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H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osszú lej-ra nyújtott kölcs. és elhelyezett bankbet.	–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26.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Véglegesen átadott pénzeszköz	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27.</a:t>
            </a:r>
            <a:r>
              <a:rPr lang="hu-HU" altLang="hu-HU" sz="9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Alapítókkal szembeni, illetve egyéb h. lej. köt. változása	</a:t>
            </a:r>
            <a:r>
              <a:rPr lang="fr-FR" altLang="hu-HU" sz="9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</a:t>
            </a:r>
          </a:p>
        </p:txBody>
      </p:sp>
      <p:sp>
        <p:nvSpPr>
          <p:cNvPr id="1657864" name="Rectangle 8"/>
          <p:cNvSpPr>
            <a:spLocks noChangeArrowheads="1"/>
          </p:cNvSpPr>
          <p:nvPr/>
        </p:nvSpPr>
        <p:spPr bwMode="auto">
          <a:xfrm>
            <a:off x="812800" y="6435725"/>
            <a:ext cx="7823200" cy="3238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6" tIns="46793" rIns="89986" bIns="4679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58800" algn="l"/>
                <a:tab pos="5427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58800" algn="l"/>
                <a:tab pos="5427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1400" b="1">
                <a:latin typeface="Tahoma" pitchFamily="34" charset="0"/>
                <a:cs typeface="Times New Roman" pitchFamily="18" charset="0"/>
              </a:rPr>
              <a:t>IV. Pénzeszközök változása (</a:t>
            </a:r>
            <a:r>
              <a:rPr lang="hu-HU" altLang="hu-HU" sz="1400" b="1">
                <a:latin typeface="Tahoma" pitchFamily="34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hu-HU" altLang="hu-HU" sz="1400" b="1">
                <a:latin typeface="Tahoma" pitchFamily="34" charset="0"/>
                <a:cs typeface="Times New Roman" pitchFamily="18" charset="0"/>
              </a:rPr>
              <a:t> I. </a:t>
            </a:r>
            <a:r>
              <a:rPr lang="hu-HU" altLang="hu-HU" sz="1400" b="1">
                <a:latin typeface="Tahoma" pitchFamily="34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hu-HU" altLang="hu-HU" sz="1400" b="1">
                <a:latin typeface="Tahoma" pitchFamily="34" charset="0"/>
                <a:cs typeface="Times New Roman" pitchFamily="18" charset="0"/>
              </a:rPr>
              <a:t> II.</a:t>
            </a:r>
            <a:r>
              <a:rPr lang="hu-HU" altLang="hu-HU" sz="1400" b="1">
                <a:latin typeface="Tahoma" pitchFamily="34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hu-HU" altLang="hu-HU" sz="1400" b="1">
                <a:latin typeface="Tahoma" pitchFamily="34" charset="0"/>
                <a:cs typeface="Times New Roman" pitchFamily="18" charset="0"/>
              </a:rPr>
              <a:t> III. sorok)</a:t>
            </a:r>
            <a:r>
              <a:rPr lang="hu-HU" altLang="hu-HU" sz="1400" b="1">
                <a:latin typeface="Tahoma" pitchFamily="34" charset="0"/>
              </a:rPr>
              <a:t>	  </a:t>
            </a:r>
            <a:r>
              <a:rPr lang="hu-HU" altLang="hu-HU" sz="1400" b="1">
                <a:latin typeface="Tahoma" pitchFamily="34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GB" altLang="hu-HU" sz="1400" b="1">
                <a:latin typeface="Tahoma" pitchFamily="34" charset="0"/>
                <a:cs typeface="Times New Roman" pitchFamily="18" charset="0"/>
              </a:rPr>
              <a:t> </a:t>
            </a:r>
            <a:endParaRPr lang="fr-FR" altLang="hu-HU" sz="14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274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495300"/>
          </a:xfrm>
        </p:spPr>
        <p:txBody>
          <a:bodyPr/>
          <a:lstStyle/>
          <a:p>
            <a:pPr eaLnBrk="1" hangingPunct="1"/>
            <a:r>
              <a:rPr lang="hu-HU" altLang="hu-HU" sz="3600" smtClean="0"/>
              <a:t>INDIREKT CASH FLOW KIMUTATÁS</a:t>
            </a:r>
          </a:p>
        </p:txBody>
      </p:sp>
    </p:spTree>
    <p:extLst>
      <p:ext uri="{BB962C8B-B14F-4D97-AF65-F5344CB8AC3E}">
        <p14:creationId xmlns:p14="http://schemas.microsoft.com/office/powerpoint/2010/main" val="16591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58" grpId="0" animBg="1"/>
      <p:bldP spid="1657859" grpId="0" animBg="1"/>
      <p:bldP spid="1657860" grpId="0" animBg="1"/>
      <p:bldP spid="1657861" grpId="0" animBg="1"/>
      <p:bldP spid="1657862" grpId="0" animBg="1"/>
      <p:bldP spid="1657863" grpId="0" animBg="1"/>
      <p:bldP spid="16578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3FEC27-A4BF-4BF9-993B-5262DAA138B9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913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0" smtClean="0">
                <a:latin typeface="Tahoma" pitchFamily="34" charset="0"/>
              </a:rPr>
              <a:t>MINDEZT AZONBAN A LEGFONTOSABB VEZETŐI DÖNTÉSEINKKEL ÖSSZEFÜGGÉSBEN KELL LÁTNUNK!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2616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3F968F-693A-41DD-B321-6B1BFA71C9C0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hu-HU" altLang="hu-HU" sz="140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77863" y="533400"/>
            <a:ext cx="76422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705" tIns="27407" rIns="52705" bIns="27407" anchor="ctr">
            <a:spAutoFit/>
          </a:bodyPr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latin typeface="Tahoma" pitchFamily="34" charset="0"/>
              </a:rPr>
              <a:t>A CASH FLOW KIMUTATÁSBAN A VÁLLALAT TEVÉKENYSÉGEI AZ ALÁBBI HÁRMAS FELOSZTÁSBAN JELENNEK MEG: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677863" y="2063750"/>
            <a:ext cx="2587625" cy="606425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705" tIns="27407" rIns="52705" bIns="27407" anchor="ctr"/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Tahoma" pitchFamily="34" charset="0"/>
              </a:rPr>
              <a:t>Működési tevékenység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77863" y="2840038"/>
            <a:ext cx="2587625" cy="89693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705" tIns="27407" rIns="52705" bIns="27407" anchor="ctr">
            <a:spAutoFit/>
          </a:bodyPr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Tahoma" pitchFamily="34" charset="0"/>
              </a:rPr>
              <a:t>Beruházási-befektetési tevékenység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677863" y="4027488"/>
            <a:ext cx="2587625" cy="554037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705" tIns="27407" rIns="52705" bIns="27407" anchor="ctr"/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chemeClr val="bg1"/>
                </a:solidFill>
                <a:latin typeface="Tahoma" pitchFamily="34" charset="0"/>
              </a:rPr>
              <a:t>Pénzügyi műveletek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5313363" y="4027488"/>
            <a:ext cx="3006725" cy="554037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705" tIns="27407" rIns="52705" bIns="27407" anchor="ctr"/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chemeClr val="bg1"/>
                </a:solidFill>
                <a:latin typeface="Tahoma" pitchFamily="34" charset="0"/>
              </a:rPr>
              <a:t>Finanszírozási cash flow – </a:t>
            </a:r>
            <a:r>
              <a:rPr lang="hu-HU" altLang="hu-HU" sz="1800">
                <a:solidFill>
                  <a:schemeClr val="bg1"/>
                </a:solidFill>
                <a:latin typeface="Tahoma" pitchFamily="34" charset="0"/>
              </a:rPr>
              <a:t>Financing cash flow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5313363" y="2995613"/>
            <a:ext cx="3006725" cy="5857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705" tIns="27407" rIns="52705" bIns="27407" anchor="ctr"/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Tahoma" pitchFamily="34" charset="0"/>
              </a:rPr>
              <a:t>Befektetési cash flow – </a:t>
            </a:r>
            <a:r>
              <a:rPr lang="hu-HU" altLang="hu-HU" sz="1800">
                <a:latin typeface="Tahoma" pitchFamily="34" charset="0"/>
              </a:rPr>
              <a:t>Investment cash flow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5313363" y="2063750"/>
            <a:ext cx="3006725" cy="606425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705" tIns="27407" rIns="52705" bIns="27407" anchor="ctr"/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Tahoma" pitchFamily="34" charset="0"/>
              </a:rPr>
              <a:t>Működési cash flow – </a:t>
            </a:r>
            <a:r>
              <a:rPr lang="hu-HU" altLang="hu-HU" sz="1800">
                <a:latin typeface="Tahoma" pitchFamily="34" charset="0"/>
              </a:rPr>
              <a:t>Operating cash flow</a:t>
            </a:r>
          </a:p>
        </p:txBody>
      </p:sp>
      <p:sp>
        <p:nvSpPr>
          <p:cNvPr id="32778" name="AutoShape 9"/>
          <p:cNvSpPr>
            <a:spLocks noChangeArrowheads="1"/>
          </p:cNvSpPr>
          <p:nvPr/>
        </p:nvSpPr>
        <p:spPr bwMode="auto">
          <a:xfrm>
            <a:off x="3265488" y="2139950"/>
            <a:ext cx="2047875" cy="442913"/>
          </a:xfrm>
          <a:custGeom>
            <a:avLst/>
            <a:gdLst>
              <a:gd name="T0" fmla="*/ 145617755 w 21600"/>
              <a:gd name="T1" fmla="*/ 0 h 21600"/>
              <a:gd name="T2" fmla="*/ 0 w 21600"/>
              <a:gd name="T3" fmla="*/ 4541027 h 21600"/>
              <a:gd name="T4" fmla="*/ 145617755 w 21600"/>
              <a:gd name="T5" fmla="*/ 9082034 h 21600"/>
              <a:gd name="T6" fmla="*/ 194157038 w 21600"/>
              <a:gd name="T7" fmla="*/ 45410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32779" name="AutoShape 10"/>
          <p:cNvSpPr>
            <a:spLocks noChangeArrowheads="1"/>
          </p:cNvSpPr>
          <p:nvPr/>
        </p:nvSpPr>
        <p:spPr bwMode="auto">
          <a:xfrm>
            <a:off x="3265488" y="3060700"/>
            <a:ext cx="2047875" cy="444500"/>
          </a:xfrm>
          <a:custGeom>
            <a:avLst/>
            <a:gdLst>
              <a:gd name="T0" fmla="*/ 145617755 w 21600"/>
              <a:gd name="T1" fmla="*/ 0 h 21600"/>
              <a:gd name="T2" fmla="*/ 0 w 21600"/>
              <a:gd name="T3" fmla="*/ 4573617 h 21600"/>
              <a:gd name="T4" fmla="*/ 145617755 w 21600"/>
              <a:gd name="T5" fmla="*/ 9147234 h 21600"/>
              <a:gd name="T6" fmla="*/ 194157038 w 21600"/>
              <a:gd name="T7" fmla="*/ 45736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32780" name="AutoShape 11"/>
          <p:cNvSpPr>
            <a:spLocks noChangeArrowheads="1"/>
          </p:cNvSpPr>
          <p:nvPr/>
        </p:nvSpPr>
        <p:spPr bwMode="auto">
          <a:xfrm>
            <a:off x="3265488" y="4094163"/>
            <a:ext cx="2047875" cy="442912"/>
          </a:xfrm>
          <a:custGeom>
            <a:avLst/>
            <a:gdLst>
              <a:gd name="T0" fmla="*/ 145617755 w 21600"/>
              <a:gd name="T1" fmla="*/ 0 h 21600"/>
              <a:gd name="T2" fmla="*/ 0 w 21600"/>
              <a:gd name="T3" fmla="*/ 4540996 h 21600"/>
              <a:gd name="T4" fmla="*/ 145617755 w 21600"/>
              <a:gd name="T5" fmla="*/ 9081993 h 21600"/>
              <a:gd name="T6" fmla="*/ 194157038 w 21600"/>
              <a:gd name="T7" fmla="*/ 45409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1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http://autopult.hu/galeria/1108/sarga/anz_traffic_lights_ahead_sign_(colou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4330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hu-HU" altLang="hu-HU" b="1" dirty="0" smtClean="0"/>
              <a:t>STRATÉGIAI DÖNTÉSEK</a:t>
            </a:r>
          </a:p>
        </p:txBody>
      </p:sp>
      <p:sp>
        <p:nvSpPr>
          <p:cNvPr id="14339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8FD0B5-592D-4821-BE6C-D7612C6470D1}" type="slidenum">
              <a:rPr lang="hu-HU" altLang="hu-HU" sz="1400" b="1" smtClean="0"/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hu-HU" altLang="hu-HU" sz="1400" b="1" smtClean="0"/>
          </a:p>
        </p:txBody>
      </p:sp>
      <p:sp>
        <p:nvSpPr>
          <p:cNvPr id="1449987" name="Text Box 3"/>
          <p:cNvSpPr txBox="1">
            <a:spLocks noChangeArrowheads="1"/>
          </p:cNvSpPr>
          <p:nvPr/>
        </p:nvSpPr>
        <p:spPr bwMode="auto">
          <a:xfrm>
            <a:off x="0" y="4959350"/>
            <a:ext cx="9144000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8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CBBD3B"/>
              </a:buClr>
              <a:buSzPct val="50000"/>
              <a:buFont typeface="Wingdings" pitchFamily="2" charset="2"/>
              <a:buNone/>
            </a:pPr>
            <a:endParaRPr lang="hu-HU" altLang="hu-HU" sz="2400" b="1">
              <a:latin typeface="Palatino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BBD3B"/>
              </a:buClr>
              <a:buSzPct val="50000"/>
              <a:buFont typeface="Wingdings" pitchFamily="2" charset="2"/>
              <a:buNone/>
            </a:pPr>
            <a:endParaRPr lang="hu-HU" altLang="hu-HU" sz="2400" b="1">
              <a:latin typeface="Palatino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BBD3B"/>
              </a:buClr>
              <a:buSzPct val="50000"/>
              <a:buFont typeface="Wingdings" pitchFamily="2" charset="2"/>
              <a:buNone/>
            </a:pPr>
            <a:endParaRPr lang="hu-HU" altLang="hu-HU" sz="2400" b="1">
              <a:latin typeface="Palatino" pitchFamily="18" charset="0"/>
            </a:endParaRPr>
          </a:p>
        </p:txBody>
      </p:sp>
      <p:sp>
        <p:nvSpPr>
          <p:cNvPr id="1449988" name="Text Box 4"/>
          <p:cNvSpPr txBox="1">
            <a:spLocks noChangeArrowheads="1"/>
          </p:cNvSpPr>
          <p:nvPr/>
        </p:nvSpPr>
        <p:spPr bwMode="auto">
          <a:xfrm>
            <a:off x="3362498" y="1479550"/>
            <a:ext cx="2433638" cy="1077913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kumimoji="1"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MIT?</a:t>
            </a:r>
            <a:br>
              <a:rPr kumimoji="1"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kumimoji="1"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HOGYAN?</a:t>
            </a:r>
          </a:p>
        </p:txBody>
      </p:sp>
      <p:sp>
        <p:nvSpPr>
          <p:cNvPr id="1449989" name="Text Box 5"/>
          <p:cNvSpPr txBox="1">
            <a:spLocks noChangeArrowheads="1"/>
          </p:cNvSpPr>
          <p:nvPr/>
        </p:nvSpPr>
        <p:spPr bwMode="auto">
          <a:xfrm>
            <a:off x="3613770" y="3645024"/>
            <a:ext cx="1908175" cy="5842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kumimoji="1"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MIVEL?</a:t>
            </a:r>
          </a:p>
        </p:txBody>
      </p:sp>
      <p:sp>
        <p:nvSpPr>
          <p:cNvPr id="1449990" name="Text Box 6"/>
          <p:cNvSpPr txBox="1">
            <a:spLocks noChangeArrowheads="1"/>
          </p:cNvSpPr>
          <p:nvPr/>
        </p:nvSpPr>
        <p:spPr bwMode="auto">
          <a:xfrm>
            <a:off x="3677270" y="5373216"/>
            <a:ext cx="1974850" cy="584200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kumimoji="1"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MIBŐL?</a:t>
            </a:r>
          </a:p>
        </p:txBody>
      </p:sp>
      <p:sp>
        <p:nvSpPr>
          <p:cNvPr id="1449991" name="Text Box 7"/>
          <p:cNvSpPr txBox="1">
            <a:spLocks noChangeArrowheads="1"/>
          </p:cNvSpPr>
          <p:nvPr/>
        </p:nvSpPr>
        <p:spPr bwMode="auto">
          <a:xfrm>
            <a:off x="250825" y="1811338"/>
            <a:ext cx="2074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hu-HU" altLang="hu-HU" sz="1800" b="1">
                <a:latin typeface="Verdana" pitchFamily="34" charset="0"/>
              </a:rPr>
              <a:t>MŰKÖDTETÉSI</a:t>
            </a:r>
            <a:br>
              <a:rPr kumimoji="1" lang="hu-HU" altLang="hu-HU" sz="1800" b="1">
                <a:latin typeface="Verdana" pitchFamily="34" charset="0"/>
              </a:rPr>
            </a:br>
            <a:r>
              <a:rPr kumimoji="1" lang="hu-HU" altLang="hu-HU" sz="1800" b="1">
                <a:latin typeface="Verdana" pitchFamily="34" charset="0"/>
              </a:rPr>
              <a:t>DÖNTÉSEK</a:t>
            </a:r>
          </a:p>
        </p:txBody>
      </p:sp>
      <p:sp>
        <p:nvSpPr>
          <p:cNvPr id="1449992" name="Text Box 8"/>
          <p:cNvSpPr txBox="1">
            <a:spLocks noChangeArrowheads="1"/>
          </p:cNvSpPr>
          <p:nvPr/>
        </p:nvSpPr>
        <p:spPr bwMode="auto">
          <a:xfrm>
            <a:off x="6444208" y="1484784"/>
            <a:ext cx="2808312" cy="1231106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 dirty="0">
                <a:latin typeface="Verdana" pitchFamily="34" charset="0"/>
              </a:rPr>
              <a:t>EREDMÉNYKIMUTATÁS,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 dirty="0">
                <a:latin typeface="Verdana" pitchFamily="34" charset="0"/>
              </a:rPr>
              <a:t>MÉRLEG </a:t>
            </a:r>
            <a:r>
              <a:rPr kumimoji="1" lang="hu-HU" altLang="hu-HU" sz="1800" b="1" dirty="0">
                <a:sym typeface="Symbol" pitchFamily="18" charset="2"/>
              </a:rPr>
              <a:t></a:t>
            </a:r>
            <a:endParaRPr kumimoji="1" lang="hu-HU" altLang="hu-HU" sz="1400" b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 dirty="0" smtClean="0"/>
              <a:t>FORGÓESZKÖZÖK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 dirty="0" smtClean="0"/>
              <a:t>ÉS </a:t>
            </a:r>
            <a:r>
              <a:rPr kumimoji="1" lang="hu-HU" altLang="hu-HU" sz="1400" b="1" dirty="0"/>
              <a:t>FOLYÓ FORRÁSOK,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 dirty="0" smtClean="0">
                <a:latin typeface="Verdana" pitchFamily="34" charset="0"/>
              </a:rPr>
              <a:t>MŰKÖDÉSI CASH FLOW</a:t>
            </a:r>
            <a:endParaRPr kumimoji="1" lang="hu-HU" altLang="hu-HU" sz="1400" b="1" dirty="0">
              <a:latin typeface="Verdana" pitchFamily="34" charset="0"/>
            </a:endParaRPr>
          </a:p>
        </p:txBody>
      </p:sp>
      <p:sp>
        <p:nvSpPr>
          <p:cNvPr id="1449993" name="Text Box 9"/>
          <p:cNvSpPr txBox="1">
            <a:spLocks noChangeArrowheads="1"/>
          </p:cNvSpPr>
          <p:nvPr/>
        </p:nvSpPr>
        <p:spPr bwMode="auto">
          <a:xfrm>
            <a:off x="250825" y="3792538"/>
            <a:ext cx="2111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hu-HU" altLang="hu-HU" sz="1800" b="1">
                <a:latin typeface="Verdana" pitchFamily="34" charset="0"/>
              </a:rPr>
              <a:t>BEFEKTETÉSI </a:t>
            </a:r>
            <a:br>
              <a:rPr kumimoji="1" lang="hu-HU" altLang="hu-HU" sz="1800" b="1">
                <a:latin typeface="Verdana" pitchFamily="34" charset="0"/>
              </a:rPr>
            </a:br>
            <a:r>
              <a:rPr kumimoji="1" lang="hu-HU" altLang="hu-HU" sz="1800" b="1">
                <a:latin typeface="Verdana" pitchFamily="34" charset="0"/>
              </a:rPr>
              <a:t>DÖNTÉSEK</a:t>
            </a:r>
          </a:p>
        </p:txBody>
      </p:sp>
      <p:sp>
        <p:nvSpPr>
          <p:cNvPr id="1449994" name="Text Box 10"/>
          <p:cNvSpPr txBox="1">
            <a:spLocks noChangeArrowheads="1"/>
          </p:cNvSpPr>
          <p:nvPr/>
        </p:nvSpPr>
        <p:spPr bwMode="auto">
          <a:xfrm>
            <a:off x="323850" y="5301208"/>
            <a:ext cx="2489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hu-HU" altLang="hu-HU" sz="1800" b="1" dirty="0">
                <a:latin typeface="Verdana" pitchFamily="34" charset="0"/>
              </a:rPr>
              <a:t>FINANSZÍROZÁSI</a:t>
            </a:r>
            <a:br>
              <a:rPr kumimoji="1" lang="hu-HU" altLang="hu-HU" sz="1800" b="1" dirty="0">
                <a:latin typeface="Verdana" pitchFamily="34" charset="0"/>
              </a:rPr>
            </a:br>
            <a:r>
              <a:rPr kumimoji="1" lang="hu-HU" altLang="hu-HU" sz="1800" b="1" dirty="0">
                <a:latin typeface="Verdana" pitchFamily="34" charset="0"/>
              </a:rPr>
              <a:t> DÖNTÉSEK</a:t>
            </a:r>
          </a:p>
        </p:txBody>
      </p:sp>
      <p:sp>
        <p:nvSpPr>
          <p:cNvPr id="1449995" name="Text Box 11"/>
          <p:cNvSpPr txBox="1">
            <a:spLocks noChangeArrowheads="1"/>
          </p:cNvSpPr>
          <p:nvPr/>
        </p:nvSpPr>
        <p:spPr bwMode="auto">
          <a:xfrm>
            <a:off x="6444208" y="3407966"/>
            <a:ext cx="2736305" cy="123110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 dirty="0">
                <a:latin typeface="Verdana" pitchFamily="34" charset="0"/>
              </a:rPr>
              <a:t>MÉRLEG</a:t>
            </a:r>
            <a:r>
              <a:rPr kumimoji="1" lang="hu-HU" altLang="hu-HU" sz="1800" b="1" dirty="0">
                <a:latin typeface="Verdana" pitchFamily="34" charset="0"/>
              </a:rPr>
              <a:t> </a:t>
            </a:r>
            <a:r>
              <a:rPr kumimoji="1" lang="hu-HU" altLang="hu-HU" sz="1800" b="1" dirty="0">
                <a:latin typeface="Verdana" pitchFamily="34" charset="0"/>
                <a:sym typeface="Symbol" pitchFamily="18" charset="2"/>
              </a:rPr>
              <a:t> </a:t>
            </a:r>
            <a:r>
              <a:rPr kumimoji="1" lang="hu-HU" altLang="hu-HU" sz="1400" b="1" dirty="0">
                <a:latin typeface="Verdana" pitchFamily="34" charset="0"/>
                <a:sym typeface="Wingdings" pitchFamily="2" charset="2"/>
              </a:rPr>
              <a:t>BEFEKTETETT ESZKÖZÖK</a:t>
            </a:r>
            <a:r>
              <a:rPr kumimoji="1" lang="hu-HU" altLang="hu-HU" sz="1400" b="1" dirty="0">
                <a:latin typeface="Verdana" pitchFamily="34" charset="0"/>
              </a:rPr>
              <a:t> </a:t>
            </a:r>
            <a:br>
              <a:rPr kumimoji="1" lang="hu-HU" altLang="hu-HU" sz="1400" b="1" dirty="0">
                <a:latin typeface="Verdana" pitchFamily="34" charset="0"/>
              </a:rPr>
            </a:br>
            <a:r>
              <a:rPr kumimoji="1" lang="hu-HU" altLang="hu-HU" sz="1400" b="1" dirty="0">
                <a:latin typeface="Verdana" pitchFamily="34" charset="0"/>
              </a:rPr>
              <a:t>ÉS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 dirty="0">
                <a:latin typeface="Verdana" pitchFamily="34" charset="0"/>
              </a:rPr>
              <a:t>BEFEKTETÉSI CASH FLOW</a:t>
            </a:r>
          </a:p>
        </p:txBody>
      </p:sp>
      <p:sp>
        <p:nvSpPr>
          <p:cNvPr id="1449996" name="Text Box 12"/>
          <p:cNvSpPr txBox="1">
            <a:spLocks noChangeArrowheads="1"/>
          </p:cNvSpPr>
          <p:nvPr/>
        </p:nvSpPr>
        <p:spPr bwMode="auto">
          <a:xfrm>
            <a:off x="6444207" y="5013176"/>
            <a:ext cx="2736305" cy="116955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>
                <a:latin typeface="Verdana" pitchFamily="34" charset="0"/>
              </a:rPr>
              <a:t>MÉRLEG </a:t>
            </a:r>
            <a:r>
              <a:rPr kumimoji="1" lang="hu-HU" altLang="hu-HU" sz="1400" b="1">
                <a:latin typeface="Verdana" pitchFamily="34" charset="0"/>
                <a:sym typeface="Symbol" pitchFamily="18" charset="2"/>
              </a:rPr>
              <a:t> TARTÓS </a:t>
            </a:r>
            <a:r>
              <a:rPr kumimoji="1" lang="hu-HU" altLang="hu-HU" sz="1400" b="1">
                <a:latin typeface="Verdana" pitchFamily="34" charset="0"/>
                <a:sym typeface="Wingdings" pitchFamily="2" charset="2"/>
              </a:rPr>
              <a:t>FORRÁSOK</a:t>
            </a:r>
            <a:r>
              <a:rPr kumimoji="1" lang="hu-HU" altLang="hu-HU" sz="1400" b="1">
                <a:latin typeface="Verdana" pitchFamily="34" charset="0"/>
              </a:rPr>
              <a:t> </a:t>
            </a:r>
            <a:br>
              <a:rPr kumimoji="1" lang="hu-HU" altLang="hu-HU" sz="1400" b="1">
                <a:latin typeface="Verdana" pitchFamily="34" charset="0"/>
              </a:rPr>
            </a:br>
            <a:r>
              <a:rPr kumimoji="1" lang="hu-HU" altLang="hu-HU" sz="1400" b="1">
                <a:latin typeface="Verdana" pitchFamily="34" charset="0"/>
              </a:rPr>
              <a:t>ÉS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400" b="1">
                <a:latin typeface="Verdana" pitchFamily="34" charset="0"/>
              </a:rPr>
              <a:t>FINANSZÍROZÁSI CASH FLOW</a:t>
            </a:r>
          </a:p>
        </p:txBody>
      </p:sp>
    </p:spTree>
    <p:extLst>
      <p:ext uri="{BB962C8B-B14F-4D97-AF65-F5344CB8AC3E}">
        <p14:creationId xmlns:p14="http://schemas.microsoft.com/office/powerpoint/2010/main" val="29219671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4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4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4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4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4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4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4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4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4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4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4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4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4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4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4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4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987" grpId="0" autoUpdateAnimBg="0"/>
      <p:bldP spid="1449988" grpId="0" autoUpdateAnimBg="0"/>
      <p:bldP spid="1449989" grpId="0" autoUpdateAnimBg="0"/>
      <p:bldP spid="1449990" grpId="0" autoUpdateAnimBg="0"/>
      <p:bldP spid="1449991" grpId="0" autoUpdateAnimBg="0"/>
      <p:bldP spid="1449992" grpId="0" animBg="1" autoUpdateAnimBg="0"/>
      <p:bldP spid="1449993" grpId="0" autoUpdateAnimBg="0"/>
      <p:bldP spid="1449994" grpId="0" autoUpdateAnimBg="0"/>
      <p:bldP spid="1449995" grpId="0" animBg="1" autoUpdateAnimBg="0"/>
      <p:bldP spid="144999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EDD-0BDA-457A-8288-F6640BD02F60}" type="slidenum">
              <a:rPr lang="hu-HU">
                <a:solidFill>
                  <a:schemeClr val="tx1"/>
                </a:solidFill>
              </a:rPr>
              <a:pPr/>
              <a:t>34</a:t>
            </a:fld>
            <a:endParaRPr lang="hu-HU">
              <a:solidFill>
                <a:schemeClr val="tx1"/>
              </a:solidFill>
            </a:endParaRPr>
          </a:p>
        </p:txBody>
      </p:sp>
      <p:sp>
        <p:nvSpPr>
          <p:cNvPr id="1451010" name="Oval 2"/>
          <p:cNvSpPr>
            <a:spLocks noChangeArrowheads="1"/>
          </p:cNvSpPr>
          <p:nvPr/>
        </p:nvSpPr>
        <p:spPr bwMode="auto">
          <a:xfrm>
            <a:off x="2771775" y="3644900"/>
            <a:ext cx="3671888" cy="3024188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z="1200" b="1">
              <a:solidFill>
                <a:schemeClr val="folHlink"/>
              </a:solidFill>
            </a:endParaRPr>
          </a:p>
          <a:p>
            <a:endParaRPr lang="hu-HU" sz="1200" b="1">
              <a:solidFill>
                <a:schemeClr val="folHlink"/>
              </a:solidFill>
            </a:endParaRPr>
          </a:p>
          <a:p>
            <a:endParaRPr lang="hu-HU" sz="1200" b="1">
              <a:solidFill>
                <a:schemeClr val="folHlink"/>
              </a:solidFill>
            </a:endParaRPr>
          </a:p>
          <a:p>
            <a:endParaRPr lang="hu-HU" sz="1200" b="1">
              <a:solidFill>
                <a:schemeClr val="folHlink"/>
              </a:solidFill>
            </a:endParaRPr>
          </a:p>
          <a:p>
            <a:r>
              <a:rPr lang="hu-HU" sz="1200" b="1">
                <a:solidFill>
                  <a:schemeClr val="folHlink"/>
                </a:solidFill>
              </a:rPr>
              <a:t>MŰKÖDÉSI CASH FLOW</a:t>
            </a:r>
          </a:p>
          <a:p>
            <a:r>
              <a:rPr lang="hu-HU" sz="1200" b="1">
                <a:solidFill>
                  <a:schemeClr val="folHlink"/>
                </a:solidFill>
              </a:rPr>
              <a:t>70 – 15 = 55</a:t>
            </a:r>
            <a:br>
              <a:rPr lang="hu-HU" sz="1200" b="1">
                <a:solidFill>
                  <a:schemeClr val="folHlink"/>
                </a:solidFill>
              </a:rPr>
            </a:br>
            <a:r>
              <a:rPr lang="hu-HU" sz="2000" b="1">
                <a:solidFill>
                  <a:schemeClr val="folHlink"/>
                </a:solidFill>
              </a:rPr>
              <a:t>MŰKÖDÉSI </a:t>
            </a:r>
          </a:p>
          <a:p>
            <a:r>
              <a:rPr lang="hu-HU" sz="2000" b="1">
                <a:solidFill>
                  <a:schemeClr val="folHlink"/>
                </a:solidFill>
              </a:rPr>
              <a:t>DÖNTÉSEK</a:t>
            </a:r>
          </a:p>
        </p:txBody>
      </p:sp>
      <p:sp>
        <p:nvSpPr>
          <p:cNvPr id="1451011" name="Text Box 3"/>
          <p:cNvSpPr txBox="1">
            <a:spLocks noChangeArrowheads="1"/>
          </p:cNvSpPr>
          <p:nvPr/>
        </p:nvSpPr>
        <p:spPr bwMode="auto">
          <a:xfrm>
            <a:off x="4479925" y="46736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200" i="1">
              <a:solidFill>
                <a:schemeClr val="folHlink"/>
              </a:solidFill>
            </a:endParaRPr>
          </a:p>
        </p:txBody>
      </p:sp>
      <p:grpSp>
        <p:nvGrpSpPr>
          <p:cNvPr id="1451012" name="Group 4"/>
          <p:cNvGrpSpPr>
            <a:grpSpLocks noChangeAspect="1"/>
          </p:cNvGrpSpPr>
          <p:nvPr/>
        </p:nvGrpSpPr>
        <p:grpSpPr bwMode="auto">
          <a:xfrm flipH="1">
            <a:off x="4067175" y="3933825"/>
            <a:ext cx="1081088" cy="892175"/>
            <a:chOff x="385" y="981"/>
            <a:chExt cx="2494" cy="1997"/>
          </a:xfrm>
        </p:grpSpPr>
        <p:sp>
          <p:nvSpPr>
            <p:cNvPr id="14510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981"/>
              <a:ext cx="2494" cy="1997"/>
            </a:xfrm>
            <a:prstGeom prst="rect">
              <a:avLst/>
            </a:prstGeom>
            <a:solidFill>
              <a:srgbClr val="E6E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14" name="Rectangle 6"/>
            <p:cNvSpPr>
              <a:spLocks noChangeArrowheads="1"/>
            </p:cNvSpPr>
            <p:nvPr/>
          </p:nvSpPr>
          <p:spPr bwMode="auto">
            <a:xfrm>
              <a:off x="1574" y="1076"/>
              <a:ext cx="76" cy="1767"/>
            </a:xfrm>
            <a:prstGeom prst="rect">
              <a:avLst/>
            </a:pr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15" name="Freeform 7"/>
            <p:cNvSpPr>
              <a:spLocks/>
            </p:cNvSpPr>
            <p:nvPr/>
          </p:nvSpPr>
          <p:spPr bwMode="auto">
            <a:xfrm>
              <a:off x="2111" y="1591"/>
              <a:ext cx="646" cy="823"/>
            </a:xfrm>
            <a:custGeom>
              <a:avLst/>
              <a:gdLst>
                <a:gd name="T0" fmla="*/ 300 w 646"/>
                <a:gd name="T1" fmla="*/ 11 h 823"/>
                <a:gd name="T2" fmla="*/ 291 w 646"/>
                <a:gd name="T3" fmla="*/ 11 h 823"/>
                <a:gd name="T4" fmla="*/ 637 w 646"/>
                <a:gd name="T5" fmla="*/ 821 h 823"/>
                <a:gd name="T6" fmla="*/ 642 w 646"/>
                <a:gd name="T7" fmla="*/ 817 h 823"/>
                <a:gd name="T8" fmla="*/ 5 w 646"/>
                <a:gd name="T9" fmla="*/ 817 h 823"/>
                <a:gd name="T10" fmla="*/ 9 w 646"/>
                <a:gd name="T11" fmla="*/ 821 h 823"/>
                <a:gd name="T12" fmla="*/ 300 w 646"/>
                <a:gd name="T13" fmla="*/ 11 h 823"/>
                <a:gd name="T14" fmla="*/ 295 w 646"/>
                <a:gd name="T15" fmla="*/ 0 h 823"/>
                <a:gd name="T16" fmla="*/ 0 w 646"/>
                <a:gd name="T17" fmla="*/ 823 h 823"/>
                <a:gd name="T18" fmla="*/ 646 w 646"/>
                <a:gd name="T19" fmla="*/ 823 h 823"/>
                <a:gd name="T20" fmla="*/ 295 w 646"/>
                <a:gd name="T21" fmla="*/ 0 h 823"/>
                <a:gd name="T22" fmla="*/ 300 w 646"/>
                <a:gd name="T23" fmla="*/ 1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6" h="823">
                  <a:moveTo>
                    <a:pt x="300" y="11"/>
                  </a:moveTo>
                  <a:lnTo>
                    <a:pt x="291" y="11"/>
                  </a:lnTo>
                  <a:lnTo>
                    <a:pt x="637" y="821"/>
                  </a:lnTo>
                  <a:lnTo>
                    <a:pt x="642" y="817"/>
                  </a:lnTo>
                  <a:lnTo>
                    <a:pt x="5" y="817"/>
                  </a:lnTo>
                  <a:lnTo>
                    <a:pt x="9" y="821"/>
                  </a:lnTo>
                  <a:lnTo>
                    <a:pt x="300" y="11"/>
                  </a:lnTo>
                  <a:lnTo>
                    <a:pt x="295" y="0"/>
                  </a:lnTo>
                  <a:lnTo>
                    <a:pt x="0" y="823"/>
                  </a:lnTo>
                  <a:lnTo>
                    <a:pt x="646" y="823"/>
                  </a:lnTo>
                  <a:lnTo>
                    <a:pt x="295" y="0"/>
                  </a:lnTo>
                  <a:lnTo>
                    <a:pt x="300" y="1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16" name="Freeform 8"/>
            <p:cNvSpPr>
              <a:spLocks/>
            </p:cNvSpPr>
            <p:nvPr/>
          </p:nvSpPr>
          <p:spPr bwMode="auto">
            <a:xfrm>
              <a:off x="2402" y="1607"/>
              <a:ext cx="11" cy="805"/>
            </a:xfrm>
            <a:custGeom>
              <a:avLst/>
              <a:gdLst>
                <a:gd name="T0" fmla="*/ 0 w 11"/>
                <a:gd name="T1" fmla="*/ 0 h 805"/>
                <a:gd name="T2" fmla="*/ 2 w 11"/>
                <a:gd name="T3" fmla="*/ 805 h 805"/>
                <a:gd name="T4" fmla="*/ 11 w 11"/>
                <a:gd name="T5" fmla="*/ 805 h 805"/>
                <a:gd name="T6" fmla="*/ 9 w 11"/>
                <a:gd name="T7" fmla="*/ 0 h 805"/>
                <a:gd name="T8" fmla="*/ 0 w 11"/>
                <a:gd name="T9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05">
                  <a:moveTo>
                    <a:pt x="0" y="0"/>
                  </a:moveTo>
                  <a:lnTo>
                    <a:pt x="2" y="805"/>
                  </a:lnTo>
                  <a:lnTo>
                    <a:pt x="11" y="80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17" name="Freeform 9"/>
            <p:cNvSpPr>
              <a:spLocks/>
            </p:cNvSpPr>
            <p:nvPr/>
          </p:nvSpPr>
          <p:spPr bwMode="auto">
            <a:xfrm>
              <a:off x="1960" y="2406"/>
              <a:ext cx="919" cy="48"/>
            </a:xfrm>
            <a:custGeom>
              <a:avLst/>
              <a:gdLst>
                <a:gd name="T0" fmla="*/ 919 w 919"/>
                <a:gd name="T1" fmla="*/ 42 h 48"/>
                <a:gd name="T2" fmla="*/ 919 w 919"/>
                <a:gd name="T3" fmla="*/ 0 h 48"/>
                <a:gd name="T4" fmla="*/ 0 w 919"/>
                <a:gd name="T5" fmla="*/ 2 h 48"/>
                <a:gd name="T6" fmla="*/ 0 w 919"/>
                <a:gd name="T7" fmla="*/ 48 h 48"/>
                <a:gd name="T8" fmla="*/ 919 w 919"/>
                <a:gd name="T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48">
                  <a:moveTo>
                    <a:pt x="919" y="42"/>
                  </a:moveTo>
                  <a:lnTo>
                    <a:pt x="919" y="0"/>
                  </a:lnTo>
                  <a:lnTo>
                    <a:pt x="0" y="2"/>
                  </a:lnTo>
                  <a:lnTo>
                    <a:pt x="0" y="48"/>
                  </a:lnTo>
                  <a:lnTo>
                    <a:pt x="919" y="4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18" name="Freeform 10"/>
            <p:cNvSpPr>
              <a:spLocks/>
            </p:cNvSpPr>
            <p:nvPr/>
          </p:nvSpPr>
          <p:spPr bwMode="auto">
            <a:xfrm>
              <a:off x="2067" y="2430"/>
              <a:ext cx="712" cy="67"/>
            </a:xfrm>
            <a:custGeom>
              <a:avLst/>
              <a:gdLst>
                <a:gd name="T0" fmla="*/ 712 w 712"/>
                <a:gd name="T1" fmla="*/ 64 h 67"/>
                <a:gd name="T2" fmla="*/ 712 w 712"/>
                <a:gd name="T3" fmla="*/ 0 h 67"/>
                <a:gd name="T4" fmla="*/ 0 w 712"/>
                <a:gd name="T5" fmla="*/ 2 h 67"/>
                <a:gd name="T6" fmla="*/ 0 w 712"/>
                <a:gd name="T7" fmla="*/ 67 h 67"/>
                <a:gd name="T8" fmla="*/ 712 w 712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67">
                  <a:moveTo>
                    <a:pt x="712" y="64"/>
                  </a:moveTo>
                  <a:lnTo>
                    <a:pt x="712" y="0"/>
                  </a:lnTo>
                  <a:lnTo>
                    <a:pt x="0" y="2"/>
                  </a:lnTo>
                  <a:lnTo>
                    <a:pt x="0" y="67"/>
                  </a:lnTo>
                  <a:lnTo>
                    <a:pt x="712" y="64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19" name="Freeform 11"/>
            <p:cNvSpPr>
              <a:spLocks/>
            </p:cNvSpPr>
            <p:nvPr/>
          </p:nvSpPr>
          <p:spPr bwMode="auto">
            <a:xfrm>
              <a:off x="2176" y="2474"/>
              <a:ext cx="517" cy="74"/>
            </a:xfrm>
            <a:custGeom>
              <a:avLst/>
              <a:gdLst>
                <a:gd name="T0" fmla="*/ 514 w 517"/>
                <a:gd name="T1" fmla="*/ 0 h 74"/>
                <a:gd name="T2" fmla="*/ 0 w 517"/>
                <a:gd name="T3" fmla="*/ 5 h 74"/>
                <a:gd name="T4" fmla="*/ 2 w 517"/>
                <a:gd name="T5" fmla="*/ 16 h 74"/>
                <a:gd name="T6" fmla="*/ 8 w 517"/>
                <a:gd name="T7" fmla="*/ 29 h 74"/>
                <a:gd name="T8" fmla="*/ 15 w 517"/>
                <a:gd name="T9" fmla="*/ 40 h 74"/>
                <a:gd name="T10" fmla="*/ 24 w 517"/>
                <a:gd name="T11" fmla="*/ 51 h 74"/>
                <a:gd name="T12" fmla="*/ 35 w 517"/>
                <a:gd name="T13" fmla="*/ 60 h 74"/>
                <a:gd name="T14" fmla="*/ 44 w 517"/>
                <a:gd name="T15" fmla="*/ 67 h 74"/>
                <a:gd name="T16" fmla="*/ 55 w 517"/>
                <a:gd name="T17" fmla="*/ 71 h 74"/>
                <a:gd name="T18" fmla="*/ 68 w 517"/>
                <a:gd name="T19" fmla="*/ 74 h 74"/>
                <a:gd name="T20" fmla="*/ 68 w 517"/>
                <a:gd name="T21" fmla="*/ 69 h 74"/>
                <a:gd name="T22" fmla="*/ 448 w 517"/>
                <a:gd name="T23" fmla="*/ 69 h 74"/>
                <a:gd name="T24" fmla="*/ 459 w 517"/>
                <a:gd name="T25" fmla="*/ 69 h 74"/>
                <a:gd name="T26" fmla="*/ 470 w 517"/>
                <a:gd name="T27" fmla="*/ 65 h 74"/>
                <a:gd name="T28" fmla="*/ 481 w 517"/>
                <a:gd name="T29" fmla="*/ 58 h 74"/>
                <a:gd name="T30" fmla="*/ 492 w 517"/>
                <a:gd name="T31" fmla="*/ 49 h 74"/>
                <a:gd name="T32" fmla="*/ 503 w 517"/>
                <a:gd name="T33" fmla="*/ 38 h 74"/>
                <a:gd name="T34" fmla="*/ 512 w 517"/>
                <a:gd name="T35" fmla="*/ 27 h 74"/>
                <a:gd name="T36" fmla="*/ 517 w 517"/>
                <a:gd name="T37" fmla="*/ 14 h 74"/>
                <a:gd name="T38" fmla="*/ 517 w 517"/>
                <a:gd name="T39" fmla="*/ 0 h 74"/>
                <a:gd name="T40" fmla="*/ 514 w 517"/>
                <a:gd name="T4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7" h="74">
                  <a:moveTo>
                    <a:pt x="514" y="0"/>
                  </a:moveTo>
                  <a:lnTo>
                    <a:pt x="0" y="5"/>
                  </a:lnTo>
                  <a:lnTo>
                    <a:pt x="2" y="16"/>
                  </a:lnTo>
                  <a:lnTo>
                    <a:pt x="8" y="29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0"/>
                  </a:lnTo>
                  <a:lnTo>
                    <a:pt x="44" y="67"/>
                  </a:lnTo>
                  <a:lnTo>
                    <a:pt x="55" y="71"/>
                  </a:lnTo>
                  <a:lnTo>
                    <a:pt x="68" y="74"/>
                  </a:lnTo>
                  <a:lnTo>
                    <a:pt x="68" y="69"/>
                  </a:lnTo>
                  <a:lnTo>
                    <a:pt x="448" y="69"/>
                  </a:lnTo>
                  <a:lnTo>
                    <a:pt x="459" y="69"/>
                  </a:lnTo>
                  <a:lnTo>
                    <a:pt x="470" y="65"/>
                  </a:lnTo>
                  <a:lnTo>
                    <a:pt x="481" y="58"/>
                  </a:lnTo>
                  <a:lnTo>
                    <a:pt x="492" y="49"/>
                  </a:lnTo>
                  <a:lnTo>
                    <a:pt x="503" y="38"/>
                  </a:lnTo>
                  <a:lnTo>
                    <a:pt x="512" y="27"/>
                  </a:lnTo>
                  <a:lnTo>
                    <a:pt x="517" y="14"/>
                  </a:lnTo>
                  <a:lnTo>
                    <a:pt x="517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0" name="Freeform 12"/>
            <p:cNvSpPr>
              <a:spLocks/>
            </p:cNvSpPr>
            <p:nvPr/>
          </p:nvSpPr>
          <p:spPr bwMode="auto">
            <a:xfrm>
              <a:off x="2302" y="1436"/>
              <a:ext cx="147" cy="151"/>
            </a:xfrm>
            <a:custGeom>
              <a:avLst/>
              <a:gdLst>
                <a:gd name="T0" fmla="*/ 47 w 147"/>
                <a:gd name="T1" fmla="*/ 146 h 151"/>
                <a:gd name="T2" fmla="*/ 62 w 147"/>
                <a:gd name="T3" fmla="*/ 151 h 151"/>
                <a:gd name="T4" fmla="*/ 78 w 147"/>
                <a:gd name="T5" fmla="*/ 151 h 151"/>
                <a:gd name="T6" fmla="*/ 93 w 147"/>
                <a:gd name="T7" fmla="*/ 149 h 151"/>
                <a:gd name="T8" fmla="*/ 104 w 147"/>
                <a:gd name="T9" fmla="*/ 142 h 151"/>
                <a:gd name="T10" fmla="*/ 118 w 147"/>
                <a:gd name="T11" fmla="*/ 135 h 151"/>
                <a:gd name="T12" fmla="*/ 129 w 147"/>
                <a:gd name="T13" fmla="*/ 124 h 151"/>
                <a:gd name="T14" fmla="*/ 138 w 147"/>
                <a:gd name="T15" fmla="*/ 113 h 151"/>
                <a:gd name="T16" fmla="*/ 144 w 147"/>
                <a:gd name="T17" fmla="*/ 100 h 151"/>
                <a:gd name="T18" fmla="*/ 147 w 147"/>
                <a:gd name="T19" fmla="*/ 84 h 151"/>
                <a:gd name="T20" fmla="*/ 147 w 147"/>
                <a:gd name="T21" fmla="*/ 69 h 151"/>
                <a:gd name="T22" fmla="*/ 144 w 147"/>
                <a:gd name="T23" fmla="*/ 55 h 151"/>
                <a:gd name="T24" fmla="*/ 140 w 147"/>
                <a:gd name="T25" fmla="*/ 42 h 151"/>
                <a:gd name="T26" fmla="*/ 131 w 147"/>
                <a:gd name="T27" fmla="*/ 29 h 151"/>
                <a:gd name="T28" fmla="*/ 122 w 147"/>
                <a:gd name="T29" fmla="*/ 18 h 151"/>
                <a:gd name="T30" fmla="*/ 111 w 147"/>
                <a:gd name="T31" fmla="*/ 9 h 151"/>
                <a:gd name="T32" fmla="*/ 96 w 147"/>
                <a:gd name="T33" fmla="*/ 2 h 151"/>
                <a:gd name="T34" fmla="*/ 82 w 147"/>
                <a:gd name="T35" fmla="*/ 0 h 151"/>
                <a:gd name="T36" fmla="*/ 69 w 147"/>
                <a:gd name="T37" fmla="*/ 0 h 151"/>
                <a:gd name="T38" fmla="*/ 53 w 147"/>
                <a:gd name="T39" fmla="*/ 2 h 151"/>
                <a:gd name="T40" fmla="*/ 40 w 147"/>
                <a:gd name="T41" fmla="*/ 7 h 151"/>
                <a:gd name="T42" fmla="*/ 29 w 147"/>
                <a:gd name="T43" fmla="*/ 15 h 151"/>
                <a:gd name="T44" fmla="*/ 18 w 147"/>
                <a:gd name="T45" fmla="*/ 24 h 151"/>
                <a:gd name="T46" fmla="*/ 9 w 147"/>
                <a:gd name="T47" fmla="*/ 35 h 151"/>
                <a:gd name="T48" fmla="*/ 2 w 147"/>
                <a:gd name="T49" fmla="*/ 51 h 151"/>
                <a:gd name="T50" fmla="*/ 0 w 147"/>
                <a:gd name="T51" fmla="*/ 66 h 151"/>
                <a:gd name="T52" fmla="*/ 0 w 147"/>
                <a:gd name="T53" fmla="*/ 82 h 151"/>
                <a:gd name="T54" fmla="*/ 2 w 147"/>
                <a:gd name="T55" fmla="*/ 95 h 151"/>
                <a:gd name="T56" fmla="*/ 7 w 147"/>
                <a:gd name="T57" fmla="*/ 109 h 151"/>
                <a:gd name="T58" fmla="*/ 13 w 147"/>
                <a:gd name="T59" fmla="*/ 120 h 151"/>
                <a:gd name="T60" fmla="*/ 22 w 147"/>
                <a:gd name="T61" fmla="*/ 133 h 151"/>
                <a:gd name="T62" fmla="*/ 36 w 147"/>
                <a:gd name="T63" fmla="*/ 140 h 151"/>
                <a:gd name="T64" fmla="*/ 47 w 147"/>
                <a:gd name="T65" fmla="*/ 146 h 151"/>
                <a:gd name="T66" fmla="*/ 47 w 147"/>
                <a:gd name="T67" fmla="*/ 144 h 151"/>
                <a:gd name="T68" fmla="*/ 47 w 147"/>
                <a:gd name="T69" fmla="*/ 1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151">
                  <a:moveTo>
                    <a:pt x="47" y="146"/>
                  </a:moveTo>
                  <a:lnTo>
                    <a:pt x="62" y="151"/>
                  </a:lnTo>
                  <a:lnTo>
                    <a:pt x="78" y="151"/>
                  </a:lnTo>
                  <a:lnTo>
                    <a:pt x="93" y="149"/>
                  </a:lnTo>
                  <a:lnTo>
                    <a:pt x="104" y="142"/>
                  </a:lnTo>
                  <a:lnTo>
                    <a:pt x="118" y="135"/>
                  </a:lnTo>
                  <a:lnTo>
                    <a:pt x="129" y="124"/>
                  </a:lnTo>
                  <a:lnTo>
                    <a:pt x="138" y="113"/>
                  </a:lnTo>
                  <a:lnTo>
                    <a:pt x="144" y="100"/>
                  </a:lnTo>
                  <a:lnTo>
                    <a:pt x="147" y="84"/>
                  </a:lnTo>
                  <a:lnTo>
                    <a:pt x="147" y="69"/>
                  </a:lnTo>
                  <a:lnTo>
                    <a:pt x="144" y="55"/>
                  </a:lnTo>
                  <a:lnTo>
                    <a:pt x="140" y="42"/>
                  </a:lnTo>
                  <a:lnTo>
                    <a:pt x="131" y="29"/>
                  </a:lnTo>
                  <a:lnTo>
                    <a:pt x="122" y="18"/>
                  </a:lnTo>
                  <a:lnTo>
                    <a:pt x="111" y="9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3" y="2"/>
                  </a:lnTo>
                  <a:lnTo>
                    <a:pt x="40" y="7"/>
                  </a:lnTo>
                  <a:lnTo>
                    <a:pt x="29" y="15"/>
                  </a:lnTo>
                  <a:lnTo>
                    <a:pt x="18" y="24"/>
                  </a:lnTo>
                  <a:lnTo>
                    <a:pt x="9" y="35"/>
                  </a:lnTo>
                  <a:lnTo>
                    <a:pt x="2" y="51"/>
                  </a:lnTo>
                  <a:lnTo>
                    <a:pt x="0" y="66"/>
                  </a:lnTo>
                  <a:lnTo>
                    <a:pt x="0" y="82"/>
                  </a:lnTo>
                  <a:lnTo>
                    <a:pt x="2" y="95"/>
                  </a:lnTo>
                  <a:lnTo>
                    <a:pt x="7" y="109"/>
                  </a:lnTo>
                  <a:lnTo>
                    <a:pt x="13" y="120"/>
                  </a:lnTo>
                  <a:lnTo>
                    <a:pt x="22" y="133"/>
                  </a:lnTo>
                  <a:lnTo>
                    <a:pt x="36" y="140"/>
                  </a:lnTo>
                  <a:lnTo>
                    <a:pt x="47" y="146"/>
                  </a:lnTo>
                  <a:lnTo>
                    <a:pt x="47" y="144"/>
                  </a:lnTo>
                  <a:lnTo>
                    <a:pt x="47" y="146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1" name="Freeform 13"/>
            <p:cNvSpPr>
              <a:spLocks/>
            </p:cNvSpPr>
            <p:nvPr/>
          </p:nvSpPr>
          <p:spPr bwMode="auto">
            <a:xfrm>
              <a:off x="800" y="1212"/>
              <a:ext cx="1624" cy="426"/>
            </a:xfrm>
            <a:custGeom>
              <a:avLst/>
              <a:gdLst>
                <a:gd name="T0" fmla="*/ 794 w 1624"/>
                <a:gd name="T1" fmla="*/ 244 h 426"/>
                <a:gd name="T2" fmla="*/ 772 w 1624"/>
                <a:gd name="T3" fmla="*/ 239 h 426"/>
                <a:gd name="T4" fmla="*/ 728 w 1624"/>
                <a:gd name="T5" fmla="*/ 226 h 426"/>
                <a:gd name="T6" fmla="*/ 692 w 1624"/>
                <a:gd name="T7" fmla="*/ 211 h 426"/>
                <a:gd name="T8" fmla="*/ 648 w 1624"/>
                <a:gd name="T9" fmla="*/ 184 h 426"/>
                <a:gd name="T10" fmla="*/ 606 w 1624"/>
                <a:gd name="T11" fmla="*/ 166 h 426"/>
                <a:gd name="T12" fmla="*/ 528 w 1624"/>
                <a:gd name="T13" fmla="*/ 155 h 426"/>
                <a:gd name="T14" fmla="*/ 444 w 1624"/>
                <a:gd name="T15" fmla="*/ 164 h 426"/>
                <a:gd name="T16" fmla="*/ 344 w 1624"/>
                <a:gd name="T17" fmla="*/ 184 h 426"/>
                <a:gd name="T18" fmla="*/ 288 w 1624"/>
                <a:gd name="T19" fmla="*/ 191 h 426"/>
                <a:gd name="T20" fmla="*/ 213 w 1624"/>
                <a:gd name="T21" fmla="*/ 188 h 426"/>
                <a:gd name="T22" fmla="*/ 166 w 1624"/>
                <a:gd name="T23" fmla="*/ 177 h 426"/>
                <a:gd name="T24" fmla="*/ 124 w 1624"/>
                <a:gd name="T25" fmla="*/ 157 h 426"/>
                <a:gd name="T26" fmla="*/ 84 w 1624"/>
                <a:gd name="T27" fmla="*/ 133 h 426"/>
                <a:gd name="T28" fmla="*/ 49 w 1624"/>
                <a:gd name="T29" fmla="*/ 100 h 426"/>
                <a:gd name="T30" fmla="*/ 15 w 1624"/>
                <a:gd name="T31" fmla="*/ 57 h 426"/>
                <a:gd name="T32" fmla="*/ 11 w 1624"/>
                <a:gd name="T33" fmla="*/ 37 h 426"/>
                <a:gd name="T34" fmla="*/ 22 w 1624"/>
                <a:gd name="T35" fmla="*/ 40 h 426"/>
                <a:gd name="T36" fmla="*/ 51 w 1624"/>
                <a:gd name="T37" fmla="*/ 46 h 426"/>
                <a:gd name="T38" fmla="*/ 75 w 1624"/>
                <a:gd name="T39" fmla="*/ 51 h 426"/>
                <a:gd name="T40" fmla="*/ 153 w 1624"/>
                <a:gd name="T41" fmla="*/ 71 h 426"/>
                <a:gd name="T42" fmla="*/ 220 w 1624"/>
                <a:gd name="T43" fmla="*/ 75 h 426"/>
                <a:gd name="T44" fmla="*/ 275 w 1624"/>
                <a:gd name="T45" fmla="*/ 71 h 426"/>
                <a:gd name="T46" fmla="*/ 324 w 1624"/>
                <a:gd name="T47" fmla="*/ 55 h 426"/>
                <a:gd name="T48" fmla="*/ 388 w 1624"/>
                <a:gd name="T49" fmla="*/ 29 h 426"/>
                <a:gd name="T50" fmla="*/ 448 w 1624"/>
                <a:gd name="T51" fmla="*/ 6 h 426"/>
                <a:gd name="T52" fmla="*/ 490 w 1624"/>
                <a:gd name="T53" fmla="*/ 0 h 426"/>
                <a:gd name="T54" fmla="*/ 552 w 1624"/>
                <a:gd name="T55" fmla="*/ 2 h 426"/>
                <a:gd name="T56" fmla="*/ 615 w 1624"/>
                <a:gd name="T57" fmla="*/ 22 h 426"/>
                <a:gd name="T58" fmla="*/ 717 w 1624"/>
                <a:gd name="T59" fmla="*/ 71 h 426"/>
                <a:gd name="T60" fmla="*/ 801 w 1624"/>
                <a:gd name="T61" fmla="*/ 95 h 426"/>
                <a:gd name="T62" fmla="*/ 892 w 1624"/>
                <a:gd name="T63" fmla="*/ 111 h 426"/>
                <a:gd name="T64" fmla="*/ 1007 w 1624"/>
                <a:gd name="T65" fmla="*/ 113 h 426"/>
                <a:gd name="T66" fmla="*/ 1094 w 1624"/>
                <a:gd name="T67" fmla="*/ 111 h 426"/>
                <a:gd name="T68" fmla="*/ 1158 w 1624"/>
                <a:gd name="T69" fmla="*/ 126 h 426"/>
                <a:gd name="T70" fmla="*/ 1205 w 1624"/>
                <a:gd name="T71" fmla="*/ 148 h 426"/>
                <a:gd name="T72" fmla="*/ 1254 w 1624"/>
                <a:gd name="T73" fmla="*/ 191 h 426"/>
                <a:gd name="T74" fmla="*/ 1318 w 1624"/>
                <a:gd name="T75" fmla="*/ 255 h 426"/>
                <a:gd name="T76" fmla="*/ 1356 w 1624"/>
                <a:gd name="T77" fmla="*/ 288 h 426"/>
                <a:gd name="T78" fmla="*/ 1404 w 1624"/>
                <a:gd name="T79" fmla="*/ 315 h 426"/>
                <a:gd name="T80" fmla="*/ 1469 w 1624"/>
                <a:gd name="T81" fmla="*/ 335 h 426"/>
                <a:gd name="T82" fmla="*/ 1549 w 1624"/>
                <a:gd name="T83" fmla="*/ 348 h 426"/>
                <a:gd name="T84" fmla="*/ 1573 w 1624"/>
                <a:gd name="T85" fmla="*/ 350 h 426"/>
                <a:gd name="T86" fmla="*/ 1604 w 1624"/>
                <a:gd name="T87" fmla="*/ 355 h 426"/>
                <a:gd name="T88" fmla="*/ 1604 w 1624"/>
                <a:gd name="T89" fmla="*/ 373 h 426"/>
                <a:gd name="T90" fmla="*/ 1558 w 1624"/>
                <a:gd name="T91" fmla="*/ 399 h 426"/>
                <a:gd name="T92" fmla="*/ 1511 w 1624"/>
                <a:gd name="T93" fmla="*/ 417 h 426"/>
                <a:gd name="T94" fmla="*/ 1464 w 1624"/>
                <a:gd name="T95" fmla="*/ 426 h 426"/>
                <a:gd name="T96" fmla="*/ 1418 w 1624"/>
                <a:gd name="T97" fmla="*/ 426 h 426"/>
                <a:gd name="T98" fmla="*/ 1369 w 1624"/>
                <a:gd name="T99" fmla="*/ 419 h 426"/>
                <a:gd name="T100" fmla="*/ 1320 w 1624"/>
                <a:gd name="T101" fmla="*/ 404 h 426"/>
                <a:gd name="T102" fmla="*/ 1271 w 1624"/>
                <a:gd name="T103" fmla="*/ 379 h 426"/>
                <a:gd name="T104" fmla="*/ 1227 w 1624"/>
                <a:gd name="T105" fmla="*/ 350 h 426"/>
                <a:gd name="T106" fmla="*/ 1185 w 1624"/>
                <a:gd name="T107" fmla="*/ 322 h 426"/>
                <a:gd name="T108" fmla="*/ 1129 w 1624"/>
                <a:gd name="T109" fmla="*/ 286 h 426"/>
                <a:gd name="T110" fmla="*/ 1056 w 1624"/>
                <a:gd name="T111" fmla="*/ 255 h 426"/>
                <a:gd name="T112" fmla="*/ 1014 w 1624"/>
                <a:gd name="T113" fmla="*/ 248 h 426"/>
                <a:gd name="T114" fmla="*/ 970 w 1624"/>
                <a:gd name="T115" fmla="*/ 248 h 426"/>
                <a:gd name="T116" fmla="*/ 919 w 1624"/>
                <a:gd name="T117" fmla="*/ 257 h 426"/>
                <a:gd name="T118" fmla="*/ 890 w 1624"/>
                <a:gd name="T119" fmla="*/ 259 h 426"/>
                <a:gd name="T120" fmla="*/ 854 w 1624"/>
                <a:gd name="T121" fmla="*/ 255 h 426"/>
                <a:gd name="T122" fmla="*/ 823 w 1624"/>
                <a:gd name="T123" fmla="*/ 248 h 426"/>
                <a:gd name="T124" fmla="*/ 801 w 1624"/>
                <a:gd name="T125" fmla="*/ 24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4" h="426">
                  <a:moveTo>
                    <a:pt x="801" y="246"/>
                  </a:moveTo>
                  <a:lnTo>
                    <a:pt x="794" y="244"/>
                  </a:lnTo>
                  <a:lnTo>
                    <a:pt x="783" y="242"/>
                  </a:lnTo>
                  <a:lnTo>
                    <a:pt x="772" y="239"/>
                  </a:lnTo>
                  <a:lnTo>
                    <a:pt x="759" y="235"/>
                  </a:lnTo>
                  <a:lnTo>
                    <a:pt x="728" y="226"/>
                  </a:lnTo>
                  <a:lnTo>
                    <a:pt x="712" y="219"/>
                  </a:lnTo>
                  <a:lnTo>
                    <a:pt x="692" y="211"/>
                  </a:lnTo>
                  <a:lnTo>
                    <a:pt x="670" y="197"/>
                  </a:lnTo>
                  <a:lnTo>
                    <a:pt x="648" y="184"/>
                  </a:lnTo>
                  <a:lnTo>
                    <a:pt x="628" y="175"/>
                  </a:lnTo>
                  <a:lnTo>
                    <a:pt x="606" y="166"/>
                  </a:lnTo>
                  <a:lnTo>
                    <a:pt x="566" y="157"/>
                  </a:lnTo>
                  <a:lnTo>
                    <a:pt x="528" y="155"/>
                  </a:lnTo>
                  <a:lnTo>
                    <a:pt x="486" y="157"/>
                  </a:lnTo>
                  <a:lnTo>
                    <a:pt x="444" y="164"/>
                  </a:lnTo>
                  <a:lnTo>
                    <a:pt x="395" y="173"/>
                  </a:lnTo>
                  <a:lnTo>
                    <a:pt x="344" y="184"/>
                  </a:lnTo>
                  <a:lnTo>
                    <a:pt x="317" y="188"/>
                  </a:lnTo>
                  <a:lnTo>
                    <a:pt x="288" y="191"/>
                  </a:lnTo>
                  <a:lnTo>
                    <a:pt x="237" y="191"/>
                  </a:lnTo>
                  <a:lnTo>
                    <a:pt x="213" y="188"/>
                  </a:lnTo>
                  <a:lnTo>
                    <a:pt x="191" y="184"/>
                  </a:lnTo>
                  <a:lnTo>
                    <a:pt x="166" y="177"/>
                  </a:lnTo>
                  <a:lnTo>
                    <a:pt x="144" y="168"/>
                  </a:lnTo>
                  <a:lnTo>
                    <a:pt x="124" y="157"/>
                  </a:lnTo>
                  <a:lnTo>
                    <a:pt x="102" y="146"/>
                  </a:lnTo>
                  <a:lnTo>
                    <a:pt x="84" y="133"/>
                  </a:lnTo>
                  <a:lnTo>
                    <a:pt x="64" y="117"/>
                  </a:lnTo>
                  <a:lnTo>
                    <a:pt x="49" y="100"/>
                  </a:lnTo>
                  <a:lnTo>
                    <a:pt x="31" y="80"/>
                  </a:lnTo>
                  <a:lnTo>
                    <a:pt x="15" y="57"/>
                  </a:lnTo>
                  <a:lnTo>
                    <a:pt x="0" y="35"/>
                  </a:lnTo>
                  <a:lnTo>
                    <a:pt x="11" y="37"/>
                  </a:lnTo>
                  <a:lnTo>
                    <a:pt x="15" y="40"/>
                  </a:lnTo>
                  <a:lnTo>
                    <a:pt x="22" y="40"/>
                  </a:lnTo>
                  <a:lnTo>
                    <a:pt x="35" y="42"/>
                  </a:lnTo>
                  <a:lnTo>
                    <a:pt x="51" y="46"/>
                  </a:lnTo>
                  <a:lnTo>
                    <a:pt x="62" y="49"/>
                  </a:lnTo>
                  <a:lnTo>
                    <a:pt x="75" y="51"/>
                  </a:lnTo>
                  <a:lnTo>
                    <a:pt x="115" y="64"/>
                  </a:lnTo>
                  <a:lnTo>
                    <a:pt x="153" y="71"/>
                  </a:lnTo>
                  <a:lnTo>
                    <a:pt x="189" y="75"/>
                  </a:lnTo>
                  <a:lnTo>
                    <a:pt x="220" y="75"/>
                  </a:lnTo>
                  <a:lnTo>
                    <a:pt x="248" y="73"/>
                  </a:lnTo>
                  <a:lnTo>
                    <a:pt x="275" y="71"/>
                  </a:lnTo>
                  <a:lnTo>
                    <a:pt x="302" y="64"/>
                  </a:lnTo>
                  <a:lnTo>
                    <a:pt x="324" y="55"/>
                  </a:lnTo>
                  <a:lnTo>
                    <a:pt x="368" y="37"/>
                  </a:lnTo>
                  <a:lnTo>
                    <a:pt x="388" y="29"/>
                  </a:lnTo>
                  <a:lnTo>
                    <a:pt x="408" y="22"/>
                  </a:lnTo>
                  <a:lnTo>
                    <a:pt x="448" y="6"/>
                  </a:lnTo>
                  <a:lnTo>
                    <a:pt x="468" y="2"/>
                  </a:lnTo>
                  <a:lnTo>
                    <a:pt x="490" y="0"/>
                  </a:lnTo>
                  <a:lnTo>
                    <a:pt x="521" y="0"/>
                  </a:lnTo>
                  <a:lnTo>
                    <a:pt x="552" y="2"/>
                  </a:lnTo>
                  <a:lnTo>
                    <a:pt x="586" y="9"/>
                  </a:lnTo>
                  <a:lnTo>
                    <a:pt x="615" y="22"/>
                  </a:lnTo>
                  <a:lnTo>
                    <a:pt x="663" y="46"/>
                  </a:lnTo>
                  <a:lnTo>
                    <a:pt x="717" y="71"/>
                  </a:lnTo>
                  <a:lnTo>
                    <a:pt x="772" y="89"/>
                  </a:lnTo>
                  <a:lnTo>
                    <a:pt x="801" y="95"/>
                  </a:lnTo>
                  <a:lnTo>
                    <a:pt x="832" y="102"/>
                  </a:lnTo>
                  <a:lnTo>
                    <a:pt x="892" y="111"/>
                  </a:lnTo>
                  <a:lnTo>
                    <a:pt x="952" y="115"/>
                  </a:lnTo>
                  <a:lnTo>
                    <a:pt x="1007" y="113"/>
                  </a:lnTo>
                  <a:lnTo>
                    <a:pt x="1063" y="108"/>
                  </a:lnTo>
                  <a:lnTo>
                    <a:pt x="1094" y="111"/>
                  </a:lnTo>
                  <a:lnTo>
                    <a:pt x="1127" y="117"/>
                  </a:lnTo>
                  <a:lnTo>
                    <a:pt x="1158" y="126"/>
                  </a:lnTo>
                  <a:lnTo>
                    <a:pt x="1185" y="140"/>
                  </a:lnTo>
                  <a:lnTo>
                    <a:pt x="1205" y="148"/>
                  </a:lnTo>
                  <a:lnTo>
                    <a:pt x="1220" y="160"/>
                  </a:lnTo>
                  <a:lnTo>
                    <a:pt x="1254" y="191"/>
                  </a:lnTo>
                  <a:lnTo>
                    <a:pt x="1285" y="222"/>
                  </a:lnTo>
                  <a:lnTo>
                    <a:pt x="1318" y="255"/>
                  </a:lnTo>
                  <a:lnTo>
                    <a:pt x="1336" y="273"/>
                  </a:lnTo>
                  <a:lnTo>
                    <a:pt x="1356" y="288"/>
                  </a:lnTo>
                  <a:lnTo>
                    <a:pt x="1380" y="302"/>
                  </a:lnTo>
                  <a:lnTo>
                    <a:pt x="1404" y="315"/>
                  </a:lnTo>
                  <a:lnTo>
                    <a:pt x="1436" y="326"/>
                  </a:lnTo>
                  <a:lnTo>
                    <a:pt x="1469" y="335"/>
                  </a:lnTo>
                  <a:lnTo>
                    <a:pt x="1507" y="341"/>
                  </a:lnTo>
                  <a:lnTo>
                    <a:pt x="1549" y="348"/>
                  </a:lnTo>
                  <a:lnTo>
                    <a:pt x="1562" y="348"/>
                  </a:lnTo>
                  <a:lnTo>
                    <a:pt x="1573" y="350"/>
                  </a:lnTo>
                  <a:lnTo>
                    <a:pt x="1589" y="355"/>
                  </a:lnTo>
                  <a:lnTo>
                    <a:pt x="1604" y="355"/>
                  </a:lnTo>
                  <a:lnTo>
                    <a:pt x="1624" y="357"/>
                  </a:lnTo>
                  <a:lnTo>
                    <a:pt x="1604" y="373"/>
                  </a:lnTo>
                  <a:lnTo>
                    <a:pt x="1580" y="388"/>
                  </a:lnTo>
                  <a:lnTo>
                    <a:pt x="1558" y="399"/>
                  </a:lnTo>
                  <a:lnTo>
                    <a:pt x="1535" y="408"/>
                  </a:lnTo>
                  <a:lnTo>
                    <a:pt x="1511" y="417"/>
                  </a:lnTo>
                  <a:lnTo>
                    <a:pt x="1487" y="421"/>
                  </a:lnTo>
                  <a:lnTo>
                    <a:pt x="1464" y="426"/>
                  </a:lnTo>
                  <a:lnTo>
                    <a:pt x="1440" y="426"/>
                  </a:lnTo>
                  <a:lnTo>
                    <a:pt x="1418" y="426"/>
                  </a:lnTo>
                  <a:lnTo>
                    <a:pt x="1393" y="424"/>
                  </a:lnTo>
                  <a:lnTo>
                    <a:pt x="1369" y="419"/>
                  </a:lnTo>
                  <a:lnTo>
                    <a:pt x="1345" y="410"/>
                  </a:lnTo>
                  <a:lnTo>
                    <a:pt x="1320" y="404"/>
                  </a:lnTo>
                  <a:lnTo>
                    <a:pt x="1296" y="393"/>
                  </a:lnTo>
                  <a:lnTo>
                    <a:pt x="1271" y="379"/>
                  </a:lnTo>
                  <a:lnTo>
                    <a:pt x="1249" y="366"/>
                  </a:lnTo>
                  <a:lnTo>
                    <a:pt x="1227" y="350"/>
                  </a:lnTo>
                  <a:lnTo>
                    <a:pt x="1205" y="335"/>
                  </a:lnTo>
                  <a:lnTo>
                    <a:pt x="1185" y="322"/>
                  </a:lnTo>
                  <a:lnTo>
                    <a:pt x="1167" y="308"/>
                  </a:lnTo>
                  <a:lnTo>
                    <a:pt x="1129" y="286"/>
                  </a:lnTo>
                  <a:lnTo>
                    <a:pt x="1094" y="268"/>
                  </a:lnTo>
                  <a:lnTo>
                    <a:pt x="1056" y="255"/>
                  </a:lnTo>
                  <a:lnTo>
                    <a:pt x="1036" y="250"/>
                  </a:lnTo>
                  <a:lnTo>
                    <a:pt x="1014" y="248"/>
                  </a:lnTo>
                  <a:lnTo>
                    <a:pt x="992" y="248"/>
                  </a:lnTo>
                  <a:lnTo>
                    <a:pt x="970" y="248"/>
                  </a:lnTo>
                  <a:lnTo>
                    <a:pt x="945" y="250"/>
                  </a:lnTo>
                  <a:lnTo>
                    <a:pt x="919" y="257"/>
                  </a:lnTo>
                  <a:lnTo>
                    <a:pt x="905" y="259"/>
                  </a:lnTo>
                  <a:lnTo>
                    <a:pt x="890" y="259"/>
                  </a:lnTo>
                  <a:lnTo>
                    <a:pt x="865" y="257"/>
                  </a:lnTo>
                  <a:lnTo>
                    <a:pt x="854" y="255"/>
                  </a:lnTo>
                  <a:lnTo>
                    <a:pt x="839" y="250"/>
                  </a:lnTo>
                  <a:lnTo>
                    <a:pt x="823" y="248"/>
                  </a:lnTo>
                  <a:lnTo>
                    <a:pt x="801" y="246"/>
                  </a:lnTo>
                  <a:lnTo>
                    <a:pt x="801" y="242"/>
                  </a:lnTo>
                  <a:lnTo>
                    <a:pt x="801" y="24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2" name="Freeform 14"/>
            <p:cNvSpPr>
              <a:spLocks/>
            </p:cNvSpPr>
            <p:nvPr/>
          </p:nvSpPr>
          <p:spPr bwMode="auto">
            <a:xfrm>
              <a:off x="795" y="1134"/>
              <a:ext cx="149" cy="151"/>
            </a:xfrm>
            <a:custGeom>
              <a:avLst/>
              <a:gdLst>
                <a:gd name="T0" fmla="*/ 69 w 149"/>
                <a:gd name="T1" fmla="*/ 151 h 151"/>
                <a:gd name="T2" fmla="*/ 54 w 149"/>
                <a:gd name="T3" fmla="*/ 149 h 151"/>
                <a:gd name="T4" fmla="*/ 40 w 149"/>
                <a:gd name="T5" fmla="*/ 142 h 151"/>
                <a:gd name="T6" fmla="*/ 27 w 149"/>
                <a:gd name="T7" fmla="*/ 135 h 151"/>
                <a:gd name="T8" fmla="*/ 16 w 149"/>
                <a:gd name="T9" fmla="*/ 127 h 151"/>
                <a:gd name="T10" fmla="*/ 9 w 149"/>
                <a:gd name="T11" fmla="*/ 113 h 151"/>
                <a:gd name="T12" fmla="*/ 3 w 149"/>
                <a:gd name="T13" fmla="*/ 100 h 151"/>
                <a:gd name="T14" fmla="*/ 0 w 149"/>
                <a:gd name="T15" fmla="*/ 84 h 151"/>
                <a:gd name="T16" fmla="*/ 0 w 149"/>
                <a:gd name="T17" fmla="*/ 69 h 151"/>
                <a:gd name="T18" fmla="*/ 3 w 149"/>
                <a:gd name="T19" fmla="*/ 56 h 151"/>
                <a:gd name="T20" fmla="*/ 7 w 149"/>
                <a:gd name="T21" fmla="*/ 42 h 151"/>
                <a:gd name="T22" fmla="*/ 16 w 149"/>
                <a:gd name="T23" fmla="*/ 31 h 151"/>
                <a:gd name="T24" fmla="*/ 25 w 149"/>
                <a:gd name="T25" fmla="*/ 20 h 151"/>
                <a:gd name="T26" fmla="*/ 36 w 149"/>
                <a:gd name="T27" fmla="*/ 11 h 151"/>
                <a:gd name="T28" fmla="*/ 49 w 149"/>
                <a:gd name="T29" fmla="*/ 5 h 151"/>
                <a:gd name="T30" fmla="*/ 65 w 149"/>
                <a:gd name="T31" fmla="*/ 0 h 151"/>
                <a:gd name="T32" fmla="*/ 80 w 149"/>
                <a:gd name="T33" fmla="*/ 0 h 151"/>
                <a:gd name="T34" fmla="*/ 94 w 149"/>
                <a:gd name="T35" fmla="*/ 2 h 151"/>
                <a:gd name="T36" fmla="*/ 107 w 149"/>
                <a:gd name="T37" fmla="*/ 9 h 151"/>
                <a:gd name="T38" fmla="*/ 120 w 149"/>
                <a:gd name="T39" fmla="*/ 18 h 151"/>
                <a:gd name="T40" fmla="*/ 129 w 149"/>
                <a:gd name="T41" fmla="*/ 27 h 151"/>
                <a:gd name="T42" fmla="*/ 138 w 149"/>
                <a:gd name="T43" fmla="*/ 40 h 151"/>
                <a:gd name="T44" fmla="*/ 145 w 149"/>
                <a:gd name="T45" fmla="*/ 51 h 151"/>
                <a:gd name="T46" fmla="*/ 149 w 149"/>
                <a:gd name="T47" fmla="*/ 67 h 151"/>
                <a:gd name="T48" fmla="*/ 149 w 149"/>
                <a:gd name="T49" fmla="*/ 82 h 151"/>
                <a:gd name="T50" fmla="*/ 147 w 149"/>
                <a:gd name="T51" fmla="*/ 96 h 151"/>
                <a:gd name="T52" fmla="*/ 140 w 149"/>
                <a:gd name="T53" fmla="*/ 111 h 151"/>
                <a:gd name="T54" fmla="*/ 134 w 149"/>
                <a:gd name="T55" fmla="*/ 124 h 151"/>
                <a:gd name="T56" fmla="*/ 123 w 149"/>
                <a:gd name="T57" fmla="*/ 133 h 151"/>
                <a:gd name="T58" fmla="*/ 111 w 149"/>
                <a:gd name="T59" fmla="*/ 142 h 151"/>
                <a:gd name="T60" fmla="*/ 98 w 149"/>
                <a:gd name="T61" fmla="*/ 149 h 151"/>
                <a:gd name="T62" fmla="*/ 83 w 149"/>
                <a:gd name="T63" fmla="*/ 151 h 151"/>
                <a:gd name="T64" fmla="*/ 67 w 149"/>
                <a:gd name="T65" fmla="*/ 151 h 151"/>
                <a:gd name="T66" fmla="*/ 69 w 149"/>
                <a:gd name="T6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151">
                  <a:moveTo>
                    <a:pt x="69" y="151"/>
                  </a:moveTo>
                  <a:lnTo>
                    <a:pt x="54" y="149"/>
                  </a:lnTo>
                  <a:lnTo>
                    <a:pt x="40" y="142"/>
                  </a:lnTo>
                  <a:lnTo>
                    <a:pt x="27" y="135"/>
                  </a:lnTo>
                  <a:lnTo>
                    <a:pt x="16" y="127"/>
                  </a:lnTo>
                  <a:lnTo>
                    <a:pt x="9" y="113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3" y="56"/>
                  </a:lnTo>
                  <a:lnTo>
                    <a:pt x="7" y="42"/>
                  </a:lnTo>
                  <a:lnTo>
                    <a:pt x="16" y="31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9" y="5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4" y="2"/>
                  </a:lnTo>
                  <a:lnTo>
                    <a:pt x="107" y="9"/>
                  </a:lnTo>
                  <a:lnTo>
                    <a:pt x="120" y="18"/>
                  </a:lnTo>
                  <a:lnTo>
                    <a:pt x="129" y="27"/>
                  </a:lnTo>
                  <a:lnTo>
                    <a:pt x="138" y="40"/>
                  </a:lnTo>
                  <a:lnTo>
                    <a:pt x="145" y="51"/>
                  </a:lnTo>
                  <a:lnTo>
                    <a:pt x="149" y="67"/>
                  </a:lnTo>
                  <a:lnTo>
                    <a:pt x="149" y="82"/>
                  </a:lnTo>
                  <a:lnTo>
                    <a:pt x="147" y="96"/>
                  </a:lnTo>
                  <a:lnTo>
                    <a:pt x="140" y="111"/>
                  </a:lnTo>
                  <a:lnTo>
                    <a:pt x="134" y="124"/>
                  </a:lnTo>
                  <a:lnTo>
                    <a:pt x="123" y="133"/>
                  </a:lnTo>
                  <a:lnTo>
                    <a:pt x="111" y="142"/>
                  </a:lnTo>
                  <a:lnTo>
                    <a:pt x="98" y="149"/>
                  </a:lnTo>
                  <a:lnTo>
                    <a:pt x="83" y="151"/>
                  </a:lnTo>
                  <a:lnTo>
                    <a:pt x="67" y="151"/>
                  </a:lnTo>
                  <a:lnTo>
                    <a:pt x="69" y="15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3" name="Freeform 15"/>
            <p:cNvSpPr>
              <a:spLocks/>
            </p:cNvSpPr>
            <p:nvPr/>
          </p:nvSpPr>
          <p:spPr bwMode="auto">
            <a:xfrm>
              <a:off x="534" y="1309"/>
              <a:ext cx="645" cy="821"/>
            </a:xfrm>
            <a:custGeom>
              <a:avLst/>
              <a:gdLst>
                <a:gd name="T0" fmla="*/ 299 w 645"/>
                <a:gd name="T1" fmla="*/ 11 h 821"/>
                <a:gd name="T2" fmla="*/ 293 w 645"/>
                <a:gd name="T3" fmla="*/ 11 h 821"/>
                <a:gd name="T4" fmla="*/ 636 w 645"/>
                <a:gd name="T5" fmla="*/ 819 h 821"/>
                <a:gd name="T6" fmla="*/ 641 w 645"/>
                <a:gd name="T7" fmla="*/ 813 h 821"/>
                <a:gd name="T8" fmla="*/ 6 w 645"/>
                <a:gd name="T9" fmla="*/ 813 h 821"/>
                <a:gd name="T10" fmla="*/ 11 w 645"/>
                <a:gd name="T11" fmla="*/ 819 h 821"/>
                <a:gd name="T12" fmla="*/ 299 w 645"/>
                <a:gd name="T13" fmla="*/ 11 h 821"/>
                <a:gd name="T14" fmla="*/ 297 w 645"/>
                <a:gd name="T15" fmla="*/ 0 h 821"/>
                <a:gd name="T16" fmla="*/ 0 w 645"/>
                <a:gd name="T17" fmla="*/ 821 h 821"/>
                <a:gd name="T18" fmla="*/ 645 w 645"/>
                <a:gd name="T19" fmla="*/ 821 h 821"/>
                <a:gd name="T20" fmla="*/ 297 w 645"/>
                <a:gd name="T21" fmla="*/ 0 h 821"/>
                <a:gd name="T22" fmla="*/ 299 w 645"/>
                <a:gd name="T23" fmla="*/ 1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821">
                  <a:moveTo>
                    <a:pt x="299" y="11"/>
                  </a:moveTo>
                  <a:lnTo>
                    <a:pt x="293" y="11"/>
                  </a:lnTo>
                  <a:lnTo>
                    <a:pt x="636" y="819"/>
                  </a:lnTo>
                  <a:lnTo>
                    <a:pt x="641" y="813"/>
                  </a:lnTo>
                  <a:lnTo>
                    <a:pt x="6" y="813"/>
                  </a:lnTo>
                  <a:lnTo>
                    <a:pt x="11" y="819"/>
                  </a:lnTo>
                  <a:lnTo>
                    <a:pt x="299" y="11"/>
                  </a:lnTo>
                  <a:lnTo>
                    <a:pt x="297" y="0"/>
                  </a:lnTo>
                  <a:lnTo>
                    <a:pt x="0" y="821"/>
                  </a:lnTo>
                  <a:lnTo>
                    <a:pt x="645" y="821"/>
                  </a:lnTo>
                  <a:lnTo>
                    <a:pt x="297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4" name="Freeform 16"/>
            <p:cNvSpPr>
              <a:spLocks/>
            </p:cNvSpPr>
            <p:nvPr/>
          </p:nvSpPr>
          <p:spPr bwMode="auto">
            <a:xfrm>
              <a:off x="827" y="1325"/>
              <a:ext cx="8" cy="801"/>
            </a:xfrm>
            <a:custGeom>
              <a:avLst/>
              <a:gdLst>
                <a:gd name="T0" fmla="*/ 0 w 8"/>
                <a:gd name="T1" fmla="*/ 0 h 801"/>
                <a:gd name="T2" fmla="*/ 2 w 8"/>
                <a:gd name="T3" fmla="*/ 801 h 801"/>
                <a:gd name="T4" fmla="*/ 8 w 8"/>
                <a:gd name="T5" fmla="*/ 801 h 801"/>
                <a:gd name="T6" fmla="*/ 6 w 8"/>
                <a:gd name="T7" fmla="*/ 0 h 801"/>
                <a:gd name="T8" fmla="*/ 0 w 8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1">
                  <a:moveTo>
                    <a:pt x="0" y="0"/>
                  </a:moveTo>
                  <a:lnTo>
                    <a:pt x="2" y="801"/>
                  </a:lnTo>
                  <a:lnTo>
                    <a:pt x="8" y="80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5" name="Freeform 17"/>
            <p:cNvSpPr>
              <a:spLocks/>
            </p:cNvSpPr>
            <p:nvPr/>
          </p:nvSpPr>
          <p:spPr bwMode="auto">
            <a:xfrm>
              <a:off x="385" y="2122"/>
              <a:ext cx="919" cy="48"/>
            </a:xfrm>
            <a:custGeom>
              <a:avLst/>
              <a:gdLst>
                <a:gd name="T0" fmla="*/ 919 w 919"/>
                <a:gd name="T1" fmla="*/ 42 h 48"/>
                <a:gd name="T2" fmla="*/ 919 w 919"/>
                <a:gd name="T3" fmla="*/ 0 h 48"/>
                <a:gd name="T4" fmla="*/ 0 w 919"/>
                <a:gd name="T5" fmla="*/ 4 h 48"/>
                <a:gd name="T6" fmla="*/ 0 w 919"/>
                <a:gd name="T7" fmla="*/ 48 h 48"/>
                <a:gd name="T8" fmla="*/ 919 w 919"/>
                <a:gd name="T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48">
                  <a:moveTo>
                    <a:pt x="919" y="42"/>
                  </a:moveTo>
                  <a:lnTo>
                    <a:pt x="919" y="0"/>
                  </a:lnTo>
                  <a:lnTo>
                    <a:pt x="0" y="4"/>
                  </a:lnTo>
                  <a:lnTo>
                    <a:pt x="0" y="48"/>
                  </a:lnTo>
                  <a:lnTo>
                    <a:pt x="919" y="4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6" name="Freeform 18"/>
            <p:cNvSpPr>
              <a:spLocks/>
            </p:cNvSpPr>
            <p:nvPr/>
          </p:nvSpPr>
          <p:spPr bwMode="auto">
            <a:xfrm>
              <a:off x="492" y="2146"/>
              <a:ext cx="712" cy="66"/>
            </a:xfrm>
            <a:custGeom>
              <a:avLst/>
              <a:gdLst>
                <a:gd name="T0" fmla="*/ 712 w 712"/>
                <a:gd name="T1" fmla="*/ 62 h 66"/>
                <a:gd name="T2" fmla="*/ 710 w 712"/>
                <a:gd name="T3" fmla="*/ 0 h 66"/>
                <a:gd name="T4" fmla="*/ 0 w 712"/>
                <a:gd name="T5" fmla="*/ 4 h 66"/>
                <a:gd name="T6" fmla="*/ 0 w 712"/>
                <a:gd name="T7" fmla="*/ 66 h 66"/>
                <a:gd name="T8" fmla="*/ 712 w 712"/>
                <a:gd name="T9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66">
                  <a:moveTo>
                    <a:pt x="712" y="62"/>
                  </a:moveTo>
                  <a:lnTo>
                    <a:pt x="710" y="0"/>
                  </a:lnTo>
                  <a:lnTo>
                    <a:pt x="0" y="4"/>
                  </a:lnTo>
                  <a:lnTo>
                    <a:pt x="0" y="66"/>
                  </a:lnTo>
                  <a:lnTo>
                    <a:pt x="712" y="6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7" name="Freeform 19"/>
            <p:cNvSpPr>
              <a:spLocks/>
            </p:cNvSpPr>
            <p:nvPr/>
          </p:nvSpPr>
          <p:spPr bwMode="auto">
            <a:xfrm>
              <a:off x="598" y="2190"/>
              <a:ext cx="519" cy="74"/>
            </a:xfrm>
            <a:custGeom>
              <a:avLst/>
              <a:gdLst>
                <a:gd name="T0" fmla="*/ 519 w 519"/>
                <a:gd name="T1" fmla="*/ 0 h 74"/>
                <a:gd name="T2" fmla="*/ 0 w 519"/>
                <a:gd name="T3" fmla="*/ 3 h 74"/>
                <a:gd name="T4" fmla="*/ 2 w 519"/>
                <a:gd name="T5" fmla="*/ 3 h 74"/>
                <a:gd name="T6" fmla="*/ 4 w 519"/>
                <a:gd name="T7" fmla="*/ 16 h 74"/>
                <a:gd name="T8" fmla="*/ 9 w 519"/>
                <a:gd name="T9" fmla="*/ 29 h 74"/>
                <a:gd name="T10" fmla="*/ 18 w 519"/>
                <a:gd name="T11" fmla="*/ 40 h 74"/>
                <a:gd name="T12" fmla="*/ 27 w 519"/>
                <a:gd name="T13" fmla="*/ 51 h 74"/>
                <a:gd name="T14" fmla="*/ 36 w 519"/>
                <a:gd name="T15" fmla="*/ 60 h 74"/>
                <a:gd name="T16" fmla="*/ 49 w 519"/>
                <a:gd name="T17" fmla="*/ 67 h 74"/>
                <a:gd name="T18" fmla="*/ 60 w 519"/>
                <a:gd name="T19" fmla="*/ 71 h 74"/>
                <a:gd name="T20" fmla="*/ 73 w 519"/>
                <a:gd name="T21" fmla="*/ 74 h 74"/>
                <a:gd name="T22" fmla="*/ 69 w 519"/>
                <a:gd name="T23" fmla="*/ 74 h 74"/>
                <a:gd name="T24" fmla="*/ 448 w 519"/>
                <a:gd name="T25" fmla="*/ 69 h 74"/>
                <a:gd name="T26" fmla="*/ 453 w 519"/>
                <a:gd name="T27" fmla="*/ 69 h 74"/>
                <a:gd name="T28" fmla="*/ 462 w 519"/>
                <a:gd name="T29" fmla="*/ 67 h 74"/>
                <a:gd name="T30" fmla="*/ 473 w 519"/>
                <a:gd name="T31" fmla="*/ 65 h 74"/>
                <a:gd name="T32" fmla="*/ 484 w 519"/>
                <a:gd name="T33" fmla="*/ 58 h 74"/>
                <a:gd name="T34" fmla="*/ 495 w 519"/>
                <a:gd name="T35" fmla="*/ 49 h 74"/>
                <a:gd name="T36" fmla="*/ 506 w 519"/>
                <a:gd name="T37" fmla="*/ 38 h 74"/>
                <a:gd name="T38" fmla="*/ 513 w 519"/>
                <a:gd name="T39" fmla="*/ 27 h 74"/>
                <a:gd name="T40" fmla="*/ 519 w 519"/>
                <a:gd name="T41" fmla="*/ 14 h 74"/>
                <a:gd name="T42" fmla="*/ 519 w 519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9" h="74">
                  <a:moveTo>
                    <a:pt x="519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16"/>
                  </a:lnTo>
                  <a:lnTo>
                    <a:pt x="9" y="29"/>
                  </a:lnTo>
                  <a:lnTo>
                    <a:pt x="18" y="40"/>
                  </a:lnTo>
                  <a:lnTo>
                    <a:pt x="27" y="51"/>
                  </a:lnTo>
                  <a:lnTo>
                    <a:pt x="36" y="60"/>
                  </a:lnTo>
                  <a:lnTo>
                    <a:pt x="49" y="67"/>
                  </a:lnTo>
                  <a:lnTo>
                    <a:pt x="60" y="71"/>
                  </a:lnTo>
                  <a:lnTo>
                    <a:pt x="73" y="74"/>
                  </a:lnTo>
                  <a:lnTo>
                    <a:pt x="69" y="74"/>
                  </a:lnTo>
                  <a:lnTo>
                    <a:pt x="448" y="69"/>
                  </a:lnTo>
                  <a:lnTo>
                    <a:pt x="453" y="69"/>
                  </a:lnTo>
                  <a:lnTo>
                    <a:pt x="462" y="67"/>
                  </a:lnTo>
                  <a:lnTo>
                    <a:pt x="473" y="65"/>
                  </a:lnTo>
                  <a:lnTo>
                    <a:pt x="484" y="58"/>
                  </a:lnTo>
                  <a:lnTo>
                    <a:pt x="495" y="49"/>
                  </a:lnTo>
                  <a:lnTo>
                    <a:pt x="506" y="38"/>
                  </a:lnTo>
                  <a:lnTo>
                    <a:pt x="513" y="27"/>
                  </a:lnTo>
                  <a:lnTo>
                    <a:pt x="519" y="14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8" name="Freeform 20"/>
            <p:cNvSpPr>
              <a:spLocks/>
            </p:cNvSpPr>
            <p:nvPr/>
          </p:nvSpPr>
          <p:spPr bwMode="auto">
            <a:xfrm>
              <a:off x="1557" y="981"/>
              <a:ext cx="115" cy="113"/>
            </a:xfrm>
            <a:custGeom>
              <a:avLst/>
              <a:gdLst>
                <a:gd name="T0" fmla="*/ 57 w 115"/>
                <a:gd name="T1" fmla="*/ 2 h 113"/>
                <a:gd name="T2" fmla="*/ 68 w 115"/>
                <a:gd name="T3" fmla="*/ 4 h 113"/>
                <a:gd name="T4" fmla="*/ 79 w 115"/>
                <a:gd name="T5" fmla="*/ 7 h 113"/>
                <a:gd name="T6" fmla="*/ 91 w 115"/>
                <a:gd name="T7" fmla="*/ 11 h 113"/>
                <a:gd name="T8" fmla="*/ 97 w 115"/>
                <a:gd name="T9" fmla="*/ 18 h 113"/>
                <a:gd name="T10" fmla="*/ 106 w 115"/>
                <a:gd name="T11" fmla="*/ 27 h 113"/>
                <a:gd name="T12" fmla="*/ 111 w 115"/>
                <a:gd name="T13" fmla="*/ 36 h 113"/>
                <a:gd name="T14" fmla="*/ 113 w 115"/>
                <a:gd name="T15" fmla="*/ 47 h 113"/>
                <a:gd name="T16" fmla="*/ 115 w 115"/>
                <a:gd name="T17" fmla="*/ 58 h 113"/>
                <a:gd name="T18" fmla="*/ 113 w 115"/>
                <a:gd name="T19" fmla="*/ 69 h 113"/>
                <a:gd name="T20" fmla="*/ 111 w 115"/>
                <a:gd name="T21" fmla="*/ 80 h 113"/>
                <a:gd name="T22" fmla="*/ 106 w 115"/>
                <a:gd name="T23" fmla="*/ 89 h 113"/>
                <a:gd name="T24" fmla="*/ 91 w 115"/>
                <a:gd name="T25" fmla="*/ 104 h 113"/>
                <a:gd name="T26" fmla="*/ 79 w 115"/>
                <a:gd name="T27" fmla="*/ 111 h 113"/>
                <a:gd name="T28" fmla="*/ 68 w 115"/>
                <a:gd name="T29" fmla="*/ 113 h 113"/>
                <a:gd name="T30" fmla="*/ 57 w 115"/>
                <a:gd name="T31" fmla="*/ 113 h 113"/>
                <a:gd name="T32" fmla="*/ 46 w 115"/>
                <a:gd name="T33" fmla="*/ 113 h 113"/>
                <a:gd name="T34" fmla="*/ 35 w 115"/>
                <a:gd name="T35" fmla="*/ 111 h 113"/>
                <a:gd name="T36" fmla="*/ 24 w 115"/>
                <a:gd name="T37" fmla="*/ 104 h 113"/>
                <a:gd name="T38" fmla="*/ 8 w 115"/>
                <a:gd name="T39" fmla="*/ 89 h 113"/>
                <a:gd name="T40" fmla="*/ 4 w 115"/>
                <a:gd name="T41" fmla="*/ 80 h 113"/>
                <a:gd name="T42" fmla="*/ 0 w 115"/>
                <a:gd name="T43" fmla="*/ 69 h 113"/>
                <a:gd name="T44" fmla="*/ 0 w 115"/>
                <a:gd name="T45" fmla="*/ 58 h 113"/>
                <a:gd name="T46" fmla="*/ 0 w 115"/>
                <a:gd name="T47" fmla="*/ 47 h 113"/>
                <a:gd name="T48" fmla="*/ 4 w 115"/>
                <a:gd name="T49" fmla="*/ 36 h 113"/>
                <a:gd name="T50" fmla="*/ 8 w 115"/>
                <a:gd name="T51" fmla="*/ 27 h 113"/>
                <a:gd name="T52" fmla="*/ 17 w 115"/>
                <a:gd name="T53" fmla="*/ 18 h 113"/>
                <a:gd name="T54" fmla="*/ 24 w 115"/>
                <a:gd name="T55" fmla="*/ 11 h 113"/>
                <a:gd name="T56" fmla="*/ 35 w 115"/>
                <a:gd name="T57" fmla="*/ 7 h 113"/>
                <a:gd name="T58" fmla="*/ 46 w 115"/>
                <a:gd name="T59" fmla="*/ 4 h 113"/>
                <a:gd name="T60" fmla="*/ 57 w 115"/>
                <a:gd name="T61" fmla="*/ 2 h 113"/>
                <a:gd name="T62" fmla="*/ 55 w 115"/>
                <a:gd name="T63" fmla="*/ 0 h 113"/>
                <a:gd name="T64" fmla="*/ 57 w 115"/>
                <a:gd name="T65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3">
                  <a:moveTo>
                    <a:pt x="57" y="2"/>
                  </a:moveTo>
                  <a:lnTo>
                    <a:pt x="68" y="4"/>
                  </a:lnTo>
                  <a:lnTo>
                    <a:pt x="79" y="7"/>
                  </a:lnTo>
                  <a:lnTo>
                    <a:pt x="91" y="11"/>
                  </a:lnTo>
                  <a:lnTo>
                    <a:pt x="97" y="18"/>
                  </a:lnTo>
                  <a:lnTo>
                    <a:pt x="106" y="27"/>
                  </a:lnTo>
                  <a:lnTo>
                    <a:pt x="111" y="36"/>
                  </a:lnTo>
                  <a:lnTo>
                    <a:pt x="113" y="47"/>
                  </a:lnTo>
                  <a:lnTo>
                    <a:pt x="115" y="58"/>
                  </a:lnTo>
                  <a:lnTo>
                    <a:pt x="113" y="69"/>
                  </a:lnTo>
                  <a:lnTo>
                    <a:pt x="111" y="80"/>
                  </a:lnTo>
                  <a:lnTo>
                    <a:pt x="106" y="89"/>
                  </a:lnTo>
                  <a:lnTo>
                    <a:pt x="91" y="104"/>
                  </a:lnTo>
                  <a:lnTo>
                    <a:pt x="79" y="111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6" y="113"/>
                  </a:lnTo>
                  <a:lnTo>
                    <a:pt x="35" y="111"/>
                  </a:lnTo>
                  <a:lnTo>
                    <a:pt x="24" y="104"/>
                  </a:lnTo>
                  <a:lnTo>
                    <a:pt x="8" y="89"/>
                  </a:lnTo>
                  <a:lnTo>
                    <a:pt x="4" y="80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8" y="27"/>
                  </a:lnTo>
                  <a:lnTo>
                    <a:pt x="17" y="18"/>
                  </a:lnTo>
                  <a:lnTo>
                    <a:pt x="24" y="11"/>
                  </a:lnTo>
                  <a:lnTo>
                    <a:pt x="35" y="7"/>
                  </a:lnTo>
                  <a:lnTo>
                    <a:pt x="46" y="4"/>
                  </a:lnTo>
                  <a:lnTo>
                    <a:pt x="57" y="2"/>
                  </a:lnTo>
                  <a:lnTo>
                    <a:pt x="55" y="0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29" name="Freeform 21"/>
            <p:cNvSpPr>
              <a:spLocks/>
            </p:cNvSpPr>
            <p:nvPr/>
          </p:nvSpPr>
          <p:spPr bwMode="auto">
            <a:xfrm>
              <a:off x="1463" y="1119"/>
              <a:ext cx="307" cy="488"/>
            </a:xfrm>
            <a:custGeom>
              <a:avLst/>
              <a:gdLst>
                <a:gd name="T0" fmla="*/ 151 w 307"/>
                <a:gd name="T1" fmla="*/ 488 h 488"/>
                <a:gd name="T2" fmla="*/ 127 w 307"/>
                <a:gd name="T3" fmla="*/ 486 h 488"/>
                <a:gd name="T4" fmla="*/ 105 w 307"/>
                <a:gd name="T5" fmla="*/ 483 h 488"/>
                <a:gd name="T6" fmla="*/ 87 w 307"/>
                <a:gd name="T7" fmla="*/ 479 h 488"/>
                <a:gd name="T8" fmla="*/ 69 w 307"/>
                <a:gd name="T9" fmla="*/ 472 h 488"/>
                <a:gd name="T10" fmla="*/ 54 w 307"/>
                <a:gd name="T11" fmla="*/ 463 h 488"/>
                <a:gd name="T12" fmla="*/ 43 w 307"/>
                <a:gd name="T13" fmla="*/ 452 h 488"/>
                <a:gd name="T14" fmla="*/ 29 w 307"/>
                <a:gd name="T15" fmla="*/ 439 h 488"/>
                <a:gd name="T16" fmla="*/ 18 w 307"/>
                <a:gd name="T17" fmla="*/ 423 h 488"/>
                <a:gd name="T18" fmla="*/ 11 w 307"/>
                <a:gd name="T19" fmla="*/ 408 h 488"/>
                <a:gd name="T20" fmla="*/ 5 w 307"/>
                <a:gd name="T21" fmla="*/ 392 h 488"/>
                <a:gd name="T22" fmla="*/ 0 w 307"/>
                <a:gd name="T23" fmla="*/ 375 h 488"/>
                <a:gd name="T24" fmla="*/ 0 w 307"/>
                <a:gd name="T25" fmla="*/ 359 h 488"/>
                <a:gd name="T26" fmla="*/ 0 w 307"/>
                <a:gd name="T27" fmla="*/ 324 h 488"/>
                <a:gd name="T28" fmla="*/ 9 w 307"/>
                <a:gd name="T29" fmla="*/ 288 h 488"/>
                <a:gd name="T30" fmla="*/ 14 w 307"/>
                <a:gd name="T31" fmla="*/ 268 h 488"/>
                <a:gd name="T32" fmla="*/ 20 w 307"/>
                <a:gd name="T33" fmla="*/ 248 h 488"/>
                <a:gd name="T34" fmla="*/ 36 w 307"/>
                <a:gd name="T35" fmla="*/ 201 h 488"/>
                <a:gd name="T36" fmla="*/ 58 w 307"/>
                <a:gd name="T37" fmla="*/ 157 h 488"/>
                <a:gd name="T38" fmla="*/ 78 w 307"/>
                <a:gd name="T39" fmla="*/ 117 h 488"/>
                <a:gd name="T40" fmla="*/ 91 w 307"/>
                <a:gd name="T41" fmla="*/ 91 h 488"/>
                <a:gd name="T42" fmla="*/ 109 w 307"/>
                <a:gd name="T43" fmla="*/ 64 h 488"/>
                <a:gd name="T44" fmla="*/ 129 w 307"/>
                <a:gd name="T45" fmla="*/ 33 h 488"/>
                <a:gd name="T46" fmla="*/ 151 w 307"/>
                <a:gd name="T47" fmla="*/ 0 h 488"/>
                <a:gd name="T48" fmla="*/ 178 w 307"/>
                <a:gd name="T49" fmla="*/ 33 h 488"/>
                <a:gd name="T50" fmla="*/ 198 w 307"/>
                <a:gd name="T51" fmla="*/ 64 h 488"/>
                <a:gd name="T52" fmla="*/ 216 w 307"/>
                <a:gd name="T53" fmla="*/ 91 h 488"/>
                <a:gd name="T54" fmla="*/ 229 w 307"/>
                <a:gd name="T55" fmla="*/ 117 h 488"/>
                <a:gd name="T56" fmla="*/ 247 w 307"/>
                <a:gd name="T57" fmla="*/ 157 h 488"/>
                <a:gd name="T58" fmla="*/ 269 w 307"/>
                <a:gd name="T59" fmla="*/ 201 h 488"/>
                <a:gd name="T60" fmla="*/ 284 w 307"/>
                <a:gd name="T61" fmla="*/ 248 h 488"/>
                <a:gd name="T62" fmla="*/ 298 w 307"/>
                <a:gd name="T63" fmla="*/ 288 h 488"/>
                <a:gd name="T64" fmla="*/ 304 w 307"/>
                <a:gd name="T65" fmla="*/ 324 h 488"/>
                <a:gd name="T66" fmla="*/ 307 w 307"/>
                <a:gd name="T67" fmla="*/ 359 h 488"/>
                <a:gd name="T68" fmla="*/ 304 w 307"/>
                <a:gd name="T69" fmla="*/ 375 h 488"/>
                <a:gd name="T70" fmla="*/ 300 w 307"/>
                <a:gd name="T71" fmla="*/ 392 h 488"/>
                <a:gd name="T72" fmla="*/ 293 w 307"/>
                <a:gd name="T73" fmla="*/ 408 h 488"/>
                <a:gd name="T74" fmla="*/ 284 w 307"/>
                <a:gd name="T75" fmla="*/ 423 h 488"/>
                <a:gd name="T76" fmla="*/ 276 w 307"/>
                <a:gd name="T77" fmla="*/ 439 h 488"/>
                <a:gd name="T78" fmla="*/ 264 w 307"/>
                <a:gd name="T79" fmla="*/ 452 h 488"/>
                <a:gd name="T80" fmla="*/ 251 w 307"/>
                <a:gd name="T81" fmla="*/ 463 h 488"/>
                <a:gd name="T82" fmla="*/ 238 w 307"/>
                <a:gd name="T83" fmla="*/ 472 h 488"/>
                <a:gd name="T84" fmla="*/ 220 w 307"/>
                <a:gd name="T85" fmla="*/ 479 h 488"/>
                <a:gd name="T86" fmla="*/ 200 w 307"/>
                <a:gd name="T87" fmla="*/ 483 h 488"/>
                <a:gd name="T88" fmla="*/ 178 w 307"/>
                <a:gd name="T89" fmla="*/ 486 h 488"/>
                <a:gd name="T90" fmla="*/ 153 w 307"/>
                <a:gd name="T91" fmla="*/ 488 h 488"/>
                <a:gd name="T92" fmla="*/ 151 w 307"/>
                <a:gd name="T93" fmla="*/ 486 h 488"/>
                <a:gd name="T94" fmla="*/ 149 w 307"/>
                <a:gd name="T95" fmla="*/ 486 h 488"/>
                <a:gd name="T96" fmla="*/ 151 w 307"/>
                <a:gd name="T9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488">
                  <a:moveTo>
                    <a:pt x="151" y="488"/>
                  </a:moveTo>
                  <a:lnTo>
                    <a:pt x="127" y="486"/>
                  </a:lnTo>
                  <a:lnTo>
                    <a:pt x="105" y="483"/>
                  </a:lnTo>
                  <a:lnTo>
                    <a:pt x="87" y="479"/>
                  </a:lnTo>
                  <a:lnTo>
                    <a:pt x="69" y="472"/>
                  </a:lnTo>
                  <a:lnTo>
                    <a:pt x="54" y="463"/>
                  </a:lnTo>
                  <a:lnTo>
                    <a:pt x="43" y="452"/>
                  </a:lnTo>
                  <a:lnTo>
                    <a:pt x="29" y="439"/>
                  </a:lnTo>
                  <a:lnTo>
                    <a:pt x="18" y="423"/>
                  </a:lnTo>
                  <a:lnTo>
                    <a:pt x="11" y="408"/>
                  </a:lnTo>
                  <a:lnTo>
                    <a:pt x="5" y="392"/>
                  </a:lnTo>
                  <a:lnTo>
                    <a:pt x="0" y="375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288"/>
                  </a:lnTo>
                  <a:lnTo>
                    <a:pt x="14" y="268"/>
                  </a:lnTo>
                  <a:lnTo>
                    <a:pt x="20" y="248"/>
                  </a:lnTo>
                  <a:lnTo>
                    <a:pt x="36" y="201"/>
                  </a:lnTo>
                  <a:lnTo>
                    <a:pt x="58" y="157"/>
                  </a:lnTo>
                  <a:lnTo>
                    <a:pt x="78" y="117"/>
                  </a:lnTo>
                  <a:lnTo>
                    <a:pt x="91" y="91"/>
                  </a:lnTo>
                  <a:lnTo>
                    <a:pt x="109" y="64"/>
                  </a:lnTo>
                  <a:lnTo>
                    <a:pt x="129" y="33"/>
                  </a:lnTo>
                  <a:lnTo>
                    <a:pt x="151" y="0"/>
                  </a:lnTo>
                  <a:lnTo>
                    <a:pt x="178" y="33"/>
                  </a:lnTo>
                  <a:lnTo>
                    <a:pt x="198" y="64"/>
                  </a:lnTo>
                  <a:lnTo>
                    <a:pt x="216" y="91"/>
                  </a:lnTo>
                  <a:lnTo>
                    <a:pt x="229" y="117"/>
                  </a:lnTo>
                  <a:lnTo>
                    <a:pt x="247" y="157"/>
                  </a:lnTo>
                  <a:lnTo>
                    <a:pt x="269" y="201"/>
                  </a:lnTo>
                  <a:lnTo>
                    <a:pt x="284" y="248"/>
                  </a:lnTo>
                  <a:lnTo>
                    <a:pt x="298" y="288"/>
                  </a:lnTo>
                  <a:lnTo>
                    <a:pt x="304" y="324"/>
                  </a:lnTo>
                  <a:lnTo>
                    <a:pt x="307" y="359"/>
                  </a:lnTo>
                  <a:lnTo>
                    <a:pt x="304" y="375"/>
                  </a:lnTo>
                  <a:lnTo>
                    <a:pt x="300" y="392"/>
                  </a:lnTo>
                  <a:lnTo>
                    <a:pt x="293" y="408"/>
                  </a:lnTo>
                  <a:lnTo>
                    <a:pt x="284" y="423"/>
                  </a:lnTo>
                  <a:lnTo>
                    <a:pt x="276" y="439"/>
                  </a:lnTo>
                  <a:lnTo>
                    <a:pt x="264" y="452"/>
                  </a:lnTo>
                  <a:lnTo>
                    <a:pt x="251" y="463"/>
                  </a:lnTo>
                  <a:lnTo>
                    <a:pt x="238" y="472"/>
                  </a:lnTo>
                  <a:lnTo>
                    <a:pt x="220" y="479"/>
                  </a:lnTo>
                  <a:lnTo>
                    <a:pt x="200" y="483"/>
                  </a:lnTo>
                  <a:lnTo>
                    <a:pt x="178" y="486"/>
                  </a:lnTo>
                  <a:lnTo>
                    <a:pt x="153" y="488"/>
                  </a:lnTo>
                  <a:lnTo>
                    <a:pt x="151" y="486"/>
                  </a:lnTo>
                  <a:lnTo>
                    <a:pt x="149" y="486"/>
                  </a:lnTo>
                  <a:lnTo>
                    <a:pt x="151" y="48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30" name="Freeform 22"/>
            <p:cNvSpPr>
              <a:spLocks/>
            </p:cNvSpPr>
            <p:nvPr/>
          </p:nvSpPr>
          <p:spPr bwMode="auto">
            <a:xfrm>
              <a:off x="1506" y="2188"/>
              <a:ext cx="208" cy="530"/>
            </a:xfrm>
            <a:custGeom>
              <a:avLst/>
              <a:gdLst>
                <a:gd name="T0" fmla="*/ 104 w 208"/>
                <a:gd name="T1" fmla="*/ 530 h 530"/>
                <a:gd name="T2" fmla="*/ 115 w 208"/>
                <a:gd name="T3" fmla="*/ 528 h 530"/>
                <a:gd name="T4" fmla="*/ 126 w 208"/>
                <a:gd name="T5" fmla="*/ 526 h 530"/>
                <a:gd name="T6" fmla="*/ 135 w 208"/>
                <a:gd name="T7" fmla="*/ 519 h 530"/>
                <a:gd name="T8" fmla="*/ 144 w 208"/>
                <a:gd name="T9" fmla="*/ 510 h 530"/>
                <a:gd name="T10" fmla="*/ 153 w 208"/>
                <a:gd name="T11" fmla="*/ 497 h 530"/>
                <a:gd name="T12" fmla="*/ 162 w 208"/>
                <a:gd name="T13" fmla="*/ 484 h 530"/>
                <a:gd name="T14" fmla="*/ 170 w 208"/>
                <a:gd name="T15" fmla="*/ 468 h 530"/>
                <a:gd name="T16" fmla="*/ 177 w 208"/>
                <a:gd name="T17" fmla="*/ 453 h 530"/>
                <a:gd name="T18" fmla="*/ 190 w 208"/>
                <a:gd name="T19" fmla="*/ 413 h 530"/>
                <a:gd name="T20" fmla="*/ 199 w 208"/>
                <a:gd name="T21" fmla="*/ 366 h 530"/>
                <a:gd name="T22" fmla="*/ 204 w 208"/>
                <a:gd name="T23" fmla="*/ 317 h 530"/>
                <a:gd name="T24" fmla="*/ 208 w 208"/>
                <a:gd name="T25" fmla="*/ 262 h 530"/>
                <a:gd name="T26" fmla="*/ 204 w 208"/>
                <a:gd name="T27" fmla="*/ 211 h 530"/>
                <a:gd name="T28" fmla="*/ 199 w 208"/>
                <a:gd name="T29" fmla="*/ 162 h 530"/>
                <a:gd name="T30" fmla="*/ 190 w 208"/>
                <a:gd name="T31" fmla="*/ 118 h 530"/>
                <a:gd name="T32" fmla="*/ 177 w 208"/>
                <a:gd name="T33" fmla="*/ 78 h 530"/>
                <a:gd name="T34" fmla="*/ 170 w 208"/>
                <a:gd name="T35" fmla="*/ 60 h 530"/>
                <a:gd name="T36" fmla="*/ 162 w 208"/>
                <a:gd name="T37" fmla="*/ 44 h 530"/>
                <a:gd name="T38" fmla="*/ 153 w 208"/>
                <a:gd name="T39" fmla="*/ 31 h 530"/>
                <a:gd name="T40" fmla="*/ 144 w 208"/>
                <a:gd name="T41" fmla="*/ 20 h 530"/>
                <a:gd name="T42" fmla="*/ 135 w 208"/>
                <a:gd name="T43" fmla="*/ 11 h 530"/>
                <a:gd name="T44" fmla="*/ 126 w 208"/>
                <a:gd name="T45" fmla="*/ 5 h 530"/>
                <a:gd name="T46" fmla="*/ 115 w 208"/>
                <a:gd name="T47" fmla="*/ 0 h 530"/>
                <a:gd name="T48" fmla="*/ 104 w 208"/>
                <a:gd name="T49" fmla="*/ 0 h 530"/>
                <a:gd name="T50" fmla="*/ 93 w 208"/>
                <a:gd name="T51" fmla="*/ 0 h 530"/>
                <a:gd name="T52" fmla="*/ 82 w 208"/>
                <a:gd name="T53" fmla="*/ 5 h 530"/>
                <a:gd name="T54" fmla="*/ 73 w 208"/>
                <a:gd name="T55" fmla="*/ 11 h 530"/>
                <a:gd name="T56" fmla="*/ 62 w 208"/>
                <a:gd name="T57" fmla="*/ 20 h 530"/>
                <a:gd name="T58" fmla="*/ 53 w 208"/>
                <a:gd name="T59" fmla="*/ 31 h 530"/>
                <a:gd name="T60" fmla="*/ 44 w 208"/>
                <a:gd name="T61" fmla="*/ 44 h 530"/>
                <a:gd name="T62" fmla="*/ 37 w 208"/>
                <a:gd name="T63" fmla="*/ 60 h 530"/>
                <a:gd name="T64" fmla="*/ 31 w 208"/>
                <a:gd name="T65" fmla="*/ 78 h 530"/>
                <a:gd name="T66" fmla="*/ 17 w 208"/>
                <a:gd name="T67" fmla="*/ 118 h 530"/>
                <a:gd name="T68" fmla="*/ 8 w 208"/>
                <a:gd name="T69" fmla="*/ 162 h 530"/>
                <a:gd name="T70" fmla="*/ 2 w 208"/>
                <a:gd name="T71" fmla="*/ 211 h 530"/>
                <a:gd name="T72" fmla="*/ 0 w 208"/>
                <a:gd name="T73" fmla="*/ 262 h 530"/>
                <a:gd name="T74" fmla="*/ 2 w 208"/>
                <a:gd name="T75" fmla="*/ 317 h 530"/>
                <a:gd name="T76" fmla="*/ 8 w 208"/>
                <a:gd name="T77" fmla="*/ 366 h 530"/>
                <a:gd name="T78" fmla="*/ 17 w 208"/>
                <a:gd name="T79" fmla="*/ 413 h 530"/>
                <a:gd name="T80" fmla="*/ 31 w 208"/>
                <a:gd name="T81" fmla="*/ 453 h 530"/>
                <a:gd name="T82" fmla="*/ 37 w 208"/>
                <a:gd name="T83" fmla="*/ 468 h 530"/>
                <a:gd name="T84" fmla="*/ 44 w 208"/>
                <a:gd name="T85" fmla="*/ 484 h 530"/>
                <a:gd name="T86" fmla="*/ 53 w 208"/>
                <a:gd name="T87" fmla="*/ 497 h 530"/>
                <a:gd name="T88" fmla="*/ 62 w 208"/>
                <a:gd name="T89" fmla="*/ 510 h 530"/>
                <a:gd name="T90" fmla="*/ 73 w 208"/>
                <a:gd name="T91" fmla="*/ 519 h 530"/>
                <a:gd name="T92" fmla="*/ 82 w 208"/>
                <a:gd name="T93" fmla="*/ 526 h 530"/>
                <a:gd name="T94" fmla="*/ 93 w 208"/>
                <a:gd name="T95" fmla="*/ 528 h 530"/>
                <a:gd name="T96" fmla="*/ 104 w 208"/>
                <a:gd name="T97" fmla="*/ 530 h 530"/>
                <a:gd name="T98" fmla="*/ 102 w 208"/>
                <a:gd name="T99" fmla="*/ 528 h 530"/>
                <a:gd name="T100" fmla="*/ 104 w 208"/>
                <a:gd name="T10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530">
                  <a:moveTo>
                    <a:pt x="104" y="530"/>
                  </a:moveTo>
                  <a:lnTo>
                    <a:pt x="115" y="528"/>
                  </a:lnTo>
                  <a:lnTo>
                    <a:pt x="126" y="526"/>
                  </a:lnTo>
                  <a:lnTo>
                    <a:pt x="135" y="519"/>
                  </a:lnTo>
                  <a:lnTo>
                    <a:pt x="144" y="510"/>
                  </a:lnTo>
                  <a:lnTo>
                    <a:pt x="153" y="497"/>
                  </a:lnTo>
                  <a:lnTo>
                    <a:pt x="162" y="484"/>
                  </a:lnTo>
                  <a:lnTo>
                    <a:pt x="170" y="468"/>
                  </a:lnTo>
                  <a:lnTo>
                    <a:pt x="177" y="453"/>
                  </a:lnTo>
                  <a:lnTo>
                    <a:pt x="190" y="413"/>
                  </a:lnTo>
                  <a:lnTo>
                    <a:pt x="199" y="366"/>
                  </a:lnTo>
                  <a:lnTo>
                    <a:pt x="204" y="317"/>
                  </a:lnTo>
                  <a:lnTo>
                    <a:pt x="208" y="262"/>
                  </a:lnTo>
                  <a:lnTo>
                    <a:pt x="204" y="211"/>
                  </a:lnTo>
                  <a:lnTo>
                    <a:pt x="199" y="162"/>
                  </a:lnTo>
                  <a:lnTo>
                    <a:pt x="190" y="118"/>
                  </a:lnTo>
                  <a:lnTo>
                    <a:pt x="177" y="78"/>
                  </a:lnTo>
                  <a:lnTo>
                    <a:pt x="170" y="60"/>
                  </a:lnTo>
                  <a:lnTo>
                    <a:pt x="162" y="44"/>
                  </a:lnTo>
                  <a:lnTo>
                    <a:pt x="153" y="31"/>
                  </a:lnTo>
                  <a:lnTo>
                    <a:pt x="144" y="20"/>
                  </a:lnTo>
                  <a:lnTo>
                    <a:pt x="135" y="11"/>
                  </a:lnTo>
                  <a:lnTo>
                    <a:pt x="126" y="5"/>
                  </a:lnTo>
                  <a:lnTo>
                    <a:pt x="115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2" y="5"/>
                  </a:lnTo>
                  <a:lnTo>
                    <a:pt x="73" y="11"/>
                  </a:lnTo>
                  <a:lnTo>
                    <a:pt x="62" y="20"/>
                  </a:lnTo>
                  <a:lnTo>
                    <a:pt x="53" y="31"/>
                  </a:lnTo>
                  <a:lnTo>
                    <a:pt x="44" y="44"/>
                  </a:lnTo>
                  <a:lnTo>
                    <a:pt x="37" y="60"/>
                  </a:lnTo>
                  <a:lnTo>
                    <a:pt x="31" y="78"/>
                  </a:lnTo>
                  <a:lnTo>
                    <a:pt x="17" y="118"/>
                  </a:lnTo>
                  <a:lnTo>
                    <a:pt x="8" y="162"/>
                  </a:lnTo>
                  <a:lnTo>
                    <a:pt x="2" y="211"/>
                  </a:lnTo>
                  <a:lnTo>
                    <a:pt x="0" y="262"/>
                  </a:lnTo>
                  <a:lnTo>
                    <a:pt x="2" y="317"/>
                  </a:lnTo>
                  <a:lnTo>
                    <a:pt x="8" y="366"/>
                  </a:lnTo>
                  <a:lnTo>
                    <a:pt x="17" y="413"/>
                  </a:lnTo>
                  <a:lnTo>
                    <a:pt x="31" y="453"/>
                  </a:lnTo>
                  <a:lnTo>
                    <a:pt x="37" y="468"/>
                  </a:lnTo>
                  <a:lnTo>
                    <a:pt x="44" y="484"/>
                  </a:lnTo>
                  <a:lnTo>
                    <a:pt x="53" y="497"/>
                  </a:lnTo>
                  <a:lnTo>
                    <a:pt x="62" y="510"/>
                  </a:lnTo>
                  <a:lnTo>
                    <a:pt x="73" y="519"/>
                  </a:lnTo>
                  <a:lnTo>
                    <a:pt x="82" y="526"/>
                  </a:lnTo>
                  <a:lnTo>
                    <a:pt x="93" y="528"/>
                  </a:lnTo>
                  <a:lnTo>
                    <a:pt x="104" y="530"/>
                  </a:lnTo>
                  <a:lnTo>
                    <a:pt x="102" y="528"/>
                  </a:lnTo>
                  <a:lnTo>
                    <a:pt x="104" y="53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31" name="Freeform 23"/>
            <p:cNvSpPr>
              <a:spLocks/>
            </p:cNvSpPr>
            <p:nvPr/>
          </p:nvSpPr>
          <p:spPr bwMode="auto">
            <a:xfrm>
              <a:off x="1537" y="2667"/>
              <a:ext cx="148" cy="151"/>
            </a:xfrm>
            <a:custGeom>
              <a:avLst/>
              <a:gdLst>
                <a:gd name="T0" fmla="*/ 51 w 148"/>
                <a:gd name="T1" fmla="*/ 147 h 151"/>
                <a:gd name="T2" fmla="*/ 64 w 148"/>
                <a:gd name="T3" fmla="*/ 151 h 151"/>
                <a:gd name="T4" fmla="*/ 79 w 148"/>
                <a:gd name="T5" fmla="*/ 151 h 151"/>
                <a:gd name="T6" fmla="*/ 95 w 148"/>
                <a:gd name="T7" fmla="*/ 149 h 151"/>
                <a:gd name="T8" fmla="*/ 106 w 148"/>
                <a:gd name="T9" fmla="*/ 142 h 151"/>
                <a:gd name="T10" fmla="*/ 119 w 148"/>
                <a:gd name="T11" fmla="*/ 136 h 151"/>
                <a:gd name="T12" fmla="*/ 131 w 148"/>
                <a:gd name="T13" fmla="*/ 127 h 151"/>
                <a:gd name="T14" fmla="*/ 137 w 148"/>
                <a:gd name="T15" fmla="*/ 116 h 151"/>
                <a:gd name="T16" fmla="*/ 144 w 148"/>
                <a:gd name="T17" fmla="*/ 100 h 151"/>
                <a:gd name="T18" fmla="*/ 148 w 148"/>
                <a:gd name="T19" fmla="*/ 85 h 151"/>
                <a:gd name="T20" fmla="*/ 148 w 148"/>
                <a:gd name="T21" fmla="*/ 71 h 151"/>
                <a:gd name="T22" fmla="*/ 146 w 148"/>
                <a:gd name="T23" fmla="*/ 58 h 151"/>
                <a:gd name="T24" fmla="*/ 142 w 148"/>
                <a:gd name="T25" fmla="*/ 43 h 151"/>
                <a:gd name="T26" fmla="*/ 135 w 148"/>
                <a:gd name="T27" fmla="*/ 31 h 151"/>
                <a:gd name="T28" fmla="*/ 124 w 148"/>
                <a:gd name="T29" fmla="*/ 20 h 151"/>
                <a:gd name="T30" fmla="*/ 113 w 148"/>
                <a:gd name="T31" fmla="*/ 11 h 151"/>
                <a:gd name="T32" fmla="*/ 99 w 148"/>
                <a:gd name="T33" fmla="*/ 5 h 151"/>
                <a:gd name="T34" fmla="*/ 84 w 148"/>
                <a:gd name="T35" fmla="*/ 0 h 151"/>
                <a:gd name="T36" fmla="*/ 71 w 148"/>
                <a:gd name="T37" fmla="*/ 0 h 151"/>
                <a:gd name="T38" fmla="*/ 55 w 148"/>
                <a:gd name="T39" fmla="*/ 5 h 151"/>
                <a:gd name="T40" fmla="*/ 42 w 148"/>
                <a:gd name="T41" fmla="*/ 9 h 151"/>
                <a:gd name="T42" fmla="*/ 28 w 148"/>
                <a:gd name="T43" fmla="*/ 18 h 151"/>
                <a:gd name="T44" fmla="*/ 20 w 148"/>
                <a:gd name="T45" fmla="*/ 29 h 151"/>
                <a:gd name="T46" fmla="*/ 11 w 148"/>
                <a:gd name="T47" fmla="*/ 40 h 151"/>
                <a:gd name="T48" fmla="*/ 4 w 148"/>
                <a:gd name="T49" fmla="*/ 54 h 151"/>
                <a:gd name="T50" fmla="*/ 0 w 148"/>
                <a:gd name="T51" fmla="*/ 67 h 151"/>
                <a:gd name="T52" fmla="*/ 0 w 148"/>
                <a:gd name="T53" fmla="*/ 82 h 151"/>
                <a:gd name="T54" fmla="*/ 2 w 148"/>
                <a:gd name="T55" fmla="*/ 96 h 151"/>
                <a:gd name="T56" fmla="*/ 8 w 148"/>
                <a:gd name="T57" fmla="*/ 109 h 151"/>
                <a:gd name="T58" fmla="*/ 15 w 148"/>
                <a:gd name="T59" fmla="*/ 122 h 151"/>
                <a:gd name="T60" fmla="*/ 26 w 148"/>
                <a:gd name="T61" fmla="*/ 131 h 151"/>
                <a:gd name="T62" fmla="*/ 37 w 148"/>
                <a:gd name="T63" fmla="*/ 140 h 151"/>
                <a:gd name="T64" fmla="*/ 51 w 148"/>
                <a:gd name="T65" fmla="*/ 147 h 151"/>
                <a:gd name="T66" fmla="*/ 48 w 148"/>
                <a:gd name="T67" fmla="*/ 147 h 151"/>
                <a:gd name="T68" fmla="*/ 51 w 148"/>
                <a:gd name="T69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51">
                  <a:moveTo>
                    <a:pt x="51" y="147"/>
                  </a:moveTo>
                  <a:lnTo>
                    <a:pt x="64" y="151"/>
                  </a:lnTo>
                  <a:lnTo>
                    <a:pt x="79" y="151"/>
                  </a:lnTo>
                  <a:lnTo>
                    <a:pt x="95" y="149"/>
                  </a:lnTo>
                  <a:lnTo>
                    <a:pt x="106" y="142"/>
                  </a:lnTo>
                  <a:lnTo>
                    <a:pt x="119" y="136"/>
                  </a:lnTo>
                  <a:lnTo>
                    <a:pt x="131" y="127"/>
                  </a:lnTo>
                  <a:lnTo>
                    <a:pt x="137" y="116"/>
                  </a:lnTo>
                  <a:lnTo>
                    <a:pt x="144" y="100"/>
                  </a:lnTo>
                  <a:lnTo>
                    <a:pt x="148" y="85"/>
                  </a:lnTo>
                  <a:lnTo>
                    <a:pt x="148" y="71"/>
                  </a:lnTo>
                  <a:lnTo>
                    <a:pt x="146" y="58"/>
                  </a:lnTo>
                  <a:lnTo>
                    <a:pt x="142" y="43"/>
                  </a:lnTo>
                  <a:lnTo>
                    <a:pt x="135" y="31"/>
                  </a:lnTo>
                  <a:lnTo>
                    <a:pt x="124" y="20"/>
                  </a:lnTo>
                  <a:lnTo>
                    <a:pt x="113" y="11"/>
                  </a:lnTo>
                  <a:lnTo>
                    <a:pt x="99" y="5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5" y="5"/>
                  </a:lnTo>
                  <a:lnTo>
                    <a:pt x="42" y="9"/>
                  </a:lnTo>
                  <a:lnTo>
                    <a:pt x="28" y="18"/>
                  </a:lnTo>
                  <a:lnTo>
                    <a:pt x="20" y="29"/>
                  </a:lnTo>
                  <a:lnTo>
                    <a:pt x="11" y="40"/>
                  </a:lnTo>
                  <a:lnTo>
                    <a:pt x="4" y="54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2" y="96"/>
                  </a:lnTo>
                  <a:lnTo>
                    <a:pt x="8" y="109"/>
                  </a:lnTo>
                  <a:lnTo>
                    <a:pt x="15" y="122"/>
                  </a:lnTo>
                  <a:lnTo>
                    <a:pt x="26" y="131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48" y="147"/>
                  </a:lnTo>
                  <a:lnTo>
                    <a:pt x="51" y="147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32" name="Freeform 24"/>
            <p:cNvSpPr>
              <a:spLocks/>
            </p:cNvSpPr>
            <p:nvPr/>
          </p:nvSpPr>
          <p:spPr bwMode="auto">
            <a:xfrm>
              <a:off x="1537" y="2093"/>
              <a:ext cx="148" cy="148"/>
            </a:xfrm>
            <a:custGeom>
              <a:avLst/>
              <a:gdLst>
                <a:gd name="T0" fmla="*/ 51 w 148"/>
                <a:gd name="T1" fmla="*/ 146 h 148"/>
                <a:gd name="T2" fmla="*/ 64 w 148"/>
                <a:gd name="T3" fmla="*/ 148 h 148"/>
                <a:gd name="T4" fmla="*/ 79 w 148"/>
                <a:gd name="T5" fmla="*/ 148 h 148"/>
                <a:gd name="T6" fmla="*/ 95 w 148"/>
                <a:gd name="T7" fmla="*/ 146 h 148"/>
                <a:gd name="T8" fmla="*/ 106 w 148"/>
                <a:gd name="T9" fmla="*/ 142 h 148"/>
                <a:gd name="T10" fmla="*/ 119 w 148"/>
                <a:gd name="T11" fmla="*/ 135 h 148"/>
                <a:gd name="T12" fmla="*/ 131 w 148"/>
                <a:gd name="T13" fmla="*/ 126 h 148"/>
                <a:gd name="T14" fmla="*/ 137 w 148"/>
                <a:gd name="T15" fmla="*/ 113 h 148"/>
                <a:gd name="T16" fmla="*/ 144 w 148"/>
                <a:gd name="T17" fmla="*/ 100 h 148"/>
                <a:gd name="T18" fmla="*/ 148 w 148"/>
                <a:gd name="T19" fmla="*/ 84 h 148"/>
                <a:gd name="T20" fmla="*/ 148 w 148"/>
                <a:gd name="T21" fmla="*/ 71 h 148"/>
                <a:gd name="T22" fmla="*/ 146 w 148"/>
                <a:gd name="T23" fmla="*/ 55 h 148"/>
                <a:gd name="T24" fmla="*/ 142 w 148"/>
                <a:gd name="T25" fmla="*/ 42 h 148"/>
                <a:gd name="T26" fmla="*/ 135 w 148"/>
                <a:gd name="T27" fmla="*/ 29 h 148"/>
                <a:gd name="T28" fmla="*/ 124 w 148"/>
                <a:gd name="T29" fmla="*/ 20 h 148"/>
                <a:gd name="T30" fmla="*/ 113 w 148"/>
                <a:gd name="T31" fmla="*/ 11 h 148"/>
                <a:gd name="T32" fmla="*/ 99 w 148"/>
                <a:gd name="T33" fmla="*/ 4 h 148"/>
                <a:gd name="T34" fmla="*/ 84 w 148"/>
                <a:gd name="T35" fmla="*/ 0 h 148"/>
                <a:gd name="T36" fmla="*/ 71 w 148"/>
                <a:gd name="T37" fmla="*/ 0 h 148"/>
                <a:gd name="T38" fmla="*/ 55 w 148"/>
                <a:gd name="T39" fmla="*/ 2 h 148"/>
                <a:gd name="T40" fmla="*/ 42 w 148"/>
                <a:gd name="T41" fmla="*/ 9 h 148"/>
                <a:gd name="T42" fmla="*/ 28 w 148"/>
                <a:gd name="T43" fmla="*/ 17 h 148"/>
                <a:gd name="T44" fmla="*/ 20 w 148"/>
                <a:gd name="T45" fmla="*/ 26 h 148"/>
                <a:gd name="T46" fmla="*/ 11 w 148"/>
                <a:gd name="T47" fmla="*/ 37 h 148"/>
                <a:gd name="T48" fmla="*/ 4 w 148"/>
                <a:gd name="T49" fmla="*/ 53 h 148"/>
                <a:gd name="T50" fmla="*/ 0 w 148"/>
                <a:gd name="T51" fmla="*/ 68 h 148"/>
                <a:gd name="T52" fmla="*/ 0 w 148"/>
                <a:gd name="T53" fmla="*/ 82 h 148"/>
                <a:gd name="T54" fmla="*/ 2 w 148"/>
                <a:gd name="T55" fmla="*/ 95 h 148"/>
                <a:gd name="T56" fmla="*/ 8 w 148"/>
                <a:gd name="T57" fmla="*/ 111 h 148"/>
                <a:gd name="T58" fmla="*/ 15 w 148"/>
                <a:gd name="T59" fmla="*/ 122 h 148"/>
                <a:gd name="T60" fmla="*/ 26 w 148"/>
                <a:gd name="T61" fmla="*/ 131 h 148"/>
                <a:gd name="T62" fmla="*/ 37 w 148"/>
                <a:gd name="T63" fmla="*/ 139 h 148"/>
                <a:gd name="T64" fmla="*/ 51 w 148"/>
                <a:gd name="T65" fmla="*/ 146 h 148"/>
                <a:gd name="T66" fmla="*/ 48 w 148"/>
                <a:gd name="T67" fmla="*/ 146 h 148"/>
                <a:gd name="T68" fmla="*/ 51 w 148"/>
                <a:gd name="T6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48">
                  <a:moveTo>
                    <a:pt x="51" y="146"/>
                  </a:moveTo>
                  <a:lnTo>
                    <a:pt x="64" y="148"/>
                  </a:lnTo>
                  <a:lnTo>
                    <a:pt x="79" y="148"/>
                  </a:lnTo>
                  <a:lnTo>
                    <a:pt x="95" y="146"/>
                  </a:lnTo>
                  <a:lnTo>
                    <a:pt x="106" y="142"/>
                  </a:lnTo>
                  <a:lnTo>
                    <a:pt x="119" y="135"/>
                  </a:lnTo>
                  <a:lnTo>
                    <a:pt x="131" y="126"/>
                  </a:lnTo>
                  <a:lnTo>
                    <a:pt x="137" y="113"/>
                  </a:lnTo>
                  <a:lnTo>
                    <a:pt x="144" y="100"/>
                  </a:lnTo>
                  <a:lnTo>
                    <a:pt x="148" y="84"/>
                  </a:lnTo>
                  <a:lnTo>
                    <a:pt x="148" y="71"/>
                  </a:lnTo>
                  <a:lnTo>
                    <a:pt x="146" y="55"/>
                  </a:lnTo>
                  <a:lnTo>
                    <a:pt x="142" y="42"/>
                  </a:lnTo>
                  <a:lnTo>
                    <a:pt x="135" y="29"/>
                  </a:lnTo>
                  <a:lnTo>
                    <a:pt x="124" y="20"/>
                  </a:lnTo>
                  <a:lnTo>
                    <a:pt x="113" y="11"/>
                  </a:lnTo>
                  <a:lnTo>
                    <a:pt x="99" y="4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5" y="2"/>
                  </a:lnTo>
                  <a:lnTo>
                    <a:pt x="42" y="9"/>
                  </a:lnTo>
                  <a:lnTo>
                    <a:pt x="28" y="17"/>
                  </a:lnTo>
                  <a:lnTo>
                    <a:pt x="20" y="26"/>
                  </a:lnTo>
                  <a:lnTo>
                    <a:pt x="11" y="37"/>
                  </a:lnTo>
                  <a:lnTo>
                    <a:pt x="4" y="53"/>
                  </a:lnTo>
                  <a:lnTo>
                    <a:pt x="0" y="68"/>
                  </a:lnTo>
                  <a:lnTo>
                    <a:pt x="0" y="82"/>
                  </a:lnTo>
                  <a:lnTo>
                    <a:pt x="2" y="95"/>
                  </a:lnTo>
                  <a:lnTo>
                    <a:pt x="8" y="111"/>
                  </a:lnTo>
                  <a:lnTo>
                    <a:pt x="15" y="122"/>
                  </a:lnTo>
                  <a:lnTo>
                    <a:pt x="26" y="131"/>
                  </a:lnTo>
                  <a:lnTo>
                    <a:pt x="37" y="139"/>
                  </a:lnTo>
                  <a:lnTo>
                    <a:pt x="51" y="146"/>
                  </a:lnTo>
                  <a:lnTo>
                    <a:pt x="48" y="146"/>
                  </a:lnTo>
                  <a:lnTo>
                    <a:pt x="51" y="146"/>
                  </a:lnTo>
                  <a:close/>
                </a:path>
              </a:pathLst>
            </a:cu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33" name="Rectangle 25"/>
            <p:cNvSpPr>
              <a:spLocks noChangeArrowheads="1"/>
            </p:cNvSpPr>
            <p:nvPr/>
          </p:nvSpPr>
          <p:spPr bwMode="auto">
            <a:xfrm>
              <a:off x="1188" y="2745"/>
              <a:ext cx="881" cy="115"/>
            </a:xfrm>
            <a:prstGeom prst="rect">
              <a:avLst/>
            </a:pr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1034" name="Rectangle 26"/>
            <p:cNvSpPr>
              <a:spLocks noChangeArrowheads="1"/>
            </p:cNvSpPr>
            <p:nvPr/>
          </p:nvSpPr>
          <p:spPr bwMode="auto">
            <a:xfrm>
              <a:off x="1009" y="2829"/>
              <a:ext cx="1211" cy="107"/>
            </a:xfrm>
            <a:prstGeom prst="rect">
              <a:avLst/>
            </a:prstGeom>
            <a:solidFill>
              <a:srgbClr val="B2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742950" indent="-28575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CBBD3B"/>
                </a:buClr>
                <a:buSzPct val="50000"/>
                <a:buFont typeface="Wingdings" pitchFamily="2" charset="2"/>
                <a:buChar char="Ø"/>
              </a:pPr>
              <a:endParaRPr lang="hu-HU" sz="2400">
                <a:solidFill>
                  <a:schemeClr val="folHlink"/>
                </a:solidFill>
                <a:latin typeface="Palatino" pitchFamily="18" charset="0"/>
              </a:endParaRPr>
            </a:p>
          </p:txBody>
        </p:sp>
        <p:sp>
          <p:nvSpPr>
            <p:cNvPr id="1451035" name="Freeform 27"/>
            <p:cNvSpPr>
              <a:spLocks/>
            </p:cNvSpPr>
            <p:nvPr/>
          </p:nvSpPr>
          <p:spPr bwMode="auto">
            <a:xfrm>
              <a:off x="831" y="2905"/>
              <a:ext cx="1558" cy="73"/>
            </a:xfrm>
            <a:custGeom>
              <a:avLst/>
              <a:gdLst>
                <a:gd name="T0" fmla="*/ 0 w 1558"/>
                <a:gd name="T1" fmla="*/ 73 h 73"/>
                <a:gd name="T2" fmla="*/ 1558 w 1558"/>
                <a:gd name="T3" fmla="*/ 73 h 73"/>
                <a:gd name="T4" fmla="*/ 1555 w 1558"/>
                <a:gd name="T5" fmla="*/ 62 h 73"/>
                <a:gd name="T6" fmla="*/ 1551 w 1558"/>
                <a:gd name="T7" fmla="*/ 49 h 73"/>
                <a:gd name="T8" fmla="*/ 1544 w 1558"/>
                <a:gd name="T9" fmla="*/ 37 h 73"/>
                <a:gd name="T10" fmla="*/ 1535 w 1558"/>
                <a:gd name="T11" fmla="*/ 26 h 73"/>
                <a:gd name="T12" fmla="*/ 1524 w 1558"/>
                <a:gd name="T13" fmla="*/ 15 h 73"/>
                <a:gd name="T14" fmla="*/ 1513 w 1558"/>
                <a:gd name="T15" fmla="*/ 9 h 73"/>
                <a:gd name="T16" fmla="*/ 1500 w 1558"/>
                <a:gd name="T17" fmla="*/ 2 h 73"/>
                <a:gd name="T18" fmla="*/ 1487 w 1558"/>
                <a:gd name="T19" fmla="*/ 0 h 73"/>
                <a:gd name="T20" fmla="*/ 73 w 1558"/>
                <a:gd name="T21" fmla="*/ 0 h 73"/>
                <a:gd name="T22" fmla="*/ 60 w 1558"/>
                <a:gd name="T23" fmla="*/ 2 h 73"/>
                <a:gd name="T24" fmla="*/ 47 w 1558"/>
                <a:gd name="T25" fmla="*/ 4 h 73"/>
                <a:gd name="T26" fmla="*/ 35 w 1558"/>
                <a:gd name="T27" fmla="*/ 11 h 73"/>
                <a:gd name="T28" fmla="*/ 24 w 1558"/>
                <a:gd name="T29" fmla="*/ 18 h 73"/>
                <a:gd name="T30" fmla="*/ 16 w 1558"/>
                <a:gd name="T31" fmla="*/ 29 h 73"/>
                <a:gd name="T32" fmla="*/ 9 w 1558"/>
                <a:gd name="T33" fmla="*/ 40 h 73"/>
                <a:gd name="T34" fmla="*/ 2 w 1558"/>
                <a:gd name="T35" fmla="*/ 55 h 73"/>
                <a:gd name="T36" fmla="*/ 0 w 1558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8" h="73">
                  <a:moveTo>
                    <a:pt x="0" y="73"/>
                  </a:moveTo>
                  <a:lnTo>
                    <a:pt x="1558" y="73"/>
                  </a:lnTo>
                  <a:lnTo>
                    <a:pt x="1555" y="62"/>
                  </a:lnTo>
                  <a:lnTo>
                    <a:pt x="1551" y="49"/>
                  </a:lnTo>
                  <a:lnTo>
                    <a:pt x="1544" y="37"/>
                  </a:lnTo>
                  <a:lnTo>
                    <a:pt x="1535" y="26"/>
                  </a:lnTo>
                  <a:lnTo>
                    <a:pt x="1524" y="15"/>
                  </a:lnTo>
                  <a:lnTo>
                    <a:pt x="1513" y="9"/>
                  </a:lnTo>
                  <a:lnTo>
                    <a:pt x="1500" y="2"/>
                  </a:lnTo>
                  <a:lnTo>
                    <a:pt x="1487" y="0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7" y="4"/>
                  </a:lnTo>
                  <a:lnTo>
                    <a:pt x="35" y="11"/>
                  </a:lnTo>
                  <a:lnTo>
                    <a:pt x="24" y="18"/>
                  </a:lnTo>
                  <a:lnTo>
                    <a:pt x="16" y="29"/>
                  </a:lnTo>
                  <a:lnTo>
                    <a:pt x="9" y="40"/>
                  </a:lnTo>
                  <a:lnTo>
                    <a:pt x="2" y="5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51036" name="Group 28"/>
          <p:cNvGrpSpPr>
            <a:grpSpLocks/>
          </p:cNvGrpSpPr>
          <p:nvPr/>
        </p:nvGrpSpPr>
        <p:grpSpPr bwMode="auto">
          <a:xfrm>
            <a:off x="900113" y="981075"/>
            <a:ext cx="3671887" cy="3024188"/>
            <a:chOff x="1746" y="2296"/>
            <a:chExt cx="2313" cy="1905"/>
          </a:xfrm>
        </p:grpSpPr>
        <p:sp>
          <p:nvSpPr>
            <p:cNvPr id="1451037" name="Oval 29"/>
            <p:cNvSpPr>
              <a:spLocks noChangeArrowheads="1"/>
            </p:cNvSpPr>
            <p:nvPr/>
          </p:nvSpPr>
          <p:spPr bwMode="auto">
            <a:xfrm>
              <a:off x="1746" y="2296"/>
              <a:ext cx="2313" cy="190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200" b="1">
                <a:solidFill>
                  <a:srgbClr val="FF0000"/>
                </a:solidFill>
              </a:endParaRPr>
            </a:p>
            <a:p>
              <a:endParaRPr lang="hu-HU" sz="1200" b="1">
                <a:solidFill>
                  <a:srgbClr val="FF0000"/>
                </a:solidFill>
              </a:endParaRPr>
            </a:p>
            <a:p>
              <a:endParaRPr lang="hu-HU" sz="1200" b="1">
                <a:solidFill>
                  <a:srgbClr val="FF0000"/>
                </a:solidFill>
              </a:endParaRPr>
            </a:p>
            <a:p>
              <a:endParaRPr lang="hu-HU" sz="1200" b="1">
                <a:solidFill>
                  <a:srgbClr val="FF0000"/>
                </a:solidFill>
              </a:endParaRPr>
            </a:p>
            <a:p>
              <a:r>
                <a:rPr lang="hu-HU" sz="1200" b="1">
                  <a:solidFill>
                    <a:srgbClr val="FF0000"/>
                  </a:solidFill>
                </a:rPr>
                <a:t>BEFEKTETÉSI CASH FLOW</a:t>
              </a:r>
              <a:br>
                <a:rPr lang="hu-HU" sz="1200" b="1">
                  <a:solidFill>
                    <a:srgbClr val="FF0000"/>
                  </a:solidFill>
                </a:rPr>
              </a:br>
              <a:r>
                <a:rPr lang="hu-HU" sz="1200" b="1">
                  <a:solidFill>
                    <a:srgbClr val="FF0000"/>
                  </a:solidFill>
                </a:rPr>
                <a:t>20-10</a:t>
              </a:r>
              <a:r>
                <a:rPr lang="hu-HU" sz="1200" b="1">
                  <a:solidFill>
                    <a:srgbClr val="FF3300"/>
                  </a:solidFill>
                </a:rPr>
                <a:t>= 10</a:t>
              </a:r>
              <a:r>
                <a:rPr lang="hu-HU" sz="1200" i="1"/>
                <a:t> </a:t>
              </a:r>
              <a:r>
                <a:rPr lang="hu-HU" sz="2000" b="1">
                  <a:solidFill>
                    <a:srgbClr val="FF0000"/>
                  </a:solidFill>
                </a:rPr>
                <a:t/>
              </a:r>
              <a:br>
                <a:rPr lang="hu-HU" sz="2000" b="1">
                  <a:solidFill>
                    <a:srgbClr val="FF0000"/>
                  </a:solidFill>
                </a:rPr>
              </a:br>
              <a:r>
                <a:rPr lang="hu-HU" sz="2000" b="1">
                  <a:solidFill>
                    <a:srgbClr val="FF0000"/>
                  </a:solidFill>
                </a:rPr>
                <a:t>BEFEKTETÉSI </a:t>
              </a:r>
            </a:p>
            <a:p>
              <a:r>
                <a:rPr lang="hu-HU" sz="2000" b="1">
                  <a:solidFill>
                    <a:srgbClr val="FF0000"/>
                  </a:solidFill>
                </a:rPr>
                <a:t>DÖNTÉSEK</a:t>
              </a:r>
            </a:p>
          </p:txBody>
        </p:sp>
        <p:sp>
          <p:nvSpPr>
            <p:cNvPr id="1451038" name="Text Box 30"/>
            <p:cNvSpPr txBox="1">
              <a:spLocks noChangeArrowheads="1"/>
            </p:cNvSpPr>
            <p:nvPr/>
          </p:nvSpPr>
          <p:spPr bwMode="auto">
            <a:xfrm>
              <a:off x="2822" y="2944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u-HU" sz="1200" i="1"/>
            </a:p>
          </p:txBody>
        </p:sp>
        <p:grpSp>
          <p:nvGrpSpPr>
            <p:cNvPr id="1451039" name="Group 31"/>
            <p:cNvGrpSpPr>
              <a:grpSpLocks noChangeAspect="1"/>
            </p:cNvGrpSpPr>
            <p:nvPr/>
          </p:nvGrpSpPr>
          <p:grpSpPr bwMode="auto">
            <a:xfrm flipH="1">
              <a:off x="2653" y="2478"/>
              <a:ext cx="681" cy="562"/>
              <a:chOff x="385" y="981"/>
              <a:chExt cx="2494" cy="1997"/>
            </a:xfrm>
          </p:grpSpPr>
          <p:sp>
            <p:nvSpPr>
              <p:cNvPr id="1451040" name="AutoShape 32"/>
              <p:cNvSpPr>
                <a:spLocks noChangeAspect="1" noChangeArrowheads="1" noTextEdit="1"/>
              </p:cNvSpPr>
              <p:nvPr/>
            </p:nvSpPr>
            <p:spPr bwMode="auto">
              <a:xfrm>
                <a:off x="385" y="981"/>
                <a:ext cx="2494" cy="1997"/>
              </a:xfrm>
              <a:prstGeom prst="rect">
                <a:avLst/>
              </a:prstGeom>
              <a:solidFill>
                <a:srgbClr val="E6E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1" name="Rectangle 33"/>
              <p:cNvSpPr>
                <a:spLocks noChangeArrowheads="1"/>
              </p:cNvSpPr>
              <p:nvPr/>
            </p:nvSpPr>
            <p:spPr bwMode="auto">
              <a:xfrm>
                <a:off x="1574" y="1076"/>
                <a:ext cx="76" cy="1767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2" name="Freeform 34"/>
              <p:cNvSpPr>
                <a:spLocks/>
              </p:cNvSpPr>
              <p:nvPr/>
            </p:nvSpPr>
            <p:spPr bwMode="auto">
              <a:xfrm>
                <a:off x="2111" y="1591"/>
                <a:ext cx="646" cy="823"/>
              </a:xfrm>
              <a:custGeom>
                <a:avLst/>
                <a:gdLst>
                  <a:gd name="T0" fmla="*/ 300 w 646"/>
                  <a:gd name="T1" fmla="*/ 11 h 823"/>
                  <a:gd name="T2" fmla="*/ 291 w 646"/>
                  <a:gd name="T3" fmla="*/ 11 h 823"/>
                  <a:gd name="T4" fmla="*/ 637 w 646"/>
                  <a:gd name="T5" fmla="*/ 821 h 823"/>
                  <a:gd name="T6" fmla="*/ 642 w 646"/>
                  <a:gd name="T7" fmla="*/ 817 h 823"/>
                  <a:gd name="T8" fmla="*/ 5 w 646"/>
                  <a:gd name="T9" fmla="*/ 817 h 823"/>
                  <a:gd name="T10" fmla="*/ 9 w 646"/>
                  <a:gd name="T11" fmla="*/ 821 h 823"/>
                  <a:gd name="T12" fmla="*/ 300 w 646"/>
                  <a:gd name="T13" fmla="*/ 11 h 823"/>
                  <a:gd name="T14" fmla="*/ 295 w 646"/>
                  <a:gd name="T15" fmla="*/ 0 h 823"/>
                  <a:gd name="T16" fmla="*/ 0 w 646"/>
                  <a:gd name="T17" fmla="*/ 823 h 823"/>
                  <a:gd name="T18" fmla="*/ 646 w 646"/>
                  <a:gd name="T19" fmla="*/ 823 h 823"/>
                  <a:gd name="T20" fmla="*/ 295 w 646"/>
                  <a:gd name="T21" fmla="*/ 0 h 823"/>
                  <a:gd name="T22" fmla="*/ 300 w 646"/>
                  <a:gd name="T23" fmla="*/ 1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6" h="823">
                    <a:moveTo>
                      <a:pt x="300" y="11"/>
                    </a:moveTo>
                    <a:lnTo>
                      <a:pt x="291" y="11"/>
                    </a:lnTo>
                    <a:lnTo>
                      <a:pt x="637" y="821"/>
                    </a:lnTo>
                    <a:lnTo>
                      <a:pt x="642" y="817"/>
                    </a:lnTo>
                    <a:lnTo>
                      <a:pt x="5" y="817"/>
                    </a:lnTo>
                    <a:lnTo>
                      <a:pt x="9" y="821"/>
                    </a:lnTo>
                    <a:lnTo>
                      <a:pt x="300" y="11"/>
                    </a:lnTo>
                    <a:lnTo>
                      <a:pt x="295" y="0"/>
                    </a:lnTo>
                    <a:lnTo>
                      <a:pt x="0" y="823"/>
                    </a:lnTo>
                    <a:lnTo>
                      <a:pt x="646" y="823"/>
                    </a:lnTo>
                    <a:lnTo>
                      <a:pt x="295" y="0"/>
                    </a:lnTo>
                    <a:lnTo>
                      <a:pt x="300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3" name="Freeform 35"/>
              <p:cNvSpPr>
                <a:spLocks/>
              </p:cNvSpPr>
              <p:nvPr/>
            </p:nvSpPr>
            <p:spPr bwMode="auto">
              <a:xfrm>
                <a:off x="2402" y="1607"/>
                <a:ext cx="11" cy="805"/>
              </a:xfrm>
              <a:custGeom>
                <a:avLst/>
                <a:gdLst>
                  <a:gd name="T0" fmla="*/ 0 w 11"/>
                  <a:gd name="T1" fmla="*/ 0 h 805"/>
                  <a:gd name="T2" fmla="*/ 2 w 11"/>
                  <a:gd name="T3" fmla="*/ 805 h 805"/>
                  <a:gd name="T4" fmla="*/ 11 w 11"/>
                  <a:gd name="T5" fmla="*/ 805 h 805"/>
                  <a:gd name="T6" fmla="*/ 9 w 11"/>
                  <a:gd name="T7" fmla="*/ 0 h 805"/>
                  <a:gd name="T8" fmla="*/ 0 w 11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05">
                    <a:moveTo>
                      <a:pt x="0" y="0"/>
                    </a:moveTo>
                    <a:lnTo>
                      <a:pt x="2" y="805"/>
                    </a:lnTo>
                    <a:lnTo>
                      <a:pt x="11" y="80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4" name="Freeform 36"/>
              <p:cNvSpPr>
                <a:spLocks/>
              </p:cNvSpPr>
              <p:nvPr/>
            </p:nvSpPr>
            <p:spPr bwMode="auto">
              <a:xfrm>
                <a:off x="1960" y="2406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2 h 48"/>
                  <a:gd name="T6" fmla="*/ 0 w 919"/>
                  <a:gd name="T7" fmla="*/ 48 h 48"/>
                  <a:gd name="T8" fmla="*/ 919 w 919"/>
                  <a:gd name="T9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2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5" name="Freeform 37"/>
              <p:cNvSpPr>
                <a:spLocks/>
              </p:cNvSpPr>
              <p:nvPr/>
            </p:nvSpPr>
            <p:spPr bwMode="auto">
              <a:xfrm>
                <a:off x="2067" y="2430"/>
                <a:ext cx="712" cy="67"/>
              </a:xfrm>
              <a:custGeom>
                <a:avLst/>
                <a:gdLst>
                  <a:gd name="T0" fmla="*/ 712 w 712"/>
                  <a:gd name="T1" fmla="*/ 64 h 67"/>
                  <a:gd name="T2" fmla="*/ 712 w 712"/>
                  <a:gd name="T3" fmla="*/ 0 h 67"/>
                  <a:gd name="T4" fmla="*/ 0 w 712"/>
                  <a:gd name="T5" fmla="*/ 2 h 67"/>
                  <a:gd name="T6" fmla="*/ 0 w 712"/>
                  <a:gd name="T7" fmla="*/ 67 h 67"/>
                  <a:gd name="T8" fmla="*/ 712 w 712"/>
                  <a:gd name="T9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67">
                    <a:moveTo>
                      <a:pt x="712" y="64"/>
                    </a:moveTo>
                    <a:lnTo>
                      <a:pt x="712" y="0"/>
                    </a:lnTo>
                    <a:lnTo>
                      <a:pt x="0" y="2"/>
                    </a:lnTo>
                    <a:lnTo>
                      <a:pt x="0" y="67"/>
                    </a:lnTo>
                    <a:lnTo>
                      <a:pt x="712" y="64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6" name="Freeform 38"/>
              <p:cNvSpPr>
                <a:spLocks/>
              </p:cNvSpPr>
              <p:nvPr/>
            </p:nvSpPr>
            <p:spPr bwMode="auto">
              <a:xfrm>
                <a:off x="2176" y="2474"/>
                <a:ext cx="517" cy="74"/>
              </a:xfrm>
              <a:custGeom>
                <a:avLst/>
                <a:gdLst>
                  <a:gd name="T0" fmla="*/ 514 w 517"/>
                  <a:gd name="T1" fmla="*/ 0 h 74"/>
                  <a:gd name="T2" fmla="*/ 0 w 517"/>
                  <a:gd name="T3" fmla="*/ 5 h 74"/>
                  <a:gd name="T4" fmla="*/ 2 w 517"/>
                  <a:gd name="T5" fmla="*/ 16 h 74"/>
                  <a:gd name="T6" fmla="*/ 8 w 517"/>
                  <a:gd name="T7" fmla="*/ 29 h 74"/>
                  <a:gd name="T8" fmla="*/ 15 w 517"/>
                  <a:gd name="T9" fmla="*/ 40 h 74"/>
                  <a:gd name="T10" fmla="*/ 24 w 517"/>
                  <a:gd name="T11" fmla="*/ 51 h 74"/>
                  <a:gd name="T12" fmla="*/ 35 w 517"/>
                  <a:gd name="T13" fmla="*/ 60 h 74"/>
                  <a:gd name="T14" fmla="*/ 44 w 517"/>
                  <a:gd name="T15" fmla="*/ 67 h 74"/>
                  <a:gd name="T16" fmla="*/ 55 w 517"/>
                  <a:gd name="T17" fmla="*/ 71 h 74"/>
                  <a:gd name="T18" fmla="*/ 68 w 517"/>
                  <a:gd name="T19" fmla="*/ 74 h 74"/>
                  <a:gd name="T20" fmla="*/ 68 w 517"/>
                  <a:gd name="T21" fmla="*/ 69 h 74"/>
                  <a:gd name="T22" fmla="*/ 448 w 517"/>
                  <a:gd name="T23" fmla="*/ 69 h 74"/>
                  <a:gd name="T24" fmla="*/ 459 w 517"/>
                  <a:gd name="T25" fmla="*/ 69 h 74"/>
                  <a:gd name="T26" fmla="*/ 470 w 517"/>
                  <a:gd name="T27" fmla="*/ 65 h 74"/>
                  <a:gd name="T28" fmla="*/ 481 w 517"/>
                  <a:gd name="T29" fmla="*/ 58 h 74"/>
                  <a:gd name="T30" fmla="*/ 492 w 517"/>
                  <a:gd name="T31" fmla="*/ 49 h 74"/>
                  <a:gd name="T32" fmla="*/ 503 w 517"/>
                  <a:gd name="T33" fmla="*/ 38 h 74"/>
                  <a:gd name="T34" fmla="*/ 512 w 517"/>
                  <a:gd name="T35" fmla="*/ 27 h 74"/>
                  <a:gd name="T36" fmla="*/ 517 w 517"/>
                  <a:gd name="T37" fmla="*/ 14 h 74"/>
                  <a:gd name="T38" fmla="*/ 517 w 517"/>
                  <a:gd name="T39" fmla="*/ 0 h 74"/>
                  <a:gd name="T40" fmla="*/ 514 w 517"/>
                  <a:gd name="T4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7" h="74">
                    <a:moveTo>
                      <a:pt x="514" y="0"/>
                    </a:moveTo>
                    <a:lnTo>
                      <a:pt x="0" y="5"/>
                    </a:lnTo>
                    <a:lnTo>
                      <a:pt x="2" y="16"/>
                    </a:lnTo>
                    <a:lnTo>
                      <a:pt x="8" y="29"/>
                    </a:lnTo>
                    <a:lnTo>
                      <a:pt x="15" y="40"/>
                    </a:lnTo>
                    <a:lnTo>
                      <a:pt x="24" y="51"/>
                    </a:lnTo>
                    <a:lnTo>
                      <a:pt x="35" y="60"/>
                    </a:lnTo>
                    <a:lnTo>
                      <a:pt x="44" y="67"/>
                    </a:lnTo>
                    <a:lnTo>
                      <a:pt x="55" y="71"/>
                    </a:lnTo>
                    <a:lnTo>
                      <a:pt x="68" y="74"/>
                    </a:lnTo>
                    <a:lnTo>
                      <a:pt x="68" y="69"/>
                    </a:lnTo>
                    <a:lnTo>
                      <a:pt x="448" y="69"/>
                    </a:lnTo>
                    <a:lnTo>
                      <a:pt x="459" y="69"/>
                    </a:lnTo>
                    <a:lnTo>
                      <a:pt x="470" y="65"/>
                    </a:lnTo>
                    <a:lnTo>
                      <a:pt x="481" y="58"/>
                    </a:lnTo>
                    <a:lnTo>
                      <a:pt x="492" y="49"/>
                    </a:lnTo>
                    <a:lnTo>
                      <a:pt x="503" y="38"/>
                    </a:lnTo>
                    <a:lnTo>
                      <a:pt x="512" y="27"/>
                    </a:lnTo>
                    <a:lnTo>
                      <a:pt x="517" y="14"/>
                    </a:lnTo>
                    <a:lnTo>
                      <a:pt x="51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7" name="Freeform 39"/>
              <p:cNvSpPr>
                <a:spLocks/>
              </p:cNvSpPr>
              <p:nvPr/>
            </p:nvSpPr>
            <p:spPr bwMode="auto">
              <a:xfrm>
                <a:off x="2302" y="1436"/>
                <a:ext cx="147" cy="151"/>
              </a:xfrm>
              <a:custGeom>
                <a:avLst/>
                <a:gdLst>
                  <a:gd name="T0" fmla="*/ 47 w 147"/>
                  <a:gd name="T1" fmla="*/ 146 h 151"/>
                  <a:gd name="T2" fmla="*/ 62 w 147"/>
                  <a:gd name="T3" fmla="*/ 151 h 151"/>
                  <a:gd name="T4" fmla="*/ 78 w 147"/>
                  <a:gd name="T5" fmla="*/ 151 h 151"/>
                  <a:gd name="T6" fmla="*/ 93 w 147"/>
                  <a:gd name="T7" fmla="*/ 149 h 151"/>
                  <a:gd name="T8" fmla="*/ 104 w 147"/>
                  <a:gd name="T9" fmla="*/ 142 h 151"/>
                  <a:gd name="T10" fmla="*/ 118 w 147"/>
                  <a:gd name="T11" fmla="*/ 135 h 151"/>
                  <a:gd name="T12" fmla="*/ 129 w 147"/>
                  <a:gd name="T13" fmla="*/ 124 h 151"/>
                  <a:gd name="T14" fmla="*/ 138 w 147"/>
                  <a:gd name="T15" fmla="*/ 113 h 151"/>
                  <a:gd name="T16" fmla="*/ 144 w 147"/>
                  <a:gd name="T17" fmla="*/ 100 h 151"/>
                  <a:gd name="T18" fmla="*/ 147 w 147"/>
                  <a:gd name="T19" fmla="*/ 84 h 151"/>
                  <a:gd name="T20" fmla="*/ 147 w 147"/>
                  <a:gd name="T21" fmla="*/ 69 h 151"/>
                  <a:gd name="T22" fmla="*/ 144 w 147"/>
                  <a:gd name="T23" fmla="*/ 55 h 151"/>
                  <a:gd name="T24" fmla="*/ 140 w 147"/>
                  <a:gd name="T25" fmla="*/ 42 h 151"/>
                  <a:gd name="T26" fmla="*/ 131 w 147"/>
                  <a:gd name="T27" fmla="*/ 29 h 151"/>
                  <a:gd name="T28" fmla="*/ 122 w 147"/>
                  <a:gd name="T29" fmla="*/ 18 h 151"/>
                  <a:gd name="T30" fmla="*/ 111 w 147"/>
                  <a:gd name="T31" fmla="*/ 9 h 151"/>
                  <a:gd name="T32" fmla="*/ 96 w 147"/>
                  <a:gd name="T33" fmla="*/ 2 h 151"/>
                  <a:gd name="T34" fmla="*/ 82 w 147"/>
                  <a:gd name="T35" fmla="*/ 0 h 151"/>
                  <a:gd name="T36" fmla="*/ 69 w 147"/>
                  <a:gd name="T37" fmla="*/ 0 h 151"/>
                  <a:gd name="T38" fmla="*/ 53 w 147"/>
                  <a:gd name="T39" fmla="*/ 2 h 151"/>
                  <a:gd name="T40" fmla="*/ 40 w 147"/>
                  <a:gd name="T41" fmla="*/ 7 h 151"/>
                  <a:gd name="T42" fmla="*/ 29 w 147"/>
                  <a:gd name="T43" fmla="*/ 15 h 151"/>
                  <a:gd name="T44" fmla="*/ 18 w 147"/>
                  <a:gd name="T45" fmla="*/ 24 h 151"/>
                  <a:gd name="T46" fmla="*/ 9 w 147"/>
                  <a:gd name="T47" fmla="*/ 35 h 151"/>
                  <a:gd name="T48" fmla="*/ 2 w 147"/>
                  <a:gd name="T49" fmla="*/ 51 h 151"/>
                  <a:gd name="T50" fmla="*/ 0 w 147"/>
                  <a:gd name="T51" fmla="*/ 66 h 151"/>
                  <a:gd name="T52" fmla="*/ 0 w 147"/>
                  <a:gd name="T53" fmla="*/ 82 h 151"/>
                  <a:gd name="T54" fmla="*/ 2 w 147"/>
                  <a:gd name="T55" fmla="*/ 95 h 151"/>
                  <a:gd name="T56" fmla="*/ 7 w 147"/>
                  <a:gd name="T57" fmla="*/ 109 h 151"/>
                  <a:gd name="T58" fmla="*/ 13 w 147"/>
                  <a:gd name="T59" fmla="*/ 120 h 151"/>
                  <a:gd name="T60" fmla="*/ 22 w 147"/>
                  <a:gd name="T61" fmla="*/ 133 h 151"/>
                  <a:gd name="T62" fmla="*/ 36 w 147"/>
                  <a:gd name="T63" fmla="*/ 140 h 151"/>
                  <a:gd name="T64" fmla="*/ 47 w 147"/>
                  <a:gd name="T65" fmla="*/ 146 h 151"/>
                  <a:gd name="T66" fmla="*/ 47 w 147"/>
                  <a:gd name="T67" fmla="*/ 144 h 151"/>
                  <a:gd name="T68" fmla="*/ 47 w 147"/>
                  <a:gd name="T69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1">
                    <a:moveTo>
                      <a:pt x="47" y="146"/>
                    </a:moveTo>
                    <a:lnTo>
                      <a:pt x="62" y="151"/>
                    </a:lnTo>
                    <a:lnTo>
                      <a:pt x="78" y="151"/>
                    </a:lnTo>
                    <a:lnTo>
                      <a:pt x="93" y="149"/>
                    </a:lnTo>
                    <a:lnTo>
                      <a:pt x="104" y="142"/>
                    </a:lnTo>
                    <a:lnTo>
                      <a:pt x="118" y="135"/>
                    </a:lnTo>
                    <a:lnTo>
                      <a:pt x="129" y="124"/>
                    </a:lnTo>
                    <a:lnTo>
                      <a:pt x="138" y="113"/>
                    </a:lnTo>
                    <a:lnTo>
                      <a:pt x="144" y="100"/>
                    </a:lnTo>
                    <a:lnTo>
                      <a:pt x="147" y="84"/>
                    </a:lnTo>
                    <a:lnTo>
                      <a:pt x="147" y="69"/>
                    </a:lnTo>
                    <a:lnTo>
                      <a:pt x="144" y="55"/>
                    </a:lnTo>
                    <a:lnTo>
                      <a:pt x="140" y="42"/>
                    </a:lnTo>
                    <a:lnTo>
                      <a:pt x="131" y="29"/>
                    </a:lnTo>
                    <a:lnTo>
                      <a:pt x="122" y="18"/>
                    </a:lnTo>
                    <a:lnTo>
                      <a:pt x="111" y="9"/>
                    </a:lnTo>
                    <a:lnTo>
                      <a:pt x="96" y="2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53" y="2"/>
                    </a:lnTo>
                    <a:lnTo>
                      <a:pt x="40" y="7"/>
                    </a:lnTo>
                    <a:lnTo>
                      <a:pt x="29" y="15"/>
                    </a:lnTo>
                    <a:lnTo>
                      <a:pt x="18" y="24"/>
                    </a:lnTo>
                    <a:lnTo>
                      <a:pt x="9" y="35"/>
                    </a:lnTo>
                    <a:lnTo>
                      <a:pt x="2" y="51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7" y="109"/>
                    </a:lnTo>
                    <a:lnTo>
                      <a:pt x="13" y="120"/>
                    </a:lnTo>
                    <a:lnTo>
                      <a:pt x="22" y="133"/>
                    </a:lnTo>
                    <a:lnTo>
                      <a:pt x="36" y="140"/>
                    </a:lnTo>
                    <a:lnTo>
                      <a:pt x="47" y="146"/>
                    </a:lnTo>
                    <a:lnTo>
                      <a:pt x="47" y="144"/>
                    </a:lnTo>
                    <a:lnTo>
                      <a:pt x="47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8" name="Freeform 40"/>
              <p:cNvSpPr>
                <a:spLocks/>
              </p:cNvSpPr>
              <p:nvPr/>
            </p:nvSpPr>
            <p:spPr bwMode="auto">
              <a:xfrm>
                <a:off x="800" y="1212"/>
                <a:ext cx="1624" cy="426"/>
              </a:xfrm>
              <a:custGeom>
                <a:avLst/>
                <a:gdLst>
                  <a:gd name="T0" fmla="*/ 794 w 1624"/>
                  <a:gd name="T1" fmla="*/ 244 h 426"/>
                  <a:gd name="T2" fmla="*/ 772 w 1624"/>
                  <a:gd name="T3" fmla="*/ 239 h 426"/>
                  <a:gd name="T4" fmla="*/ 728 w 1624"/>
                  <a:gd name="T5" fmla="*/ 226 h 426"/>
                  <a:gd name="T6" fmla="*/ 692 w 1624"/>
                  <a:gd name="T7" fmla="*/ 211 h 426"/>
                  <a:gd name="T8" fmla="*/ 648 w 1624"/>
                  <a:gd name="T9" fmla="*/ 184 h 426"/>
                  <a:gd name="T10" fmla="*/ 606 w 1624"/>
                  <a:gd name="T11" fmla="*/ 166 h 426"/>
                  <a:gd name="T12" fmla="*/ 528 w 1624"/>
                  <a:gd name="T13" fmla="*/ 155 h 426"/>
                  <a:gd name="T14" fmla="*/ 444 w 1624"/>
                  <a:gd name="T15" fmla="*/ 164 h 426"/>
                  <a:gd name="T16" fmla="*/ 344 w 1624"/>
                  <a:gd name="T17" fmla="*/ 184 h 426"/>
                  <a:gd name="T18" fmla="*/ 288 w 1624"/>
                  <a:gd name="T19" fmla="*/ 191 h 426"/>
                  <a:gd name="T20" fmla="*/ 213 w 1624"/>
                  <a:gd name="T21" fmla="*/ 188 h 426"/>
                  <a:gd name="T22" fmla="*/ 166 w 1624"/>
                  <a:gd name="T23" fmla="*/ 177 h 426"/>
                  <a:gd name="T24" fmla="*/ 124 w 1624"/>
                  <a:gd name="T25" fmla="*/ 157 h 426"/>
                  <a:gd name="T26" fmla="*/ 84 w 1624"/>
                  <a:gd name="T27" fmla="*/ 133 h 426"/>
                  <a:gd name="T28" fmla="*/ 49 w 1624"/>
                  <a:gd name="T29" fmla="*/ 100 h 426"/>
                  <a:gd name="T30" fmla="*/ 15 w 1624"/>
                  <a:gd name="T31" fmla="*/ 57 h 426"/>
                  <a:gd name="T32" fmla="*/ 11 w 1624"/>
                  <a:gd name="T33" fmla="*/ 37 h 426"/>
                  <a:gd name="T34" fmla="*/ 22 w 1624"/>
                  <a:gd name="T35" fmla="*/ 40 h 426"/>
                  <a:gd name="T36" fmla="*/ 51 w 1624"/>
                  <a:gd name="T37" fmla="*/ 46 h 426"/>
                  <a:gd name="T38" fmla="*/ 75 w 1624"/>
                  <a:gd name="T39" fmla="*/ 51 h 426"/>
                  <a:gd name="T40" fmla="*/ 153 w 1624"/>
                  <a:gd name="T41" fmla="*/ 71 h 426"/>
                  <a:gd name="T42" fmla="*/ 220 w 1624"/>
                  <a:gd name="T43" fmla="*/ 75 h 426"/>
                  <a:gd name="T44" fmla="*/ 275 w 1624"/>
                  <a:gd name="T45" fmla="*/ 71 h 426"/>
                  <a:gd name="T46" fmla="*/ 324 w 1624"/>
                  <a:gd name="T47" fmla="*/ 55 h 426"/>
                  <a:gd name="T48" fmla="*/ 388 w 1624"/>
                  <a:gd name="T49" fmla="*/ 29 h 426"/>
                  <a:gd name="T50" fmla="*/ 448 w 1624"/>
                  <a:gd name="T51" fmla="*/ 6 h 426"/>
                  <a:gd name="T52" fmla="*/ 490 w 1624"/>
                  <a:gd name="T53" fmla="*/ 0 h 426"/>
                  <a:gd name="T54" fmla="*/ 552 w 1624"/>
                  <a:gd name="T55" fmla="*/ 2 h 426"/>
                  <a:gd name="T56" fmla="*/ 615 w 1624"/>
                  <a:gd name="T57" fmla="*/ 22 h 426"/>
                  <a:gd name="T58" fmla="*/ 717 w 1624"/>
                  <a:gd name="T59" fmla="*/ 71 h 426"/>
                  <a:gd name="T60" fmla="*/ 801 w 1624"/>
                  <a:gd name="T61" fmla="*/ 95 h 426"/>
                  <a:gd name="T62" fmla="*/ 892 w 1624"/>
                  <a:gd name="T63" fmla="*/ 111 h 426"/>
                  <a:gd name="T64" fmla="*/ 1007 w 1624"/>
                  <a:gd name="T65" fmla="*/ 113 h 426"/>
                  <a:gd name="T66" fmla="*/ 1094 w 1624"/>
                  <a:gd name="T67" fmla="*/ 111 h 426"/>
                  <a:gd name="T68" fmla="*/ 1158 w 1624"/>
                  <a:gd name="T69" fmla="*/ 126 h 426"/>
                  <a:gd name="T70" fmla="*/ 1205 w 1624"/>
                  <a:gd name="T71" fmla="*/ 148 h 426"/>
                  <a:gd name="T72" fmla="*/ 1254 w 1624"/>
                  <a:gd name="T73" fmla="*/ 191 h 426"/>
                  <a:gd name="T74" fmla="*/ 1318 w 1624"/>
                  <a:gd name="T75" fmla="*/ 255 h 426"/>
                  <a:gd name="T76" fmla="*/ 1356 w 1624"/>
                  <a:gd name="T77" fmla="*/ 288 h 426"/>
                  <a:gd name="T78" fmla="*/ 1404 w 1624"/>
                  <a:gd name="T79" fmla="*/ 315 h 426"/>
                  <a:gd name="T80" fmla="*/ 1469 w 1624"/>
                  <a:gd name="T81" fmla="*/ 335 h 426"/>
                  <a:gd name="T82" fmla="*/ 1549 w 1624"/>
                  <a:gd name="T83" fmla="*/ 348 h 426"/>
                  <a:gd name="T84" fmla="*/ 1573 w 1624"/>
                  <a:gd name="T85" fmla="*/ 350 h 426"/>
                  <a:gd name="T86" fmla="*/ 1604 w 1624"/>
                  <a:gd name="T87" fmla="*/ 355 h 426"/>
                  <a:gd name="T88" fmla="*/ 1604 w 1624"/>
                  <a:gd name="T89" fmla="*/ 373 h 426"/>
                  <a:gd name="T90" fmla="*/ 1558 w 1624"/>
                  <a:gd name="T91" fmla="*/ 399 h 426"/>
                  <a:gd name="T92" fmla="*/ 1511 w 1624"/>
                  <a:gd name="T93" fmla="*/ 417 h 426"/>
                  <a:gd name="T94" fmla="*/ 1464 w 1624"/>
                  <a:gd name="T95" fmla="*/ 426 h 426"/>
                  <a:gd name="T96" fmla="*/ 1418 w 1624"/>
                  <a:gd name="T97" fmla="*/ 426 h 426"/>
                  <a:gd name="T98" fmla="*/ 1369 w 1624"/>
                  <a:gd name="T99" fmla="*/ 419 h 426"/>
                  <a:gd name="T100" fmla="*/ 1320 w 1624"/>
                  <a:gd name="T101" fmla="*/ 404 h 426"/>
                  <a:gd name="T102" fmla="*/ 1271 w 1624"/>
                  <a:gd name="T103" fmla="*/ 379 h 426"/>
                  <a:gd name="T104" fmla="*/ 1227 w 1624"/>
                  <a:gd name="T105" fmla="*/ 350 h 426"/>
                  <a:gd name="T106" fmla="*/ 1185 w 1624"/>
                  <a:gd name="T107" fmla="*/ 322 h 426"/>
                  <a:gd name="T108" fmla="*/ 1129 w 1624"/>
                  <a:gd name="T109" fmla="*/ 286 h 426"/>
                  <a:gd name="T110" fmla="*/ 1056 w 1624"/>
                  <a:gd name="T111" fmla="*/ 255 h 426"/>
                  <a:gd name="T112" fmla="*/ 1014 w 1624"/>
                  <a:gd name="T113" fmla="*/ 248 h 426"/>
                  <a:gd name="T114" fmla="*/ 970 w 1624"/>
                  <a:gd name="T115" fmla="*/ 248 h 426"/>
                  <a:gd name="T116" fmla="*/ 919 w 1624"/>
                  <a:gd name="T117" fmla="*/ 257 h 426"/>
                  <a:gd name="T118" fmla="*/ 890 w 1624"/>
                  <a:gd name="T119" fmla="*/ 259 h 426"/>
                  <a:gd name="T120" fmla="*/ 854 w 1624"/>
                  <a:gd name="T121" fmla="*/ 255 h 426"/>
                  <a:gd name="T122" fmla="*/ 823 w 1624"/>
                  <a:gd name="T123" fmla="*/ 248 h 426"/>
                  <a:gd name="T124" fmla="*/ 801 w 1624"/>
                  <a:gd name="T125" fmla="*/ 24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24" h="426">
                    <a:moveTo>
                      <a:pt x="801" y="246"/>
                    </a:moveTo>
                    <a:lnTo>
                      <a:pt x="794" y="244"/>
                    </a:lnTo>
                    <a:lnTo>
                      <a:pt x="783" y="242"/>
                    </a:lnTo>
                    <a:lnTo>
                      <a:pt x="772" y="239"/>
                    </a:lnTo>
                    <a:lnTo>
                      <a:pt x="759" y="235"/>
                    </a:lnTo>
                    <a:lnTo>
                      <a:pt x="728" y="226"/>
                    </a:lnTo>
                    <a:lnTo>
                      <a:pt x="712" y="219"/>
                    </a:lnTo>
                    <a:lnTo>
                      <a:pt x="692" y="211"/>
                    </a:lnTo>
                    <a:lnTo>
                      <a:pt x="670" y="197"/>
                    </a:lnTo>
                    <a:lnTo>
                      <a:pt x="648" y="184"/>
                    </a:lnTo>
                    <a:lnTo>
                      <a:pt x="628" y="175"/>
                    </a:lnTo>
                    <a:lnTo>
                      <a:pt x="606" y="166"/>
                    </a:lnTo>
                    <a:lnTo>
                      <a:pt x="566" y="157"/>
                    </a:lnTo>
                    <a:lnTo>
                      <a:pt x="528" y="155"/>
                    </a:lnTo>
                    <a:lnTo>
                      <a:pt x="486" y="157"/>
                    </a:lnTo>
                    <a:lnTo>
                      <a:pt x="444" y="164"/>
                    </a:lnTo>
                    <a:lnTo>
                      <a:pt x="395" y="173"/>
                    </a:lnTo>
                    <a:lnTo>
                      <a:pt x="344" y="184"/>
                    </a:lnTo>
                    <a:lnTo>
                      <a:pt x="317" y="188"/>
                    </a:lnTo>
                    <a:lnTo>
                      <a:pt x="288" y="191"/>
                    </a:lnTo>
                    <a:lnTo>
                      <a:pt x="237" y="191"/>
                    </a:lnTo>
                    <a:lnTo>
                      <a:pt x="213" y="188"/>
                    </a:lnTo>
                    <a:lnTo>
                      <a:pt x="191" y="184"/>
                    </a:lnTo>
                    <a:lnTo>
                      <a:pt x="166" y="177"/>
                    </a:lnTo>
                    <a:lnTo>
                      <a:pt x="144" y="168"/>
                    </a:lnTo>
                    <a:lnTo>
                      <a:pt x="124" y="157"/>
                    </a:lnTo>
                    <a:lnTo>
                      <a:pt x="102" y="146"/>
                    </a:lnTo>
                    <a:lnTo>
                      <a:pt x="84" y="133"/>
                    </a:lnTo>
                    <a:lnTo>
                      <a:pt x="64" y="117"/>
                    </a:lnTo>
                    <a:lnTo>
                      <a:pt x="49" y="100"/>
                    </a:lnTo>
                    <a:lnTo>
                      <a:pt x="31" y="80"/>
                    </a:lnTo>
                    <a:lnTo>
                      <a:pt x="15" y="57"/>
                    </a:lnTo>
                    <a:lnTo>
                      <a:pt x="0" y="35"/>
                    </a:lnTo>
                    <a:lnTo>
                      <a:pt x="11" y="37"/>
                    </a:lnTo>
                    <a:lnTo>
                      <a:pt x="15" y="40"/>
                    </a:lnTo>
                    <a:lnTo>
                      <a:pt x="22" y="40"/>
                    </a:lnTo>
                    <a:lnTo>
                      <a:pt x="35" y="42"/>
                    </a:lnTo>
                    <a:lnTo>
                      <a:pt x="51" y="46"/>
                    </a:lnTo>
                    <a:lnTo>
                      <a:pt x="62" y="49"/>
                    </a:lnTo>
                    <a:lnTo>
                      <a:pt x="75" y="51"/>
                    </a:lnTo>
                    <a:lnTo>
                      <a:pt x="115" y="64"/>
                    </a:lnTo>
                    <a:lnTo>
                      <a:pt x="153" y="71"/>
                    </a:lnTo>
                    <a:lnTo>
                      <a:pt x="189" y="75"/>
                    </a:lnTo>
                    <a:lnTo>
                      <a:pt x="220" y="75"/>
                    </a:lnTo>
                    <a:lnTo>
                      <a:pt x="248" y="73"/>
                    </a:lnTo>
                    <a:lnTo>
                      <a:pt x="275" y="71"/>
                    </a:lnTo>
                    <a:lnTo>
                      <a:pt x="302" y="64"/>
                    </a:lnTo>
                    <a:lnTo>
                      <a:pt x="324" y="55"/>
                    </a:lnTo>
                    <a:lnTo>
                      <a:pt x="368" y="37"/>
                    </a:lnTo>
                    <a:lnTo>
                      <a:pt x="388" y="29"/>
                    </a:lnTo>
                    <a:lnTo>
                      <a:pt x="408" y="22"/>
                    </a:lnTo>
                    <a:lnTo>
                      <a:pt x="448" y="6"/>
                    </a:lnTo>
                    <a:lnTo>
                      <a:pt x="468" y="2"/>
                    </a:lnTo>
                    <a:lnTo>
                      <a:pt x="490" y="0"/>
                    </a:lnTo>
                    <a:lnTo>
                      <a:pt x="521" y="0"/>
                    </a:lnTo>
                    <a:lnTo>
                      <a:pt x="552" y="2"/>
                    </a:lnTo>
                    <a:lnTo>
                      <a:pt x="586" y="9"/>
                    </a:lnTo>
                    <a:lnTo>
                      <a:pt x="615" y="22"/>
                    </a:lnTo>
                    <a:lnTo>
                      <a:pt x="663" y="46"/>
                    </a:lnTo>
                    <a:lnTo>
                      <a:pt x="717" y="71"/>
                    </a:lnTo>
                    <a:lnTo>
                      <a:pt x="772" y="89"/>
                    </a:lnTo>
                    <a:lnTo>
                      <a:pt x="801" y="95"/>
                    </a:lnTo>
                    <a:lnTo>
                      <a:pt x="832" y="102"/>
                    </a:lnTo>
                    <a:lnTo>
                      <a:pt x="892" y="111"/>
                    </a:lnTo>
                    <a:lnTo>
                      <a:pt x="952" y="115"/>
                    </a:lnTo>
                    <a:lnTo>
                      <a:pt x="1007" y="113"/>
                    </a:lnTo>
                    <a:lnTo>
                      <a:pt x="1063" y="108"/>
                    </a:lnTo>
                    <a:lnTo>
                      <a:pt x="1094" y="111"/>
                    </a:lnTo>
                    <a:lnTo>
                      <a:pt x="1127" y="117"/>
                    </a:lnTo>
                    <a:lnTo>
                      <a:pt x="1158" y="126"/>
                    </a:lnTo>
                    <a:lnTo>
                      <a:pt x="1185" y="140"/>
                    </a:lnTo>
                    <a:lnTo>
                      <a:pt x="1205" y="148"/>
                    </a:lnTo>
                    <a:lnTo>
                      <a:pt x="1220" y="160"/>
                    </a:lnTo>
                    <a:lnTo>
                      <a:pt x="1254" y="191"/>
                    </a:lnTo>
                    <a:lnTo>
                      <a:pt x="1285" y="222"/>
                    </a:lnTo>
                    <a:lnTo>
                      <a:pt x="1318" y="255"/>
                    </a:lnTo>
                    <a:lnTo>
                      <a:pt x="1336" y="273"/>
                    </a:lnTo>
                    <a:lnTo>
                      <a:pt x="1356" y="288"/>
                    </a:lnTo>
                    <a:lnTo>
                      <a:pt x="1380" y="302"/>
                    </a:lnTo>
                    <a:lnTo>
                      <a:pt x="1404" y="315"/>
                    </a:lnTo>
                    <a:lnTo>
                      <a:pt x="1436" y="326"/>
                    </a:lnTo>
                    <a:lnTo>
                      <a:pt x="1469" y="335"/>
                    </a:lnTo>
                    <a:lnTo>
                      <a:pt x="1507" y="341"/>
                    </a:lnTo>
                    <a:lnTo>
                      <a:pt x="1549" y="348"/>
                    </a:lnTo>
                    <a:lnTo>
                      <a:pt x="1562" y="348"/>
                    </a:lnTo>
                    <a:lnTo>
                      <a:pt x="1573" y="350"/>
                    </a:lnTo>
                    <a:lnTo>
                      <a:pt x="1589" y="355"/>
                    </a:lnTo>
                    <a:lnTo>
                      <a:pt x="1604" y="355"/>
                    </a:lnTo>
                    <a:lnTo>
                      <a:pt x="1624" y="357"/>
                    </a:lnTo>
                    <a:lnTo>
                      <a:pt x="1604" y="373"/>
                    </a:lnTo>
                    <a:lnTo>
                      <a:pt x="1580" y="388"/>
                    </a:lnTo>
                    <a:lnTo>
                      <a:pt x="1558" y="399"/>
                    </a:lnTo>
                    <a:lnTo>
                      <a:pt x="1535" y="408"/>
                    </a:lnTo>
                    <a:lnTo>
                      <a:pt x="1511" y="417"/>
                    </a:lnTo>
                    <a:lnTo>
                      <a:pt x="1487" y="421"/>
                    </a:lnTo>
                    <a:lnTo>
                      <a:pt x="1464" y="426"/>
                    </a:lnTo>
                    <a:lnTo>
                      <a:pt x="1440" y="426"/>
                    </a:lnTo>
                    <a:lnTo>
                      <a:pt x="1418" y="426"/>
                    </a:lnTo>
                    <a:lnTo>
                      <a:pt x="1393" y="424"/>
                    </a:lnTo>
                    <a:lnTo>
                      <a:pt x="1369" y="419"/>
                    </a:lnTo>
                    <a:lnTo>
                      <a:pt x="1345" y="410"/>
                    </a:lnTo>
                    <a:lnTo>
                      <a:pt x="1320" y="404"/>
                    </a:lnTo>
                    <a:lnTo>
                      <a:pt x="1296" y="393"/>
                    </a:lnTo>
                    <a:lnTo>
                      <a:pt x="1271" y="379"/>
                    </a:lnTo>
                    <a:lnTo>
                      <a:pt x="1249" y="366"/>
                    </a:lnTo>
                    <a:lnTo>
                      <a:pt x="1227" y="350"/>
                    </a:lnTo>
                    <a:lnTo>
                      <a:pt x="1205" y="335"/>
                    </a:lnTo>
                    <a:lnTo>
                      <a:pt x="1185" y="322"/>
                    </a:lnTo>
                    <a:lnTo>
                      <a:pt x="1167" y="308"/>
                    </a:lnTo>
                    <a:lnTo>
                      <a:pt x="1129" y="286"/>
                    </a:lnTo>
                    <a:lnTo>
                      <a:pt x="1094" y="268"/>
                    </a:lnTo>
                    <a:lnTo>
                      <a:pt x="1056" y="255"/>
                    </a:lnTo>
                    <a:lnTo>
                      <a:pt x="1036" y="250"/>
                    </a:lnTo>
                    <a:lnTo>
                      <a:pt x="1014" y="248"/>
                    </a:lnTo>
                    <a:lnTo>
                      <a:pt x="992" y="248"/>
                    </a:lnTo>
                    <a:lnTo>
                      <a:pt x="970" y="248"/>
                    </a:lnTo>
                    <a:lnTo>
                      <a:pt x="945" y="250"/>
                    </a:lnTo>
                    <a:lnTo>
                      <a:pt x="919" y="257"/>
                    </a:lnTo>
                    <a:lnTo>
                      <a:pt x="905" y="259"/>
                    </a:lnTo>
                    <a:lnTo>
                      <a:pt x="890" y="259"/>
                    </a:lnTo>
                    <a:lnTo>
                      <a:pt x="865" y="257"/>
                    </a:lnTo>
                    <a:lnTo>
                      <a:pt x="854" y="255"/>
                    </a:lnTo>
                    <a:lnTo>
                      <a:pt x="839" y="250"/>
                    </a:lnTo>
                    <a:lnTo>
                      <a:pt x="823" y="248"/>
                    </a:lnTo>
                    <a:lnTo>
                      <a:pt x="801" y="246"/>
                    </a:lnTo>
                    <a:lnTo>
                      <a:pt x="801" y="242"/>
                    </a:lnTo>
                    <a:lnTo>
                      <a:pt x="801" y="246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49" name="Freeform 41"/>
              <p:cNvSpPr>
                <a:spLocks/>
              </p:cNvSpPr>
              <p:nvPr/>
            </p:nvSpPr>
            <p:spPr bwMode="auto">
              <a:xfrm>
                <a:off x="795" y="1134"/>
                <a:ext cx="149" cy="151"/>
              </a:xfrm>
              <a:custGeom>
                <a:avLst/>
                <a:gdLst>
                  <a:gd name="T0" fmla="*/ 69 w 149"/>
                  <a:gd name="T1" fmla="*/ 151 h 151"/>
                  <a:gd name="T2" fmla="*/ 54 w 149"/>
                  <a:gd name="T3" fmla="*/ 149 h 151"/>
                  <a:gd name="T4" fmla="*/ 40 w 149"/>
                  <a:gd name="T5" fmla="*/ 142 h 151"/>
                  <a:gd name="T6" fmla="*/ 27 w 149"/>
                  <a:gd name="T7" fmla="*/ 135 h 151"/>
                  <a:gd name="T8" fmla="*/ 16 w 149"/>
                  <a:gd name="T9" fmla="*/ 127 h 151"/>
                  <a:gd name="T10" fmla="*/ 9 w 149"/>
                  <a:gd name="T11" fmla="*/ 113 h 151"/>
                  <a:gd name="T12" fmla="*/ 3 w 149"/>
                  <a:gd name="T13" fmla="*/ 100 h 151"/>
                  <a:gd name="T14" fmla="*/ 0 w 149"/>
                  <a:gd name="T15" fmla="*/ 84 h 151"/>
                  <a:gd name="T16" fmla="*/ 0 w 149"/>
                  <a:gd name="T17" fmla="*/ 69 h 151"/>
                  <a:gd name="T18" fmla="*/ 3 w 149"/>
                  <a:gd name="T19" fmla="*/ 56 h 151"/>
                  <a:gd name="T20" fmla="*/ 7 w 149"/>
                  <a:gd name="T21" fmla="*/ 42 h 151"/>
                  <a:gd name="T22" fmla="*/ 16 w 149"/>
                  <a:gd name="T23" fmla="*/ 31 h 151"/>
                  <a:gd name="T24" fmla="*/ 25 w 149"/>
                  <a:gd name="T25" fmla="*/ 20 h 151"/>
                  <a:gd name="T26" fmla="*/ 36 w 149"/>
                  <a:gd name="T27" fmla="*/ 11 h 151"/>
                  <a:gd name="T28" fmla="*/ 49 w 149"/>
                  <a:gd name="T29" fmla="*/ 5 h 151"/>
                  <a:gd name="T30" fmla="*/ 65 w 149"/>
                  <a:gd name="T31" fmla="*/ 0 h 151"/>
                  <a:gd name="T32" fmla="*/ 80 w 149"/>
                  <a:gd name="T33" fmla="*/ 0 h 151"/>
                  <a:gd name="T34" fmla="*/ 94 w 149"/>
                  <a:gd name="T35" fmla="*/ 2 h 151"/>
                  <a:gd name="T36" fmla="*/ 107 w 149"/>
                  <a:gd name="T37" fmla="*/ 9 h 151"/>
                  <a:gd name="T38" fmla="*/ 120 w 149"/>
                  <a:gd name="T39" fmla="*/ 18 h 151"/>
                  <a:gd name="T40" fmla="*/ 129 w 149"/>
                  <a:gd name="T41" fmla="*/ 27 h 151"/>
                  <a:gd name="T42" fmla="*/ 138 w 149"/>
                  <a:gd name="T43" fmla="*/ 40 h 151"/>
                  <a:gd name="T44" fmla="*/ 145 w 149"/>
                  <a:gd name="T45" fmla="*/ 51 h 151"/>
                  <a:gd name="T46" fmla="*/ 149 w 149"/>
                  <a:gd name="T47" fmla="*/ 67 h 151"/>
                  <a:gd name="T48" fmla="*/ 149 w 149"/>
                  <a:gd name="T49" fmla="*/ 82 h 151"/>
                  <a:gd name="T50" fmla="*/ 147 w 149"/>
                  <a:gd name="T51" fmla="*/ 96 h 151"/>
                  <a:gd name="T52" fmla="*/ 140 w 149"/>
                  <a:gd name="T53" fmla="*/ 111 h 151"/>
                  <a:gd name="T54" fmla="*/ 134 w 149"/>
                  <a:gd name="T55" fmla="*/ 124 h 151"/>
                  <a:gd name="T56" fmla="*/ 123 w 149"/>
                  <a:gd name="T57" fmla="*/ 133 h 151"/>
                  <a:gd name="T58" fmla="*/ 111 w 149"/>
                  <a:gd name="T59" fmla="*/ 142 h 151"/>
                  <a:gd name="T60" fmla="*/ 98 w 149"/>
                  <a:gd name="T61" fmla="*/ 149 h 151"/>
                  <a:gd name="T62" fmla="*/ 83 w 149"/>
                  <a:gd name="T63" fmla="*/ 151 h 151"/>
                  <a:gd name="T64" fmla="*/ 67 w 149"/>
                  <a:gd name="T65" fmla="*/ 151 h 151"/>
                  <a:gd name="T66" fmla="*/ 69 w 149"/>
                  <a:gd name="T6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9" h="151">
                    <a:moveTo>
                      <a:pt x="69" y="151"/>
                    </a:moveTo>
                    <a:lnTo>
                      <a:pt x="54" y="149"/>
                    </a:lnTo>
                    <a:lnTo>
                      <a:pt x="40" y="142"/>
                    </a:lnTo>
                    <a:lnTo>
                      <a:pt x="27" y="135"/>
                    </a:lnTo>
                    <a:lnTo>
                      <a:pt x="16" y="127"/>
                    </a:lnTo>
                    <a:lnTo>
                      <a:pt x="9" y="113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3" y="56"/>
                    </a:lnTo>
                    <a:lnTo>
                      <a:pt x="7" y="42"/>
                    </a:lnTo>
                    <a:lnTo>
                      <a:pt x="16" y="31"/>
                    </a:lnTo>
                    <a:lnTo>
                      <a:pt x="25" y="20"/>
                    </a:lnTo>
                    <a:lnTo>
                      <a:pt x="36" y="11"/>
                    </a:lnTo>
                    <a:lnTo>
                      <a:pt x="49" y="5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4" y="2"/>
                    </a:lnTo>
                    <a:lnTo>
                      <a:pt x="107" y="9"/>
                    </a:lnTo>
                    <a:lnTo>
                      <a:pt x="120" y="18"/>
                    </a:lnTo>
                    <a:lnTo>
                      <a:pt x="129" y="27"/>
                    </a:lnTo>
                    <a:lnTo>
                      <a:pt x="138" y="40"/>
                    </a:lnTo>
                    <a:lnTo>
                      <a:pt x="145" y="51"/>
                    </a:lnTo>
                    <a:lnTo>
                      <a:pt x="149" y="67"/>
                    </a:lnTo>
                    <a:lnTo>
                      <a:pt x="149" y="82"/>
                    </a:lnTo>
                    <a:lnTo>
                      <a:pt x="147" y="96"/>
                    </a:lnTo>
                    <a:lnTo>
                      <a:pt x="140" y="111"/>
                    </a:lnTo>
                    <a:lnTo>
                      <a:pt x="134" y="124"/>
                    </a:lnTo>
                    <a:lnTo>
                      <a:pt x="123" y="133"/>
                    </a:lnTo>
                    <a:lnTo>
                      <a:pt x="111" y="142"/>
                    </a:lnTo>
                    <a:lnTo>
                      <a:pt x="98" y="149"/>
                    </a:lnTo>
                    <a:lnTo>
                      <a:pt x="83" y="151"/>
                    </a:lnTo>
                    <a:lnTo>
                      <a:pt x="67" y="151"/>
                    </a:lnTo>
                    <a:lnTo>
                      <a:pt x="69" y="15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0" name="Freeform 42"/>
              <p:cNvSpPr>
                <a:spLocks/>
              </p:cNvSpPr>
              <p:nvPr/>
            </p:nvSpPr>
            <p:spPr bwMode="auto">
              <a:xfrm>
                <a:off x="534" y="1309"/>
                <a:ext cx="645" cy="821"/>
              </a:xfrm>
              <a:custGeom>
                <a:avLst/>
                <a:gdLst>
                  <a:gd name="T0" fmla="*/ 299 w 645"/>
                  <a:gd name="T1" fmla="*/ 11 h 821"/>
                  <a:gd name="T2" fmla="*/ 293 w 645"/>
                  <a:gd name="T3" fmla="*/ 11 h 821"/>
                  <a:gd name="T4" fmla="*/ 636 w 645"/>
                  <a:gd name="T5" fmla="*/ 819 h 821"/>
                  <a:gd name="T6" fmla="*/ 641 w 645"/>
                  <a:gd name="T7" fmla="*/ 813 h 821"/>
                  <a:gd name="T8" fmla="*/ 6 w 645"/>
                  <a:gd name="T9" fmla="*/ 813 h 821"/>
                  <a:gd name="T10" fmla="*/ 11 w 645"/>
                  <a:gd name="T11" fmla="*/ 819 h 821"/>
                  <a:gd name="T12" fmla="*/ 299 w 645"/>
                  <a:gd name="T13" fmla="*/ 11 h 821"/>
                  <a:gd name="T14" fmla="*/ 297 w 645"/>
                  <a:gd name="T15" fmla="*/ 0 h 821"/>
                  <a:gd name="T16" fmla="*/ 0 w 645"/>
                  <a:gd name="T17" fmla="*/ 821 h 821"/>
                  <a:gd name="T18" fmla="*/ 645 w 645"/>
                  <a:gd name="T19" fmla="*/ 821 h 821"/>
                  <a:gd name="T20" fmla="*/ 297 w 645"/>
                  <a:gd name="T21" fmla="*/ 0 h 821"/>
                  <a:gd name="T22" fmla="*/ 299 w 645"/>
                  <a:gd name="T23" fmla="*/ 1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821">
                    <a:moveTo>
                      <a:pt x="299" y="11"/>
                    </a:moveTo>
                    <a:lnTo>
                      <a:pt x="293" y="11"/>
                    </a:lnTo>
                    <a:lnTo>
                      <a:pt x="636" y="819"/>
                    </a:lnTo>
                    <a:lnTo>
                      <a:pt x="641" y="813"/>
                    </a:lnTo>
                    <a:lnTo>
                      <a:pt x="6" y="813"/>
                    </a:lnTo>
                    <a:lnTo>
                      <a:pt x="11" y="819"/>
                    </a:lnTo>
                    <a:lnTo>
                      <a:pt x="299" y="11"/>
                    </a:lnTo>
                    <a:lnTo>
                      <a:pt x="297" y="0"/>
                    </a:lnTo>
                    <a:lnTo>
                      <a:pt x="0" y="821"/>
                    </a:lnTo>
                    <a:lnTo>
                      <a:pt x="645" y="821"/>
                    </a:lnTo>
                    <a:lnTo>
                      <a:pt x="297" y="0"/>
                    </a:lnTo>
                    <a:lnTo>
                      <a:pt x="299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1" name="Freeform 43"/>
              <p:cNvSpPr>
                <a:spLocks/>
              </p:cNvSpPr>
              <p:nvPr/>
            </p:nvSpPr>
            <p:spPr bwMode="auto">
              <a:xfrm>
                <a:off x="827" y="1325"/>
                <a:ext cx="8" cy="801"/>
              </a:xfrm>
              <a:custGeom>
                <a:avLst/>
                <a:gdLst>
                  <a:gd name="T0" fmla="*/ 0 w 8"/>
                  <a:gd name="T1" fmla="*/ 0 h 801"/>
                  <a:gd name="T2" fmla="*/ 2 w 8"/>
                  <a:gd name="T3" fmla="*/ 801 h 801"/>
                  <a:gd name="T4" fmla="*/ 8 w 8"/>
                  <a:gd name="T5" fmla="*/ 801 h 801"/>
                  <a:gd name="T6" fmla="*/ 6 w 8"/>
                  <a:gd name="T7" fmla="*/ 0 h 801"/>
                  <a:gd name="T8" fmla="*/ 0 w 8"/>
                  <a:gd name="T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01">
                    <a:moveTo>
                      <a:pt x="0" y="0"/>
                    </a:moveTo>
                    <a:lnTo>
                      <a:pt x="2" y="801"/>
                    </a:lnTo>
                    <a:lnTo>
                      <a:pt x="8" y="80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2" name="Freeform 44"/>
              <p:cNvSpPr>
                <a:spLocks/>
              </p:cNvSpPr>
              <p:nvPr/>
            </p:nvSpPr>
            <p:spPr bwMode="auto">
              <a:xfrm>
                <a:off x="385" y="2122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4 h 48"/>
                  <a:gd name="T6" fmla="*/ 0 w 919"/>
                  <a:gd name="T7" fmla="*/ 48 h 48"/>
                  <a:gd name="T8" fmla="*/ 919 w 919"/>
                  <a:gd name="T9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4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3" name="Freeform 45"/>
              <p:cNvSpPr>
                <a:spLocks/>
              </p:cNvSpPr>
              <p:nvPr/>
            </p:nvSpPr>
            <p:spPr bwMode="auto">
              <a:xfrm>
                <a:off x="492" y="2146"/>
                <a:ext cx="712" cy="66"/>
              </a:xfrm>
              <a:custGeom>
                <a:avLst/>
                <a:gdLst>
                  <a:gd name="T0" fmla="*/ 712 w 712"/>
                  <a:gd name="T1" fmla="*/ 62 h 66"/>
                  <a:gd name="T2" fmla="*/ 710 w 712"/>
                  <a:gd name="T3" fmla="*/ 0 h 66"/>
                  <a:gd name="T4" fmla="*/ 0 w 712"/>
                  <a:gd name="T5" fmla="*/ 4 h 66"/>
                  <a:gd name="T6" fmla="*/ 0 w 712"/>
                  <a:gd name="T7" fmla="*/ 66 h 66"/>
                  <a:gd name="T8" fmla="*/ 712 w 71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66">
                    <a:moveTo>
                      <a:pt x="712" y="62"/>
                    </a:moveTo>
                    <a:lnTo>
                      <a:pt x="710" y="0"/>
                    </a:lnTo>
                    <a:lnTo>
                      <a:pt x="0" y="4"/>
                    </a:lnTo>
                    <a:lnTo>
                      <a:pt x="0" y="66"/>
                    </a:lnTo>
                    <a:lnTo>
                      <a:pt x="712" y="6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4" name="Freeform 46"/>
              <p:cNvSpPr>
                <a:spLocks/>
              </p:cNvSpPr>
              <p:nvPr/>
            </p:nvSpPr>
            <p:spPr bwMode="auto">
              <a:xfrm>
                <a:off x="598" y="2190"/>
                <a:ext cx="519" cy="74"/>
              </a:xfrm>
              <a:custGeom>
                <a:avLst/>
                <a:gdLst>
                  <a:gd name="T0" fmla="*/ 519 w 519"/>
                  <a:gd name="T1" fmla="*/ 0 h 74"/>
                  <a:gd name="T2" fmla="*/ 0 w 519"/>
                  <a:gd name="T3" fmla="*/ 3 h 74"/>
                  <a:gd name="T4" fmla="*/ 2 w 519"/>
                  <a:gd name="T5" fmla="*/ 3 h 74"/>
                  <a:gd name="T6" fmla="*/ 4 w 519"/>
                  <a:gd name="T7" fmla="*/ 16 h 74"/>
                  <a:gd name="T8" fmla="*/ 9 w 519"/>
                  <a:gd name="T9" fmla="*/ 29 h 74"/>
                  <a:gd name="T10" fmla="*/ 18 w 519"/>
                  <a:gd name="T11" fmla="*/ 40 h 74"/>
                  <a:gd name="T12" fmla="*/ 27 w 519"/>
                  <a:gd name="T13" fmla="*/ 51 h 74"/>
                  <a:gd name="T14" fmla="*/ 36 w 519"/>
                  <a:gd name="T15" fmla="*/ 60 h 74"/>
                  <a:gd name="T16" fmla="*/ 49 w 519"/>
                  <a:gd name="T17" fmla="*/ 67 h 74"/>
                  <a:gd name="T18" fmla="*/ 60 w 519"/>
                  <a:gd name="T19" fmla="*/ 71 h 74"/>
                  <a:gd name="T20" fmla="*/ 73 w 519"/>
                  <a:gd name="T21" fmla="*/ 74 h 74"/>
                  <a:gd name="T22" fmla="*/ 69 w 519"/>
                  <a:gd name="T23" fmla="*/ 74 h 74"/>
                  <a:gd name="T24" fmla="*/ 448 w 519"/>
                  <a:gd name="T25" fmla="*/ 69 h 74"/>
                  <a:gd name="T26" fmla="*/ 453 w 519"/>
                  <a:gd name="T27" fmla="*/ 69 h 74"/>
                  <a:gd name="T28" fmla="*/ 462 w 519"/>
                  <a:gd name="T29" fmla="*/ 67 h 74"/>
                  <a:gd name="T30" fmla="*/ 473 w 519"/>
                  <a:gd name="T31" fmla="*/ 65 h 74"/>
                  <a:gd name="T32" fmla="*/ 484 w 519"/>
                  <a:gd name="T33" fmla="*/ 58 h 74"/>
                  <a:gd name="T34" fmla="*/ 495 w 519"/>
                  <a:gd name="T35" fmla="*/ 49 h 74"/>
                  <a:gd name="T36" fmla="*/ 506 w 519"/>
                  <a:gd name="T37" fmla="*/ 38 h 74"/>
                  <a:gd name="T38" fmla="*/ 513 w 519"/>
                  <a:gd name="T39" fmla="*/ 27 h 74"/>
                  <a:gd name="T40" fmla="*/ 519 w 519"/>
                  <a:gd name="T41" fmla="*/ 14 h 74"/>
                  <a:gd name="T42" fmla="*/ 519 w 519"/>
                  <a:gd name="T4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9" h="74">
                    <a:moveTo>
                      <a:pt x="519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16"/>
                    </a:lnTo>
                    <a:lnTo>
                      <a:pt x="9" y="29"/>
                    </a:lnTo>
                    <a:lnTo>
                      <a:pt x="18" y="40"/>
                    </a:lnTo>
                    <a:lnTo>
                      <a:pt x="27" y="51"/>
                    </a:lnTo>
                    <a:lnTo>
                      <a:pt x="36" y="60"/>
                    </a:lnTo>
                    <a:lnTo>
                      <a:pt x="49" y="67"/>
                    </a:lnTo>
                    <a:lnTo>
                      <a:pt x="60" y="71"/>
                    </a:lnTo>
                    <a:lnTo>
                      <a:pt x="73" y="74"/>
                    </a:lnTo>
                    <a:lnTo>
                      <a:pt x="69" y="74"/>
                    </a:lnTo>
                    <a:lnTo>
                      <a:pt x="448" y="69"/>
                    </a:lnTo>
                    <a:lnTo>
                      <a:pt x="453" y="69"/>
                    </a:lnTo>
                    <a:lnTo>
                      <a:pt x="462" y="67"/>
                    </a:lnTo>
                    <a:lnTo>
                      <a:pt x="473" y="65"/>
                    </a:lnTo>
                    <a:lnTo>
                      <a:pt x="484" y="58"/>
                    </a:lnTo>
                    <a:lnTo>
                      <a:pt x="495" y="49"/>
                    </a:lnTo>
                    <a:lnTo>
                      <a:pt x="506" y="38"/>
                    </a:lnTo>
                    <a:lnTo>
                      <a:pt x="513" y="27"/>
                    </a:lnTo>
                    <a:lnTo>
                      <a:pt x="519" y="14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5" name="Freeform 47"/>
              <p:cNvSpPr>
                <a:spLocks/>
              </p:cNvSpPr>
              <p:nvPr/>
            </p:nvSpPr>
            <p:spPr bwMode="auto">
              <a:xfrm>
                <a:off x="1557" y="981"/>
                <a:ext cx="115" cy="113"/>
              </a:xfrm>
              <a:custGeom>
                <a:avLst/>
                <a:gdLst>
                  <a:gd name="T0" fmla="*/ 57 w 115"/>
                  <a:gd name="T1" fmla="*/ 2 h 113"/>
                  <a:gd name="T2" fmla="*/ 68 w 115"/>
                  <a:gd name="T3" fmla="*/ 4 h 113"/>
                  <a:gd name="T4" fmla="*/ 79 w 115"/>
                  <a:gd name="T5" fmla="*/ 7 h 113"/>
                  <a:gd name="T6" fmla="*/ 91 w 115"/>
                  <a:gd name="T7" fmla="*/ 11 h 113"/>
                  <a:gd name="T8" fmla="*/ 97 w 115"/>
                  <a:gd name="T9" fmla="*/ 18 h 113"/>
                  <a:gd name="T10" fmla="*/ 106 w 115"/>
                  <a:gd name="T11" fmla="*/ 27 h 113"/>
                  <a:gd name="T12" fmla="*/ 111 w 115"/>
                  <a:gd name="T13" fmla="*/ 36 h 113"/>
                  <a:gd name="T14" fmla="*/ 113 w 115"/>
                  <a:gd name="T15" fmla="*/ 47 h 113"/>
                  <a:gd name="T16" fmla="*/ 115 w 115"/>
                  <a:gd name="T17" fmla="*/ 58 h 113"/>
                  <a:gd name="T18" fmla="*/ 113 w 115"/>
                  <a:gd name="T19" fmla="*/ 69 h 113"/>
                  <a:gd name="T20" fmla="*/ 111 w 115"/>
                  <a:gd name="T21" fmla="*/ 80 h 113"/>
                  <a:gd name="T22" fmla="*/ 106 w 115"/>
                  <a:gd name="T23" fmla="*/ 89 h 113"/>
                  <a:gd name="T24" fmla="*/ 91 w 115"/>
                  <a:gd name="T25" fmla="*/ 104 h 113"/>
                  <a:gd name="T26" fmla="*/ 79 w 115"/>
                  <a:gd name="T27" fmla="*/ 111 h 113"/>
                  <a:gd name="T28" fmla="*/ 68 w 115"/>
                  <a:gd name="T29" fmla="*/ 113 h 113"/>
                  <a:gd name="T30" fmla="*/ 57 w 115"/>
                  <a:gd name="T31" fmla="*/ 113 h 113"/>
                  <a:gd name="T32" fmla="*/ 46 w 115"/>
                  <a:gd name="T33" fmla="*/ 113 h 113"/>
                  <a:gd name="T34" fmla="*/ 35 w 115"/>
                  <a:gd name="T35" fmla="*/ 111 h 113"/>
                  <a:gd name="T36" fmla="*/ 24 w 115"/>
                  <a:gd name="T37" fmla="*/ 104 h 113"/>
                  <a:gd name="T38" fmla="*/ 8 w 115"/>
                  <a:gd name="T39" fmla="*/ 89 h 113"/>
                  <a:gd name="T40" fmla="*/ 4 w 115"/>
                  <a:gd name="T41" fmla="*/ 80 h 113"/>
                  <a:gd name="T42" fmla="*/ 0 w 115"/>
                  <a:gd name="T43" fmla="*/ 69 h 113"/>
                  <a:gd name="T44" fmla="*/ 0 w 115"/>
                  <a:gd name="T45" fmla="*/ 58 h 113"/>
                  <a:gd name="T46" fmla="*/ 0 w 115"/>
                  <a:gd name="T47" fmla="*/ 47 h 113"/>
                  <a:gd name="T48" fmla="*/ 4 w 115"/>
                  <a:gd name="T49" fmla="*/ 36 h 113"/>
                  <a:gd name="T50" fmla="*/ 8 w 115"/>
                  <a:gd name="T51" fmla="*/ 27 h 113"/>
                  <a:gd name="T52" fmla="*/ 17 w 115"/>
                  <a:gd name="T53" fmla="*/ 18 h 113"/>
                  <a:gd name="T54" fmla="*/ 24 w 115"/>
                  <a:gd name="T55" fmla="*/ 11 h 113"/>
                  <a:gd name="T56" fmla="*/ 35 w 115"/>
                  <a:gd name="T57" fmla="*/ 7 h 113"/>
                  <a:gd name="T58" fmla="*/ 46 w 115"/>
                  <a:gd name="T59" fmla="*/ 4 h 113"/>
                  <a:gd name="T60" fmla="*/ 57 w 115"/>
                  <a:gd name="T61" fmla="*/ 2 h 113"/>
                  <a:gd name="T62" fmla="*/ 55 w 115"/>
                  <a:gd name="T63" fmla="*/ 0 h 113"/>
                  <a:gd name="T64" fmla="*/ 57 w 115"/>
                  <a:gd name="T65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113">
                    <a:moveTo>
                      <a:pt x="57" y="2"/>
                    </a:moveTo>
                    <a:lnTo>
                      <a:pt x="68" y="4"/>
                    </a:lnTo>
                    <a:lnTo>
                      <a:pt x="79" y="7"/>
                    </a:lnTo>
                    <a:lnTo>
                      <a:pt x="91" y="11"/>
                    </a:lnTo>
                    <a:lnTo>
                      <a:pt x="97" y="18"/>
                    </a:lnTo>
                    <a:lnTo>
                      <a:pt x="106" y="27"/>
                    </a:lnTo>
                    <a:lnTo>
                      <a:pt x="111" y="36"/>
                    </a:lnTo>
                    <a:lnTo>
                      <a:pt x="113" y="47"/>
                    </a:lnTo>
                    <a:lnTo>
                      <a:pt x="115" y="58"/>
                    </a:lnTo>
                    <a:lnTo>
                      <a:pt x="113" y="69"/>
                    </a:lnTo>
                    <a:lnTo>
                      <a:pt x="111" y="80"/>
                    </a:lnTo>
                    <a:lnTo>
                      <a:pt x="106" y="89"/>
                    </a:lnTo>
                    <a:lnTo>
                      <a:pt x="91" y="104"/>
                    </a:lnTo>
                    <a:lnTo>
                      <a:pt x="79" y="111"/>
                    </a:lnTo>
                    <a:lnTo>
                      <a:pt x="68" y="113"/>
                    </a:lnTo>
                    <a:lnTo>
                      <a:pt x="57" y="113"/>
                    </a:lnTo>
                    <a:lnTo>
                      <a:pt x="46" y="113"/>
                    </a:lnTo>
                    <a:lnTo>
                      <a:pt x="35" y="111"/>
                    </a:lnTo>
                    <a:lnTo>
                      <a:pt x="24" y="104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8" y="27"/>
                    </a:lnTo>
                    <a:lnTo>
                      <a:pt x="17" y="18"/>
                    </a:lnTo>
                    <a:lnTo>
                      <a:pt x="24" y="11"/>
                    </a:lnTo>
                    <a:lnTo>
                      <a:pt x="35" y="7"/>
                    </a:lnTo>
                    <a:lnTo>
                      <a:pt x="46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6" name="Freeform 48"/>
              <p:cNvSpPr>
                <a:spLocks/>
              </p:cNvSpPr>
              <p:nvPr/>
            </p:nvSpPr>
            <p:spPr bwMode="auto">
              <a:xfrm>
                <a:off x="1463" y="1119"/>
                <a:ext cx="307" cy="488"/>
              </a:xfrm>
              <a:custGeom>
                <a:avLst/>
                <a:gdLst>
                  <a:gd name="T0" fmla="*/ 151 w 307"/>
                  <a:gd name="T1" fmla="*/ 488 h 488"/>
                  <a:gd name="T2" fmla="*/ 127 w 307"/>
                  <a:gd name="T3" fmla="*/ 486 h 488"/>
                  <a:gd name="T4" fmla="*/ 105 w 307"/>
                  <a:gd name="T5" fmla="*/ 483 h 488"/>
                  <a:gd name="T6" fmla="*/ 87 w 307"/>
                  <a:gd name="T7" fmla="*/ 479 h 488"/>
                  <a:gd name="T8" fmla="*/ 69 w 307"/>
                  <a:gd name="T9" fmla="*/ 472 h 488"/>
                  <a:gd name="T10" fmla="*/ 54 w 307"/>
                  <a:gd name="T11" fmla="*/ 463 h 488"/>
                  <a:gd name="T12" fmla="*/ 43 w 307"/>
                  <a:gd name="T13" fmla="*/ 452 h 488"/>
                  <a:gd name="T14" fmla="*/ 29 w 307"/>
                  <a:gd name="T15" fmla="*/ 439 h 488"/>
                  <a:gd name="T16" fmla="*/ 18 w 307"/>
                  <a:gd name="T17" fmla="*/ 423 h 488"/>
                  <a:gd name="T18" fmla="*/ 11 w 307"/>
                  <a:gd name="T19" fmla="*/ 408 h 488"/>
                  <a:gd name="T20" fmla="*/ 5 w 307"/>
                  <a:gd name="T21" fmla="*/ 392 h 488"/>
                  <a:gd name="T22" fmla="*/ 0 w 307"/>
                  <a:gd name="T23" fmla="*/ 375 h 488"/>
                  <a:gd name="T24" fmla="*/ 0 w 307"/>
                  <a:gd name="T25" fmla="*/ 359 h 488"/>
                  <a:gd name="T26" fmla="*/ 0 w 307"/>
                  <a:gd name="T27" fmla="*/ 324 h 488"/>
                  <a:gd name="T28" fmla="*/ 9 w 307"/>
                  <a:gd name="T29" fmla="*/ 288 h 488"/>
                  <a:gd name="T30" fmla="*/ 14 w 307"/>
                  <a:gd name="T31" fmla="*/ 268 h 488"/>
                  <a:gd name="T32" fmla="*/ 20 w 307"/>
                  <a:gd name="T33" fmla="*/ 248 h 488"/>
                  <a:gd name="T34" fmla="*/ 36 w 307"/>
                  <a:gd name="T35" fmla="*/ 201 h 488"/>
                  <a:gd name="T36" fmla="*/ 58 w 307"/>
                  <a:gd name="T37" fmla="*/ 157 h 488"/>
                  <a:gd name="T38" fmla="*/ 78 w 307"/>
                  <a:gd name="T39" fmla="*/ 117 h 488"/>
                  <a:gd name="T40" fmla="*/ 91 w 307"/>
                  <a:gd name="T41" fmla="*/ 91 h 488"/>
                  <a:gd name="T42" fmla="*/ 109 w 307"/>
                  <a:gd name="T43" fmla="*/ 64 h 488"/>
                  <a:gd name="T44" fmla="*/ 129 w 307"/>
                  <a:gd name="T45" fmla="*/ 33 h 488"/>
                  <a:gd name="T46" fmla="*/ 151 w 307"/>
                  <a:gd name="T47" fmla="*/ 0 h 488"/>
                  <a:gd name="T48" fmla="*/ 178 w 307"/>
                  <a:gd name="T49" fmla="*/ 33 h 488"/>
                  <a:gd name="T50" fmla="*/ 198 w 307"/>
                  <a:gd name="T51" fmla="*/ 64 h 488"/>
                  <a:gd name="T52" fmla="*/ 216 w 307"/>
                  <a:gd name="T53" fmla="*/ 91 h 488"/>
                  <a:gd name="T54" fmla="*/ 229 w 307"/>
                  <a:gd name="T55" fmla="*/ 117 h 488"/>
                  <a:gd name="T56" fmla="*/ 247 w 307"/>
                  <a:gd name="T57" fmla="*/ 157 h 488"/>
                  <a:gd name="T58" fmla="*/ 269 w 307"/>
                  <a:gd name="T59" fmla="*/ 201 h 488"/>
                  <a:gd name="T60" fmla="*/ 284 w 307"/>
                  <a:gd name="T61" fmla="*/ 248 h 488"/>
                  <a:gd name="T62" fmla="*/ 298 w 307"/>
                  <a:gd name="T63" fmla="*/ 288 h 488"/>
                  <a:gd name="T64" fmla="*/ 304 w 307"/>
                  <a:gd name="T65" fmla="*/ 324 h 488"/>
                  <a:gd name="T66" fmla="*/ 307 w 307"/>
                  <a:gd name="T67" fmla="*/ 359 h 488"/>
                  <a:gd name="T68" fmla="*/ 304 w 307"/>
                  <a:gd name="T69" fmla="*/ 375 h 488"/>
                  <a:gd name="T70" fmla="*/ 300 w 307"/>
                  <a:gd name="T71" fmla="*/ 392 h 488"/>
                  <a:gd name="T72" fmla="*/ 293 w 307"/>
                  <a:gd name="T73" fmla="*/ 408 h 488"/>
                  <a:gd name="T74" fmla="*/ 284 w 307"/>
                  <a:gd name="T75" fmla="*/ 423 h 488"/>
                  <a:gd name="T76" fmla="*/ 276 w 307"/>
                  <a:gd name="T77" fmla="*/ 439 h 488"/>
                  <a:gd name="T78" fmla="*/ 264 w 307"/>
                  <a:gd name="T79" fmla="*/ 452 h 488"/>
                  <a:gd name="T80" fmla="*/ 251 w 307"/>
                  <a:gd name="T81" fmla="*/ 463 h 488"/>
                  <a:gd name="T82" fmla="*/ 238 w 307"/>
                  <a:gd name="T83" fmla="*/ 472 h 488"/>
                  <a:gd name="T84" fmla="*/ 220 w 307"/>
                  <a:gd name="T85" fmla="*/ 479 h 488"/>
                  <a:gd name="T86" fmla="*/ 200 w 307"/>
                  <a:gd name="T87" fmla="*/ 483 h 488"/>
                  <a:gd name="T88" fmla="*/ 178 w 307"/>
                  <a:gd name="T89" fmla="*/ 486 h 488"/>
                  <a:gd name="T90" fmla="*/ 153 w 307"/>
                  <a:gd name="T91" fmla="*/ 488 h 488"/>
                  <a:gd name="T92" fmla="*/ 151 w 307"/>
                  <a:gd name="T93" fmla="*/ 486 h 488"/>
                  <a:gd name="T94" fmla="*/ 149 w 307"/>
                  <a:gd name="T95" fmla="*/ 486 h 488"/>
                  <a:gd name="T96" fmla="*/ 151 w 307"/>
                  <a:gd name="T97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488">
                    <a:moveTo>
                      <a:pt x="151" y="488"/>
                    </a:moveTo>
                    <a:lnTo>
                      <a:pt x="127" y="486"/>
                    </a:lnTo>
                    <a:lnTo>
                      <a:pt x="105" y="483"/>
                    </a:lnTo>
                    <a:lnTo>
                      <a:pt x="87" y="479"/>
                    </a:lnTo>
                    <a:lnTo>
                      <a:pt x="69" y="472"/>
                    </a:lnTo>
                    <a:lnTo>
                      <a:pt x="54" y="463"/>
                    </a:lnTo>
                    <a:lnTo>
                      <a:pt x="43" y="452"/>
                    </a:lnTo>
                    <a:lnTo>
                      <a:pt x="29" y="439"/>
                    </a:lnTo>
                    <a:lnTo>
                      <a:pt x="18" y="423"/>
                    </a:lnTo>
                    <a:lnTo>
                      <a:pt x="11" y="408"/>
                    </a:lnTo>
                    <a:lnTo>
                      <a:pt x="5" y="392"/>
                    </a:lnTo>
                    <a:lnTo>
                      <a:pt x="0" y="375"/>
                    </a:lnTo>
                    <a:lnTo>
                      <a:pt x="0" y="359"/>
                    </a:lnTo>
                    <a:lnTo>
                      <a:pt x="0" y="324"/>
                    </a:lnTo>
                    <a:lnTo>
                      <a:pt x="9" y="288"/>
                    </a:lnTo>
                    <a:lnTo>
                      <a:pt x="14" y="268"/>
                    </a:lnTo>
                    <a:lnTo>
                      <a:pt x="20" y="248"/>
                    </a:lnTo>
                    <a:lnTo>
                      <a:pt x="36" y="201"/>
                    </a:lnTo>
                    <a:lnTo>
                      <a:pt x="58" y="157"/>
                    </a:lnTo>
                    <a:lnTo>
                      <a:pt x="78" y="117"/>
                    </a:lnTo>
                    <a:lnTo>
                      <a:pt x="91" y="91"/>
                    </a:lnTo>
                    <a:lnTo>
                      <a:pt x="109" y="64"/>
                    </a:lnTo>
                    <a:lnTo>
                      <a:pt x="129" y="33"/>
                    </a:lnTo>
                    <a:lnTo>
                      <a:pt x="151" y="0"/>
                    </a:lnTo>
                    <a:lnTo>
                      <a:pt x="178" y="33"/>
                    </a:lnTo>
                    <a:lnTo>
                      <a:pt x="198" y="64"/>
                    </a:lnTo>
                    <a:lnTo>
                      <a:pt x="216" y="91"/>
                    </a:lnTo>
                    <a:lnTo>
                      <a:pt x="229" y="117"/>
                    </a:lnTo>
                    <a:lnTo>
                      <a:pt x="247" y="157"/>
                    </a:lnTo>
                    <a:lnTo>
                      <a:pt x="269" y="201"/>
                    </a:lnTo>
                    <a:lnTo>
                      <a:pt x="284" y="248"/>
                    </a:lnTo>
                    <a:lnTo>
                      <a:pt x="298" y="288"/>
                    </a:lnTo>
                    <a:lnTo>
                      <a:pt x="304" y="324"/>
                    </a:lnTo>
                    <a:lnTo>
                      <a:pt x="307" y="359"/>
                    </a:lnTo>
                    <a:lnTo>
                      <a:pt x="304" y="375"/>
                    </a:lnTo>
                    <a:lnTo>
                      <a:pt x="300" y="392"/>
                    </a:lnTo>
                    <a:lnTo>
                      <a:pt x="293" y="408"/>
                    </a:lnTo>
                    <a:lnTo>
                      <a:pt x="284" y="423"/>
                    </a:lnTo>
                    <a:lnTo>
                      <a:pt x="276" y="439"/>
                    </a:lnTo>
                    <a:lnTo>
                      <a:pt x="264" y="452"/>
                    </a:lnTo>
                    <a:lnTo>
                      <a:pt x="251" y="463"/>
                    </a:lnTo>
                    <a:lnTo>
                      <a:pt x="238" y="472"/>
                    </a:lnTo>
                    <a:lnTo>
                      <a:pt x="220" y="479"/>
                    </a:lnTo>
                    <a:lnTo>
                      <a:pt x="200" y="483"/>
                    </a:lnTo>
                    <a:lnTo>
                      <a:pt x="178" y="486"/>
                    </a:lnTo>
                    <a:lnTo>
                      <a:pt x="153" y="488"/>
                    </a:lnTo>
                    <a:lnTo>
                      <a:pt x="151" y="486"/>
                    </a:lnTo>
                    <a:lnTo>
                      <a:pt x="149" y="486"/>
                    </a:lnTo>
                    <a:lnTo>
                      <a:pt x="151" y="488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7" name="Freeform 49"/>
              <p:cNvSpPr>
                <a:spLocks/>
              </p:cNvSpPr>
              <p:nvPr/>
            </p:nvSpPr>
            <p:spPr bwMode="auto">
              <a:xfrm>
                <a:off x="1506" y="2188"/>
                <a:ext cx="208" cy="530"/>
              </a:xfrm>
              <a:custGeom>
                <a:avLst/>
                <a:gdLst>
                  <a:gd name="T0" fmla="*/ 104 w 208"/>
                  <a:gd name="T1" fmla="*/ 530 h 530"/>
                  <a:gd name="T2" fmla="*/ 115 w 208"/>
                  <a:gd name="T3" fmla="*/ 528 h 530"/>
                  <a:gd name="T4" fmla="*/ 126 w 208"/>
                  <a:gd name="T5" fmla="*/ 526 h 530"/>
                  <a:gd name="T6" fmla="*/ 135 w 208"/>
                  <a:gd name="T7" fmla="*/ 519 h 530"/>
                  <a:gd name="T8" fmla="*/ 144 w 208"/>
                  <a:gd name="T9" fmla="*/ 510 h 530"/>
                  <a:gd name="T10" fmla="*/ 153 w 208"/>
                  <a:gd name="T11" fmla="*/ 497 h 530"/>
                  <a:gd name="T12" fmla="*/ 162 w 208"/>
                  <a:gd name="T13" fmla="*/ 484 h 530"/>
                  <a:gd name="T14" fmla="*/ 170 w 208"/>
                  <a:gd name="T15" fmla="*/ 468 h 530"/>
                  <a:gd name="T16" fmla="*/ 177 w 208"/>
                  <a:gd name="T17" fmla="*/ 453 h 530"/>
                  <a:gd name="T18" fmla="*/ 190 w 208"/>
                  <a:gd name="T19" fmla="*/ 413 h 530"/>
                  <a:gd name="T20" fmla="*/ 199 w 208"/>
                  <a:gd name="T21" fmla="*/ 366 h 530"/>
                  <a:gd name="T22" fmla="*/ 204 w 208"/>
                  <a:gd name="T23" fmla="*/ 317 h 530"/>
                  <a:gd name="T24" fmla="*/ 208 w 208"/>
                  <a:gd name="T25" fmla="*/ 262 h 530"/>
                  <a:gd name="T26" fmla="*/ 204 w 208"/>
                  <a:gd name="T27" fmla="*/ 211 h 530"/>
                  <a:gd name="T28" fmla="*/ 199 w 208"/>
                  <a:gd name="T29" fmla="*/ 162 h 530"/>
                  <a:gd name="T30" fmla="*/ 190 w 208"/>
                  <a:gd name="T31" fmla="*/ 118 h 530"/>
                  <a:gd name="T32" fmla="*/ 177 w 208"/>
                  <a:gd name="T33" fmla="*/ 78 h 530"/>
                  <a:gd name="T34" fmla="*/ 170 w 208"/>
                  <a:gd name="T35" fmla="*/ 60 h 530"/>
                  <a:gd name="T36" fmla="*/ 162 w 208"/>
                  <a:gd name="T37" fmla="*/ 44 h 530"/>
                  <a:gd name="T38" fmla="*/ 153 w 208"/>
                  <a:gd name="T39" fmla="*/ 31 h 530"/>
                  <a:gd name="T40" fmla="*/ 144 w 208"/>
                  <a:gd name="T41" fmla="*/ 20 h 530"/>
                  <a:gd name="T42" fmla="*/ 135 w 208"/>
                  <a:gd name="T43" fmla="*/ 11 h 530"/>
                  <a:gd name="T44" fmla="*/ 126 w 208"/>
                  <a:gd name="T45" fmla="*/ 5 h 530"/>
                  <a:gd name="T46" fmla="*/ 115 w 208"/>
                  <a:gd name="T47" fmla="*/ 0 h 530"/>
                  <a:gd name="T48" fmla="*/ 104 w 208"/>
                  <a:gd name="T49" fmla="*/ 0 h 530"/>
                  <a:gd name="T50" fmla="*/ 93 w 208"/>
                  <a:gd name="T51" fmla="*/ 0 h 530"/>
                  <a:gd name="T52" fmla="*/ 82 w 208"/>
                  <a:gd name="T53" fmla="*/ 5 h 530"/>
                  <a:gd name="T54" fmla="*/ 73 w 208"/>
                  <a:gd name="T55" fmla="*/ 11 h 530"/>
                  <a:gd name="T56" fmla="*/ 62 w 208"/>
                  <a:gd name="T57" fmla="*/ 20 h 530"/>
                  <a:gd name="T58" fmla="*/ 53 w 208"/>
                  <a:gd name="T59" fmla="*/ 31 h 530"/>
                  <a:gd name="T60" fmla="*/ 44 w 208"/>
                  <a:gd name="T61" fmla="*/ 44 h 530"/>
                  <a:gd name="T62" fmla="*/ 37 w 208"/>
                  <a:gd name="T63" fmla="*/ 60 h 530"/>
                  <a:gd name="T64" fmla="*/ 31 w 208"/>
                  <a:gd name="T65" fmla="*/ 78 h 530"/>
                  <a:gd name="T66" fmla="*/ 17 w 208"/>
                  <a:gd name="T67" fmla="*/ 118 h 530"/>
                  <a:gd name="T68" fmla="*/ 8 w 208"/>
                  <a:gd name="T69" fmla="*/ 162 h 530"/>
                  <a:gd name="T70" fmla="*/ 2 w 208"/>
                  <a:gd name="T71" fmla="*/ 211 h 530"/>
                  <a:gd name="T72" fmla="*/ 0 w 208"/>
                  <a:gd name="T73" fmla="*/ 262 h 530"/>
                  <a:gd name="T74" fmla="*/ 2 w 208"/>
                  <a:gd name="T75" fmla="*/ 317 h 530"/>
                  <a:gd name="T76" fmla="*/ 8 w 208"/>
                  <a:gd name="T77" fmla="*/ 366 h 530"/>
                  <a:gd name="T78" fmla="*/ 17 w 208"/>
                  <a:gd name="T79" fmla="*/ 413 h 530"/>
                  <a:gd name="T80" fmla="*/ 31 w 208"/>
                  <a:gd name="T81" fmla="*/ 453 h 530"/>
                  <a:gd name="T82" fmla="*/ 37 w 208"/>
                  <a:gd name="T83" fmla="*/ 468 h 530"/>
                  <a:gd name="T84" fmla="*/ 44 w 208"/>
                  <a:gd name="T85" fmla="*/ 484 h 530"/>
                  <a:gd name="T86" fmla="*/ 53 w 208"/>
                  <a:gd name="T87" fmla="*/ 497 h 530"/>
                  <a:gd name="T88" fmla="*/ 62 w 208"/>
                  <a:gd name="T89" fmla="*/ 510 h 530"/>
                  <a:gd name="T90" fmla="*/ 73 w 208"/>
                  <a:gd name="T91" fmla="*/ 519 h 530"/>
                  <a:gd name="T92" fmla="*/ 82 w 208"/>
                  <a:gd name="T93" fmla="*/ 526 h 530"/>
                  <a:gd name="T94" fmla="*/ 93 w 208"/>
                  <a:gd name="T95" fmla="*/ 528 h 530"/>
                  <a:gd name="T96" fmla="*/ 104 w 208"/>
                  <a:gd name="T97" fmla="*/ 530 h 530"/>
                  <a:gd name="T98" fmla="*/ 102 w 208"/>
                  <a:gd name="T99" fmla="*/ 528 h 530"/>
                  <a:gd name="T100" fmla="*/ 104 w 208"/>
                  <a:gd name="T101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530">
                    <a:moveTo>
                      <a:pt x="104" y="530"/>
                    </a:moveTo>
                    <a:lnTo>
                      <a:pt x="115" y="528"/>
                    </a:lnTo>
                    <a:lnTo>
                      <a:pt x="126" y="526"/>
                    </a:lnTo>
                    <a:lnTo>
                      <a:pt x="135" y="519"/>
                    </a:lnTo>
                    <a:lnTo>
                      <a:pt x="144" y="510"/>
                    </a:lnTo>
                    <a:lnTo>
                      <a:pt x="153" y="497"/>
                    </a:lnTo>
                    <a:lnTo>
                      <a:pt x="162" y="484"/>
                    </a:lnTo>
                    <a:lnTo>
                      <a:pt x="170" y="468"/>
                    </a:lnTo>
                    <a:lnTo>
                      <a:pt x="177" y="453"/>
                    </a:lnTo>
                    <a:lnTo>
                      <a:pt x="190" y="413"/>
                    </a:lnTo>
                    <a:lnTo>
                      <a:pt x="199" y="366"/>
                    </a:lnTo>
                    <a:lnTo>
                      <a:pt x="204" y="317"/>
                    </a:lnTo>
                    <a:lnTo>
                      <a:pt x="208" y="262"/>
                    </a:lnTo>
                    <a:lnTo>
                      <a:pt x="204" y="211"/>
                    </a:lnTo>
                    <a:lnTo>
                      <a:pt x="199" y="162"/>
                    </a:lnTo>
                    <a:lnTo>
                      <a:pt x="190" y="118"/>
                    </a:lnTo>
                    <a:lnTo>
                      <a:pt x="177" y="78"/>
                    </a:lnTo>
                    <a:lnTo>
                      <a:pt x="170" y="60"/>
                    </a:lnTo>
                    <a:lnTo>
                      <a:pt x="162" y="44"/>
                    </a:lnTo>
                    <a:lnTo>
                      <a:pt x="153" y="31"/>
                    </a:lnTo>
                    <a:lnTo>
                      <a:pt x="144" y="20"/>
                    </a:lnTo>
                    <a:lnTo>
                      <a:pt x="135" y="11"/>
                    </a:lnTo>
                    <a:lnTo>
                      <a:pt x="126" y="5"/>
                    </a:lnTo>
                    <a:lnTo>
                      <a:pt x="115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2" y="5"/>
                    </a:lnTo>
                    <a:lnTo>
                      <a:pt x="73" y="11"/>
                    </a:lnTo>
                    <a:lnTo>
                      <a:pt x="62" y="20"/>
                    </a:lnTo>
                    <a:lnTo>
                      <a:pt x="53" y="31"/>
                    </a:lnTo>
                    <a:lnTo>
                      <a:pt x="44" y="44"/>
                    </a:lnTo>
                    <a:lnTo>
                      <a:pt x="37" y="60"/>
                    </a:lnTo>
                    <a:lnTo>
                      <a:pt x="31" y="78"/>
                    </a:lnTo>
                    <a:lnTo>
                      <a:pt x="17" y="118"/>
                    </a:lnTo>
                    <a:lnTo>
                      <a:pt x="8" y="162"/>
                    </a:lnTo>
                    <a:lnTo>
                      <a:pt x="2" y="211"/>
                    </a:lnTo>
                    <a:lnTo>
                      <a:pt x="0" y="262"/>
                    </a:lnTo>
                    <a:lnTo>
                      <a:pt x="2" y="317"/>
                    </a:lnTo>
                    <a:lnTo>
                      <a:pt x="8" y="366"/>
                    </a:lnTo>
                    <a:lnTo>
                      <a:pt x="17" y="413"/>
                    </a:lnTo>
                    <a:lnTo>
                      <a:pt x="31" y="453"/>
                    </a:lnTo>
                    <a:lnTo>
                      <a:pt x="37" y="468"/>
                    </a:lnTo>
                    <a:lnTo>
                      <a:pt x="44" y="484"/>
                    </a:lnTo>
                    <a:lnTo>
                      <a:pt x="53" y="497"/>
                    </a:lnTo>
                    <a:lnTo>
                      <a:pt x="62" y="510"/>
                    </a:lnTo>
                    <a:lnTo>
                      <a:pt x="73" y="519"/>
                    </a:lnTo>
                    <a:lnTo>
                      <a:pt x="82" y="526"/>
                    </a:lnTo>
                    <a:lnTo>
                      <a:pt x="93" y="528"/>
                    </a:lnTo>
                    <a:lnTo>
                      <a:pt x="104" y="530"/>
                    </a:lnTo>
                    <a:lnTo>
                      <a:pt x="102" y="528"/>
                    </a:lnTo>
                    <a:lnTo>
                      <a:pt x="104" y="530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8" name="Freeform 50"/>
              <p:cNvSpPr>
                <a:spLocks/>
              </p:cNvSpPr>
              <p:nvPr/>
            </p:nvSpPr>
            <p:spPr bwMode="auto">
              <a:xfrm>
                <a:off x="1537" y="2667"/>
                <a:ext cx="148" cy="151"/>
              </a:xfrm>
              <a:custGeom>
                <a:avLst/>
                <a:gdLst>
                  <a:gd name="T0" fmla="*/ 51 w 148"/>
                  <a:gd name="T1" fmla="*/ 147 h 151"/>
                  <a:gd name="T2" fmla="*/ 64 w 148"/>
                  <a:gd name="T3" fmla="*/ 151 h 151"/>
                  <a:gd name="T4" fmla="*/ 79 w 148"/>
                  <a:gd name="T5" fmla="*/ 151 h 151"/>
                  <a:gd name="T6" fmla="*/ 95 w 148"/>
                  <a:gd name="T7" fmla="*/ 149 h 151"/>
                  <a:gd name="T8" fmla="*/ 106 w 148"/>
                  <a:gd name="T9" fmla="*/ 142 h 151"/>
                  <a:gd name="T10" fmla="*/ 119 w 148"/>
                  <a:gd name="T11" fmla="*/ 136 h 151"/>
                  <a:gd name="T12" fmla="*/ 131 w 148"/>
                  <a:gd name="T13" fmla="*/ 127 h 151"/>
                  <a:gd name="T14" fmla="*/ 137 w 148"/>
                  <a:gd name="T15" fmla="*/ 116 h 151"/>
                  <a:gd name="T16" fmla="*/ 144 w 148"/>
                  <a:gd name="T17" fmla="*/ 100 h 151"/>
                  <a:gd name="T18" fmla="*/ 148 w 148"/>
                  <a:gd name="T19" fmla="*/ 85 h 151"/>
                  <a:gd name="T20" fmla="*/ 148 w 148"/>
                  <a:gd name="T21" fmla="*/ 71 h 151"/>
                  <a:gd name="T22" fmla="*/ 146 w 148"/>
                  <a:gd name="T23" fmla="*/ 58 h 151"/>
                  <a:gd name="T24" fmla="*/ 142 w 148"/>
                  <a:gd name="T25" fmla="*/ 43 h 151"/>
                  <a:gd name="T26" fmla="*/ 135 w 148"/>
                  <a:gd name="T27" fmla="*/ 31 h 151"/>
                  <a:gd name="T28" fmla="*/ 124 w 148"/>
                  <a:gd name="T29" fmla="*/ 20 h 151"/>
                  <a:gd name="T30" fmla="*/ 113 w 148"/>
                  <a:gd name="T31" fmla="*/ 11 h 151"/>
                  <a:gd name="T32" fmla="*/ 99 w 148"/>
                  <a:gd name="T33" fmla="*/ 5 h 151"/>
                  <a:gd name="T34" fmla="*/ 84 w 148"/>
                  <a:gd name="T35" fmla="*/ 0 h 151"/>
                  <a:gd name="T36" fmla="*/ 71 w 148"/>
                  <a:gd name="T37" fmla="*/ 0 h 151"/>
                  <a:gd name="T38" fmla="*/ 55 w 148"/>
                  <a:gd name="T39" fmla="*/ 5 h 151"/>
                  <a:gd name="T40" fmla="*/ 42 w 148"/>
                  <a:gd name="T41" fmla="*/ 9 h 151"/>
                  <a:gd name="T42" fmla="*/ 28 w 148"/>
                  <a:gd name="T43" fmla="*/ 18 h 151"/>
                  <a:gd name="T44" fmla="*/ 20 w 148"/>
                  <a:gd name="T45" fmla="*/ 29 h 151"/>
                  <a:gd name="T46" fmla="*/ 11 w 148"/>
                  <a:gd name="T47" fmla="*/ 40 h 151"/>
                  <a:gd name="T48" fmla="*/ 4 w 148"/>
                  <a:gd name="T49" fmla="*/ 54 h 151"/>
                  <a:gd name="T50" fmla="*/ 0 w 148"/>
                  <a:gd name="T51" fmla="*/ 67 h 151"/>
                  <a:gd name="T52" fmla="*/ 0 w 148"/>
                  <a:gd name="T53" fmla="*/ 82 h 151"/>
                  <a:gd name="T54" fmla="*/ 2 w 148"/>
                  <a:gd name="T55" fmla="*/ 96 h 151"/>
                  <a:gd name="T56" fmla="*/ 8 w 148"/>
                  <a:gd name="T57" fmla="*/ 109 h 151"/>
                  <a:gd name="T58" fmla="*/ 15 w 148"/>
                  <a:gd name="T59" fmla="*/ 122 h 151"/>
                  <a:gd name="T60" fmla="*/ 26 w 148"/>
                  <a:gd name="T61" fmla="*/ 131 h 151"/>
                  <a:gd name="T62" fmla="*/ 37 w 148"/>
                  <a:gd name="T63" fmla="*/ 140 h 151"/>
                  <a:gd name="T64" fmla="*/ 51 w 148"/>
                  <a:gd name="T65" fmla="*/ 147 h 151"/>
                  <a:gd name="T66" fmla="*/ 48 w 148"/>
                  <a:gd name="T67" fmla="*/ 147 h 151"/>
                  <a:gd name="T68" fmla="*/ 51 w 148"/>
                  <a:gd name="T69" fmla="*/ 1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51">
                    <a:moveTo>
                      <a:pt x="51" y="147"/>
                    </a:moveTo>
                    <a:lnTo>
                      <a:pt x="64" y="151"/>
                    </a:lnTo>
                    <a:lnTo>
                      <a:pt x="79" y="151"/>
                    </a:lnTo>
                    <a:lnTo>
                      <a:pt x="95" y="149"/>
                    </a:lnTo>
                    <a:lnTo>
                      <a:pt x="106" y="142"/>
                    </a:lnTo>
                    <a:lnTo>
                      <a:pt x="119" y="136"/>
                    </a:lnTo>
                    <a:lnTo>
                      <a:pt x="131" y="127"/>
                    </a:lnTo>
                    <a:lnTo>
                      <a:pt x="137" y="116"/>
                    </a:lnTo>
                    <a:lnTo>
                      <a:pt x="144" y="100"/>
                    </a:lnTo>
                    <a:lnTo>
                      <a:pt x="148" y="85"/>
                    </a:lnTo>
                    <a:lnTo>
                      <a:pt x="148" y="71"/>
                    </a:lnTo>
                    <a:lnTo>
                      <a:pt x="146" y="58"/>
                    </a:lnTo>
                    <a:lnTo>
                      <a:pt x="142" y="43"/>
                    </a:lnTo>
                    <a:lnTo>
                      <a:pt x="135" y="31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5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5"/>
                    </a:lnTo>
                    <a:lnTo>
                      <a:pt x="42" y="9"/>
                    </a:lnTo>
                    <a:lnTo>
                      <a:pt x="28" y="18"/>
                    </a:lnTo>
                    <a:lnTo>
                      <a:pt x="20" y="29"/>
                    </a:lnTo>
                    <a:lnTo>
                      <a:pt x="11" y="40"/>
                    </a:lnTo>
                    <a:lnTo>
                      <a:pt x="4" y="54"/>
                    </a:lnTo>
                    <a:lnTo>
                      <a:pt x="0" y="67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8" y="109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48" y="147"/>
                    </a:lnTo>
                    <a:lnTo>
                      <a:pt x="51" y="147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59" name="Freeform 51"/>
              <p:cNvSpPr>
                <a:spLocks/>
              </p:cNvSpPr>
              <p:nvPr/>
            </p:nvSpPr>
            <p:spPr bwMode="auto">
              <a:xfrm>
                <a:off x="1537" y="2093"/>
                <a:ext cx="148" cy="148"/>
              </a:xfrm>
              <a:custGeom>
                <a:avLst/>
                <a:gdLst>
                  <a:gd name="T0" fmla="*/ 51 w 148"/>
                  <a:gd name="T1" fmla="*/ 146 h 148"/>
                  <a:gd name="T2" fmla="*/ 64 w 148"/>
                  <a:gd name="T3" fmla="*/ 148 h 148"/>
                  <a:gd name="T4" fmla="*/ 79 w 148"/>
                  <a:gd name="T5" fmla="*/ 148 h 148"/>
                  <a:gd name="T6" fmla="*/ 95 w 148"/>
                  <a:gd name="T7" fmla="*/ 146 h 148"/>
                  <a:gd name="T8" fmla="*/ 106 w 148"/>
                  <a:gd name="T9" fmla="*/ 142 h 148"/>
                  <a:gd name="T10" fmla="*/ 119 w 148"/>
                  <a:gd name="T11" fmla="*/ 135 h 148"/>
                  <a:gd name="T12" fmla="*/ 131 w 148"/>
                  <a:gd name="T13" fmla="*/ 126 h 148"/>
                  <a:gd name="T14" fmla="*/ 137 w 148"/>
                  <a:gd name="T15" fmla="*/ 113 h 148"/>
                  <a:gd name="T16" fmla="*/ 144 w 148"/>
                  <a:gd name="T17" fmla="*/ 100 h 148"/>
                  <a:gd name="T18" fmla="*/ 148 w 148"/>
                  <a:gd name="T19" fmla="*/ 84 h 148"/>
                  <a:gd name="T20" fmla="*/ 148 w 148"/>
                  <a:gd name="T21" fmla="*/ 71 h 148"/>
                  <a:gd name="T22" fmla="*/ 146 w 148"/>
                  <a:gd name="T23" fmla="*/ 55 h 148"/>
                  <a:gd name="T24" fmla="*/ 142 w 148"/>
                  <a:gd name="T25" fmla="*/ 42 h 148"/>
                  <a:gd name="T26" fmla="*/ 135 w 148"/>
                  <a:gd name="T27" fmla="*/ 29 h 148"/>
                  <a:gd name="T28" fmla="*/ 124 w 148"/>
                  <a:gd name="T29" fmla="*/ 20 h 148"/>
                  <a:gd name="T30" fmla="*/ 113 w 148"/>
                  <a:gd name="T31" fmla="*/ 11 h 148"/>
                  <a:gd name="T32" fmla="*/ 99 w 148"/>
                  <a:gd name="T33" fmla="*/ 4 h 148"/>
                  <a:gd name="T34" fmla="*/ 84 w 148"/>
                  <a:gd name="T35" fmla="*/ 0 h 148"/>
                  <a:gd name="T36" fmla="*/ 71 w 148"/>
                  <a:gd name="T37" fmla="*/ 0 h 148"/>
                  <a:gd name="T38" fmla="*/ 55 w 148"/>
                  <a:gd name="T39" fmla="*/ 2 h 148"/>
                  <a:gd name="T40" fmla="*/ 42 w 148"/>
                  <a:gd name="T41" fmla="*/ 9 h 148"/>
                  <a:gd name="T42" fmla="*/ 28 w 148"/>
                  <a:gd name="T43" fmla="*/ 17 h 148"/>
                  <a:gd name="T44" fmla="*/ 20 w 148"/>
                  <a:gd name="T45" fmla="*/ 26 h 148"/>
                  <a:gd name="T46" fmla="*/ 11 w 148"/>
                  <a:gd name="T47" fmla="*/ 37 h 148"/>
                  <a:gd name="T48" fmla="*/ 4 w 148"/>
                  <a:gd name="T49" fmla="*/ 53 h 148"/>
                  <a:gd name="T50" fmla="*/ 0 w 148"/>
                  <a:gd name="T51" fmla="*/ 68 h 148"/>
                  <a:gd name="T52" fmla="*/ 0 w 148"/>
                  <a:gd name="T53" fmla="*/ 82 h 148"/>
                  <a:gd name="T54" fmla="*/ 2 w 148"/>
                  <a:gd name="T55" fmla="*/ 95 h 148"/>
                  <a:gd name="T56" fmla="*/ 8 w 148"/>
                  <a:gd name="T57" fmla="*/ 111 h 148"/>
                  <a:gd name="T58" fmla="*/ 15 w 148"/>
                  <a:gd name="T59" fmla="*/ 122 h 148"/>
                  <a:gd name="T60" fmla="*/ 26 w 148"/>
                  <a:gd name="T61" fmla="*/ 131 h 148"/>
                  <a:gd name="T62" fmla="*/ 37 w 148"/>
                  <a:gd name="T63" fmla="*/ 139 h 148"/>
                  <a:gd name="T64" fmla="*/ 51 w 148"/>
                  <a:gd name="T65" fmla="*/ 146 h 148"/>
                  <a:gd name="T66" fmla="*/ 48 w 148"/>
                  <a:gd name="T67" fmla="*/ 146 h 148"/>
                  <a:gd name="T68" fmla="*/ 51 w 148"/>
                  <a:gd name="T69" fmla="*/ 1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48">
                    <a:moveTo>
                      <a:pt x="51" y="146"/>
                    </a:moveTo>
                    <a:lnTo>
                      <a:pt x="64" y="148"/>
                    </a:lnTo>
                    <a:lnTo>
                      <a:pt x="79" y="148"/>
                    </a:lnTo>
                    <a:lnTo>
                      <a:pt x="95" y="146"/>
                    </a:lnTo>
                    <a:lnTo>
                      <a:pt x="106" y="142"/>
                    </a:lnTo>
                    <a:lnTo>
                      <a:pt x="119" y="135"/>
                    </a:lnTo>
                    <a:lnTo>
                      <a:pt x="131" y="126"/>
                    </a:lnTo>
                    <a:lnTo>
                      <a:pt x="137" y="113"/>
                    </a:lnTo>
                    <a:lnTo>
                      <a:pt x="144" y="100"/>
                    </a:lnTo>
                    <a:lnTo>
                      <a:pt x="148" y="84"/>
                    </a:lnTo>
                    <a:lnTo>
                      <a:pt x="148" y="71"/>
                    </a:lnTo>
                    <a:lnTo>
                      <a:pt x="146" y="55"/>
                    </a:lnTo>
                    <a:lnTo>
                      <a:pt x="142" y="42"/>
                    </a:lnTo>
                    <a:lnTo>
                      <a:pt x="135" y="29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4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2"/>
                    </a:lnTo>
                    <a:lnTo>
                      <a:pt x="42" y="9"/>
                    </a:lnTo>
                    <a:lnTo>
                      <a:pt x="28" y="17"/>
                    </a:lnTo>
                    <a:lnTo>
                      <a:pt x="20" y="26"/>
                    </a:lnTo>
                    <a:lnTo>
                      <a:pt x="11" y="37"/>
                    </a:lnTo>
                    <a:lnTo>
                      <a:pt x="4" y="53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8" y="111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39"/>
                    </a:lnTo>
                    <a:lnTo>
                      <a:pt x="51" y="146"/>
                    </a:lnTo>
                    <a:lnTo>
                      <a:pt x="48" y="146"/>
                    </a:lnTo>
                    <a:lnTo>
                      <a:pt x="51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60" name="Rectangle 52"/>
              <p:cNvSpPr>
                <a:spLocks noChangeArrowheads="1"/>
              </p:cNvSpPr>
              <p:nvPr/>
            </p:nvSpPr>
            <p:spPr bwMode="auto">
              <a:xfrm>
                <a:off x="1188" y="2745"/>
                <a:ext cx="881" cy="115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61" name="Rectangle 53"/>
              <p:cNvSpPr>
                <a:spLocks noChangeArrowheads="1"/>
              </p:cNvSpPr>
              <p:nvPr/>
            </p:nvSpPr>
            <p:spPr bwMode="auto">
              <a:xfrm>
                <a:off x="1009" y="2829"/>
                <a:ext cx="1211" cy="107"/>
              </a:xfrm>
              <a:prstGeom prst="rect">
                <a:avLst/>
              </a:pr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285750" indent="-285750" algn="l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rgbClr val="CBBD3B"/>
                  </a:buClr>
                  <a:buSzPct val="50000"/>
                  <a:buFont typeface="Wingdings" pitchFamily="2" charset="2"/>
                  <a:buChar char="Ø"/>
                </a:pPr>
                <a:endParaRPr lang="hu-HU" sz="2400">
                  <a:solidFill>
                    <a:srgbClr val="CBBD3B"/>
                  </a:solidFill>
                  <a:latin typeface="Palatino" pitchFamily="18" charset="0"/>
                </a:endParaRPr>
              </a:p>
            </p:txBody>
          </p:sp>
          <p:sp>
            <p:nvSpPr>
              <p:cNvPr id="1451062" name="Freeform 54"/>
              <p:cNvSpPr>
                <a:spLocks/>
              </p:cNvSpPr>
              <p:nvPr/>
            </p:nvSpPr>
            <p:spPr bwMode="auto">
              <a:xfrm>
                <a:off x="831" y="2905"/>
                <a:ext cx="1558" cy="73"/>
              </a:xfrm>
              <a:custGeom>
                <a:avLst/>
                <a:gdLst>
                  <a:gd name="T0" fmla="*/ 0 w 1558"/>
                  <a:gd name="T1" fmla="*/ 73 h 73"/>
                  <a:gd name="T2" fmla="*/ 1558 w 1558"/>
                  <a:gd name="T3" fmla="*/ 73 h 73"/>
                  <a:gd name="T4" fmla="*/ 1555 w 1558"/>
                  <a:gd name="T5" fmla="*/ 62 h 73"/>
                  <a:gd name="T6" fmla="*/ 1551 w 1558"/>
                  <a:gd name="T7" fmla="*/ 49 h 73"/>
                  <a:gd name="T8" fmla="*/ 1544 w 1558"/>
                  <a:gd name="T9" fmla="*/ 37 h 73"/>
                  <a:gd name="T10" fmla="*/ 1535 w 1558"/>
                  <a:gd name="T11" fmla="*/ 26 h 73"/>
                  <a:gd name="T12" fmla="*/ 1524 w 1558"/>
                  <a:gd name="T13" fmla="*/ 15 h 73"/>
                  <a:gd name="T14" fmla="*/ 1513 w 1558"/>
                  <a:gd name="T15" fmla="*/ 9 h 73"/>
                  <a:gd name="T16" fmla="*/ 1500 w 1558"/>
                  <a:gd name="T17" fmla="*/ 2 h 73"/>
                  <a:gd name="T18" fmla="*/ 1487 w 1558"/>
                  <a:gd name="T19" fmla="*/ 0 h 73"/>
                  <a:gd name="T20" fmla="*/ 73 w 1558"/>
                  <a:gd name="T21" fmla="*/ 0 h 73"/>
                  <a:gd name="T22" fmla="*/ 60 w 1558"/>
                  <a:gd name="T23" fmla="*/ 2 h 73"/>
                  <a:gd name="T24" fmla="*/ 47 w 1558"/>
                  <a:gd name="T25" fmla="*/ 4 h 73"/>
                  <a:gd name="T26" fmla="*/ 35 w 1558"/>
                  <a:gd name="T27" fmla="*/ 11 h 73"/>
                  <a:gd name="T28" fmla="*/ 24 w 1558"/>
                  <a:gd name="T29" fmla="*/ 18 h 73"/>
                  <a:gd name="T30" fmla="*/ 16 w 1558"/>
                  <a:gd name="T31" fmla="*/ 29 h 73"/>
                  <a:gd name="T32" fmla="*/ 9 w 1558"/>
                  <a:gd name="T33" fmla="*/ 40 h 73"/>
                  <a:gd name="T34" fmla="*/ 2 w 1558"/>
                  <a:gd name="T35" fmla="*/ 55 h 73"/>
                  <a:gd name="T36" fmla="*/ 0 w 1558"/>
                  <a:gd name="T3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8" h="73">
                    <a:moveTo>
                      <a:pt x="0" y="73"/>
                    </a:moveTo>
                    <a:lnTo>
                      <a:pt x="1558" y="73"/>
                    </a:lnTo>
                    <a:lnTo>
                      <a:pt x="1555" y="62"/>
                    </a:lnTo>
                    <a:lnTo>
                      <a:pt x="1551" y="49"/>
                    </a:lnTo>
                    <a:lnTo>
                      <a:pt x="1544" y="37"/>
                    </a:lnTo>
                    <a:lnTo>
                      <a:pt x="1535" y="26"/>
                    </a:lnTo>
                    <a:lnTo>
                      <a:pt x="1524" y="15"/>
                    </a:lnTo>
                    <a:lnTo>
                      <a:pt x="1513" y="9"/>
                    </a:lnTo>
                    <a:lnTo>
                      <a:pt x="1500" y="2"/>
                    </a:lnTo>
                    <a:lnTo>
                      <a:pt x="1487" y="0"/>
                    </a:lnTo>
                    <a:lnTo>
                      <a:pt x="73" y="0"/>
                    </a:lnTo>
                    <a:lnTo>
                      <a:pt x="60" y="2"/>
                    </a:lnTo>
                    <a:lnTo>
                      <a:pt x="47" y="4"/>
                    </a:lnTo>
                    <a:lnTo>
                      <a:pt x="35" y="11"/>
                    </a:lnTo>
                    <a:lnTo>
                      <a:pt x="24" y="18"/>
                    </a:lnTo>
                    <a:lnTo>
                      <a:pt x="16" y="29"/>
                    </a:lnTo>
                    <a:lnTo>
                      <a:pt x="9" y="40"/>
                    </a:lnTo>
                    <a:lnTo>
                      <a:pt x="2" y="5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1451063" name="Group 55"/>
          <p:cNvGrpSpPr>
            <a:grpSpLocks/>
          </p:cNvGrpSpPr>
          <p:nvPr/>
        </p:nvGrpSpPr>
        <p:grpSpPr bwMode="auto">
          <a:xfrm>
            <a:off x="4572000" y="981075"/>
            <a:ext cx="3671888" cy="3024188"/>
            <a:chOff x="1746" y="2296"/>
            <a:chExt cx="2313" cy="1905"/>
          </a:xfrm>
        </p:grpSpPr>
        <p:sp>
          <p:nvSpPr>
            <p:cNvPr id="1451064" name="Oval 56"/>
            <p:cNvSpPr>
              <a:spLocks noChangeArrowheads="1"/>
            </p:cNvSpPr>
            <p:nvPr/>
          </p:nvSpPr>
          <p:spPr bwMode="auto">
            <a:xfrm>
              <a:off x="1746" y="2296"/>
              <a:ext cx="2313" cy="1905"/>
            </a:xfrm>
            <a:prstGeom prst="ellips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200" b="1">
                <a:solidFill>
                  <a:srgbClr val="000066"/>
                </a:solidFill>
              </a:endParaRPr>
            </a:p>
            <a:p>
              <a:endParaRPr lang="hu-HU" sz="1200" b="1">
                <a:solidFill>
                  <a:srgbClr val="000066"/>
                </a:solidFill>
              </a:endParaRPr>
            </a:p>
            <a:p>
              <a:endParaRPr lang="hu-HU" sz="1200" b="1">
                <a:solidFill>
                  <a:srgbClr val="000066"/>
                </a:solidFill>
              </a:endParaRPr>
            </a:p>
            <a:p>
              <a:r>
                <a:rPr lang="hu-HU" sz="1200" b="1">
                  <a:solidFill>
                    <a:srgbClr val="000066"/>
                  </a:solidFill>
                </a:rPr>
                <a:t>FINANSZÍROZÁSI CASH FLOW</a:t>
              </a:r>
            </a:p>
            <a:p>
              <a:r>
                <a:rPr lang="hu-HU" sz="1200" b="1">
                  <a:solidFill>
                    <a:srgbClr val="000066"/>
                  </a:solidFill>
                </a:rPr>
                <a:t>30-25 = 5</a:t>
              </a:r>
              <a:br>
                <a:rPr lang="hu-HU" sz="1200" b="1">
                  <a:solidFill>
                    <a:srgbClr val="000066"/>
                  </a:solidFill>
                </a:rPr>
              </a:br>
              <a:r>
                <a:rPr lang="hu-HU" sz="2000" b="1">
                  <a:solidFill>
                    <a:srgbClr val="000066"/>
                  </a:solidFill>
                </a:rPr>
                <a:t>FINANSZÍROZÁSI </a:t>
              </a:r>
            </a:p>
            <a:p>
              <a:r>
                <a:rPr lang="hu-HU" sz="2000" b="1">
                  <a:solidFill>
                    <a:srgbClr val="000066"/>
                  </a:solidFill>
                </a:rPr>
                <a:t>DÖNTÉSEK</a:t>
              </a:r>
            </a:p>
          </p:txBody>
        </p:sp>
        <p:sp>
          <p:nvSpPr>
            <p:cNvPr id="1451065" name="Text Box 57"/>
            <p:cNvSpPr txBox="1">
              <a:spLocks noChangeArrowheads="1"/>
            </p:cNvSpPr>
            <p:nvPr/>
          </p:nvSpPr>
          <p:spPr bwMode="auto">
            <a:xfrm>
              <a:off x="2822" y="2944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u-HU" sz="1200" i="1">
                <a:solidFill>
                  <a:srgbClr val="000066"/>
                </a:solidFill>
              </a:endParaRPr>
            </a:p>
          </p:txBody>
        </p:sp>
        <p:grpSp>
          <p:nvGrpSpPr>
            <p:cNvPr id="1451066" name="Group 58"/>
            <p:cNvGrpSpPr>
              <a:grpSpLocks noChangeAspect="1"/>
            </p:cNvGrpSpPr>
            <p:nvPr/>
          </p:nvGrpSpPr>
          <p:grpSpPr bwMode="auto">
            <a:xfrm flipH="1">
              <a:off x="2653" y="2478"/>
              <a:ext cx="681" cy="562"/>
              <a:chOff x="385" y="981"/>
              <a:chExt cx="2494" cy="1997"/>
            </a:xfrm>
          </p:grpSpPr>
          <p:sp>
            <p:nvSpPr>
              <p:cNvPr id="1451067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385" y="981"/>
                <a:ext cx="2494" cy="1997"/>
              </a:xfrm>
              <a:prstGeom prst="rect">
                <a:avLst/>
              </a:prstGeom>
              <a:solidFill>
                <a:srgbClr val="E6E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68" name="Rectangle 60"/>
              <p:cNvSpPr>
                <a:spLocks noChangeArrowheads="1"/>
              </p:cNvSpPr>
              <p:nvPr/>
            </p:nvSpPr>
            <p:spPr bwMode="auto">
              <a:xfrm>
                <a:off x="1574" y="1076"/>
                <a:ext cx="76" cy="1767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69" name="Freeform 61"/>
              <p:cNvSpPr>
                <a:spLocks/>
              </p:cNvSpPr>
              <p:nvPr/>
            </p:nvSpPr>
            <p:spPr bwMode="auto">
              <a:xfrm>
                <a:off x="2111" y="1591"/>
                <a:ext cx="646" cy="823"/>
              </a:xfrm>
              <a:custGeom>
                <a:avLst/>
                <a:gdLst>
                  <a:gd name="T0" fmla="*/ 300 w 646"/>
                  <a:gd name="T1" fmla="*/ 11 h 823"/>
                  <a:gd name="T2" fmla="*/ 291 w 646"/>
                  <a:gd name="T3" fmla="*/ 11 h 823"/>
                  <a:gd name="T4" fmla="*/ 637 w 646"/>
                  <a:gd name="T5" fmla="*/ 821 h 823"/>
                  <a:gd name="T6" fmla="*/ 642 w 646"/>
                  <a:gd name="T7" fmla="*/ 817 h 823"/>
                  <a:gd name="T8" fmla="*/ 5 w 646"/>
                  <a:gd name="T9" fmla="*/ 817 h 823"/>
                  <a:gd name="T10" fmla="*/ 9 w 646"/>
                  <a:gd name="T11" fmla="*/ 821 h 823"/>
                  <a:gd name="T12" fmla="*/ 300 w 646"/>
                  <a:gd name="T13" fmla="*/ 11 h 823"/>
                  <a:gd name="T14" fmla="*/ 295 w 646"/>
                  <a:gd name="T15" fmla="*/ 0 h 823"/>
                  <a:gd name="T16" fmla="*/ 0 w 646"/>
                  <a:gd name="T17" fmla="*/ 823 h 823"/>
                  <a:gd name="T18" fmla="*/ 646 w 646"/>
                  <a:gd name="T19" fmla="*/ 823 h 823"/>
                  <a:gd name="T20" fmla="*/ 295 w 646"/>
                  <a:gd name="T21" fmla="*/ 0 h 823"/>
                  <a:gd name="T22" fmla="*/ 300 w 646"/>
                  <a:gd name="T23" fmla="*/ 1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6" h="823">
                    <a:moveTo>
                      <a:pt x="300" y="11"/>
                    </a:moveTo>
                    <a:lnTo>
                      <a:pt x="291" y="11"/>
                    </a:lnTo>
                    <a:lnTo>
                      <a:pt x="637" y="821"/>
                    </a:lnTo>
                    <a:lnTo>
                      <a:pt x="642" y="817"/>
                    </a:lnTo>
                    <a:lnTo>
                      <a:pt x="5" y="817"/>
                    </a:lnTo>
                    <a:lnTo>
                      <a:pt x="9" y="821"/>
                    </a:lnTo>
                    <a:lnTo>
                      <a:pt x="300" y="11"/>
                    </a:lnTo>
                    <a:lnTo>
                      <a:pt x="295" y="0"/>
                    </a:lnTo>
                    <a:lnTo>
                      <a:pt x="0" y="823"/>
                    </a:lnTo>
                    <a:lnTo>
                      <a:pt x="646" y="823"/>
                    </a:lnTo>
                    <a:lnTo>
                      <a:pt x="295" y="0"/>
                    </a:lnTo>
                    <a:lnTo>
                      <a:pt x="300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0" name="Freeform 62"/>
              <p:cNvSpPr>
                <a:spLocks/>
              </p:cNvSpPr>
              <p:nvPr/>
            </p:nvSpPr>
            <p:spPr bwMode="auto">
              <a:xfrm>
                <a:off x="2402" y="1607"/>
                <a:ext cx="11" cy="805"/>
              </a:xfrm>
              <a:custGeom>
                <a:avLst/>
                <a:gdLst>
                  <a:gd name="T0" fmla="*/ 0 w 11"/>
                  <a:gd name="T1" fmla="*/ 0 h 805"/>
                  <a:gd name="T2" fmla="*/ 2 w 11"/>
                  <a:gd name="T3" fmla="*/ 805 h 805"/>
                  <a:gd name="T4" fmla="*/ 11 w 11"/>
                  <a:gd name="T5" fmla="*/ 805 h 805"/>
                  <a:gd name="T6" fmla="*/ 9 w 11"/>
                  <a:gd name="T7" fmla="*/ 0 h 805"/>
                  <a:gd name="T8" fmla="*/ 0 w 11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05">
                    <a:moveTo>
                      <a:pt x="0" y="0"/>
                    </a:moveTo>
                    <a:lnTo>
                      <a:pt x="2" y="805"/>
                    </a:lnTo>
                    <a:lnTo>
                      <a:pt x="11" y="80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1" name="Freeform 63"/>
              <p:cNvSpPr>
                <a:spLocks/>
              </p:cNvSpPr>
              <p:nvPr/>
            </p:nvSpPr>
            <p:spPr bwMode="auto">
              <a:xfrm>
                <a:off x="1960" y="2406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2 h 48"/>
                  <a:gd name="T6" fmla="*/ 0 w 919"/>
                  <a:gd name="T7" fmla="*/ 48 h 48"/>
                  <a:gd name="T8" fmla="*/ 919 w 919"/>
                  <a:gd name="T9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2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2" name="Freeform 64"/>
              <p:cNvSpPr>
                <a:spLocks/>
              </p:cNvSpPr>
              <p:nvPr/>
            </p:nvSpPr>
            <p:spPr bwMode="auto">
              <a:xfrm>
                <a:off x="2067" y="2430"/>
                <a:ext cx="712" cy="67"/>
              </a:xfrm>
              <a:custGeom>
                <a:avLst/>
                <a:gdLst>
                  <a:gd name="T0" fmla="*/ 712 w 712"/>
                  <a:gd name="T1" fmla="*/ 64 h 67"/>
                  <a:gd name="T2" fmla="*/ 712 w 712"/>
                  <a:gd name="T3" fmla="*/ 0 h 67"/>
                  <a:gd name="T4" fmla="*/ 0 w 712"/>
                  <a:gd name="T5" fmla="*/ 2 h 67"/>
                  <a:gd name="T6" fmla="*/ 0 w 712"/>
                  <a:gd name="T7" fmla="*/ 67 h 67"/>
                  <a:gd name="T8" fmla="*/ 712 w 712"/>
                  <a:gd name="T9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67">
                    <a:moveTo>
                      <a:pt x="712" y="64"/>
                    </a:moveTo>
                    <a:lnTo>
                      <a:pt x="712" y="0"/>
                    </a:lnTo>
                    <a:lnTo>
                      <a:pt x="0" y="2"/>
                    </a:lnTo>
                    <a:lnTo>
                      <a:pt x="0" y="67"/>
                    </a:lnTo>
                    <a:lnTo>
                      <a:pt x="712" y="64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3" name="Freeform 65"/>
              <p:cNvSpPr>
                <a:spLocks/>
              </p:cNvSpPr>
              <p:nvPr/>
            </p:nvSpPr>
            <p:spPr bwMode="auto">
              <a:xfrm>
                <a:off x="2176" y="2474"/>
                <a:ext cx="517" cy="74"/>
              </a:xfrm>
              <a:custGeom>
                <a:avLst/>
                <a:gdLst>
                  <a:gd name="T0" fmla="*/ 514 w 517"/>
                  <a:gd name="T1" fmla="*/ 0 h 74"/>
                  <a:gd name="T2" fmla="*/ 0 w 517"/>
                  <a:gd name="T3" fmla="*/ 5 h 74"/>
                  <a:gd name="T4" fmla="*/ 2 w 517"/>
                  <a:gd name="T5" fmla="*/ 16 h 74"/>
                  <a:gd name="T6" fmla="*/ 8 w 517"/>
                  <a:gd name="T7" fmla="*/ 29 h 74"/>
                  <a:gd name="T8" fmla="*/ 15 w 517"/>
                  <a:gd name="T9" fmla="*/ 40 h 74"/>
                  <a:gd name="T10" fmla="*/ 24 w 517"/>
                  <a:gd name="T11" fmla="*/ 51 h 74"/>
                  <a:gd name="T12" fmla="*/ 35 w 517"/>
                  <a:gd name="T13" fmla="*/ 60 h 74"/>
                  <a:gd name="T14" fmla="*/ 44 w 517"/>
                  <a:gd name="T15" fmla="*/ 67 h 74"/>
                  <a:gd name="T16" fmla="*/ 55 w 517"/>
                  <a:gd name="T17" fmla="*/ 71 h 74"/>
                  <a:gd name="T18" fmla="*/ 68 w 517"/>
                  <a:gd name="T19" fmla="*/ 74 h 74"/>
                  <a:gd name="T20" fmla="*/ 68 w 517"/>
                  <a:gd name="T21" fmla="*/ 69 h 74"/>
                  <a:gd name="T22" fmla="*/ 448 w 517"/>
                  <a:gd name="T23" fmla="*/ 69 h 74"/>
                  <a:gd name="T24" fmla="*/ 459 w 517"/>
                  <a:gd name="T25" fmla="*/ 69 h 74"/>
                  <a:gd name="T26" fmla="*/ 470 w 517"/>
                  <a:gd name="T27" fmla="*/ 65 h 74"/>
                  <a:gd name="T28" fmla="*/ 481 w 517"/>
                  <a:gd name="T29" fmla="*/ 58 h 74"/>
                  <a:gd name="T30" fmla="*/ 492 w 517"/>
                  <a:gd name="T31" fmla="*/ 49 h 74"/>
                  <a:gd name="T32" fmla="*/ 503 w 517"/>
                  <a:gd name="T33" fmla="*/ 38 h 74"/>
                  <a:gd name="T34" fmla="*/ 512 w 517"/>
                  <a:gd name="T35" fmla="*/ 27 h 74"/>
                  <a:gd name="T36" fmla="*/ 517 w 517"/>
                  <a:gd name="T37" fmla="*/ 14 h 74"/>
                  <a:gd name="T38" fmla="*/ 517 w 517"/>
                  <a:gd name="T39" fmla="*/ 0 h 74"/>
                  <a:gd name="T40" fmla="*/ 514 w 517"/>
                  <a:gd name="T4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7" h="74">
                    <a:moveTo>
                      <a:pt x="514" y="0"/>
                    </a:moveTo>
                    <a:lnTo>
                      <a:pt x="0" y="5"/>
                    </a:lnTo>
                    <a:lnTo>
                      <a:pt x="2" y="16"/>
                    </a:lnTo>
                    <a:lnTo>
                      <a:pt x="8" y="29"/>
                    </a:lnTo>
                    <a:lnTo>
                      <a:pt x="15" y="40"/>
                    </a:lnTo>
                    <a:lnTo>
                      <a:pt x="24" y="51"/>
                    </a:lnTo>
                    <a:lnTo>
                      <a:pt x="35" y="60"/>
                    </a:lnTo>
                    <a:lnTo>
                      <a:pt x="44" y="67"/>
                    </a:lnTo>
                    <a:lnTo>
                      <a:pt x="55" y="71"/>
                    </a:lnTo>
                    <a:lnTo>
                      <a:pt x="68" y="74"/>
                    </a:lnTo>
                    <a:lnTo>
                      <a:pt x="68" y="69"/>
                    </a:lnTo>
                    <a:lnTo>
                      <a:pt x="448" y="69"/>
                    </a:lnTo>
                    <a:lnTo>
                      <a:pt x="459" y="69"/>
                    </a:lnTo>
                    <a:lnTo>
                      <a:pt x="470" y="65"/>
                    </a:lnTo>
                    <a:lnTo>
                      <a:pt x="481" y="58"/>
                    </a:lnTo>
                    <a:lnTo>
                      <a:pt x="492" y="49"/>
                    </a:lnTo>
                    <a:lnTo>
                      <a:pt x="503" y="38"/>
                    </a:lnTo>
                    <a:lnTo>
                      <a:pt x="512" y="27"/>
                    </a:lnTo>
                    <a:lnTo>
                      <a:pt x="517" y="14"/>
                    </a:lnTo>
                    <a:lnTo>
                      <a:pt x="51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4" name="Freeform 66"/>
              <p:cNvSpPr>
                <a:spLocks/>
              </p:cNvSpPr>
              <p:nvPr/>
            </p:nvSpPr>
            <p:spPr bwMode="auto">
              <a:xfrm>
                <a:off x="2302" y="1436"/>
                <a:ext cx="147" cy="151"/>
              </a:xfrm>
              <a:custGeom>
                <a:avLst/>
                <a:gdLst>
                  <a:gd name="T0" fmla="*/ 47 w 147"/>
                  <a:gd name="T1" fmla="*/ 146 h 151"/>
                  <a:gd name="T2" fmla="*/ 62 w 147"/>
                  <a:gd name="T3" fmla="*/ 151 h 151"/>
                  <a:gd name="T4" fmla="*/ 78 w 147"/>
                  <a:gd name="T5" fmla="*/ 151 h 151"/>
                  <a:gd name="T6" fmla="*/ 93 w 147"/>
                  <a:gd name="T7" fmla="*/ 149 h 151"/>
                  <a:gd name="T8" fmla="*/ 104 w 147"/>
                  <a:gd name="T9" fmla="*/ 142 h 151"/>
                  <a:gd name="T10" fmla="*/ 118 w 147"/>
                  <a:gd name="T11" fmla="*/ 135 h 151"/>
                  <a:gd name="T12" fmla="*/ 129 w 147"/>
                  <a:gd name="T13" fmla="*/ 124 h 151"/>
                  <a:gd name="T14" fmla="*/ 138 w 147"/>
                  <a:gd name="T15" fmla="*/ 113 h 151"/>
                  <a:gd name="T16" fmla="*/ 144 w 147"/>
                  <a:gd name="T17" fmla="*/ 100 h 151"/>
                  <a:gd name="T18" fmla="*/ 147 w 147"/>
                  <a:gd name="T19" fmla="*/ 84 h 151"/>
                  <a:gd name="T20" fmla="*/ 147 w 147"/>
                  <a:gd name="T21" fmla="*/ 69 h 151"/>
                  <a:gd name="T22" fmla="*/ 144 w 147"/>
                  <a:gd name="T23" fmla="*/ 55 h 151"/>
                  <a:gd name="T24" fmla="*/ 140 w 147"/>
                  <a:gd name="T25" fmla="*/ 42 h 151"/>
                  <a:gd name="T26" fmla="*/ 131 w 147"/>
                  <a:gd name="T27" fmla="*/ 29 h 151"/>
                  <a:gd name="T28" fmla="*/ 122 w 147"/>
                  <a:gd name="T29" fmla="*/ 18 h 151"/>
                  <a:gd name="T30" fmla="*/ 111 w 147"/>
                  <a:gd name="T31" fmla="*/ 9 h 151"/>
                  <a:gd name="T32" fmla="*/ 96 w 147"/>
                  <a:gd name="T33" fmla="*/ 2 h 151"/>
                  <a:gd name="T34" fmla="*/ 82 w 147"/>
                  <a:gd name="T35" fmla="*/ 0 h 151"/>
                  <a:gd name="T36" fmla="*/ 69 w 147"/>
                  <a:gd name="T37" fmla="*/ 0 h 151"/>
                  <a:gd name="T38" fmla="*/ 53 w 147"/>
                  <a:gd name="T39" fmla="*/ 2 h 151"/>
                  <a:gd name="T40" fmla="*/ 40 w 147"/>
                  <a:gd name="T41" fmla="*/ 7 h 151"/>
                  <a:gd name="T42" fmla="*/ 29 w 147"/>
                  <a:gd name="T43" fmla="*/ 15 h 151"/>
                  <a:gd name="T44" fmla="*/ 18 w 147"/>
                  <a:gd name="T45" fmla="*/ 24 h 151"/>
                  <a:gd name="T46" fmla="*/ 9 w 147"/>
                  <a:gd name="T47" fmla="*/ 35 h 151"/>
                  <a:gd name="T48" fmla="*/ 2 w 147"/>
                  <a:gd name="T49" fmla="*/ 51 h 151"/>
                  <a:gd name="T50" fmla="*/ 0 w 147"/>
                  <a:gd name="T51" fmla="*/ 66 h 151"/>
                  <a:gd name="T52" fmla="*/ 0 w 147"/>
                  <a:gd name="T53" fmla="*/ 82 h 151"/>
                  <a:gd name="T54" fmla="*/ 2 w 147"/>
                  <a:gd name="T55" fmla="*/ 95 h 151"/>
                  <a:gd name="T56" fmla="*/ 7 w 147"/>
                  <a:gd name="T57" fmla="*/ 109 h 151"/>
                  <a:gd name="T58" fmla="*/ 13 w 147"/>
                  <a:gd name="T59" fmla="*/ 120 h 151"/>
                  <a:gd name="T60" fmla="*/ 22 w 147"/>
                  <a:gd name="T61" fmla="*/ 133 h 151"/>
                  <a:gd name="T62" fmla="*/ 36 w 147"/>
                  <a:gd name="T63" fmla="*/ 140 h 151"/>
                  <a:gd name="T64" fmla="*/ 47 w 147"/>
                  <a:gd name="T65" fmla="*/ 146 h 151"/>
                  <a:gd name="T66" fmla="*/ 47 w 147"/>
                  <a:gd name="T67" fmla="*/ 144 h 151"/>
                  <a:gd name="T68" fmla="*/ 47 w 147"/>
                  <a:gd name="T69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1">
                    <a:moveTo>
                      <a:pt x="47" y="146"/>
                    </a:moveTo>
                    <a:lnTo>
                      <a:pt x="62" y="151"/>
                    </a:lnTo>
                    <a:lnTo>
                      <a:pt x="78" y="151"/>
                    </a:lnTo>
                    <a:lnTo>
                      <a:pt x="93" y="149"/>
                    </a:lnTo>
                    <a:lnTo>
                      <a:pt x="104" y="142"/>
                    </a:lnTo>
                    <a:lnTo>
                      <a:pt x="118" y="135"/>
                    </a:lnTo>
                    <a:lnTo>
                      <a:pt x="129" y="124"/>
                    </a:lnTo>
                    <a:lnTo>
                      <a:pt x="138" y="113"/>
                    </a:lnTo>
                    <a:lnTo>
                      <a:pt x="144" y="100"/>
                    </a:lnTo>
                    <a:lnTo>
                      <a:pt x="147" y="84"/>
                    </a:lnTo>
                    <a:lnTo>
                      <a:pt x="147" y="69"/>
                    </a:lnTo>
                    <a:lnTo>
                      <a:pt x="144" y="55"/>
                    </a:lnTo>
                    <a:lnTo>
                      <a:pt x="140" y="42"/>
                    </a:lnTo>
                    <a:lnTo>
                      <a:pt x="131" y="29"/>
                    </a:lnTo>
                    <a:lnTo>
                      <a:pt x="122" y="18"/>
                    </a:lnTo>
                    <a:lnTo>
                      <a:pt x="111" y="9"/>
                    </a:lnTo>
                    <a:lnTo>
                      <a:pt x="96" y="2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53" y="2"/>
                    </a:lnTo>
                    <a:lnTo>
                      <a:pt x="40" y="7"/>
                    </a:lnTo>
                    <a:lnTo>
                      <a:pt x="29" y="15"/>
                    </a:lnTo>
                    <a:lnTo>
                      <a:pt x="18" y="24"/>
                    </a:lnTo>
                    <a:lnTo>
                      <a:pt x="9" y="35"/>
                    </a:lnTo>
                    <a:lnTo>
                      <a:pt x="2" y="51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7" y="109"/>
                    </a:lnTo>
                    <a:lnTo>
                      <a:pt x="13" y="120"/>
                    </a:lnTo>
                    <a:lnTo>
                      <a:pt x="22" y="133"/>
                    </a:lnTo>
                    <a:lnTo>
                      <a:pt x="36" y="140"/>
                    </a:lnTo>
                    <a:lnTo>
                      <a:pt x="47" y="146"/>
                    </a:lnTo>
                    <a:lnTo>
                      <a:pt x="47" y="144"/>
                    </a:lnTo>
                    <a:lnTo>
                      <a:pt x="47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5" name="Freeform 67"/>
              <p:cNvSpPr>
                <a:spLocks/>
              </p:cNvSpPr>
              <p:nvPr/>
            </p:nvSpPr>
            <p:spPr bwMode="auto">
              <a:xfrm>
                <a:off x="800" y="1212"/>
                <a:ext cx="1624" cy="426"/>
              </a:xfrm>
              <a:custGeom>
                <a:avLst/>
                <a:gdLst>
                  <a:gd name="T0" fmla="*/ 794 w 1624"/>
                  <a:gd name="T1" fmla="*/ 244 h 426"/>
                  <a:gd name="T2" fmla="*/ 772 w 1624"/>
                  <a:gd name="T3" fmla="*/ 239 h 426"/>
                  <a:gd name="T4" fmla="*/ 728 w 1624"/>
                  <a:gd name="T5" fmla="*/ 226 h 426"/>
                  <a:gd name="T6" fmla="*/ 692 w 1624"/>
                  <a:gd name="T7" fmla="*/ 211 h 426"/>
                  <a:gd name="T8" fmla="*/ 648 w 1624"/>
                  <a:gd name="T9" fmla="*/ 184 h 426"/>
                  <a:gd name="T10" fmla="*/ 606 w 1624"/>
                  <a:gd name="T11" fmla="*/ 166 h 426"/>
                  <a:gd name="T12" fmla="*/ 528 w 1624"/>
                  <a:gd name="T13" fmla="*/ 155 h 426"/>
                  <a:gd name="T14" fmla="*/ 444 w 1624"/>
                  <a:gd name="T15" fmla="*/ 164 h 426"/>
                  <a:gd name="T16" fmla="*/ 344 w 1624"/>
                  <a:gd name="T17" fmla="*/ 184 h 426"/>
                  <a:gd name="T18" fmla="*/ 288 w 1624"/>
                  <a:gd name="T19" fmla="*/ 191 h 426"/>
                  <a:gd name="T20" fmla="*/ 213 w 1624"/>
                  <a:gd name="T21" fmla="*/ 188 h 426"/>
                  <a:gd name="T22" fmla="*/ 166 w 1624"/>
                  <a:gd name="T23" fmla="*/ 177 h 426"/>
                  <a:gd name="T24" fmla="*/ 124 w 1624"/>
                  <a:gd name="T25" fmla="*/ 157 h 426"/>
                  <a:gd name="T26" fmla="*/ 84 w 1624"/>
                  <a:gd name="T27" fmla="*/ 133 h 426"/>
                  <a:gd name="T28" fmla="*/ 49 w 1624"/>
                  <a:gd name="T29" fmla="*/ 100 h 426"/>
                  <a:gd name="T30" fmla="*/ 15 w 1624"/>
                  <a:gd name="T31" fmla="*/ 57 h 426"/>
                  <a:gd name="T32" fmla="*/ 11 w 1624"/>
                  <a:gd name="T33" fmla="*/ 37 h 426"/>
                  <a:gd name="T34" fmla="*/ 22 w 1624"/>
                  <a:gd name="T35" fmla="*/ 40 h 426"/>
                  <a:gd name="T36" fmla="*/ 51 w 1624"/>
                  <a:gd name="T37" fmla="*/ 46 h 426"/>
                  <a:gd name="T38" fmla="*/ 75 w 1624"/>
                  <a:gd name="T39" fmla="*/ 51 h 426"/>
                  <a:gd name="T40" fmla="*/ 153 w 1624"/>
                  <a:gd name="T41" fmla="*/ 71 h 426"/>
                  <a:gd name="T42" fmla="*/ 220 w 1624"/>
                  <a:gd name="T43" fmla="*/ 75 h 426"/>
                  <a:gd name="T44" fmla="*/ 275 w 1624"/>
                  <a:gd name="T45" fmla="*/ 71 h 426"/>
                  <a:gd name="T46" fmla="*/ 324 w 1624"/>
                  <a:gd name="T47" fmla="*/ 55 h 426"/>
                  <a:gd name="T48" fmla="*/ 388 w 1624"/>
                  <a:gd name="T49" fmla="*/ 29 h 426"/>
                  <a:gd name="T50" fmla="*/ 448 w 1624"/>
                  <a:gd name="T51" fmla="*/ 6 h 426"/>
                  <a:gd name="T52" fmla="*/ 490 w 1624"/>
                  <a:gd name="T53" fmla="*/ 0 h 426"/>
                  <a:gd name="T54" fmla="*/ 552 w 1624"/>
                  <a:gd name="T55" fmla="*/ 2 h 426"/>
                  <a:gd name="T56" fmla="*/ 615 w 1624"/>
                  <a:gd name="T57" fmla="*/ 22 h 426"/>
                  <a:gd name="T58" fmla="*/ 717 w 1624"/>
                  <a:gd name="T59" fmla="*/ 71 h 426"/>
                  <a:gd name="T60" fmla="*/ 801 w 1624"/>
                  <a:gd name="T61" fmla="*/ 95 h 426"/>
                  <a:gd name="T62" fmla="*/ 892 w 1624"/>
                  <a:gd name="T63" fmla="*/ 111 h 426"/>
                  <a:gd name="T64" fmla="*/ 1007 w 1624"/>
                  <a:gd name="T65" fmla="*/ 113 h 426"/>
                  <a:gd name="T66" fmla="*/ 1094 w 1624"/>
                  <a:gd name="T67" fmla="*/ 111 h 426"/>
                  <a:gd name="T68" fmla="*/ 1158 w 1624"/>
                  <a:gd name="T69" fmla="*/ 126 h 426"/>
                  <a:gd name="T70" fmla="*/ 1205 w 1624"/>
                  <a:gd name="T71" fmla="*/ 148 h 426"/>
                  <a:gd name="T72" fmla="*/ 1254 w 1624"/>
                  <a:gd name="T73" fmla="*/ 191 h 426"/>
                  <a:gd name="T74" fmla="*/ 1318 w 1624"/>
                  <a:gd name="T75" fmla="*/ 255 h 426"/>
                  <a:gd name="T76" fmla="*/ 1356 w 1624"/>
                  <a:gd name="T77" fmla="*/ 288 h 426"/>
                  <a:gd name="T78" fmla="*/ 1404 w 1624"/>
                  <a:gd name="T79" fmla="*/ 315 h 426"/>
                  <a:gd name="T80" fmla="*/ 1469 w 1624"/>
                  <a:gd name="T81" fmla="*/ 335 h 426"/>
                  <a:gd name="T82" fmla="*/ 1549 w 1624"/>
                  <a:gd name="T83" fmla="*/ 348 h 426"/>
                  <a:gd name="T84" fmla="*/ 1573 w 1624"/>
                  <a:gd name="T85" fmla="*/ 350 h 426"/>
                  <a:gd name="T86" fmla="*/ 1604 w 1624"/>
                  <a:gd name="T87" fmla="*/ 355 h 426"/>
                  <a:gd name="T88" fmla="*/ 1604 w 1624"/>
                  <a:gd name="T89" fmla="*/ 373 h 426"/>
                  <a:gd name="T90" fmla="*/ 1558 w 1624"/>
                  <a:gd name="T91" fmla="*/ 399 h 426"/>
                  <a:gd name="T92" fmla="*/ 1511 w 1624"/>
                  <a:gd name="T93" fmla="*/ 417 h 426"/>
                  <a:gd name="T94" fmla="*/ 1464 w 1624"/>
                  <a:gd name="T95" fmla="*/ 426 h 426"/>
                  <a:gd name="T96" fmla="*/ 1418 w 1624"/>
                  <a:gd name="T97" fmla="*/ 426 h 426"/>
                  <a:gd name="T98" fmla="*/ 1369 w 1624"/>
                  <a:gd name="T99" fmla="*/ 419 h 426"/>
                  <a:gd name="T100" fmla="*/ 1320 w 1624"/>
                  <a:gd name="T101" fmla="*/ 404 h 426"/>
                  <a:gd name="T102" fmla="*/ 1271 w 1624"/>
                  <a:gd name="T103" fmla="*/ 379 h 426"/>
                  <a:gd name="T104" fmla="*/ 1227 w 1624"/>
                  <a:gd name="T105" fmla="*/ 350 h 426"/>
                  <a:gd name="T106" fmla="*/ 1185 w 1624"/>
                  <a:gd name="T107" fmla="*/ 322 h 426"/>
                  <a:gd name="T108" fmla="*/ 1129 w 1624"/>
                  <a:gd name="T109" fmla="*/ 286 h 426"/>
                  <a:gd name="T110" fmla="*/ 1056 w 1624"/>
                  <a:gd name="T111" fmla="*/ 255 h 426"/>
                  <a:gd name="T112" fmla="*/ 1014 w 1624"/>
                  <a:gd name="T113" fmla="*/ 248 h 426"/>
                  <a:gd name="T114" fmla="*/ 970 w 1624"/>
                  <a:gd name="T115" fmla="*/ 248 h 426"/>
                  <a:gd name="T116" fmla="*/ 919 w 1624"/>
                  <a:gd name="T117" fmla="*/ 257 h 426"/>
                  <a:gd name="T118" fmla="*/ 890 w 1624"/>
                  <a:gd name="T119" fmla="*/ 259 h 426"/>
                  <a:gd name="T120" fmla="*/ 854 w 1624"/>
                  <a:gd name="T121" fmla="*/ 255 h 426"/>
                  <a:gd name="T122" fmla="*/ 823 w 1624"/>
                  <a:gd name="T123" fmla="*/ 248 h 426"/>
                  <a:gd name="T124" fmla="*/ 801 w 1624"/>
                  <a:gd name="T125" fmla="*/ 24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24" h="426">
                    <a:moveTo>
                      <a:pt x="801" y="246"/>
                    </a:moveTo>
                    <a:lnTo>
                      <a:pt x="794" y="244"/>
                    </a:lnTo>
                    <a:lnTo>
                      <a:pt x="783" y="242"/>
                    </a:lnTo>
                    <a:lnTo>
                      <a:pt x="772" y="239"/>
                    </a:lnTo>
                    <a:lnTo>
                      <a:pt x="759" y="235"/>
                    </a:lnTo>
                    <a:lnTo>
                      <a:pt x="728" y="226"/>
                    </a:lnTo>
                    <a:lnTo>
                      <a:pt x="712" y="219"/>
                    </a:lnTo>
                    <a:lnTo>
                      <a:pt x="692" y="211"/>
                    </a:lnTo>
                    <a:lnTo>
                      <a:pt x="670" y="197"/>
                    </a:lnTo>
                    <a:lnTo>
                      <a:pt x="648" y="184"/>
                    </a:lnTo>
                    <a:lnTo>
                      <a:pt x="628" y="175"/>
                    </a:lnTo>
                    <a:lnTo>
                      <a:pt x="606" y="166"/>
                    </a:lnTo>
                    <a:lnTo>
                      <a:pt x="566" y="157"/>
                    </a:lnTo>
                    <a:lnTo>
                      <a:pt x="528" y="155"/>
                    </a:lnTo>
                    <a:lnTo>
                      <a:pt x="486" y="157"/>
                    </a:lnTo>
                    <a:lnTo>
                      <a:pt x="444" y="164"/>
                    </a:lnTo>
                    <a:lnTo>
                      <a:pt x="395" y="173"/>
                    </a:lnTo>
                    <a:lnTo>
                      <a:pt x="344" y="184"/>
                    </a:lnTo>
                    <a:lnTo>
                      <a:pt x="317" y="188"/>
                    </a:lnTo>
                    <a:lnTo>
                      <a:pt x="288" y="191"/>
                    </a:lnTo>
                    <a:lnTo>
                      <a:pt x="237" y="191"/>
                    </a:lnTo>
                    <a:lnTo>
                      <a:pt x="213" y="188"/>
                    </a:lnTo>
                    <a:lnTo>
                      <a:pt x="191" y="184"/>
                    </a:lnTo>
                    <a:lnTo>
                      <a:pt x="166" y="177"/>
                    </a:lnTo>
                    <a:lnTo>
                      <a:pt x="144" y="168"/>
                    </a:lnTo>
                    <a:lnTo>
                      <a:pt x="124" y="157"/>
                    </a:lnTo>
                    <a:lnTo>
                      <a:pt x="102" y="146"/>
                    </a:lnTo>
                    <a:lnTo>
                      <a:pt x="84" y="133"/>
                    </a:lnTo>
                    <a:lnTo>
                      <a:pt x="64" y="117"/>
                    </a:lnTo>
                    <a:lnTo>
                      <a:pt x="49" y="100"/>
                    </a:lnTo>
                    <a:lnTo>
                      <a:pt x="31" y="80"/>
                    </a:lnTo>
                    <a:lnTo>
                      <a:pt x="15" y="57"/>
                    </a:lnTo>
                    <a:lnTo>
                      <a:pt x="0" y="35"/>
                    </a:lnTo>
                    <a:lnTo>
                      <a:pt x="11" y="37"/>
                    </a:lnTo>
                    <a:lnTo>
                      <a:pt x="15" y="40"/>
                    </a:lnTo>
                    <a:lnTo>
                      <a:pt x="22" y="40"/>
                    </a:lnTo>
                    <a:lnTo>
                      <a:pt x="35" y="42"/>
                    </a:lnTo>
                    <a:lnTo>
                      <a:pt x="51" y="46"/>
                    </a:lnTo>
                    <a:lnTo>
                      <a:pt x="62" y="49"/>
                    </a:lnTo>
                    <a:lnTo>
                      <a:pt x="75" y="51"/>
                    </a:lnTo>
                    <a:lnTo>
                      <a:pt x="115" y="64"/>
                    </a:lnTo>
                    <a:lnTo>
                      <a:pt x="153" y="71"/>
                    </a:lnTo>
                    <a:lnTo>
                      <a:pt x="189" y="75"/>
                    </a:lnTo>
                    <a:lnTo>
                      <a:pt x="220" y="75"/>
                    </a:lnTo>
                    <a:lnTo>
                      <a:pt x="248" y="73"/>
                    </a:lnTo>
                    <a:lnTo>
                      <a:pt x="275" y="71"/>
                    </a:lnTo>
                    <a:lnTo>
                      <a:pt x="302" y="64"/>
                    </a:lnTo>
                    <a:lnTo>
                      <a:pt x="324" y="55"/>
                    </a:lnTo>
                    <a:lnTo>
                      <a:pt x="368" y="37"/>
                    </a:lnTo>
                    <a:lnTo>
                      <a:pt x="388" y="29"/>
                    </a:lnTo>
                    <a:lnTo>
                      <a:pt x="408" y="22"/>
                    </a:lnTo>
                    <a:lnTo>
                      <a:pt x="448" y="6"/>
                    </a:lnTo>
                    <a:lnTo>
                      <a:pt x="468" y="2"/>
                    </a:lnTo>
                    <a:lnTo>
                      <a:pt x="490" y="0"/>
                    </a:lnTo>
                    <a:lnTo>
                      <a:pt x="521" y="0"/>
                    </a:lnTo>
                    <a:lnTo>
                      <a:pt x="552" y="2"/>
                    </a:lnTo>
                    <a:lnTo>
                      <a:pt x="586" y="9"/>
                    </a:lnTo>
                    <a:lnTo>
                      <a:pt x="615" y="22"/>
                    </a:lnTo>
                    <a:lnTo>
                      <a:pt x="663" y="46"/>
                    </a:lnTo>
                    <a:lnTo>
                      <a:pt x="717" y="71"/>
                    </a:lnTo>
                    <a:lnTo>
                      <a:pt x="772" y="89"/>
                    </a:lnTo>
                    <a:lnTo>
                      <a:pt x="801" y="95"/>
                    </a:lnTo>
                    <a:lnTo>
                      <a:pt x="832" y="102"/>
                    </a:lnTo>
                    <a:lnTo>
                      <a:pt x="892" y="111"/>
                    </a:lnTo>
                    <a:lnTo>
                      <a:pt x="952" y="115"/>
                    </a:lnTo>
                    <a:lnTo>
                      <a:pt x="1007" y="113"/>
                    </a:lnTo>
                    <a:lnTo>
                      <a:pt x="1063" y="108"/>
                    </a:lnTo>
                    <a:lnTo>
                      <a:pt x="1094" y="111"/>
                    </a:lnTo>
                    <a:lnTo>
                      <a:pt x="1127" y="117"/>
                    </a:lnTo>
                    <a:lnTo>
                      <a:pt x="1158" y="126"/>
                    </a:lnTo>
                    <a:lnTo>
                      <a:pt x="1185" y="140"/>
                    </a:lnTo>
                    <a:lnTo>
                      <a:pt x="1205" y="148"/>
                    </a:lnTo>
                    <a:lnTo>
                      <a:pt x="1220" y="160"/>
                    </a:lnTo>
                    <a:lnTo>
                      <a:pt x="1254" y="191"/>
                    </a:lnTo>
                    <a:lnTo>
                      <a:pt x="1285" y="222"/>
                    </a:lnTo>
                    <a:lnTo>
                      <a:pt x="1318" y="255"/>
                    </a:lnTo>
                    <a:lnTo>
                      <a:pt x="1336" y="273"/>
                    </a:lnTo>
                    <a:lnTo>
                      <a:pt x="1356" y="288"/>
                    </a:lnTo>
                    <a:lnTo>
                      <a:pt x="1380" y="302"/>
                    </a:lnTo>
                    <a:lnTo>
                      <a:pt x="1404" y="315"/>
                    </a:lnTo>
                    <a:lnTo>
                      <a:pt x="1436" y="326"/>
                    </a:lnTo>
                    <a:lnTo>
                      <a:pt x="1469" y="335"/>
                    </a:lnTo>
                    <a:lnTo>
                      <a:pt x="1507" y="341"/>
                    </a:lnTo>
                    <a:lnTo>
                      <a:pt x="1549" y="348"/>
                    </a:lnTo>
                    <a:lnTo>
                      <a:pt x="1562" y="348"/>
                    </a:lnTo>
                    <a:lnTo>
                      <a:pt x="1573" y="350"/>
                    </a:lnTo>
                    <a:lnTo>
                      <a:pt x="1589" y="355"/>
                    </a:lnTo>
                    <a:lnTo>
                      <a:pt x="1604" y="355"/>
                    </a:lnTo>
                    <a:lnTo>
                      <a:pt x="1624" y="357"/>
                    </a:lnTo>
                    <a:lnTo>
                      <a:pt x="1604" y="373"/>
                    </a:lnTo>
                    <a:lnTo>
                      <a:pt x="1580" y="388"/>
                    </a:lnTo>
                    <a:lnTo>
                      <a:pt x="1558" y="399"/>
                    </a:lnTo>
                    <a:lnTo>
                      <a:pt x="1535" y="408"/>
                    </a:lnTo>
                    <a:lnTo>
                      <a:pt x="1511" y="417"/>
                    </a:lnTo>
                    <a:lnTo>
                      <a:pt x="1487" y="421"/>
                    </a:lnTo>
                    <a:lnTo>
                      <a:pt x="1464" y="426"/>
                    </a:lnTo>
                    <a:lnTo>
                      <a:pt x="1440" y="426"/>
                    </a:lnTo>
                    <a:lnTo>
                      <a:pt x="1418" y="426"/>
                    </a:lnTo>
                    <a:lnTo>
                      <a:pt x="1393" y="424"/>
                    </a:lnTo>
                    <a:lnTo>
                      <a:pt x="1369" y="419"/>
                    </a:lnTo>
                    <a:lnTo>
                      <a:pt x="1345" y="410"/>
                    </a:lnTo>
                    <a:lnTo>
                      <a:pt x="1320" y="404"/>
                    </a:lnTo>
                    <a:lnTo>
                      <a:pt x="1296" y="393"/>
                    </a:lnTo>
                    <a:lnTo>
                      <a:pt x="1271" y="379"/>
                    </a:lnTo>
                    <a:lnTo>
                      <a:pt x="1249" y="366"/>
                    </a:lnTo>
                    <a:lnTo>
                      <a:pt x="1227" y="350"/>
                    </a:lnTo>
                    <a:lnTo>
                      <a:pt x="1205" y="335"/>
                    </a:lnTo>
                    <a:lnTo>
                      <a:pt x="1185" y="322"/>
                    </a:lnTo>
                    <a:lnTo>
                      <a:pt x="1167" y="308"/>
                    </a:lnTo>
                    <a:lnTo>
                      <a:pt x="1129" y="286"/>
                    </a:lnTo>
                    <a:lnTo>
                      <a:pt x="1094" y="268"/>
                    </a:lnTo>
                    <a:lnTo>
                      <a:pt x="1056" y="255"/>
                    </a:lnTo>
                    <a:lnTo>
                      <a:pt x="1036" y="250"/>
                    </a:lnTo>
                    <a:lnTo>
                      <a:pt x="1014" y="248"/>
                    </a:lnTo>
                    <a:lnTo>
                      <a:pt x="992" y="248"/>
                    </a:lnTo>
                    <a:lnTo>
                      <a:pt x="970" y="248"/>
                    </a:lnTo>
                    <a:lnTo>
                      <a:pt x="945" y="250"/>
                    </a:lnTo>
                    <a:lnTo>
                      <a:pt x="919" y="257"/>
                    </a:lnTo>
                    <a:lnTo>
                      <a:pt x="905" y="259"/>
                    </a:lnTo>
                    <a:lnTo>
                      <a:pt x="890" y="259"/>
                    </a:lnTo>
                    <a:lnTo>
                      <a:pt x="865" y="257"/>
                    </a:lnTo>
                    <a:lnTo>
                      <a:pt x="854" y="255"/>
                    </a:lnTo>
                    <a:lnTo>
                      <a:pt x="839" y="250"/>
                    </a:lnTo>
                    <a:lnTo>
                      <a:pt x="823" y="248"/>
                    </a:lnTo>
                    <a:lnTo>
                      <a:pt x="801" y="246"/>
                    </a:lnTo>
                    <a:lnTo>
                      <a:pt x="801" y="242"/>
                    </a:lnTo>
                    <a:lnTo>
                      <a:pt x="801" y="246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6" name="Freeform 68"/>
              <p:cNvSpPr>
                <a:spLocks/>
              </p:cNvSpPr>
              <p:nvPr/>
            </p:nvSpPr>
            <p:spPr bwMode="auto">
              <a:xfrm>
                <a:off x="795" y="1134"/>
                <a:ext cx="149" cy="151"/>
              </a:xfrm>
              <a:custGeom>
                <a:avLst/>
                <a:gdLst>
                  <a:gd name="T0" fmla="*/ 69 w 149"/>
                  <a:gd name="T1" fmla="*/ 151 h 151"/>
                  <a:gd name="T2" fmla="*/ 54 w 149"/>
                  <a:gd name="T3" fmla="*/ 149 h 151"/>
                  <a:gd name="T4" fmla="*/ 40 w 149"/>
                  <a:gd name="T5" fmla="*/ 142 h 151"/>
                  <a:gd name="T6" fmla="*/ 27 w 149"/>
                  <a:gd name="T7" fmla="*/ 135 h 151"/>
                  <a:gd name="T8" fmla="*/ 16 w 149"/>
                  <a:gd name="T9" fmla="*/ 127 h 151"/>
                  <a:gd name="T10" fmla="*/ 9 w 149"/>
                  <a:gd name="T11" fmla="*/ 113 h 151"/>
                  <a:gd name="T12" fmla="*/ 3 w 149"/>
                  <a:gd name="T13" fmla="*/ 100 h 151"/>
                  <a:gd name="T14" fmla="*/ 0 w 149"/>
                  <a:gd name="T15" fmla="*/ 84 h 151"/>
                  <a:gd name="T16" fmla="*/ 0 w 149"/>
                  <a:gd name="T17" fmla="*/ 69 h 151"/>
                  <a:gd name="T18" fmla="*/ 3 w 149"/>
                  <a:gd name="T19" fmla="*/ 56 h 151"/>
                  <a:gd name="T20" fmla="*/ 7 w 149"/>
                  <a:gd name="T21" fmla="*/ 42 h 151"/>
                  <a:gd name="T22" fmla="*/ 16 w 149"/>
                  <a:gd name="T23" fmla="*/ 31 h 151"/>
                  <a:gd name="T24" fmla="*/ 25 w 149"/>
                  <a:gd name="T25" fmla="*/ 20 h 151"/>
                  <a:gd name="T26" fmla="*/ 36 w 149"/>
                  <a:gd name="T27" fmla="*/ 11 h 151"/>
                  <a:gd name="T28" fmla="*/ 49 w 149"/>
                  <a:gd name="T29" fmla="*/ 5 h 151"/>
                  <a:gd name="T30" fmla="*/ 65 w 149"/>
                  <a:gd name="T31" fmla="*/ 0 h 151"/>
                  <a:gd name="T32" fmla="*/ 80 w 149"/>
                  <a:gd name="T33" fmla="*/ 0 h 151"/>
                  <a:gd name="T34" fmla="*/ 94 w 149"/>
                  <a:gd name="T35" fmla="*/ 2 h 151"/>
                  <a:gd name="T36" fmla="*/ 107 w 149"/>
                  <a:gd name="T37" fmla="*/ 9 h 151"/>
                  <a:gd name="T38" fmla="*/ 120 w 149"/>
                  <a:gd name="T39" fmla="*/ 18 h 151"/>
                  <a:gd name="T40" fmla="*/ 129 w 149"/>
                  <a:gd name="T41" fmla="*/ 27 h 151"/>
                  <a:gd name="T42" fmla="*/ 138 w 149"/>
                  <a:gd name="T43" fmla="*/ 40 h 151"/>
                  <a:gd name="T44" fmla="*/ 145 w 149"/>
                  <a:gd name="T45" fmla="*/ 51 h 151"/>
                  <a:gd name="T46" fmla="*/ 149 w 149"/>
                  <a:gd name="T47" fmla="*/ 67 h 151"/>
                  <a:gd name="T48" fmla="*/ 149 w 149"/>
                  <a:gd name="T49" fmla="*/ 82 h 151"/>
                  <a:gd name="T50" fmla="*/ 147 w 149"/>
                  <a:gd name="T51" fmla="*/ 96 h 151"/>
                  <a:gd name="T52" fmla="*/ 140 w 149"/>
                  <a:gd name="T53" fmla="*/ 111 h 151"/>
                  <a:gd name="T54" fmla="*/ 134 w 149"/>
                  <a:gd name="T55" fmla="*/ 124 h 151"/>
                  <a:gd name="T56" fmla="*/ 123 w 149"/>
                  <a:gd name="T57" fmla="*/ 133 h 151"/>
                  <a:gd name="T58" fmla="*/ 111 w 149"/>
                  <a:gd name="T59" fmla="*/ 142 h 151"/>
                  <a:gd name="T60" fmla="*/ 98 w 149"/>
                  <a:gd name="T61" fmla="*/ 149 h 151"/>
                  <a:gd name="T62" fmla="*/ 83 w 149"/>
                  <a:gd name="T63" fmla="*/ 151 h 151"/>
                  <a:gd name="T64" fmla="*/ 67 w 149"/>
                  <a:gd name="T65" fmla="*/ 151 h 151"/>
                  <a:gd name="T66" fmla="*/ 69 w 149"/>
                  <a:gd name="T6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9" h="151">
                    <a:moveTo>
                      <a:pt x="69" y="151"/>
                    </a:moveTo>
                    <a:lnTo>
                      <a:pt x="54" y="149"/>
                    </a:lnTo>
                    <a:lnTo>
                      <a:pt x="40" y="142"/>
                    </a:lnTo>
                    <a:lnTo>
                      <a:pt x="27" y="135"/>
                    </a:lnTo>
                    <a:lnTo>
                      <a:pt x="16" y="127"/>
                    </a:lnTo>
                    <a:lnTo>
                      <a:pt x="9" y="113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3" y="56"/>
                    </a:lnTo>
                    <a:lnTo>
                      <a:pt x="7" y="42"/>
                    </a:lnTo>
                    <a:lnTo>
                      <a:pt x="16" y="31"/>
                    </a:lnTo>
                    <a:lnTo>
                      <a:pt x="25" y="20"/>
                    </a:lnTo>
                    <a:lnTo>
                      <a:pt x="36" y="11"/>
                    </a:lnTo>
                    <a:lnTo>
                      <a:pt x="49" y="5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4" y="2"/>
                    </a:lnTo>
                    <a:lnTo>
                      <a:pt x="107" y="9"/>
                    </a:lnTo>
                    <a:lnTo>
                      <a:pt x="120" y="18"/>
                    </a:lnTo>
                    <a:lnTo>
                      <a:pt x="129" y="27"/>
                    </a:lnTo>
                    <a:lnTo>
                      <a:pt x="138" y="40"/>
                    </a:lnTo>
                    <a:lnTo>
                      <a:pt x="145" y="51"/>
                    </a:lnTo>
                    <a:lnTo>
                      <a:pt x="149" y="67"/>
                    </a:lnTo>
                    <a:lnTo>
                      <a:pt x="149" y="82"/>
                    </a:lnTo>
                    <a:lnTo>
                      <a:pt x="147" y="96"/>
                    </a:lnTo>
                    <a:lnTo>
                      <a:pt x="140" y="111"/>
                    </a:lnTo>
                    <a:lnTo>
                      <a:pt x="134" y="124"/>
                    </a:lnTo>
                    <a:lnTo>
                      <a:pt x="123" y="133"/>
                    </a:lnTo>
                    <a:lnTo>
                      <a:pt x="111" y="142"/>
                    </a:lnTo>
                    <a:lnTo>
                      <a:pt x="98" y="149"/>
                    </a:lnTo>
                    <a:lnTo>
                      <a:pt x="83" y="151"/>
                    </a:lnTo>
                    <a:lnTo>
                      <a:pt x="67" y="151"/>
                    </a:lnTo>
                    <a:lnTo>
                      <a:pt x="69" y="15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7" name="Freeform 69"/>
              <p:cNvSpPr>
                <a:spLocks/>
              </p:cNvSpPr>
              <p:nvPr/>
            </p:nvSpPr>
            <p:spPr bwMode="auto">
              <a:xfrm>
                <a:off x="534" y="1309"/>
                <a:ext cx="645" cy="821"/>
              </a:xfrm>
              <a:custGeom>
                <a:avLst/>
                <a:gdLst>
                  <a:gd name="T0" fmla="*/ 299 w 645"/>
                  <a:gd name="T1" fmla="*/ 11 h 821"/>
                  <a:gd name="T2" fmla="*/ 293 w 645"/>
                  <a:gd name="T3" fmla="*/ 11 h 821"/>
                  <a:gd name="T4" fmla="*/ 636 w 645"/>
                  <a:gd name="T5" fmla="*/ 819 h 821"/>
                  <a:gd name="T6" fmla="*/ 641 w 645"/>
                  <a:gd name="T7" fmla="*/ 813 h 821"/>
                  <a:gd name="T8" fmla="*/ 6 w 645"/>
                  <a:gd name="T9" fmla="*/ 813 h 821"/>
                  <a:gd name="T10" fmla="*/ 11 w 645"/>
                  <a:gd name="T11" fmla="*/ 819 h 821"/>
                  <a:gd name="T12" fmla="*/ 299 w 645"/>
                  <a:gd name="T13" fmla="*/ 11 h 821"/>
                  <a:gd name="T14" fmla="*/ 297 w 645"/>
                  <a:gd name="T15" fmla="*/ 0 h 821"/>
                  <a:gd name="T16" fmla="*/ 0 w 645"/>
                  <a:gd name="T17" fmla="*/ 821 h 821"/>
                  <a:gd name="T18" fmla="*/ 645 w 645"/>
                  <a:gd name="T19" fmla="*/ 821 h 821"/>
                  <a:gd name="T20" fmla="*/ 297 w 645"/>
                  <a:gd name="T21" fmla="*/ 0 h 821"/>
                  <a:gd name="T22" fmla="*/ 299 w 645"/>
                  <a:gd name="T23" fmla="*/ 1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821">
                    <a:moveTo>
                      <a:pt x="299" y="11"/>
                    </a:moveTo>
                    <a:lnTo>
                      <a:pt x="293" y="11"/>
                    </a:lnTo>
                    <a:lnTo>
                      <a:pt x="636" y="819"/>
                    </a:lnTo>
                    <a:lnTo>
                      <a:pt x="641" y="813"/>
                    </a:lnTo>
                    <a:lnTo>
                      <a:pt x="6" y="813"/>
                    </a:lnTo>
                    <a:lnTo>
                      <a:pt x="11" y="819"/>
                    </a:lnTo>
                    <a:lnTo>
                      <a:pt x="299" y="11"/>
                    </a:lnTo>
                    <a:lnTo>
                      <a:pt x="297" y="0"/>
                    </a:lnTo>
                    <a:lnTo>
                      <a:pt x="0" y="821"/>
                    </a:lnTo>
                    <a:lnTo>
                      <a:pt x="645" y="821"/>
                    </a:lnTo>
                    <a:lnTo>
                      <a:pt x="297" y="0"/>
                    </a:lnTo>
                    <a:lnTo>
                      <a:pt x="299" y="11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8" name="Freeform 70"/>
              <p:cNvSpPr>
                <a:spLocks/>
              </p:cNvSpPr>
              <p:nvPr/>
            </p:nvSpPr>
            <p:spPr bwMode="auto">
              <a:xfrm>
                <a:off x="827" y="1325"/>
                <a:ext cx="8" cy="801"/>
              </a:xfrm>
              <a:custGeom>
                <a:avLst/>
                <a:gdLst>
                  <a:gd name="T0" fmla="*/ 0 w 8"/>
                  <a:gd name="T1" fmla="*/ 0 h 801"/>
                  <a:gd name="T2" fmla="*/ 2 w 8"/>
                  <a:gd name="T3" fmla="*/ 801 h 801"/>
                  <a:gd name="T4" fmla="*/ 8 w 8"/>
                  <a:gd name="T5" fmla="*/ 801 h 801"/>
                  <a:gd name="T6" fmla="*/ 6 w 8"/>
                  <a:gd name="T7" fmla="*/ 0 h 801"/>
                  <a:gd name="T8" fmla="*/ 0 w 8"/>
                  <a:gd name="T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01">
                    <a:moveTo>
                      <a:pt x="0" y="0"/>
                    </a:moveTo>
                    <a:lnTo>
                      <a:pt x="2" y="801"/>
                    </a:lnTo>
                    <a:lnTo>
                      <a:pt x="8" y="80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79" name="Freeform 71"/>
              <p:cNvSpPr>
                <a:spLocks/>
              </p:cNvSpPr>
              <p:nvPr/>
            </p:nvSpPr>
            <p:spPr bwMode="auto">
              <a:xfrm>
                <a:off x="385" y="2122"/>
                <a:ext cx="919" cy="48"/>
              </a:xfrm>
              <a:custGeom>
                <a:avLst/>
                <a:gdLst>
                  <a:gd name="T0" fmla="*/ 919 w 919"/>
                  <a:gd name="T1" fmla="*/ 42 h 48"/>
                  <a:gd name="T2" fmla="*/ 919 w 919"/>
                  <a:gd name="T3" fmla="*/ 0 h 48"/>
                  <a:gd name="T4" fmla="*/ 0 w 919"/>
                  <a:gd name="T5" fmla="*/ 4 h 48"/>
                  <a:gd name="T6" fmla="*/ 0 w 919"/>
                  <a:gd name="T7" fmla="*/ 48 h 48"/>
                  <a:gd name="T8" fmla="*/ 919 w 919"/>
                  <a:gd name="T9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9" h="48">
                    <a:moveTo>
                      <a:pt x="919" y="42"/>
                    </a:moveTo>
                    <a:lnTo>
                      <a:pt x="919" y="0"/>
                    </a:lnTo>
                    <a:lnTo>
                      <a:pt x="0" y="4"/>
                    </a:lnTo>
                    <a:lnTo>
                      <a:pt x="0" y="48"/>
                    </a:lnTo>
                    <a:lnTo>
                      <a:pt x="919" y="4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0" name="Freeform 72"/>
              <p:cNvSpPr>
                <a:spLocks/>
              </p:cNvSpPr>
              <p:nvPr/>
            </p:nvSpPr>
            <p:spPr bwMode="auto">
              <a:xfrm>
                <a:off x="492" y="2146"/>
                <a:ext cx="712" cy="66"/>
              </a:xfrm>
              <a:custGeom>
                <a:avLst/>
                <a:gdLst>
                  <a:gd name="T0" fmla="*/ 712 w 712"/>
                  <a:gd name="T1" fmla="*/ 62 h 66"/>
                  <a:gd name="T2" fmla="*/ 710 w 712"/>
                  <a:gd name="T3" fmla="*/ 0 h 66"/>
                  <a:gd name="T4" fmla="*/ 0 w 712"/>
                  <a:gd name="T5" fmla="*/ 4 h 66"/>
                  <a:gd name="T6" fmla="*/ 0 w 712"/>
                  <a:gd name="T7" fmla="*/ 66 h 66"/>
                  <a:gd name="T8" fmla="*/ 712 w 71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66">
                    <a:moveTo>
                      <a:pt x="712" y="62"/>
                    </a:moveTo>
                    <a:lnTo>
                      <a:pt x="710" y="0"/>
                    </a:lnTo>
                    <a:lnTo>
                      <a:pt x="0" y="4"/>
                    </a:lnTo>
                    <a:lnTo>
                      <a:pt x="0" y="66"/>
                    </a:lnTo>
                    <a:lnTo>
                      <a:pt x="712" y="6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1" name="Freeform 73"/>
              <p:cNvSpPr>
                <a:spLocks/>
              </p:cNvSpPr>
              <p:nvPr/>
            </p:nvSpPr>
            <p:spPr bwMode="auto">
              <a:xfrm>
                <a:off x="598" y="2190"/>
                <a:ext cx="519" cy="74"/>
              </a:xfrm>
              <a:custGeom>
                <a:avLst/>
                <a:gdLst>
                  <a:gd name="T0" fmla="*/ 519 w 519"/>
                  <a:gd name="T1" fmla="*/ 0 h 74"/>
                  <a:gd name="T2" fmla="*/ 0 w 519"/>
                  <a:gd name="T3" fmla="*/ 3 h 74"/>
                  <a:gd name="T4" fmla="*/ 2 w 519"/>
                  <a:gd name="T5" fmla="*/ 3 h 74"/>
                  <a:gd name="T6" fmla="*/ 4 w 519"/>
                  <a:gd name="T7" fmla="*/ 16 h 74"/>
                  <a:gd name="T8" fmla="*/ 9 w 519"/>
                  <a:gd name="T9" fmla="*/ 29 h 74"/>
                  <a:gd name="T10" fmla="*/ 18 w 519"/>
                  <a:gd name="T11" fmla="*/ 40 h 74"/>
                  <a:gd name="T12" fmla="*/ 27 w 519"/>
                  <a:gd name="T13" fmla="*/ 51 h 74"/>
                  <a:gd name="T14" fmla="*/ 36 w 519"/>
                  <a:gd name="T15" fmla="*/ 60 h 74"/>
                  <a:gd name="T16" fmla="*/ 49 w 519"/>
                  <a:gd name="T17" fmla="*/ 67 h 74"/>
                  <a:gd name="T18" fmla="*/ 60 w 519"/>
                  <a:gd name="T19" fmla="*/ 71 h 74"/>
                  <a:gd name="T20" fmla="*/ 73 w 519"/>
                  <a:gd name="T21" fmla="*/ 74 h 74"/>
                  <a:gd name="T22" fmla="*/ 69 w 519"/>
                  <a:gd name="T23" fmla="*/ 74 h 74"/>
                  <a:gd name="T24" fmla="*/ 448 w 519"/>
                  <a:gd name="T25" fmla="*/ 69 h 74"/>
                  <a:gd name="T26" fmla="*/ 453 w 519"/>
                  <a:gd name="T27" fmla="*/ 69 h 74"/>
                  <a:gd name="T28" fmla="*/ 462 w 519"/>
                  <a:gd name="T29" fmla="*/ 67 h 74"/>
                  <a:gd name="T30" fmla="*/ 473 w 519"/>
                  <a:gd name="T31" fmla="*/ 65 h 74"/>
                  <a:gd name="T32" fmla="*/ 484 w 519"/>
                  <a:gd name="T33" fmla="*/ 58 h 74"/>
                  <a:gd name="T34" fmla="*/ 495 w 519"/>
                  <a:gd name="T35" fmla="*/ 49 h 74"/>
                  <a:gd name="T36" fmla="*/ 506 w 519"/>
                  <a:gd name="T37" fmla="*/ 38 h 74"/>
                  <a:gd name="T38" fmla="*/ 513 w 519"/>
                  <a:gd name="T39" fmla="*/ 27 h 74"/>
                  <a:gd name="T40" fmla="*/ 519 w 519"/>
                  <a:gd name="T41" fmla="*/ 14 h 74"/>
                  <a:gd name="T42" fmla="*/ 519 w 519"/>
                  <a:gd name="T4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9" h="74">
                    <a:moveTo>
                      <a:pt x="519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16"/>
                    </a:lnTo>
                    <a:lnTo>
                      <a:pt x="9" y="29"/>
                    </a:lnTo>
                    <a:lnTo>
                      <a:pt x="18" y="40"/>
                    </a:lnTo>
                    <a:lnTo>
                      <a:pt x="27" y="51"/>
                    </a:lnTo>
                    <a:lnTo>
                      <a:pt x="36" y="60"/>
                    </a:lnTo>
                    <a:lnTo>
                      <a:pt x="49" y="67"/>
                    </a:lnTo>
                    <a:lnTo>
                      <a:pt x="60" y="71"/>
                    </a:lnTo>
                    <a:lnTo>
                      <a:pt x="73" y="74"/>
                    </a:lnTo>
                    <a:lnTo>
                      <a:pt x="69" y="74"/>
                    </a:lnTo>
                    <a:lnTo>
                      <a:pt x="448" y="69"/>
                    </a:lnTo>
                    <a:lnTo>
                      <a:pt x="453" y="69"/>
                    </a:lnTo>
                    <a:lnTo>
                      <a:pt x="462" y="67"/>
                    </a:lnTo>
                    <a:lnTo>
                      <a:pt x="473" y="65"/>
                    </a:lnTo>
                    <a:lnTo>
                      <a:pt x="484" y="58"/>
                    </a:lnTo>
                    <a:lnTo>
                      <a:pt x="495" y="49"/>
                    </a:lnTo>
                    <a:lnTo>
                      <a:pt x="506" y="38"/>
                    </a:lnTo>
                    <a:lnTo>
                      <a:pt x="513" y="27"/>
                    </a:lnTo>
                    <a:lnTo>
                      <a:pt x="519" y="14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2" name="Freeform 74"/>
              <p:cNvSpPr>
                <a:spLocks/>
              </p:cNvSpPr>
              <p:nvPr/>
            </p:nvSpPr>
            <p:spPr bwMode="auto">
              <a:xfrm>
                <a:off x="1557" y="981"/>
                <a:ext cx="115" cy="113"/>
              </a:xfrm>
              <a:custGeom>
                <a:avLst/>
                <a:gdLst>
                  <a:gd name="T0" fmla="*/ 57 w 115"/>
                  <a:gd name="T1" fmla="*/ 2 h 113"/>
                  <a:gd name="T2" fmla="*/ 68 w 115"/>
                  <a:gd name="T3" fmla="*/ 4 h 113"/>
                  <a:gd name="T4" fmla="*/ 79 w 115"/>
                  <a:gd name="T5" fmla="*/ 7 h 113"/>
                  <a:gd name="T6" fmla="*/ 91 w 115"/>
                  <a:gd name="T7" fmla="*/ 11 h 113"/>
                  <a:gd name="T8" fmla="*/ 97 w 115"/>
                  <a:gd name="T9" fmla="*/ 18 h 113"/>
                  <a:gd name="T10" fmla="*/ 106 w 115"/>
                  <a:gd name="T11" fmla="*/ 27 h 113"/>
                  <a:gd name="T12" fmla="*/ 111 w 115"/>
                  <a:gd name="T13" fmla="*/ 36 h 113"/>
                  <a:gd name="T14" fmla="*/ 113 w 115"/>
                  <a:gd name="T15" fmla="*/ 47 h 113"/>
                  <a:gd name="T16" fmla="*/ 115 w 115"/>
                  <a:gd name="T17" fmla="*/ 58 h 113"/>
                  <a:gd name="T18" fmla="*/ 113 w 115"/>
                  <a:gd name="T19" fmla="*/ 69 h 113"/>
                  <a:gd name="T20" fmla="*/ 111 w 115"/>
                  <a:gd name="T21" fmla="*/ 80 h 113"/>
                  <a:gd name="T22" fmla="*/ 106 w 115"/>
                  <a:gd name="T23" fmla="*/ 89 h 113"/>
                  <a:gd name="T24" fmla="*/ 91 w 115"/>
                  <a:gd name="T25" fmla="*/ 104 h 113"/>
                  <a:gd name="T26" fmla="*/ 79 w 115"/>
                  <a:gd name="T27" fmla="*/ 111 h 113"/>
                  <a:gd name="T28" fmla="*/ 68 w 115"/>
                  <a:gd name="T29" fmla="*/ 113 h 113"/>
                  <a:gd name="T30" fmla="*/ 57 w 115"/>
                  <a:gd name="T31" fmla="*/ 113 h 113"/>
                  <a:gd name="T32" fmla="*/ 46 w 115"/>
                  <a:gd name="T33" fmla="*/ 113 h 113"/>
                  <a:gd name="T34" fmla="*/ 35 w 115"/>
                  <a:gd name="T35" fmla="*/ 111 h 113"/>
                  <a:gd name="T36" fmla="*/ 24 w 115"/>
                  <a:gd name="T37" fmla="*/ 104 h 113"/>
                  <a:gd name="T38" fmla="*/ 8 w 115"/>
                  <a:gd name="T39" fmla="*/ 89 h 113"/>
                  <a:gd name="T40" fmla="*/ 4 w 115"/>
                  <a:gd name="T41" fmla="*/ 80 h 113"/>
                  <a:gd name="T42" fmla="*/ 0 w 115"/>
                  <a:gd name="T43" fmla="*/ 69 h 113"/>
                  <a:gd name="T44" fmla="*/ 0 w 115"/>
                  <a:gd name="T45" fmla="*/ 58 h 113"/>
                  <a:gd name="T46" fmla="*/ 0 w 115"/>
                  <a:gd name="T47" fmla="*/ 47 h 113"/>
                  <a:gd name="T48" fmla="*/ 4 w 115"/>
                  <a:gd name="T49" fmla="*/ 36 h 113"/>
                  <a:gd name="T50" fmla="*/ 8 w 115"/>
                  <a:gd name="T51" fmla="*/ 27 h 113"/>
                  <a:gd name="T52" fmla="*/ 17 w 115"/>
                  <a:gd name="T53" fmla="*/ 18 h 113"/>
                  <a:gd name="T54" fmla="*/ 24 w 115"/>
                  <a:gd name="T55" fmla="*/ 11 h 113"/>
                  <a:gd name="T56" fmla="*/ 35 w 115"/>
                  <a:gd name="T57" fmla="*/ 7 h 113"/>
                  <a:gd name="T58" fmla="*/ 46 w 115"/>
                  <a:gd name="T59" fmla="*/ 4 h 113"/>
                  <a:gd name="T60" fmla="*/ 57 w 115"/>
                  <a:gd name="T61" fmla="*/ 2 h 113"/>
                  <a:gd name="T62" fmla="*/ 55 w 115"/>
                  <a:gd name="T63" fmla="*/ 0 h 113"/>
                  <a:gd name="T64" fmla="*/ 57 w 115"/>
                  <a:gd name="T65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5" h="113">
                    <a:moveTo>
                      <a:pt x="57" y="2"/>
                    </a:moveTo>
                    <a:lnTo>
                      <a:pt x="68" y="4"/>
                    </a:lnTo>
                    <a:lnTo>
                      <a:pt x="79" y="7"/>
                    </a:lnTo>
                    <a:lnTo>
                      <a:pt x="91" y="11"/>
                    </a:lnTo>
                    <a:lnTo>
                      <a:pt x="97" y="18"/>
                    </a:lnTo>
                    <a:lnTo>
                      <a:pt x="106" y="27"/>
                    </a:lnTo>
                    <a:lnTo>
                      <a:pt x="111" y="36"/>
                    </a:lnTo>
                    <a:lnTo>
                      <a:pt x="113" y="47"/>
                    </a:lnTo>
                    <a:lnTo>
                      <a:pt x="115" y="58"/>
                    </a:lnTo>
                    <a:lnTo>
                      <a:pt x="113" y="69"/>
                    </a:lnTo>
                    <a:lnTo>
                      <a:pt x="111" y="80"/>
                    </a:lnTo>
                    <a:lnTo>
                      <a:pt x="106" y="89"/>
                    </a:lnTo>
                    <a:lnTo>
                      <a:pt x="91" y="104"/>
                    </a:lnTo>
                    <a:lnTo>
                      <a:pt x="79" y="111"/>
                    </a:lnTo>
                    <a:lnTo>
                      <a:pt x="68" y="113"/>
                    </a:lnTo>
                    <a:lnTo>
                      <a:pt x="57" y="113"/>
                    </a:lnTo>
                    <a:lnTo>
                      <a:pt x="46" y="113"/>
                    </a:lnTo>
                    <a:lnTo>
                      <a:pt x="35" y="111"/>
                    </a:lnTo>
                    <a:lnTo>
                      <a:pt x="24" y="104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8" y="27"/>
                    </a:lnTo>
                    <a:lnTo>
                      <a:pt x="17" y="18"/>
                    </a:lnTo>
                    <a:lnTo>
                      <a:pt x="24" y="11"/>
                    </a:lnTo>
                    <a:lnTo>
                      <a:pt x="35" y="7"/>
                    </a:lnTo>
                    <a:lnTo>
                      <a:pt x="46" y="4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3" name="Freeform 75"/>
              <p:cNvSpPr>
                <a:spLocks/>
              </p:cNvSpPr>
              <p:nvPr/>
            </p:nvSpPr>
            <p:spPr bwMode="auto">
              <a:xfrm>
                <a:off x="1463" y="1119"/>
                <a:ext cx="307" cy="488"/>
              </a:xfrm>
              <a:custGeom>
                <a:avLst/>
                <a:gdLst>
                  <a:gd name="T0" fmla="*/ 151 w 307"/>
                  <a:gd name="T1" fmla="*/ 488 h 488"/>
                  <a:gd name="T2" fmla="*/ 127 w 307"/>
                  <a:gd name="T3" fmla="*/ 486 h 488"/>
                  <a:gd name="T4" fmla="*/ 105 w 307"/>
                  <a:gd name="T5" fmla="*/ 483 h 488"/>
                  <a:gd name="T6" fmla="*/ 87 w 307"/>
                  <a:gd name="T7" fmla="*/ 479 h 488"/>
                  <a:gd name="T8" fmla="*/ 69 w 307"/>
                  <a:gd name="T9" fmla="*/ 472 h 488"/>
                  <a:gd name="T10" fmla="*/ 54 w 307"/>
                  <a:gd name="T11" fmla="*/ 463 h 488"/>
                  <a:gd name="T12" fmla="*/ 43 w 307"/>
                  <a:gd name="T13" fmla="*/ 452 h 488"/>
                  <a:gd name="T14" fmla="*/ 29 w 307"/>
                  <a:gd name="T15" fmla="*/ 439 h 488"/>
                  <a:gd name="T16" fmla="*/ 18 w 307"/>
                  <a:gd name="T17" fmla="*/ 423 h 488"/>
                  <a:gd name="T18" fmla="*/ 11 w 307"/>
                  <a:gd name="T19" fmla="*/ 408 h 488"/>
                  <a:gd name="T20" fmla="*/ 5 w 307"/>
                  <a:gd name="T21" fmla="*/ 392 h 488"/>
                  <a:gd name="T22" fmla="*/ 0 w 307"/>
                  <a:gd name="T23" fmla="*/ 375 h 488"/>
                  <a:gd name="T24" fmla="*/ 0 w 307"/>
                  <a:gd name="T25" fmla="*/ 359 h 488"/>
                  <a:gd name="T26" fmla="*/ 0 w 307"/>
                  <a:gd name="T27" fmla="*/ 324 h 488"/>
                  <a:gd name="T28" fmla="*/ 9 w 307"/>
                  <a:gd name="T29" fmla="*/ 288 h 488"/>
                  <a:gd name="T30" fmla="*/ 14 w 307"/>
                  <a:gd name="T31" fmla="*/ 268 h 488"/>
                  <a:gd name="T32" fmla="*/ 20 w 307"/>
                  <a:gd name="T33" fmla="*/ 248 h 488"/>
                  <a:gd name="T34" fmla="*/ 36 w 307"/>
                  <a:gd name="T35" fmla="*/ 201 h 488"/>
                  <a:gd name="T36" fmla="*/ 58 w 307"/>
                  <a:gd name="T37" fmla="*/ 157 h 488"/>
                  <a:gd name="T38" fmla="*/ 78 w 307"/>
                  <a:gd name="T39" fmla="*/ 117 h 488"/>
                  <a:gd name="T40" fmla="*/ 91 w 307"/>
                  <a:gd name="T41" fmla="*/ 91 h 488"/>
                  <a:gd name="T42" fmla="*/ 109 w 307"/>
                  <a:gd name="T43" fmla="*/ 64 h 488"/>
                  <a:gd name="T44" fmla="*/ 129 w 307"/>
                  <a:gd name="T45" fmla="*/ 33 h 488"/>
                  <a:gd name="T46" fmla="*/ 151 w 307"/>
                  <a:gd name="T47" fmla="*/ 0 h 488"/>
                  <a:gd name="T48" fmla="*/ 178 w 307"/>
                  <a:gd name="T49" fmla="*/ 33 h 488"/>
                  <a:gd name="T50" fmla="*/ 198 w 307"/>
                  <a:gd name="T51" fmla="*/ 64 h 488"/>
                  <a:gd name="T52" fmla="*/ 216 w 307"/>
                  <a:gd name="T53" fmla="*/ 91 h 488"/>
                  <a:gd name="T54" fmla="*/ 229 w 307"/>
                  <a:gd name="T55" fmla="*/ 117 h 488"/>
                  <a:gd name="T56" fmla="*/ 247 w 307"/>
                  <a:gd name="T57" fmla="*/ 157 h 488"/>
                  <a:gd name="T58" fmla="*/ 269 w 307"/>
                  <a:gd name="T59" fmla="*/ 201 h 488"/>
                  <a:gd name="T60" fmla="*/ 284 w 307"/>
                  <a:gd name="T61" fmla="*/ 248 h 488"/>
                  <a:gd name="T62" fmla="*/ 298 w 307"/>
                  <a:gd name="T63" fmla="*/ 288 h 488"/>
                  <a:gd name="T64" fmla="*/ 304 w 307"/>
                  <a:gd name="T65" fmla="*/ 324 h 488"/>
                  <a:gd name="T66" fmla="*/ 307 w 307"/>
                  <a:gd name="T67" fmla="*/ 359 h 488"/>
                  <a:gd name="T68" fmla="*/ 304 w 307"/>
                  <a:gd name="T69" fmla="*/ 375 h 488"/>
                  <a:gd name="T70" fmla="*/ 300 w 307"/>
                  <a:gd name="T71" fmla="*/ 392 h 488"/>
                  <a:gd name="T72" fmla="*/ 293 w 307"/>
                  <a:gd name="T73" fmla="*/ 408 h 488"/>
                  <a:gd name="T74" fmla="*/ 284 w 307"/>
                  <a:gd name="T75" fmla="*/ 423 h 488"/>
                  <a:gd name="T76" fmla="*/ 276 w 307"/>
                  <a:gd name="T77" fmla="*/ 439 h 488"/>
                  <a:gd name="T78" fmla="*/ 264 w 307"/>
                  <a:gd name="T79" fmla="*/ 452 h 488"/>
                  <a:gd name="T80" fmla="*/ 251 w 307"/>
                  <a:gd name="T81" fmla="*/ 463 h 488"/>
                  <a:gd name="T82" fmla="*/ 238 w 307"/>
                  <a:gd name="T83" fmla="*/ 472 h 488"/>
                  <a:gd name="T84" fmla="*/ 220 w 307"/>
                  <a:gd name="T85" fmla="*/ 479 h 488"/>
                  <a:gd name="T86" fmla="*/ 200 w 307"/>
                  <a:gd name="T87" fmla="*/ 483 h 488"/>
                  <a:gd name="T88" fmla="*/ 178 w 307"/>
                  <a:gd name="T89" fmla="*/ 486 h 488"/>
                  <a:gd name="T90" fmla="*/ 153 w 307"/>
                  <a:gd name="T91" fmla="*/ 488 h 488"/>
                  <a:gd name="T92" fmla="*/ 151 w 307"/>
                  <a:gd name="T93" fmla="*/ 486 h 488"/>
                  <a:gd name="T94" fmla="*/ 149 w 307"/>
                  <a:gd name="T95" fmla="*/ 486 h 488"/>
                  <a:gd name="T96" fmla="*/ 151 w 307"/>
                  <a:gd name="T97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488">
                    <a:moveTo>
                      <a:pt x="151" y="488"/>
                    </a:moveTo>
                    <a:lnTo>
                      <a:pt x="127" y="486"/>
                    </a:lnTo>
                    <a:lnTo>
                      <a:pt x="105" y="483"/>
                    </a:lnTo>
                    <a:lnTo>
                      <a:pt x="87" y="479"/>
                    </a:lnTo>
                    <a:lnTo>
                      <a:pt x="69" y="472"/>
                    </a:lnTo>
                    <a:lnTo>
                      <a:pt x="54" y="463"/>
                    </a:lnTo>
                    <a:lnTo>
                      <a:pt x="43" y="452"/>
                    </a:lnTo>
                    <a:lnTo>
                      <a:pt x="29" y="439"/>
                    </a:lnTo>
                    <a:lnTo>
                      <a:pt x="18" y="423"/>
                    </a:lnTo>
                    <a:lnTo>
                      <a:pt x="11" y="408"/>
                    </a:lnTo>
                    <a:lnTo>
                      <a:pt x="5" y="392"/>
                    </a:lnTo>
                    <a:lnTo>
                      <a:pt x="0" y="375"/>
                    </a:lnTo>
                    <a:lnTo>
                      <a:pt x="0" y="359"/>
                    </a:lnTo>
                    <a:lnTo>
                      <a:pt x="0" y="324"/>
                    </a:lnTo>
                    <a:lnTo>
                      <a:pt x="9" y="288"/>
                    </a:lnTo>
                    <a:lnTo>
                      <a:pt x="14" y="268"/>
                    </a:lnTo>
                    <a:lnTo>
                      <a:pt x="20" y="248"/>
                    </a:lnTo>
                    <a:lnTo>
                      <a:pt x="36" y="201"/>
                    </a:lnTo>
                    <a:lnTo>
                      <a:pt x="58" y="157"/>
                    </a:lnTo>
                    <a:lnTo>
                      <a:pt x="78" y="117"/>
                    </a:lnTo>
                    <a:lnTo>
                      <a:pt x="91" y="91"/>
                    </a:lnTo>
                    <a:lnTo>
                      <a:pt x="109" y="64"/>
                    </a:lnTo>
                    <a:lnTo>
                      <a:pt x="129" y="33"/>
                    </a:lnTo>
                    <a:lnTo>
                      <a:pt x="151" y="0"/>
                    </a:lnTo>
                    <a:lnTo>
                      <a:pt x="178" y="33"/>
                    </a:lnTo>
                    <a:lnTo>
                      <a:pt x="198" y="64"/>
                    </a:lnTo>
                    <a:lnTo>
                      <a:pt x="216" y="91"/>
                    </a:lnTo>
                    <a:lnTo>
                      <a:pt x="229" y="117"/>
                    </a:lnTo>
                    <a:lnTo>
                      <a:pt x="247" y="157"/>
                    </a:lnTo>
                    <a:lnTo>
                      <a:pt x="269" y="201"/>
                    </a:lnTo>
                    <a:lnTo>
                      <a:pt x="284" y="248"/>
                    </a:lnTo>
                    <a:lnTo>
                      <a:pt x="298" y="288"/>
                    </a:lnTo>
                    <a:lnTo>
                      <a:pt x="304" y="324"/>
                    </a:lnTo>
                    <a:lnTo>
                      <a:pt x="307" y="359"/>
                    </a:lnTo>
                    <a:lnTo>
                      <a:pt x="304" y="375"/>
                    </a:lnTo>
                    <a:lnTo>
                      <a:pt x="300" y="392"/>
                    </a:lnTo>
                    <a:lnTo>
                      <a:pt x="293" y="408"/>
                    </a:lnTo>
                    <a:lnTo>
                      <a:pt x="284" y="423"/>
                    </a:lnTo>
                    <a:lnTo>
                      <a:pt x="276" y="439"/>
                    </a:lnTo>
                    <a:lnTo>
                      <a:pt x="264" y="452"/>
                    </a:lnTo>
                    <a:lnTo>
                      <a:pt x="251" y="463"/>
                    </a:lnTo>
                    <a:lnTo>
                      <a:pt x="238" y="472"/>
                    </a:lnTo>
                    <a:lnTo>
                      <a:pt x="220" y="479"/>
                    </a:lnTo>
                    <a:lnTo>
                      <a:pt x="200" y="483"/>
                    </a:lnTo>
                    <a:lnTo>
                      <a:pt x="178" y="486"/>
                    </a:lnTo>
                    <a:lnTo>
                      <a:pt x="153" y="488"/>
                    </a:lnTo>
                    <a:lnTo>
                      <a:pt x="151" y="486"/>
                    </a:lnTo>
                    <a:lnTo>
                      <a:pt x="149" y="486"/>
                    </a:lnTo>
                    <a:lnTo>
                      <a:pt x="151" y="488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4" name="Freeform 76"/>
              <p:cNvSpPr>
                <a:spLocks/>
              </p:cNvSpPr>
              <p:nvPr/>
            </p:nvSpPr>
            <p:spPr bwMode="auto">
              <a:xfrm>
                <a:off x="1506" y="2188"/>
                <a:ext cx="208" cy="530"/>
              </a:xfrm>
              <a:custGeom>
                <a:avLst/>
                <a:gdLst>
                  <a:gd name="T0" fmla="*/ 104 w 208"/>
                  <a:gd name="T1" fmla="*/ 530 h 530"/>
                  <a:gd name="T2" fmla="*/ 115 w 208"/>
                  <a:gd name="T3" fmla="*/ 528 h 530"/>
                  <a:gd name="T4" fmla="*/ 126 w 208"/>
                  <a:gd name="T5" fmla="*/ 526 h 530"/>
                  <a:gd name="T6" fmla="*/ 135 w 208"/>
                  <a:gd name="T7" fmla="*/ 519 h 530"/>
                  <a:gd name="T8" fmla="*/ 144 w 208"/>
                  <a:gd name="T9" fmla="*/ 510 h 530"/>
                  <a:gd name="T10" fmla="*/ 153 w 208"/>
                  <a:gd name="T11" fmla="*/ 497 h 530"/>
                  <a:gd name="T12" fmla="*/ 162 w 208"/>
                  <a:gd name="T13" fmla="*/ 484 h 530"/>
                  <a:gd name="T14" fmla="*/ 170 w 208"/>
                  <a:gd name="T15" fmla="*/ 468 h 530"/>
                  <a:gd name="T16" fmla="*/ 177 w 208"/>
                  <a:gd name="T17" fmla="*/ 453 h 530"/>
                  <a:gd name="T18" fmla="*/ 190 w 208"/>
                  <a:gd name="T19" fmla="*/ 413 h 530"/>
                  <a:gd name="T20" fmla="*/ 199 w 208"/>
                  <a:gd name="T21" fmla="*/ 366 h 530"/>
                  <a:gd name="T22" fmla="*/ 204 w 208"/>
                  <a:gd name="T23" fmla="*/ 317 h 530"/>
                  <a:gd name="T24" fmla="*/ 208 w 208"/>
                  <a:gd name="T25" fmla="*/ 262 h 530"/>
                  <a:gd name="T26" fmla="*/ 204 w 208"/>
                  <a:gd name="T27" fmla="*/ 211 h 530"/>
                  <a:gd name="T28" fmla="*/ 199 w 208"/>
                  <a:gd name="T29" fmla="*/ 162 h 530"/>
                  <a:gd name="T30" fmla="*/ 190 w 208"/>
                  <a:gd name="T31" fmla="*/ 118 h 530"/>
                  <a:gd name="T32" fmla="*/ 177 w 208"/>
                  <a:gd name="T33" fmla="*/ 78 h 530"/>
                  <a:gd name="T34" fmla="*/ 170 w 208"/>
                  <a:gd name="T35" fmla="*/ 60 h 530"/>
                  <a:gd name="T36" fmla="*/ 162 w 208"/>
                  <a:gd name="T37" fmla="*/ 44 h 530"/>
                  <a:gd name="T38" fmla="*/ 153 w 208"/>
                  <a:gd name="T39" fmla="*/ 31 h 530"/>
                  <a:gd name="T40" fmla="*/ 144 w 208"/>
                  <a:gd name="T41" fmla="*/ 20 h 530"/>
                  <a:gd name="T42" fmla="*/ 135 w 208"/>
                  <a:gd name="T43" fmla="*/ 11 h 530"/>
                  <a:gd name="T44" fmla="*/ 126 w 208"/>
                  <a:gd name="T45" fmla="*/ 5 h 530"/>
                  <a:gd name="T46" fmla="*/ 115 w 208"/>
                  <a:gd name="T47" fmla="*/ 0 h 530"/>
                  <a:gd name="T48" fmla="*/ 104 w 208"/>
                  <a:gd name="T49" fmla="*/ 0 h 530"/>
                  <a:gd name="T50" fmla="*/ 93 w 208"/>
                  <a:gd name="T51" fmla="*/ 0 h 530"/>
                  <a:gd name="T52" fmla="*/ 82 w 208"/>
                  <a:gd name="T53" fmla="*/ 5 h 530"/>
                  <a:gd name="T54" fmla="*/ 73 w 208"/>
                  <a:gd name="T55" fmla="*/ 11 h 530"/>
                  <a:gd name="T56" fmla="*/ 62 w 208"/>
                  <a:gd name="T57" fmla="*/ 20 h 530"/>
                  <a:gd name="T58" fmla="*/ 53 w 208"/>
                  <a:gd name="T59" fmla="*/ 31 h 530"/>
                  <a:gd name="T60" fmla="*/ 44 w 208"/>
                  <a:gd name="T61" fmla="*/ 44 h 530"/>
                  <a:gd name="T62" fmla="*/ 37 w 208"/>
                  <a:gd name="T63" fmla="*/ 60 h 530"/>
                  <a:gd name="T64" fmla="*/ 31 w 208"/>
                  <a:gd name="T65" fmla="*/ 78 h 530"/>
                  <a:gd name="T66" fmla="*/ 17 w 208"/>
                  <a:gd name="T67" fmla="*/ 118 h 530"/>
                  <a:gd name="T68" fmla="*/ 8 w 208"/>
                  <a:gd name="T69" fmla="*/ 162 h 530"/>
                  <a:gd name="T70" fmla="*/ 2 w 208"/>
                  <a:gd name="T71" fmla="*/ 211 h 530"/>
                  <a:gd name="T72" fmla="*/ 0 w 208"/>
                  <a:gd name="T73" fmla="*/ 262 h 530"/>
                  <a:gd name="T74" fmla="*/ 2 w 208"/>
                  <a:gd name="T75" fmla="*/ 317 h 530"/>
                  <a:gd name="T76" fmla="*/ 8 w 208"/>
                  <a:gd name="T77" fmla="*/ 366 h 530"/>
                  <a:gd name="T78" fmla="*/ 17 w 208"/>
                  <a:gd name="T79" fmla="*/ 413 h 530"/>
                  <a:gd name="T80" fmla="*/ 31 w 208"/>
                  <a:gd name="T81" fmla="*/ 453 h 530"/>
                  <a:gd name="T82" fmla="*/ 37 w 208"/>
                  <a:gd name="T83" fmla="*/ 468 h 530"/>
                  <a:gd name="T84" fmla="*/ 44 w 208"/>
                  <a:gd name="T85" fmla="*/ 484 h 530"/>
                  <a:gd name="T86" fmla="*/ 53 w 208"/>
                  <a:gd name="T87" fmla="*/ 497 h 530"/>
                  <a:gd name="T88" fmla="*/ 62 w 208"/>
                  <a:gd name="T89" fmla="*/ 510 h 530"/>
                  <a:gd name="T90" fmla="*/ 73 w 208"/>
                  <a:gd name="T91" fmla="*/ 519 h 530"/>
                  <a:gd name="T92" fmla="*/ 82 w 208"/>
                  <a:gd name="T93" fmla="*/ 526 h 530"/>
                  <a:gd name="T94" fmla="*/ 93 w 208"/>
                  <a:gd name="T95" fmla="*/ 528 h 530"/>
                  <a:gd name="T96" fmla="*/ 104 w 208"/>
                  <a:gd name="T97" fmla="*/ 530 h 530"/>
                  <a:gd name="T98" fmla="*/ 102 w 208"/>
                  <a:gd name="T99" fmla="*/ 528 h 530"/>
                  <a:gd name="T100" fmla="*/ 104 w 208"/>
                  <a:gd name="T101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530">
                    <a:moveTo>
                      <a:pt x="104" y="530"/>
                    </a:moveTo>
                    <a:lnTo>
                      <a:pt x="115" y="528"/>
                    </a:lnTo>
                    <a:lnTo>
                      <a:pt x="126" y="526"/>
                    </a:lnTo>
                    <a:lnTo>
                      <a:pt x="135" y="519"/>
                    </a:lnTo>
                    <a:lnTo>
                      <a:pt x="144" y="510"/>
                    </a:lnTo>
                    <a:lnTo>
                      <a:pt x="153" y="497"/>
                    </a:lnTo>
                    <a:lnTo>
                      <a:pt x="162" y="484"/>
                    </a:lnTo>
                    <a:lnTo>
                      <a:pt x="170" y="468"/>
                    </a:lnTo>
                    <a:lnTo>
                      <a:pt x="177" y="453"/>
                    </a:lnTo>
                    <a:lnTo>
                      <a:pt x="190" y="413"/>
                    </a:lnTo>
                    <a:lnTo>
                      <a:pt x="199" y="366"/>
                    </a:lnTo>
                    <a:lnTo>
                      <a:pt x="204" y="317"/>
                    </a:lnTo>
                    <a:lnTo>
                      <a:pt x="208" y="262"/>
                    </a:lnTo>
                    <a:lnTo>
                      <a:pt x="204" y="211"/>
                    </a:lnTo>
                    <a:lnTo>
                      <a:pt x="199" y="162"/>
                    </a:lnTo>
                    <a:lnTo>
                      <a:pt x="190" y="118"/>
                    </a:lnTo>
                    <a:lnTo>
                      <a:pt x="177" y="78"/>
                    </a:lnTo>
                    <a:lnTo>
                      <a:pt x="170" y="60"/>
                    </a:lnTo>
                    <a:lnTo>
                      <a:pt x="162" y="44"/>
                    </a:lnTo>
                    <a:lnTo>
                      <a:pt x="153" y="31"/>
                    </a:lnTo>
                    <a:lnTo>
                      <a:pt x="144" y="20"/>
                    </a:lnTo>
                    <a:lnTo>
                      <a:pt x="135" y="11"/>
                    </a:lnTo>
                    <a:lnTo>
                      <a:pt x="126" y="5"/>
                    </a:lnTo>
                    <a:lnTo>
                      <a:pt x="115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2" y="5"/>
                    </a:lnTo>
                    <a:lnTo>
                      <a:pt x="73" y="11"/>
                    </a:lnTo>
                    <a:lnTo>
                      <a:pt x="62" y="20"/>
                    </a:lnTo>
                    <a:lnTo>
                      <a:pt x="53" y="31"/>
                    </a:lnTo>
                    <a:lnTo>
                      <a:pt x="44" y="44"/>
                    </a:lnTo>
                    <a:lnTo>
                      <a:pt x="37" y="60"/>
                    </a:lnTo>
                    <a:lnTo>
                      <a:pt x="31" y="78"/>
                    </a:lnTo>
                    <a:lnTo>
                      <a:pt x="17" y="118"/>
                    </a:lnTo>
                    <a:lnTo>
                      <a:pt x="8" y="162"/>
                    </a:lnTo>
                    <a:lnTo>
                      <a:pt x="2" y="211"/>
                    </a:lnTo>
                    <a:lnTo>
                      <a:pt x="0" y="262"/>
                    </a:lnTo>
                    <a:lnTo>
                      <a:pt x="2" y="317"/>
                    </a:lnTo>
                    <a:lnTo>
                      <a:pt x="8" y="366"/>
                    </a:lnTo>
                    <a:lnTo>
                      <a:pt x="17" y="413"/>
                    </a:lnTo>
                    <a:lnTo>
                      <a:pt x="31" y="453"/>
                    </a:lnTo>
                    <a:lnTo>
                      <a:pt x="37" y="468"/>
                    </a:lnTo>
                    <a:lnTo>
                      <a:pt x="44" y="484"/>
                    </a:lnTo>
                    <a:lnTo>
                      <a:pt x="53" y="497"/>
                    </a:lnTo>
                    <a:lnTo>
                      <a:pt x="62" y="510"/>
                    </a:lnTo>
                    <a:lnTo>
                      <a:pt x="73" y="519"/>
                    </a:lnTo>
                    <a:lnTo>
                      <a:pt x="82" y="526"/>
                    </a:lnTo>
                    <a:lnTo>
                      <a:pt x="93" y="528"/>
                    </a:lnTo>
                    <a:lnTo>
                      <a:pt x="104" y="530"/>
                    </a:lnTo>
                    <a:lnTo>
                      <a:pt x="102" y="528"/>
                    </a:lnTo>
                    <a:lnTo>
                      <a:pt x="104" y="530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5" name="Freeform 77"/>
              <p:cNvSpPr>
                <a:spLocks/>
              </p:cNvSpPr>
              <p:nvPr/>
            </p:nvSpPr>
            <p:spPr bwMode="auto">
              <a:xfrm>
                <a:off x="1537" y="2667"/>
                <a:ext cx="148" cy="151"/>
              </a:xfrm>
              <a:custGeom>
                <a:avLst/>
                <a:gdLst>
                  <a:gd name="T0" fmla="*/ 51 w 148"/>
                  <a:gd name="T1" fmla="*/ 147 h 151"/>
                  <a:gd name="T2" fmla="*/ 64 w 148"/>
                  <a:gd name="T3" fmla="*/ 151 h 151"/>
                  <a:gd name="T4" fmla="*/ 79 w 148"/>
                  <a:gd name="T5" fmla="*/ 151 h 151"/>
                  <a:gd name="T6" fmla="*/ 95 w 148"/>
                  <a:gd name="T7" fmla="*/ 149 h 151"/>
                  <a:gd name="T8" fmla="*/ 106 w 148"/>
                  <a:gd name="T9" fmla="*/ 142 h 151"/>
                  <a:gd name="T10" fmla="*/ 119 w 148"/>
                  <a:gd name="T11" fmla="*/ 136 h 151"/>
                  <a:gd name="T12" fmla="*/ 131 w 148"/>
                  <a:gd name="T13" fmla="*/ 127 h 151"/>
                  <a:gd name="T14" fmla="*/ 137 w 148"/>
                  <a:gd name="T15" fmla="*/ 116 h 151"/>
                  <a:gd name="T16" fmla="*/ 144 w 148"/>
                  <a:gd name="T17" fmla="*/ 100 h 151"/>
                  <a:gd name="T18" fmla="*/ 148 w 148"/>
                  <a:gd name="T19" fmla="*/ 85 h 151"/>
                  <a:gd name="T20" fmla="*/ 148 w 148"/>
                  <a:gd name="T21" fmla="*/ 71 h 151"/>
                  <a:gd name="T22" fmla="*/ 146 w 148"/>
                  <a:gd name="T23" fmla="*/ 58 h 151"/>
                  <a:gd name="T24" fmla="*/ 142 w 148"/>
                  <a:gd name="T25" fmla="*/ 43 h 151"/>
                  <a:gd name="T26" fmla="*/ 135 w 148"/>
                  <a:gd name="T27" fmla="*/ 31 h 151"/>
                  <a:gd name="T28" fmla="*/ 124 w 148"/>
                  <a:gd name="T29" fmla="*/ 20 h 151"/>
                  <a:gd name="T30" fmla="*/ 113 w 148"/>
                  <a:gd name="T31" fmla="*/ 11 h 151"/>
                  <a:gd name="T32" fmla="*/ 99 w 148"/>
                  <a:gd name="T33" fmla="*/ 5 h 151"/>
                  <a:gd name="T34" fmla="*/ 84 w 148"/>
                  <a:gd name="T35" fmla="*/ 0 h 151"/>
                  <a:gd name="T36" fmla="*/ 71 w 148"/>
                  <a:gd name="T37" fmla="*/ 0 h 151"/>
                  <a:gd name="T38" fmla="*/ 55 w 148"/>
                  <a:gd name="T39" fmla="*/ 5 h 151"/>
                  <a:gd name="T40" fmla="*/ 42 w 148"/>
                  <a:gd name="T41" fmla="*/ 9 h 151"/>
                  <a:gd name="T42" fmla="*/ 28 w 148"/>
                  <a:gd name="T43" fmla="*/ 18 h 151"/>
                  <a:gd name="T44" fmla="*/ 20 w 148"/>
                  <a:gd name="T45" fmla="*/ 29 h 151"/>
                  <a:gd name="T46" fmla="*/ 11 w 148"/>
                  <a:gd name="T47" fmla="*/ 40 h 151"/>
                  <a:gd name="T48" fmla="*/ 4 w 148"/>
                  <a:gd name="T49" fmla="*/ 54 h 151"/>
                  <a:gd name="T50" fmla="*/ 0 w 148"/>
                  <a:gd name="T51" fmla="*/ 67 h 151"/>
                  <a:gd name="T52" fmla="*/ 0 w 148"/>
                  <a:gd name="T53" fmla="*/ 82 h 151"/>
                  <a:gd name="T54" fmla="*/ 2 w 148"/>
                  <a:gd name="T55" fmla="*/ 96 h 151"/>
                  <a:gd name="T56" fmla="*/ 8 w 148"/>
                  <a:gd name="T57" fmla="*/ 109 h 151"/>
                  <a:gd name="T58" fmla="*/ 15 w 148"/>
                  <a:gd name="T59" fmla="*/ 122 h 151"/>
                  <a:gd name="T60" fmla="*/ 26 w 148"/>
                  <a:gd name="T61" fmla="*/ 131 h 151"/>
                  <a:gd name="T62" fmla="*/ 37 w 148"/>
                  <a:gd name="T63" fmla="*/ 140 h 151"/>
                  <a:gd name="T64" fmla="*/ 51 w 148"/>
                  <a:gd name="T65" fmla="*/ 147 h 151"/>
                  <a:gd name="T66" fmla="*/ 48 w 148"/>
                  <a:gd name="T67" fmla="*/ 147 h 151"/>
                  <a:gd name="T68" fmla="*/ 51 w 148"/>
                  <a:gd name="T69" fmla="*/ 1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51">
                    <a:moveTo>
                      <a:pt x="51" y="147"/>
                    </a:moveTo>
                    <a:lnTo>
                      <a:pt x="64" y="151"/>
                    </a:lnTo>
                    <a:lnTo>
                      <a:pt x="79" y="151"/>
                    </a:lnTo>
                    <a:lnTo>
                      <a:pt x="95" y="149"/>
                    </a:lnTo>
                    <a:lnTo>
                      <a:pt x="106" y="142"/>
                    </a:lnTo>
                    <a:lnTo>
                      <a:pt x="119" y="136"/>
                    </a:lnTo>
                    <a:lnTo>
                      <a:pt x="131" y="127"/>
                    </a:lnTo>
                    <a:lnTo>
                      <a:pt x="137" y="116"/>
                    </a:lnTo>
                    <a:lnTo>
                      <a:pt x="144" y="100"/>
                    </a:lnTo>
                    <a:lnTo>
                      <a:pt x="148" y="85"/>
                    </a:lnTo>
                    <a:lnTo>
                      <a:pt x="148" y="71"/>
                    </a:lnTo>
                    <a:lnTo>
                      <a:pt x="146" y="58"/>
                    </a:lnTo>
                    <a:lnTo>
                      <a:pt x="142" y="43"/>
                    </a:lnTo>
                    <a:lnTo>
                      <a:pt x="135" y="31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5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5"/>
                    </a:lnTo>
                    <a:lnTo>
                      <a:pt x="42" y="9"/>
                    </a:lnTo>
                    <a:lnTo>
                      <a:pt x="28" y="18"/>
                    </a:lnTo>
                    <a:lnTo>
                      <a:pt x="20" y="29"/>
                    </a:lnTo>
                    <a:lnTo>
                      <a:pt x="11" y="40"/>
                    </a:lnTo>
                    <a:lnTo>
                      <a:pt x="4" y="54"/>
                    </a:lnTo>
                    <a:lnTo>
                      <a:pt x="0" y="67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8" y="109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48" y="147"/>
                    </a:lnTo>
                    <a:lnTo>
                      <a:pt x="51" y="147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6" name="Freeform 78"/>
              <p:cNvSpPr>
                <a:spLocks/>
              </p:cNvSpPr>
              <p:nvPr/>
            </p:nvSpPr>
            <p:spPr bwMode="auto">
              <a:xfrm>
                <a:off x="1537" y="2093"/>
                <a:ext cx="148" cy="148"/>
              </a:xfrm>
              <a:custGeom>
                <a:avLst/>
                <a:gdLst>
                  <a:gd name="T0" fmla="*/ 51 w 148"/>
                  <a:gd name="T1" fmla="*/ 146 h 148"/>
                  <a:gd name="T2" fmla="*/ 64 w 148"/>
                  <a:gd name="T3" fmla="*/ 148 h 148"/>
                  <a:gd name="T4" fmla="*/ 79 w 148"/>
                  <a:gd name="T5" fmla="*/ 148 h 148"/>
                  <a:gd name="T6" fmla="*/ 95 w 148"/>
                  <a:gd name="T7" fmla="*/ 146 h 148"/>
                  <a:gd name="T8" fmla="*/ 106 w 148"/>
                  <a:gd name="T9" fmla="*/ 142 h 148"/>
                  <a:gd name="T10" fmla="*/ 119 w 148"/>
                  <a:gd name="T11" fmla="*/ 135 h 148"/>
                  <a:gd name="T12" fmla="*/ 131 w 148"/>
                  <a:gd name="T13" fmla="*/ 126 h 148"/>
                  <a:gd name="T14" fmla="*/ 137 w 148"/>
                  <a:gd name="T15" fmla="*/ 113 h 148"/>
                  <a:gd name="T16" fmla="*/ 144 w 148"/>
                  <a:gd name="T17" fmla="*/ 100 h 148"/>
                  <a:gd name="T18" fmla="*/ 148 w 148"/>
                  <a:gd name="T19" fmla="*/ 84 h 148"/>
                  <a:gd name="T20" fmla="*/ 148 w 148"/>
                  <a:gd name="T21" fmla="*/ 71 h 148"/>
                  <a:gd name="T22" fmla="*/ 146 w 148"/>
                  <a:gd name="T23" fmla="*/ 55 h 148"/>
                  <a:gd name="T24" fmla="*/ 142 w 148"/>
                  <a:gd name="T25" fmla="*/ 42 h 148"/>
                  <a:gd name="T26" fmla="*/ 135 w 148"/>
                  <a:gd name="T27" fmla="*/ 29 h 148"/>
                  <a:gd name="T28" fmla="*/ 124 w 148"/>
                  <a:gd name="T29" fmla="*/ 20 h 148"/>
                  <a:gd name="T30" fmla="*/ 113 w 148"/>
                  <a:gd name="T31" fmla="*/ 11 h 148"/>
                  <a:gd name="T32" fmla="*/ 99 w 148"/>
                  <a:gd name="T33" fmla="*/ 4 h 148"/>
                  <a:gd name="T34" fmla="*/ 84 w 148"/>
                  <a:gd name="T35" fmla="*/ 0 h 148"/>
                  <a:gd name="T36" fmla="*/ 71 w 148"/>
                  <a:gd name="T37" fmla="*/ 0 h 148"/>
                  <a:gd name="T38" fmla="*/ 55 w 148"/>
                  <a:gd name="T39" fmla="*/ 2 h 148"/>
                  <a:gd name="T40" fmla="*/ 42 w 148"/>
                  <a:gd name="T41" fmla="*/ 9 h 148"/>
                  <a:gd name="T42" fmla="*/ 28 w 148"/>
                  <a:gd name="T43" fmla="*/ 17 h 148"/>
                  <a:gd name="T44" fmla="*/ 20 w 148"/>
                  <a:gd name="T45" fmla="*/ 26 h 148"/>
                  <a:gd name="T46" fmla="*/ 11 w 148"/>
                  <a:gd name="T47" fmla="*/ 37 h 148"/>
                  <a:gd name="T48" fmla="*/ 4 w 148"/>
                  <a:gd name="T49" fmla="*/ 53 h 148"/>
                  <a:gd name="T50" fmla="*/ 0 w 148"/>
                  <a:gd name="T51" fmla="*/ 68 h 148"/>
                  <a:gd name="T52" fmla="*/ 0 w 148"/>
                  <a:gd name="T53" fmla="*/ 82 h 148"/>
                  <a:gd name="T54" fmla="*/ 2 w 148"/>
                  <a:gd name="T55" fmla="*/ 95 h 148"/>
                  <a:gd name="T56" fmla="*/ 8 w 148"/>
                  <a:gd name="T57" fmla="*/ 111 h 148"/>
                  <a:gd name="T58" fmla="*/ 15 w 148"/>
                  <a:gd name="T59" fmla="*/ 122 h 148"/>
                  <a:gd name="T60" fmla="*/ 26 w 148"/>
                  <a:gd name="T61" fmla="*/ 131 h 148"/>
                  <a:gd name="T62" fmla="*/ 37 w 148"/>
                  <a:gd name="T63" fmla="*/ 139 h 148"/>
                  <a:gd name="T64" fmla="*/ 51 w 148"/>
                  <a:gd name="T65" fmla="*/ 146 h 148"/>
                  <a:gd name="T66" fmla="*/ 48 w 148"/>
                  <a:gd name="T67" fmla="*/ 146 h 148"/>
                  <a:gd name="T68" fmla="*/ 51 w 148"/>
                  <a:gd name="T69" fmla="*/ 1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48">
                    <a:moveTo>
                      <a:pt x="51" y="146"/>
                    </a:moveTo>
                    <a:lnTo>
                      <a:pt x="64" y="148"/>
                    </a:lnTo>
                    <a:lnTo>
                      <a:pt x="79" y="148"/>
                    </a:lnTo>
                    <a:lnTo>
                      <a:pt x="95" y="146"/>
                    </a:lnTo>
                    <a:lnTo>
                      <a:pt x="106" y="142"/>
                    </a:lnTo>
                    <a:lnTo>
                      <a:pt x="119" y="135"/>
                    </a:lnTo>
                    <a:lnTo>
                      <a:pt x="131" y="126"/>
                    </a:lnTo>
                    <a:lnTo>
                      <a:pt x="137" y="113"/>
                    </a:lnTo>
                    <a:lnTo>
                      <a:pt x="144" y="100"/>
                    </a:lnTo>
                    <a:lnTo>
                      <a:pt x="148" y="84"/>
                    </a:lnTo>
                    <a:lnTo>
                      <a:pt x="148" y="71"/>
                    </a:lnTo>
                    <a:lnTo>
                      <a:pt x="146" y="55"/>
                    </a:lnTo>
                    <a:lnTo>
                      <a:pt x="142" y="42"/>
                    </a:lnTo>
                    <a:lnTo>
                      <a:pt x="135" y="29"/>
                    </a:lnTo>
                    <a:lnTo>
                      <a:pt x="124" y="20"/>
                    </a:lnTo>
                    <a:lnTo>
                      <a:pt x="113" y="11"/>
                    </a:lnTo>
                    <a:lnTo>
                      <a:pt x="99" y="4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5" y="2"/>
                    </a:lnTo>
                    <a:lnTo>
                      <a:pt x="42" y="9"/>
                    </a:lnTo>
                    <a:lnTo>
                      <a:pt x="28" y="17"/>
                    </a:lnTo>
                    <a:lnTo>
                      <a:pt x="20" y="26"/>
                    </a:lnTo>
                    <a:lnTo>
                      <a:pt x="11" y="37"/>
                    </a:lnTo>
                    <a:lnTo>
                      <a:pt x="4" y="53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2" y="95"/>
                    </a:lnTo>
                    <a:lnTo>
                      <a:pt x="8" y="111"/>
                    </a:lnTo>
                    <a:lnTo>
                      <a:pt x="15" y="122"/>
                    </a:lnTo>
                    <a:lnTo>
                      <a:pt x="26" y="131"/>
                    </a:lnTo>
                    <a:lnTo>
                      <a:pt x="37" y="139"/>
                    </a:lnTo>
                    <a:lnTo>
                      <a:pt x="51" y="146"/>
                    </a:lnTo>
                    <a:lnTo>
                      <a:pt x="48" y="146"/>
                    </a:lnTo>
                    <a:lnTo>
                      <a:pt x="51" y="146"/>
                    </a:lnTo>
                    <a:close/>
                  </a:path>
                </a:pathLst>
              </a:cu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7" name="Rectangle 79"/>
              <p:cNvSpPr>
                <a:spLocks noChangeArrowheads="1"/>
              </p:cNvSpPr>
              <p:nvPr/>
            </p:nvSpPr>
            <p:spPr bwMode="auto">
              <a:xfrm>
                <a:off x="1188" y="2745"/>
                <a:ext cx="881" cy="115"/>
              </a:xfrm>
              <a:prstGeom prst="rect">
                <a:avLst/>
              </a:pr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088" name="Rectangle 80"/>
              <p:cNvSpPr>
                <a:spLocks noChangeArrowheads="1"/>
              </p:cNvSpPr>
              <p:nvPr/>
            </p:nvSpPr>
            <p:spPr bwMode="auto">
              <a:xfrm>
                <a:off x="1009" y="2829"/>
                <a:ext cx="1211" cy="107"/>
              </a:xfrm>
              <a:prstGeom prst="rect">
                <a:avLst/>
              </a:prstGeom>
              <a:solidFill>
                <a:srgbClr val="B2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742950" indent="-285750" algn="l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rgbClr val="CBBD3B"/>
                  </a:buClr>
                  <a:buSzPct val="50000"/>
                  <a:buFont typeface="Wingdings" pitchFamily="2" charset="2"/>
                  <a:buChar char="Ø"/>
                </a:pPr>
                <a:endParaRPr lang="hu-HU" sz="2400">
                  <a:solidFill>
                    <a:srgbClr val="000066"/>
                  </a:solidFill>
                  <a:latin typeface="Palatino" pitchFamily="18" charset="0"/>
                </a:endParaRPr>
              </a:p>
            </p:txBody>
          </p:sp>
          <p:sp>
            <p:nvSpPr>
              <p:cNvPr id="1451089" name="Freeform 81"/>
              <p:cNvSpPr>
                <a:spLocks/>
              </p:cNvSpPr>
              <p:nvPr/>
            </p:nvSpPr>
            <p:spPr bwMode="auto">
              <a:xfrm>
                <a:off x="831" y="2905"/>
                <a:ext cx="1558" cy="73"/>
              </a:xfrm>
              <a:custGeom>
                <a:avLst/>
                <a:gdLst>
                  <a:gd name="T0" fmla="*/ 0 w 1558"/>
                  <a:gd name="T1" fmla="*/ 73 h 73"/>
                  <a:gd name="T2" fmla="*/ 1558 w 1558"/>
                  <a:gd name="T3" fmla="*/ 73 h 73"/>
                  <a:gd name="T4" fmla="*/ 1555 w 1558"/>
                  <a:gd name="T5" fmla="*/ 62 h 73"/>
                  <a:gd name="T6" fmla="*/ 1551 w 1558"/>
                  <a:gd name="T7" fmla="*/ 49 h 73"/>
                  <a:gd name="T8" fmla="*/ 1544 w 1558"/>
                  <a:gd name="T9" fmla="*/ 37 h 73"/>
                  <a:gd name="T10" fmla="*/ 1535 w 1558"/>
                  <a:gd name="T11" fmla="*/ 26 h 73"/>
                  <a:gd name="T12" fmla="*/ 1524 w 1558"/>
                  <a:gd name="T13" fmla="*/ 15 h 73"/>
                  <a:gd name="T14" fmla="*/ 1513 w 1558"/>
                  <a:gd name="T15" fmla="*/ 9 h 73"/>
                  <a:gd name="T16" fmla="*/ 1500 w 1558"/>
                  <a:gd name="T17" fmla="*/ 2 h 73"/>
                  <a:gd name="T18" fmla="*/ 1487 w 1558"/>
                  <a:gd name="T19" fmla="*/ 0 h 73"/>
                  <a:gd name="T20" fmla="*/ 73 w 1558"/>
                  <a:gd name="T21" fmla="*/ 0 h 73"/>
                  <a:gd name="T22" fmla="*/ 60 w 1558"/>
                  <a:gd name="T23" fmla="*/ 2 h 73"/>
                  <a:gd name="T24" fmla="*/ 47 w 1558"/>
                  <a:gd name="T25" fmla="*/ 4 h 73"/>
                  <a:gd name="T26" fmla="*/ 35 w 1558"/>
                  <a:gd name="T27" fmla="*/ 11 h 73"/>
                  <a:gd name="T28" fmla="*/ 24 w 1558"/>
                  <a:gd name="T29" fmla="*/ 18 h 73"/>
                  <a:gd name="T30" fmla="*/ 16 w 1558"/>
                  <a:gd name="T31" fmla="*/ 29 h 73"/>
                  <a:gd name="T32" fmla="*/ 9 w 1558"/>
                  <a:gd name="T33" fmla="*/ 40 h 73"/>
                  <a:gd name="T34" fmla="*/ 2 w 1558"/>
                  <a:gd name="T35" fmla="*/ 55 h 73"/>
                  <a:gd name="T36" fmla="*/ 0 w 1558"/>
                  <a:gd name="T3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8" h="73">
                    <a:moveTo>
                      <a:pt x="0" y="73"/>
                    </a:moveTo>
                    <a:lnTo>
                      <a:pt x="1558" y="73"/>
                    </a:lnTo>
                    <a:lnTo>
                      <a:pt x="1555" y="62"/>
                    </a:lnTo>
                    <a:lnTo>
                      <a:pt x="1551" y="49"/>
                    </a:lnTo>
                    <a:lnTo>
                      <a:pt x="1544" y="37"/>
                    </a:lnTo>
                    <a:lnTo>
                      <a:pt x="1535" y="26"/>
                    </a:lnTo>
                    <a:lnTo>
                      <a:pt x="1524" y="15"/>
                    </a:lnTo>
                    <a:lnTo>
                      <a:pt x="1513" y="9"/>
                    </a:lnTo>
                    <a:lnTo>
                      <a:pt x="1500" y="2"/>
                    </a:lnTo>
                    <a:lnTo>
                      <a:pt x="1487" y="0"/>
                    </a:lnTo>
                    <a:lnTo>
                      <a:pt x="73" y="0"/>
                    </a:lnTo>
                    <a:lnTo>
                      <a:pt x="60" y="2"/>
                    </a:lnTo>
                    <a:lnTo>
                      <a:pt x="47" y="4"/>
                    </a:lnTo>
                    <a:lnTo>
                      <a:pt x="35" y="11"/>
                    </a:lnTo>
                    <a:lnTo>
                      <a:pt x="24" y="18"/>
                    </a:lnTo>
                    <a:lnTo>
                      <a:pt x="16" y="29"/>
                    </a:lnTo>
                    <a:lnTo>
                      <a:pt x="9" y="40"/>
                    </a:lnTo>
                    <a:lnTo>
                      <a:pt x="2" y="5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451090" name="Line 82"/>
          <p:cNvSpPr>
            <a:spLocks noChangeShapeType="1"/>
          </p:cNvSpPr>
          <p:nvPr/>
        </p:nvSpPr>
        <p:spPr bwMode="auto">
          <a:xfrm>
            <a:off x="1116013" y="836613"/>
            <a:ext cx="7200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51091" name="Line 83"/>
          <p:cNvSpPr>
            <a:spLocks noChangeShapeType="1"/>
          </p:cNvSpPr>
          <p:nvPr/>
        </p:nvSpPr>
        <p:spPr bwMode="auto">
          <a:xfrm>
            <a:off x="4572000" y="836613"/>
            <a:ext cx="0" cy="56880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51092" name="Text Box 84"/>
          <p:cNvSpPr txBox="1">
            <a:spLocks noChangeArrowheads="1"/>
          </p:cNvSpPr>
          <p:nvPr/>
        </p:nvSpPr>
        <p:spPr bwMode="auto">
          <a:xfrm>
            <a:off x="1100138" y="41275"/>
            <a:ext cx="72167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latin typeface="Tahoma" pitchFamily="34" charset="0"/>
              </a:rPr>
              <a:t>MÉRLEG</a:t>
            </a:r>
          </a:p>
          <a:p>
            <a:r>
              <a:rPr lang="hu-HU" b="1">
                <a:latin typeface="Tahoma" pitchFamily="34" charset="0"/>
              </a:rPr>
              <a:t>ESZKÖZÖK					    FORRÁSOK</a:t>
            </a:r>
          </a:p>
        </p:txBody>
      </p:sp>
      <p:sp>
        <p:nvSpPr>
          <p:cNvPr id="1451093" name="Line 85"/>
          <p:cNvSpPr>
            <a:spLocks noChangeShapeType="1"/>
          </p:cNvSpPr>
          <p:nvPr/>
        </p:nvSpPr>
        <p:spPr bwMode="auto">
          <a:xfrm>
            <a:off x="2339975" y="3644900"/>
            <a:ext cx="41767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51094" name="Text Box 86"/>
          <p:cNvSpPr txBox="1">
            <a:spLocks noChangeArrowheads="1"/>
          </p:cNvSpPr>
          <p:nvPr/>
        </p:nvSpPr>
        <p:spPr bwMode="auto">
          <a:xfrm>
            <a:off x="3060700" y="3278188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Tahoma" pitchFamily="34" charset="0"/>
              </a:rPr>
              <a:t>EREDMÉNYKIMUTATÁS</a:t>
            </a:r>
            <a:endParaRPr lang="hu-HU" sz="1400" b="1">
              <a:latin typeface="Tahoma" pitchFamily="34" charset="0"/>
            </a:endParaRPr>
          </a:p>
        </p:txBody>
      </p:sp>
      <p:sp>
        <p:nvSpPr>
          <p:cNvPr id="1451095" name="Line 87"/>
          <p:cNvSpPr>
            <a:spLocks noChangeShapeType="1"/>
          </p:cNvSpPr>
          <p:nvPr/>
        </p:nvSpPr>
        <p:spPr bwMode="auto">
          <a:xfrm>
            <a:off x="4572000" y="3646488"/>
            <a:ext cx="0" cy="2951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51096" name="Text Box 88"/>
          <p:cNvSpPr txBox="1">
            <a:spLocks noChangeArrowheads="1"/>
          </p:cNvSpPr>
          <p:nvPr/>
        </p:nvSpPr>
        <p:spPr bwMode="auto">
          <a:xfrm>
            <a:off x="2266950" y="1470025"/>
            <a:ext cx="1584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800" b="1">
                <a:solidFill>
                  <a:srgbClr val="FF3300"/>
                </a:solidFill>
              </a:rPr>
              <a:t>20   10</a:t>
            </a:r>
            <a:br>
              <a:rPr lang="hu-HU" sz="2800" b="1">
                <a:solidFill>
                  <a:srgbClr val="FF3300"/>
                </a:solidFill>
              </a:rPr>
            </a:br>
            <a:endParaRPr lang="hu-HU" sz="2000" b="1">
              <a:solidFill>
                <a:srgbClr val="FF3300"/>
              </a:solidFill>
            </a:endParaRPr>
          </a:p>
        </p:txBody>
      </p:sp>
      <p:sp>
        <p:nvSpPr>
          <p:cNvPr id="1451097" name="Text Box 89"/>
          <p:cNvSpPr txBox="1">
            <a:spLocks noChangeArrowheads="1"/>
          </p:cNvSpPr>
          <p:nvPr/>
        </p:nvSpPr>
        <p:spPr bwMode="auto">
          <a:xfrm>
            <a:off x="5940425" y="1412875"/>
            <a:ext cx="1584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800" b="1">
                <a:solidFill>
                  <a:srgbClr val="000066"/>
                </a:solidFill>
              </a:rPr>
              <a:t>30   25</a:t>
            </a:r>
            <a:br>
              <a:rPr lang="hu-HU" sz="2800" b="1">
                <a:solidFill>
                  <a:srgbClr val="000066"/>
                </a:solidFill>
              </a:rPr>
            </a:br>
            <a:endParaRPr lang="hu-HU" sz="2000" b="1">
              <a:solidFill>
                <a:srgbClr val="000066"/>
              </a:solidFill>
            </a:endParaRPr>
          </a:p>
        </p:txBody>
      </p:sp>
      <p:sp>
        <p:nvSpPr>
          <p:cNvPr id="1451098" name="Text Box 90"/>
          <p:cNvSpPr txBox="1">
            <a:spLocks noChangeArrowheads="1"/>
          </p:cNvSpPr>
          <p:nvPr/>
        </p:nvSpPr>
        <p:spPr bwMode="auto">
          <a:xfrm>
            <a:off x="3995738" y="4076700"/>
            <a:ext cx="1584325" cy="823913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sz="2800" b="1">
                <a:solidFill>
                  <a:srgbClr val="00FF00"/>
                </a:solidFill>
              </a:rPr>
              <a:t>70   15</a:t>
            </a:r>
            <a:br>
              <a:rPr lang="hu-HU" sz="2800" b="1">
                <a:solidFill>
                  <a:srgbClr val="00FF00"/>
                </a:solidFill>
              </a:rPr>
            </a:br>
            <a:endParaRPr lang="hu-HU" sz="2000" b="1">
              <a:solidFill>
                <a:srgbClr val="00FF00"/>
              </a:solidFill>
            </a:endParaRPr>
          </a:p>
        </p:txBody>
      </p:sp>
      <p:sp>
        <p:nvSpPr>
          <p:cNvPr id="1451099" name="Text Box 91"/>
          <p:cNvSpPr txBox="1">
            <a:spLocks noChangeArrowheads="1"/>
          </p:cNvSpPr>
          <p:nvPr/>
        </p:nvSpPr>
        <p:spPr bwMode="auto">
          <a:xfrm>
            <a:off x="5580063" y="4149725"/>
            <a:ext cx="3527425" cy="16097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b="1">
                <a:solidFill>
                  <a:srgbClr val="FF0000"/>
                </a:solidFill>
              </a:rPr>
              <a:t>CASH FLOW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b="1">
                <a:solidFill>
                  <a:srgbClr val="FF0000"/>
                </a:solidFill>
              </a:rPr>
              <a:t>MŰKÖDÉSBŐL 		+55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b="1">
                <a:solidFill>
                  <a:srgbClr val="FF0000"/>
                </a:solidFill>
              </a:rPr>
              <a:t>BEFEKTETÉSBŐL	+10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b="1" u="sng">
                <a:solidFill>
                  <a:srgbClr val="FF0000"/>
                </a:solidFill>
              </a:rPr>
              <a:t>FINANSZÍROZÁSBÓL 	+ 5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hu-HU" b="1">
                <a:solidFill>
                  <a:srgbClr val="FF0000"/>
                </a:solidFill>
              </a:rPr>
              <a:t>ÖSSZESEN:		  70</a:t>
            </a:r>
            <a:endParaRPr lang="hu-HU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" fill="hold"/>
                                        <p:tgtEl>
                                          <p:spTgt spid="145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45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45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45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45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5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5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5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10" grpId="0" animBg="1"/>
      <p:bldP spid="1451011" grpId="0"/>
      <p:bldP spid="1451090" grpId="0" animBg="1"/>
      <p:bldP spid="1451091" grpId="0" animBg="1"/>
      <p:bldP spid="1451092" grpId="0"/>
      <p:bldP spid="1451093" grpId="0" animBg="1"/>
      <p:bldP spid="1451094" grpId="0"/>
      <p:bldP spid="1451095" grpId="0" animBg="1"/>
      <p:bldP spid="1451096" grpId="0"/>
      <p:bldP spid="1451096" grpId="1"/>
      <p:bldP spid="1451097" grpId="0"/>
      <p:bldP spid="1451098" grpId="0"/>
      <p:bldP spid="145109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46C0FD-4985-490D-BF19-F5C27E33FC01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hu-HU" altLang="hu-HU" sz="14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499" y="2862064"/>
            <a:ext cx="5675313" cy="1143000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CASH FLOW AZ IDŐSZAK MŰKÖDÉSI, BEFEKTETÉSI ÉS FINANSZÍROZÁSI PÉNZÁRAMAIT RÉSZLETEZI </a:t>
            </a:r>
          </a:p>
        </p:txBody>
      </p:sp>
      <p:pic>
        <p:nvPicPr>
          <p:cNvPr id="5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46C0FD-4985-490D-BF19-F5C27E33FC01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hu-HU" altLang="hu-HU" sz="14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499" y="2862064"/>
            <a:ext cx="5675313" cy="1143000"/>
          </a:xfrm>
        </p:spPr>
        <p:txBody>
          <a:bodyPr/>
          <a:lstStyle/>
          <a:p>
            <a:pPr eaLnBrk="1" hangingPunct="1"/>
            <a:r>
              <a:rPr lang="hu-HU" alt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CASH FLOW AZ ÜZLETI DÖNTÉSEK TERVEZÉSÉNÉL ÉS ELLENŐRZÉSÉNÉL NÉLKÜLÖZHETETLEN! </a:t>
            </a:r>
            <a:endParaRPr lang="hu-HU" altLang="hu-H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1B97AB-EB95-4038-8845-9471B5AD74E0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hu-HU" altLang="hu-HU" sz="140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708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AutoShape 1"/>
          <p:cNvSpPr>
            <a:spLocks/>
          </p:cNvSpPr>
          <p:nvPr/>
        </p:nvSpPr>
        <p:spPr bwMode="auto">
          <a:xfrm>
            <a:off x="604838" y="2133600"/>
            <a:ext cx="8070850" cy="1150938"/>
          </a:xfrm>
          <a:prstGeom prst="roundRect">
            <a:avLst>
              <a:gd name="adj" fmla="val 14421"/>
            </a:avLst>
          </a:prstGeom>
          <a:solidFill>
            <a:srgbClr val="FFFFFF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199" dir="305999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algn="l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algn="l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algn="l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algn="l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200" b="1">
                <a:solidFill>
                  <a:srgbClr val="FF3300"/>
                </a:solidFill>
                <a:sym typeface="Wingdings" pitchFamily="2" charset="2"/>
              </a:rPr>
              <a:t></a:t>
            </a:r>
            <a:r>
              <a:rPr lang="hu-HU" altLang="hu-HU" sz="4600" b="1">
                <a:solidFill>
                  <a:srgbClr val="FF3300"/>
                </a:solidFill>
                <a:sym typeface="Wingdings" pitchFamily="2" charset="2"/>
              </a:rPr>
              <a:t>SZABAD CASH FLOW</a:t>
            </a:r>
            <a:endParaRPr lang="hu-HU" altLang="hu-HU" sz="18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0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Dia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" b="6822"/>
          <a:stretch>
            <a:fillRect/>
          </a:stretch>
        </p:blipFill>
        <p:spPr bwMode="auto">
          <a:xfrm>
            <a:off x="0" y="-1332"/>
            <a:ext cx="9144000" cy="702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AC4CC2-85A1-43ED-81E0-0367F245CE20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hu-HU" altLang="hu-HU" sz="1400" smtClean="0"/>
          </a:p>
        </p:txBody>
      </p:sp>
      <p:sp>
        <p:nvSpPr>
          <p:cNvPr id="1650711" name="Oval 23"/>
          <p:cNvSpPr>
            <a:spLocks noChangeArrowheads="1"/>
          </p:cNvSpPr>
          <p:nvPr/>
        </p:nvSpPr>
        <p:spPr bwMode="auto">
          <a:xfrm>
            <a:off x="1403648" y="1484784"/>
            <a:ext cx="3024113" cy="100811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3132138" y="5805488"/>
            <a:ext cx="23034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CBBD3B"/>
              </a:buClr>
              <a:buSzPct val="50000"/>
              <a:buFont typeface="Wingdings" pitchFamily="2" charset="2"/>
              <a:buChar char="Ø"/>
            </a:pPr>
            <a:endParaRPr lang="hu-HU" altLang="hu-HU" sz="1400">
              <a:solidFill>
                <a:srgbClr val="CBBD3B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BE445AF-5A5B-4BC8-A011-09E9B1846DCE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hu-HU" altLang="hu-HU" sz="1400" smtClean="0"/>
          </a:p>
        </p:txBody>
      </p:sp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hu-HU" altLang="hu-HU" sz="2800" b="1" smtClean="0"/>
              <a:t>	EGY VÁLLALKOZÁS ANNÁL ÉRTÉKESEBB A GAZDASÁGI SZEREPLŐK SZÁMÁRA, MINÉL TÖBB SZABAD CASH FLOW-T (KÉZZELFOGHATÓ ÉS AZONNAL FELHASZNÁLHATÓ PÉNZT) TERMEL.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altLang="hu-HU" sz="2800" b="1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581400" y="6534150"/>
            <a:ext cx="3465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Forrás:  Boda György- Gyakorlati kontrolling előadás 2008.</a:t>
            </a:r>
            <a:endParaRPr lang="hu-HU" altLang="hu-HU" sz="1000">
              <a:solidFill>
                <a:srgbClr val="354C7B"/>
              </a:solidFill>
              <a:latin typeface="Palatino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21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00" y="0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34ECB0C-6F33-4328-830E-9814F0A5B8D5}" type="slidenum">
              <a:rPr lang="hu-HU" altLang="hu-HU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hu-HU" altLang="hu-HU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MIRŐL LESZ MA SZÓ?</a:t>
            </a:r>
          </a:p>
        </p:txBody>
      </p:sp>
      <p:sp>
        <p:nvSpPr>
          <p:cNvPr id="2272260" name="AutoShape 4"/>
          <p:cNvSpPr>
            <a:spLocks/>
          </p:cNvSpPr>
          <p:nvPr/>
        </p:nvSpPr>
        <p:spPr bwMode="auto">
          <a:xfrm>
            <a:off x="144463" y="2493963"/>
            <a:ext cx="8675687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2. 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 SZÁMVITELI CASH FLOW RÉSZTERÜLETEI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(MIRŐL INFORMÁL A  MŰKÖDÉSI, A BEFEKTETÉSI ÉS FINANSZÍROZÁSI CASH FLOW –NAK? ) </a:t>
            </a:r>
            <a:endParaRPr lang="hu-HU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72261" name="AutoShape 1"/>
          <p:cNvSpPr>
            <a:spLocks/>
          </p:cNvSpPr>
          <p:nvPr/>
        </p:nvSpPr>
        <p:spPr bwMode="auto">
          <a:xfrm>
            <a:off x="107950" y="692150"/>
            <a:ext cx="8856663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1.</a:t>
            </a:r>
            <a:r>
              <a:rPr lang="hu-HU" altLang="hu-HU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 CASH FLOW ÖSSZEÁLLÍTÁSI LEHETŐSÉGEI </a:t>
            </a:r>
            <a:b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u-HU" alt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(SZ ÁMVITELI (INDIREKT) ÉS PÉNZÜGYI (DIREKTI) CASH FLOW CÉLJA ÉS FUNKCIÓJA)</a:t>
            </a:r>
            <a:endParaRPr lang="hu-HU" alt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72262" name="AutoShape 6"/>
          <p:cNvSpPr>
            <a:spLocks/>
          </p:cNvSpPr>
          <p:nvPr/>
        </p:nvSpPr>
        <p:spPr bwMode="auto">
          <a:xfrm>
            <a:off x="34925" y="4510088"/>
            <a:ext cx="8785225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3. 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SZABAD CASH FLOW 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(FCF) MEGHATÁROZÁSA </a:t>
            </a:r>
            <a:b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(BERUHÁZÁSI DÖNTÉSEKNÉL A MEGTÉRÜLÉS SZÁMÍTÁSÁHOZ ELENGEDHETETLEN)</a:t>
            </a:r>
            <a:endParaRPr lang="hu-HU" alt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7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60" grpId="0"/>
      <p:bldP spid="2272260" grpId="1"/>
      <p:bldP spid="2272261" grpId="0"/>
      <p:bldP spid="2272262" grpId="0"/>
      <p:bldP spid="227226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21BFC5-A5B4-4FC5-8A3B-BAD935E5C8B1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hu-HU" altLang="hu-HU" sz="1400" smtClean="0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hu-HU" altLang="hu-HU" sz="2800" b="1" smtClean="0"/>
              <a:t>	HA NEM TERMEL SZABADON FELHASZNÁLHATÓ PÉNZVAGYONT, AKKOR ELÉRTÉKTELENEDIK, ATTÓL FÜGGETLENÜL, HOGY MEKKORA A SZÁMVITELI VAGYONA.</a:t>
            </a:r>
            <a:endParaRPr lang="en-US" altLang="hu-HU" sz="2800" b="1" smtClean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581400" y="6534150"/>
            <a:ext cx="3465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Forrás:  Boda György- Gyakorlati kontrolling előadás 2008.</a:t>
            </a:r>
            <a:endParaRPr lang="hu-HU" altLang="hu-HU" sz="1000">
              <a:solidFill>
                <a:srgbClr val="354C7B"/>
              </a:solidFill>
              <a:latin typeface="Palatino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2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80EF7F-5619-4DC2-A4C9-0CDEDCD2875C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hu-HU" altLang="hu-HU" sz="1400" smtClean="0"/>
          </a:p>
        </p:txBody>
      </p:sp>
      <p:sp>
        <p:nvSpPr>
          <p:cNvPr id="1674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hu-HU" altLang="hu-HU" sz="2800" b="1" smtClean="0"/>
              <a:t>	</a:t>
            </a:r>
            <a:r>
              <a:rPr lang="en-US" altLang="hu-HU" sz="2800" b="1" smtClean="0"/>
              <a:t>A </a:t>
            </a:r>
            <a:r>
              <a:rPr lang="hu-HU" altLang="hu-HU" sz="2800" b="1" smtClean="0"/>
              <a:t>SZABAD CASH FLOW </a:t>
            </a:r>
            <a:r>
              <a:rPr lang="en-US" altLang="hu-HU" sz="2800" b="1" smtClean="0"/>
              <a:t>AZ</a:t>
            </a:r>
            <a:r>
              <a:rPr lang="hu-HU" altLang="hu-HU" sz="2800" b="1" smtClean="0"/>
              <a:t> A LIKVID PÉNZESZKÖZ, MELY A VÁLLALKOZÁS JÖVŐJÉNEK VESZÉLYEZTETÉSE NÉLKÜL SZABADON, AZAZ SÚLYOSABB KÖZVETLEN KÖVETKEZMÉNYEK NÉLKÜL KIVONHATÓ A VÁLLALKOZÁSBÓL. 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581400" y="6534150"/>
            <a:ext cx="3465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Forrás:  Boda György- Gyakorlati kontrolling előadás 2008.</a:t>
            </a:r>
            <a:endParaRPr lang="hu-HU" altLang="hu-HU" sz="1000">
              <a:solidFill>
                <a:srgbClr val="354C7B"/>
              </a:solidFill>
              <a:latin typeface="Palatino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424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2BF866-25F7-4C0C-A683-9A7F184CC3FC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hu-HU" altLang="hu-HU" sz="1400" smtClean="0"/>
          </a:p>
        </p:txBody>
      </p:sp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hu-HU" altLang="hu-HU" b="1" smtClean="0"/>
              <a:t>	A RENDELKEZÉSRE ÁLLÓ SZABAD PÉNZVAGYON EGYSZERŰSÍTETT KISZÁMÍTÁSI MÓDJA: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hu-HU" altLang="hu-HU" b="1" smtClean="0"/>
              <a:t>	</a:t>
            </a:r>
          </a:p>
          <a:p>
            <a:pPr lvl="2" eaLnBrk="1" hangingPunct="1">
              <a:lnSpc>
                <a:spcPct val="85000"/>
              </a:lnSpc>
              <a:buFontTx/>
              <a:buNone/>
            </a:pPr>
            <a:r>
              <a:rPr lang="en-US" altLang="hu-HU" sz="3600" b="1" smtClean="0">
                <a:solidFill>
                  <a:srgbClr val="FF0000"/>
                </a:solidFill>
              </a:rPr>
              <a:t>±</a:t>
            </a:r>
            <a:r>
              <a:rPr lang="hu-HU" altLang="hu-HU" sz="3600" b="1" smtClean="0">
                <a:solidFill>
                  <a:srgbClr val="FF0000"/>
                </a:solidFill>
              </a:rPr>
              <a:t> ADÓZOTT EREDMÉNY </a:t>
            </a:r>
          </a:p>
          <a:p>
            <a:pPr lvl="2" eaLnBrk="1" hangingPunct="1">
              <a:lnSpc>
                <a:spcPct val="85000"/>
              </a:lnSpc>
              <a:buFontTx/>
              <a:buNone/>
            </a:pPr>
            <a:r>
              <a:rPr lang="hu-HU" altLang="hu-HU" sz="3600" b="1" smtClean="0">
                <a:solidFill>
                  <a:srgbClr val="FF0000"/>
                </a:solidFill>
              </a:rPr>
              <a:t>+ AMORTIZÁCIÓ</a:t>
            </a:r>
          </a:p>
          <a:p>
            <a:pPr lvl="2" eaLnBrk="1" hangingPunct="1">
              <a:lnSpc>
                <a:spcPct val="85000"/>
              </a:lnSpc>
              <a:buFontTx/>
              <a:buNone/>
            </a:pPr>
            <a:r>
              <a:rPr lang="hu-HU" altLang="hu-HU" sz="3600" b="1" smtClean="0">
                <a:solidFill>
                  <a:srgbClr val="FF0000"/>
                </a:solidFill>
              </a:rPr>
              <a:t>– BERUHÁZÁSOK</a:t>
            </a:r>
          </a:p>
          <a:p>
            <a:pPr lvl="2" eaLnBrk="1" hangingPunct="1">
              <a:lnSpc>
                <a:spcPct val="85000"/>
              </a:lnSpc>
              <a:buFontTx/>
              <a:buNone/>
            </a:pPr>
            <a:r>
              <a:rPr lang="en-US" altLang="hu-HU" sz="3600" b="1" smtClean="0">
                <a:solidFill>
                  <a:srgbClr val="FF0000"/>
                </a:solidFill>
              </a:rPr>
              <a:t>±</a:t>
            </a:r>
            <a:r>
              <a:rPr lang="hu-HU" altLang="hu-HU" b="1" smtClean="0">
                <a:solidFill>
                  <a:srgbClr val="FF0000"/>
                </a:solidFill>
              </a:rPr>
              <a:t>  </a:t>
            </a:r>
            <a:r>
              <a:rPr lang="hu-HU" altLang="hu-HU" sz="3200" b="1" smtClean="0">
                <a:solidFill>
                  <a:srgbClr val="FF0000"/>
                </a:solidFill>
              </a:rPr>
              <a:t>FORGÓTŐKEVÁLTOZÁSOK</a:t>
            </a:r>
            <a:endParaRPr lang="en-US" altLang="hu-HU" sz="3200" b="1" smtClean="0">
              <a:solidFill>
                <a:srgbClr val="FF0000"/>
              </a:solidFill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581400" y="6534150"/>
            <a:ext cx="3465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1000">
                <a:solidFill>
                  <a:srgbClr val="354C7B"/>
                </a:solidFill>
                <a:latin typeface="Tahoma" pitchFamily="34" charset="0"/>
                <a:cs typeface="Tahoma" pitchFamily="34" charset="0"/>
              </a:rPr>
              <a:t>Forrás:  Boda György- Gyakorlati kontrolling előadás 2008.</a:t>
            </a:r>
            <a:endParaRPr lang="hu-HU" altLang="hu-HU" sz="1000">
              <a:solidFill>
                <a:srgbClr val="354C7B"/>
              </a:solidFill>
              <a:latin typeface="Palatino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526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ED6C56-44D0-4683-B292-21BBD021C8CF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hu-HU" altLang="hu-HU" sz="1400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232025" y="831850"/>
            <a:ext cx="4691063" cy="1116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hu-HU" sz="2300" b="1">
                <a:latin typeface="Tahoma" pitchFamily="34" charset="0"/>
                <a:cs typeface="Tahoma" pitchFamily="34" charset="0"/>
              </a:rPr>
              <a:t>BERUHÁZÁSI PROJEKT</a:t>
            </a:r>
            <a:endParaRPr lang="hu-HU" altLang="hu-HU" sz="2300" b="1"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300" b="1">
                <a:latin typeface="Tahoma" pitchFamily="34" charset="0"/>
                <a:cs typeface="Tahoma" pitchFamily="34" charset="0"/>
              </a:rPr>
              <a:t>TARTÓS FORRÁSOKAT IGÉNYEL</a:t>
            </a:r>
            <a:endParaRPr lang="fr-FR" altLang="hu-HU" sz="2300" b="1">
              <a:latin typeface="Tahoma" pitchFamily="34" charset="0"/>
            </a:endParaRPr>
          </a:p>
        </p:txBody>
      </p:sp>
      <p:sp>
        <p:nvSpPr>
          <p:cNvPr id="1676291" name="Rectangle 3"/>
          <p:cNvSpPr>
            <a:spLocks noChangeArrowheads="1"/>
          </p:cNvSpPr>
          <p:nvPr/>
        </p:nvSpPr>
        <p:spPr bwMode="auto">
          <a:xfrm>
            <a:off x="5356225" y="2851150"/>
            <a:ext cx="3135313" cy="520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56" tIns="26778" rIns="53556" bIns="26778"/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300" b="1">
                <a:latin typeface="Tahoma" pitchFamily="34" charset="0"/>
                <a:cs typeface="Tahoma" pitchFamily="34" charset="0"/>
              </a:rPr>
              <a:t>NEM INGYENES</a:t>
            </a:r>
            <a:endParaRPr lang="hu-HU" altLang="hu-HU" sz="2300" b="1">
              <a:latin typeface="Tahoma" pitchFamily="34" charset="0"/>
            </a:endParaRPr>
          </a:p>
        </p:txBody>
      </p:sp>
      <p:sp>
        <p:nvSpPr>
          <p:cNvPr id="1676292" name="Rectangle 4"/>
          <p:cNvSpPr>
            <a:spLocks noChangeArrowheads="1"/>
          </p:cNvSpPr>
          <p:nvPr/>
        </p:nvSpPr>
        <p:spPr bwMode="auto">
          <a:xfrm>
            <a:off x="609600" y="2851150"/>
            <a:ext cx="2655888" cy="520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56" tIns="26778" rIns="53556" bIns="26778"/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300" b="1">
                <a:latin typeface="Tahoma" pitchFamily="34" charset="0"/>
              </a:rPr>
              <a:t>  </a:t>
            </a:r>
            <a:r>
              <a:rPr lang="hu-HU" altLang="hu-HU" sz="2300" b="1">
                <a:latin typeface="Tahoma" pitchFamily="34" charset="0"/>
                <a:cs typeface="Tahoma" pitchFamily="34" charset="0"/>
              </a:rPr>
              <a:t>KORLÁTOZOTT</a:t>
            </a:r>
            <a:r>
              <a:rPr lang="hu-HU" altLang="hu-HU" sz="2300" b="1">
                <a:latin typeface="Tahoma" pitchFamily="34" charset="0"/>
              </a:rPr>
              <a:t> </a:t>
            </a:r>
          </a:p>
        </p:txBody>
      </p:sp>
      <p:sp>
        <p:nvSpPr>
          <p:cNvPr id="1676293" name="Rectangle 5"/>
          <p:cNvSpPr>
            <a:spLocks noChangeArrowheads="1"/>
          </p:cNvSpPr>
          <p:nvPr/>
        </p:nvSpPr>
        <p:spPr bwMode="auto">
          <a:xfrm>
            <a:off x="323850" y="3759200"/>
            <a:ext cx="43195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hu-HU" sz="2000">
                <a:latin typeface="Tahoma" pitchFamily="34" charset="0"/>
                <a:cs typeface="Tahoma" pitchFamily="34" charset="0"/>
              </a:rPr>
              <a:t>MEG KELL HATÁROZNI A BERUHÁZÁS</a:t>
            </a:r>
            <a:r>
              <a:rPr lang="hu-HU" altLang="hu-HU" sz="2000">
                <a:latin typeface="Tahoma" pitchFamily="34" charset="0"/>
              </a:rPr>
              <a:t> P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ONTOS </a:t>
            </a:r>
            <a:r>
              <a:rPr lang="hu-HU" altLang="hu-HU" sz="2000" b="1">
                <a:latin typeface="Tahoma" pitchFamily="34" charset="0"/>
                <a:cs typeface="Tahoma" pitchFamily="34" charset="0"/>
              </a:rPr>
              <a:t>NAGYSÁGÁT.</a:t>
            </a:r>
            <a:r>
              <a:rPr lang="fr-FR" altLang="hu-HU" sz="2000">
                <a:latin typeface="Tahoma" pitchFamily="34" charset="0"/>
              </a:rPr>
              <a:t> </a:t>
            </a:r>
          </a:p>
        </p:txBody>
      </p:sp>
      <p:sp>
        <p:nvSpPr>
          <p:cNvPr id="1676294" name="Rectangle 6"/>
          <p:cNvSpPr>
            <a:spLocks noChangeArrowheads="1"/>
          </p:cNvSpPr>
          <p:nvPr/>
        </p:nvSpPr>
        <p:spPr bwMode="auto">
          <a:xfrm>
            <a:off x="369888" y="4775200"/>
            <a:ext cx="42703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hu-HU" sz="2000">
                <a:latin typeface="Tahoma" pitchFamily="34" charset="0"/>
                <a:cs typeface="Tahoma" pitchFamily="34" charset="0"/>
              </a:rPr>
              <a:t>A BERUHÁZÁST ÁTFOGÓ DÖNTÉSI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FOLYAMAT ELŐZI MEG.</a:t>
            </a:r>
            <a:r>
              <a:rPr lang="fr-FR" altLang="hu-HU" sz="2000">
                <a:latin typeface="Tahoma" pitchFamily="34" charset="0"/>
              </a:rPr>
              <a:t> </a:t>
            </a:r>
          </a:p>
        </p:txBody>
      </p:sp>
      <p:sp>
        <p:nvSpPr>
          <p:cNvPr id="1676295" name="Rectangle 7"/>
          <p:cNvSpPr>
            <a:spLocks noChangeArrowheads="1"/>
          </p:cNvSpPr>
          <p:nvPr/>
        </p:nvSpPr>
        <p:spPr bwMode="auto">
          <a:xfrm>
            <a:off x="5065713" y="3759200"/>
            <a:ext cx="3711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hu-HU" sz="2000">
                <a:latin typeface="Tahoma" pitchFamily="34" charset="0"/>
                <a:cs typeface="Tahoma" pitchFamily="34" charset="0"/>
              </a:rPr>
              <a:t>KI KELL SZÁMÍTANI A PROJEKT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JÖVEDELMEZŐSÉGÉT.</a:t>
            </a:r>
            <a:r>
              <a:rPr lang="fr-FR" altLang="hu-HU" sz="2900">
                <a:latin typeface="Tahoma" pitchFamily="34" charset="0"/>
              </a:rPr>
              <a:t> </a:t>
            </a:r>
          </a:p>
        </p:txBody>
      </p:sp>
      <p:sp>
        <p:nvSpPr>
          <p:cNvPr id="1676296" name="Rectangle 8"/>
          <p:cNvSpPr>
            <a:spLocks noChangeArrowheads="1"/>
          </p:cNvSpPr>
          <p:nvPr/>
        </p:nvSpPr>
        <p:spPr bwMode="auto">
          <a:xfrm>
            <a:off x="5059363" y="4775200"/>
            <a:ext cx="381158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85750" algn="l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534988" indent="-228600" algn="l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803275" indent="-228600" algn="l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071563" indent="-228600" algn="l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15287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19859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24431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2900363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hu-HU" sz="2000">
                <a:latin typeface="Tahoma" pitchFamily="34" charset="0"/>
                <a:cs typeface="Tahoma" pitchFamily="34" charset="0"/>
              </a:rPr>
              <a:t>TUDNUNK KELL, HOGY A BERUHÁZÁS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fr-FR" altLang="hu-HU" sz="2000">
                <a:latin typeface="Tahoma" pitchFamily="34" charset="0"/>
                <a:cs typeface="Tahoma" pitchFamily="34" charset="0"/>
              </a:rPr>
              <a:t>JÖVEDELMEZŐSÉGE NAGYOBB</a:t>
            </a:r>
            <a:r>
              <a:rPr lang="hu-HU" altLang="hu-HU" sz="2000">
                <a:latin typeface="Tahoma" pitchFamily="34" charset="0"/>
              </a:rPr>
              <a:t>-</a:t>
            </a:r>
            <a:r>
              <a:rPr lang="fr-FR" altLang="hu-HU" sz="2000">
                <a:latin typeface="Tahoma" pitchFamily="34" charset="0"/>
                <a:cs typeface="Tahoma" pitchFamily="34" charset="0"/>
              </a:rPr>
              <a:t>E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A TŐKE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KÖLTSÉGÉNÉL.</a:t>
            </a:r>
            <a:r>
              <a:rPr lang="fr-FR" altLang="hu-HU" sz="2000">
                <a:latin typeface="Tahoma" pitchFamily="34" charset="0"/>
              </a:rPr>
              <a:t> </a:t>
            </a:r>
          </a:p>
        </p:txBody>
      </p:sp>
      <p:sp>
        <p:nvSpPr>
          <p:cNvPr id="1676297" name="AutoShape 9"/>
          <p:cNvSpPr>
            <a:spLocks noChangeArrowheads="1"/>
          </p:cNvSpPr>
          <p:nvPr/>
        </p:nvSpPr>
        <p:spPr bwMode="auto">
          <a:xfrm rot="10800000">
            <a:off x="1044575" y="1246188"/>
            <a:ext cx="1187450" cy="1604962"/>
          </a:xfrm>
          <a:custGeom>
            <a:avLst/>
            <a:gdLst>
              <a:gd name="T0" fmla="*/ 46629512 w 21600"/>
              <a:gd name="T1" fmla="*/ 0 h 21600"/>
              <a:gd name="T2" fmla="*/ 27976487 w 21600"/>
              <a:gd name="T3" fmla="*/ 41750189 h 21600"/>
              <a:gd name="T4" fmla="*/ 0 w 21600"/>
              <a:gd name="T5" fmla="*/ 110078771 h 21600"/>
              <a:gd name="T6" fmla="*/ 25259535 w 21600"/>
              <a:gd name="T7" fmla="*/ 119254770 h 21600"/>
              <a:gd name="T8" fmla="*/ 50516047 w 21600"/>
              <a:gd name="T9" fmla="*/ 86608802 h 21600"/>
              <a:gd name="T10" fmla="*/ 65279514 w 21600"/>
              <a:gd name="T11" fmla="*/ 417501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275 h 21600"/>
              <a:gd name="T20" fmla="*/ 1671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562"/>
                </a:lnTo>
                <a:lnTo>
                  <a:pt x="14142" y="7562"/>
                </a:lnTo>
                <a:lnTo>
                  <a:pt x="14142" y="18275"/>
                </a:lnTo>
                <a:lnTo>
                  <a:pt x="0" y="18275"/>
                </a:lnTo>
                <a:lnTo>
                  <a:pt x="0" y="21600"/>
                </a:lnTo>
                <a:lnTo>
                  <a:pt x="16715" y="21600"/>
                </a:lnTo>
                <a:lnTo>
                  <a:pt x="16715" y="7562"/>
                </a:lnTo>
                <a:lnTo>
                  <a:pt x="21600" y="7562"/>
                </a:lnTo>
                <a:lnTo>
                  <a:pt x="15429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76298" name="AutoShape 10"/>
          <p:cNvSpPr>
            <a:spLocks noChangeArrowheads="1"/>
          </p:cNvSpPr>
          <p:nvPr/>
        </p:nvSpPr>
        <p:spPr bwMode="auto">
          <a:xfrm rot="10800000" flipH="1">
            <a:off x="6923088" y="1246188"/>
            <a:ext cx="1176337" cy="1604962"/>
          </a:xfrm>
          <a:custGeom>
            <a:avLst/>
            <a:gdLst>
              <a:gd name="T0" fmla="*/ 45760816 w 21600"/>
              <a:gd name="T1" fmla="*/ 0 h 21600"/>
              <a:gd name="T2" fmla="*/ 27455324 w 21600"/>
              <a:gd name="T3" fmla="*/ 41750189 h 21600"/>
              <a:gd name="T4" fmla="*/ 0 w 21600"/>
              <a:gd name="T5" fmla="*/ 110078771 h 21600"/>
              <a:gd name="T6" fmla="*/ 24788960 w 21600"/>
              <a:gd name="T7" fmla="*/ 119254770 h 21600"/>
              <a:gd name="T8" fmla="*/ 49574980 w 21600"/>
              <a:gd name="T9" fmla="*/ 86608802 h 21600"/>
              <a:gd name="T10" fmla="*/ 64063367 w 21600"/>
              <a:gd name="T11" fmla="*/ 417501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275 h 21600"/>
              <a:gd name="T20" fmla="*/ 1671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562"/>
                </a:lnTo>
                <a:lnTo>
                  <a:pt x="14142" y="7562"/>
                </a:lnTo>
                <a:lnTo>
                  <a:pt x="14142" y="18275"/>
                </a:lnTo>
                <a:lnTo>
                  <a:pt x="0" y="18275"/>
                </a:lnTo>
                <a:lnTo>
                  <a:pt x="0" y="21600"/>
                </a:lnTo>
                <a:lnTo>
                  <a:pt x="16715" y="21600"/>
                </a:lnTo>
                <a:lnTo>
                  <a:pt x="16715" y="7562"/>
                </a:lnTo>
                <a:lnTo>
                  <a:pt x="21600" y="7562"/>
                </a:lnTo>
                <a:lnTo>
                  <a:pt x="15429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6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6291" grpId="0" animBg="1"/>
      <p:bldP spid="1676292" grpId="0" animBg="1"/>
      <p:bldP spid="1676293" grpId="0"/>
      <p:bldP spid="1676294" grpId="0"/>
      <p:bldP spid="1676295" grpId="0"/>
      <p:bldP spid="1676296" grpId="0"/>
      <p:bldP spid="1676297" grpId="0" animBg="1"/>
      <p:bldP spid="167629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3BB-EEF7-47C4-9750-74E4EEFA97F0}" type="slidenum">
              <a:rPr lang="hu-HU" altLang="hu-HU"/>
              <a:pPr/>
              <a:t>44</a:t>
            </a:fld>
            <a:endParaRPr lang="hu-HU" altLang="hu-HU"/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 smtClean="0">
                <a:solidFill>
                  <a:srgbClr val="FF0000"/>
                </a:solidFill>
              </a:rPr>
              <a:t>AJÁNLOTT IRODALOM</a:t>
            </a:r>
            <a:endParaRPr lang="hu-HU" altLang="hu-HU" b="1" dirty="0">
              <a:solidFill>
                <a:srgbClr val="FF0000"/>
              </a:solidFill>
            </a:endParaRPr>
          </a:p>
        </p:txBody>
      </p:sp>
      <p:pic>
        <p:nvPicPr>
          <p:cNvPr id="50180" name="Picture 4" descr="http://s06.static.libri.hu/cover/06/f/74009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100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://res.cloudinary.com/hrscywv4p/image/upload/c_limit,h_900,w_1200/xic2nm6bry0mrudlq9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477352" cy="36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860032" y="5013176"/>
            <a:ext cx="2664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DR. HABIL. BŐGEL GYÖRGY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2477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95F-2D49-4B85-B93B-75D13C243C8B}" type="slidenum">
              <a:rPr lang="hu-HU" altLang="hu-HU" b="1">
                <a:solidFill>
                  <a:schemeClr val="tx1"/>
                </a:solidFill>
              </a:rPr>
              <a:pPr/>
              <a:t>45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>
                <a:solidFill>
                  <a:schemeClr val="tx1"/>
                </a:solidFill>
              </a:rPr>
              <a:t>AZ INFORMATIKAI PROJEKT  CÉLJA EGY ÉRTÉKESÍTÉST TÁMOGATÓ </a:t>
            </a:r>
            <a:r>
              <a:rPr lang="hu-HU" altLang="hu-HU" sz="4000" b="1" smtClean="0">
                <a:solidFill>
                  <a:schemeClr val="tx1"/>
                </a:solidFill>
              </a:rPr>
              <a:t>RENDSZER </a:t>
            </a:r>
            <a:r>
              <a:rPr lang="hu-HU" altLang="hu-HU" sz="4000" b="1">
                <a:solidFill>
                  <a:schemeClr val="tx1"/>
                </a:solidFill>
              </a:rPr>
              <a:t>BEVEZETÉSE</a:t>
            </a:r>
          </a:p>
        </p:txBody>
      </p:sp>
    </p:spTree>
    <p:extLst>
      <p:ext uri="{BB962C8B-B14F-4D97-AF65-F5344CB8AC3E}">
        <p14:creationId xmlns:p14="http://schemas.microsoft.com/office/powerpoint/2010/main" val="39616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3E0A-0378-46A3-9ED4-3A7F0F0B6C01}" type="slidenum">
              <a:rPr lang="hu-HU" altLang="hu-HU"/>
              <a:pPr/>
              <a:t>46</a:t>
            </a:fld>
            <a:endParaRPr lang="hu-HU" altLang="hu-HU"/>
          </a:p>
        </p:txBody>
      </p:sp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>
                <a:solidFill>
                  <a:schemeClr val="tx1"/>
                </a:solidFill>
              </a:rPr>
              <a:t>MIKOR GAZDASÁGOS EGY INFORMATIKAI PROJEKT?</a:t>
            </a:r>
          </a:p>
        </p:txBody>
      </p:sp>
    </p:spTree>
    <p:extLst>
      <p:ext uri="{BB962C8B-B14F-4D97-AF65-F5344CB8AC3E}">
        <p14:creationId xmlns:p14="http://schemas.microsoft.com/office/powerpoint/2010/main" val="5351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5384-DEB0-42F5-8A4B-2046CAE5B511}" type="slidenum">
              <a:rPr lang="hu-HU" altLang="hu-HU"/>
              <a:pPr/>
              <a:t>47</a:t>
            </a:fld>
            <a:endParaRPr lang="hu-HU" altLang="hu-HU"/>
          </a:p>
        </p:txBody>
      </p:sp>
      <p:sp>
        <p:nvSpPr>
          <p:cNvPr id="1762306" name="Rectangle 2"/>
          <p:cNvSpPr>
            <a:spLocks noChangeArrowheads="1"/>
          </p:cNvSpPr>
          <p:nvPr/>
        </p:nvSpPr>
        <p:spPr bwMode="auto">
          <a:xfrm>
            <a:off x="2232025" y="831850"/>
            <a:ext cx="4691063" cy="1116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hu-HU" sz="2300" b="1">
                <a:latin typeface="Tahoma" pitchFamily="34" charset="0"/>
                <a:cs typeface="Tahoma" pitchFamily="34" charset="0"/>
              </a:rPr>
              <a:t>BERUHÁZÁSI PROJEKT</a:t>
            </a:r>
            <a:endParaRPr lang="hu-HU" altLang="hu-HU" sz="2300" b="1">
              <a:latin typeface="Tahoma" pitchFamily="34" charset="0"/>
            </a:endParaRPr>
          </a:p>
          <a:p>
            <a:pPr algn="ctr"/>
            <a:r>
              <a:rPr lang="hu-HU" altLang="hu-HU" sz="2300" b="1">
                <a:latin typeface="Tahoma" pitchFamily="34" charset="0"/>
                <a:cs typeface="Tahoma" pitchFamily="34" charset="0"/>
              </a:rPr>
              <a:t>TARTÓS FORRÁSOKAT IGÉNYEL</a:t>
            </a:r>
            <a:endParaRPr lang="fr-FR" altLang="hu-HU" sz="2300" b="1">
              <a:latin typeface="Tahoma" pitchFamily="34" charset="0"/>
            </a:endParaRPr>
          </a:p>
        </p:txBody>
      </p:sp>
      <p:sp>
        <p:nvSpPr>
          <p:cNvPr id="1762307" name="Rectangle 3"/>
          <p:cNvSpPr>
            <a:spLocks noChangeArrowheads="1"/>
          </p:cNvSpPr>
          <p:nvPr/>
        </p:nvSpPr>
        <p:spPr bwMode="auto">
          <a:xfrm>
            <a:off x="5356225" y="2851150"/>
            <a:ext cx="3135313" cy="520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56" tIns="26778" rIns="53556" bIns="26778"/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2300" b="1">
                <a:latin typeface="Tahoma" pitchFamily="34" charset="0"/>
                <a:cs typeface="Tahoma" pitchFamily="34" charset="0"/>
              </a:rPr>
              <a:t>NEM INGYENES</a:t>
            </a:r>
            <a:endParaRPr lang="hu-HU" altLang="hu-HU" sz="2300" b="1">
              <a:latin typeface="Tahoma" pitchFamily="34" charset="0"/>
            </a:endParaRPr>
          </a:p>
        </p:txBody>
      </p:sp>
      <p:sp>
        <p:nvSpPr>
          <p:cNvPr id="1762308" name="Rectangle 4"/>
          <p:cNvSpPr>
            <a:spLocks noChangeArrowheads="1"/>
          </p:cNvSpPr>
          <p:nvPr/>
        </p:nvSpPr>
        <p:spPr bwMode="auto">
          <a:xfrm>
            <a:off x="609600" y="2851150"/>
            <a:ext cx="2655888" cy="520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56" tIns="26778" rIns="53556" bIns="26778"/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2300" b="1">
                <a:latin typeface="Tahoma" pitchFamily="34" charset="0"/>
              </a:rPr>
              <a:t>  </a:t>
            </a:r>
            <a:r>
              <a:rPr lang="hu-HU" altLang="hu-HU" sz="2300" b="1">
                <a:latin typeface="Tahoma" pitchFamily="34" charset="0"/>
                <a:cs typeface="Tahoma" pitchFamily="34" charset="0"/>
              </a:rPr>
              <a:t>KORLÁTOZOTT</a:t>
            </a:r>
            <a:r>
              <a:rPr lang="hu-HU" altLang="hu-HU" sz="2300" b="1">
                <a:latin typeface="Tahoma" pitchFamily="34" charset="0"/>
              </a:rPr>
              <a:t> </a:t>
            </a:r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>
            <a:off x="323850" y="3759200"/>
            <a:ext cx="43195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hu-HU" sz="2000">
                <a:latin typeface="Tahoma" pitchFamily="34" charset="0"/>
                <a:cs typeface="Tahoma" pitchFamily="34" charset="0"/>
              </a:rPr>
              <a:t>MEG KELL HATÁROZNI A BERUHÁZÁS</a:t>
            </a:r>
            <a:r>
              <a:rPr lang="hu-HU" altLang="hu-HU" sz="2000">
                <a:latin typeface="Tahoma" pitchFamily="34" charset="0"/>
              </a:rPr>
              <a:t> P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ONTOS </a:t>
            </a:r>
            <a:r>
              <a:rPr lang="hu-HU" altLang="hu-HU" sz="2000" b="1">
                <a:latin typeface="Tahoma" pitchFamily="34" charset="0"/>
                <a:cs typeface="Tahoma" pitchFamily="34" charset="0"/>
              </a:rPr>
              <a:t>NAGYSÁGÁT.</a:t>
            </a:r>
            <a:r>
              <a:rPr lang="fr-FR" altLang="hu-HU" sz="2000">
                <a:latin typeface="Tahoma" pitchFamily="34" charset="0"/>
              </a:rPr>
              <a:t> </a:t>
            </a:r>
          </a:p>
        </p:txBody>
      </p:sp>
      <p:sp>
        <p:nvSpPr>
          <p:cNvPr id="1762310" name="Rectangle 6"/>
          <p:cNvSpPr>
            <a:spLocks noChangeArrowheads="1"/>
          </p:cNvSpPr>
          <p:nvPr/>
        </p:nvSpPr>
        <p:spPr bwMode="auto">
          <a:xfrm>
            <a:off x="369888" y="4775200"/>
            <a:ext cx="42703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hu-HU" sz="2000">
                <a:latin typeface="Tahoma" pitchFamily="34" charset="0"/>
                <a:cs typeface="Tahoma" pitchFamily="34" charset="0"/>
              </a:rPr>
              <a:t>A BERUHÁZÁST ÁTFOGÓ DÖNTÉSI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FOLYAMAT ELŐZI MEG.</a:t>
            </a:r>
            <a:r>
              <a:rPr lang="fr-FR" altLang="hu-HU" sz="2000">
                <a:latin typeface="Tahoma" pitchFamily="34" charset="0"/>
              </a:rPr>
              <a:t> </a:t>
            </a: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>
            <a:off x="5065713" y="3759200"/>
            <a:ext cx="3711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hu-HU" sz="2000">
                <a:latin typeface="Tahoma" pitchFamily="34" charset="0"/>
                <a:cs typeface="Tahoma" pitchFamily="34" charset="0"/>
              </a:rPr>
              <a:t>KI KELL SZÁMÍTANI A PROJEKT</a:t>
            </a:r>
          </a:p>
          <a:p>
            <a:pPr algn="ctr" eaLnBrk="0" hangingPunct="0"/>
            <a:r>
              <a:rPr lang="hu-HU" altLang="hu-HU" sz="2000" b="1">
                <a:latin typeface="Tahoma" pitchFamily="34" charset="0"/>
                <a:cs typeface="Tahoma" pitchFamily="34" charset="0"/>
              </a:rPr>
              <a:t>JÖVEDELMEZŐSÉGÉT.</a:t>
            </a:r>
            <a:r>
              <a:rPr lang="fr-FR" altLang="hu-HU" sz="2900">
                <a:latin typeface="Tahoma" pitchFamily="34" charset="0"/>
              </a:rPr>
              <a:t> </a:t>
            </a:r>
          </a:p>
        </p:txBody>
      </p:sp>
      <p:sp>
        <p:nvSpPr>
          <p:cNvPr id="1762312" name="Rectangle 8"/>
          <p:cNvSpPr>
            <a:spLocks noChangeArrowheads="1"/>
          </p:cNvSpPr>
          <p:nvPr/>
        </p:nvSpPr>
        <p:spPr bwMode="auto">
          <a:xfrm>
            <a:off x="5059363" y="4775200"/>
            <a:ext cx="381158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hu-HU" sz="2000">
                <a:latin typeface="Tahoma" pitchFamily="34" charset="0"/>
                <a:cs typeface="Tahoma" pitchFamily="34" charset="0"/>
              </a:rPr>
              <a:t>TUDNUNK KELL, HOGY A BERUHÁZÁS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fr-FR" altLang="hu-HU" sz="2000">
                <a:latin typeface="Tahoma" pitchFamily="34" charset="0"/>
                <a:cs typeface="Tahoma" pitchFamily="34" charset="0"/>
              </a:rPr>
              <a:t>JÖVEDELMEZŐSÉGE NAGYOBB</a:t>
            </a:r>
            <a:r>
              <a:rPr lang="hu-HU" altLang="hu-HU" sz="2000">
                <a:latin typeface="Tahoma" pitchFamily="34" charset="0"/>
              </a:rPr>
              <a:t>-</a:t>
            </a:r>
            <a:r>
              <a:rPr lang="fr-FR" altLang="hu-HU" sz="2000">
                <a:latin typeface="Tahoma" pitchFamily="34" charset="0"/>
                <a:cs typeface="Tahoma" pitchFamily="34" charset="0"/>
              </a:rPr>
              <a:t>E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A TŐKE</a:t>
            </a:r>
            <a:r>
              <a:rPr lang="hu-HU" altLang="hu-HU" sz="2000">
                <a:latin typeface="Tahoma" pitchFamily="34" charset="0"/>
              </a:rPr>
              <a:t> </a:t>
            </a:r>
            <a:r>
              <a:rPr lang="hu-HU" altLang="hu-HU" sz="2000">
                <a:latin typeface="Tahoma" pitchFamily="34" charset="0"/>
                <a:cs typeface="Tahoma" pitchFamily="34" charset="0"/>
              </a:rPr>
              <a:t>KÖLTSÉGÉNÉL.</a:t>
            </a:r>
            <a:r>
              <a:rPr lang="fr-FR" altLang="hu-HU" sz="2000">
                <a:latin typeface="Tahoma" pitchFamily="34" charset="0"/>
              </a:rPr>
              <a:t> </a:t>
            </a:r>
          </a:p>
        </p:txBody>
      </p:sp>
      <p:sp>
        <p:nvSpPr>
          <p:cNvPr id="1762313" name="AutoShape 9"/>
          <p:cNvSpPr>
            <a:spLocks noChangeArrowheads="1"/>
          </p:cNvSpPr>
          <p:nvPr/>
        </p:nvSpPr>
        <p:spPr bwMode="auto">
          <a:xfrm rot="10800000">
            <a:off x="1044575" y="1246188"/>
            <a:ext cx="1187450" cy="1604962"/>
          </a:xfrm>
          <a:custGeom>
            <a:avLst/>
            <a:gdLst>
              <a:gd name="G0" fmla="+- 9257 0 0"/>
              <a:gd name="G1" fmla="+- 16715 0 0"/>
              <a:gd name="G2" fmla="+- 7562 0 0"/>
              <a:gd name="G3" fmla="*/ 9257 1 2"/>
              <a:gd name="G4" fmla="+- G3 10800 0"/>
              <a:gd name="G5" fmla="+- 21600 9257 16715"/>
              <a:gd name="G6" fmla="+- 16715 7562 0"/>
              <a:gd name="G7" fmla="*/ G6 1 2"/>
              <a:gd name="G8" fmla="*/ 1671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15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562 h 21600"/>
              <a:gd name="T4" fmla="*/ 0 w 21600"/>
              <a:gd name="T5" fmla="*/ 19938 h 21600"/>
              <a:gd name="T6" fmla="*/ 8358 w 21600"/>
              <a:gd name="T7" fmla="*/ 21600 h 21600"/>
              <a:gd name="T8" fmla="*/ 16715 w 21600"/>
              <a:gd name="T9" fmla="*/ 15687 h 21600"/>
              <a:gd name="T10" fmla="*/ 21600 w 21600"/>
              <a:gd name="T11" fmla="*/ 756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562"/>
                </a:lnTo>
                <a:lnTo>
                  <a:pt x="14142" y="7562"/>
                </a:lnTo>
                <a:lnTo>
                  <a:pt x="14142" y="18275"/>
                </a:lnTo>
                <a:lnTo>
                  <a:pt x="0" y="18275"/>
                </a:lnTo>
                <a:lnTo>
                  <a:pt x="0" y="21600"/>
                </a:lnTo>
                <a:lnTo>
                  <a:pt x="16715" y="21600"/>
                </a:lnTo>
                <a:lnTo>
                  <a:pt x="16715" y="7562"/>
                </a:lnTo>
                <a:lnTo>
                  <a:pt x="21600" y="7562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62314" name="AutoShape 10"/>
          <p:cNvSpPr>
            <a:spLocks noChangeArrowheads="1"/>
          </p:cNvSpPr>
          <p:nvPr/>
        </p:nvSpPr>
        <p:spPr bwMode="auto">
          <a:xfrm rot="10800000" flipH="1">
            <a:off x="6923088" y="1246188"/>
            <a:ext cx="1176337" cy="1604962"/>
          </a:xfrm>
          <a:custGeom>
            <a:avLst/>
            <a:gdLst>
              <a:gd name="G0" fmla="+- 9257 0 0"/>
              <a:gd name="G1" fmla="+- 16715 0 0"/>
              <a:gd name="G2" fmla="+- 7562 0 0"/>
              <a:gd name="G3" fmla="*/ 9257 1 2"/>
              <a:gd name="G4" fmla="+- G3 10800 0"/>
              <a:gd name="G5" fmla="+- 21600 9257 16715"/>
              <a:gd name="G6" fmla="+- 16715 7562 0"/>
              <a:gd name="G7" fmla="*/ G6 1 2"/>
              <a:gd name="G8" fmla="*/ 1671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15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562 h 21600"/>
              <a:gd name="T4" fmla="*/ 0 w 21600"/>
              <a:gd name="T5" fmla="*/ 19938 h 21600"/>
              <a:gd name="T6" fmla="*/ 8358 w 21600"/>
              <a:gd name="T7" fmla="*/ 21600 h 21600"/>
              <a:gd name="T8" fmla="*/ 16715 w 21600"/>
              <a:gd name="T9" fmla="*/ 15687 h 21600"/>
              <a:gd name="T10" fmla="*/ 21600 w 21600"/>
              <a:gd name="T11" fmla="*/ 756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562"/>
                </a:lnTo>
                <a:lnTo>
                  <a:pt x="14142" y="7562"/>
                </a:lnTo>
                <a:lnTo>
                  <a:pt x="14142" y="18275"/>
                </a:lnTo>
                <a:lnTo>
                  <a:pt x="0" y="18275"/>
                </a:lnTo>
                <a:lnTo>
                  <a:pt x="0" y="21600"/>
                </a:lnTo>
                <a:lnTo>
                  <a:pt x="16715" y="21600"/>
                </a:lnTo>
                <a:lnTo>
                  <a:pt x="16715" y="7562"/>
                </a:lnTo>
                <a:lnTo>
                  <a:pt x="21600" y="7562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7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07" grpId="0" animBg="1"/>
      <p:bldP spid="1762308" grpId="0" animBg="1"/>
      <p:bldP spid="1762309" grpId="0"/>
      <p:bldP spid="1762310" grpId="0"/>
      <p:bldP spid="1762311" grpId="0"/>
      <p:bldP spid="1762312" grpId="0"/>
      <p:bldP spid="1762313" grpId="0" animBg="1"/>
      <p:bldP spid="17623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0CC-DDD4-45F4-933E-FCE201206F1C}" type="slidenum">
              <a:rPr lang="hu-HU" altLang="hu-HU"/>
              <a:pPr/>
              <a:t>48</a:t>
            </a:fld>
            <a:endParaRPr lang="hu-HU" altLang="hu-HU"/>
          </a:p>
        </p:txBody>
      </p:sp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 smtClean="0">
                <a:solidFill>
                  <a:schemeClr val="tx1"/>
                </a:solidFill>
              </a:rPr>
              <a:t>A DÖNTÉSHEZ TUDNUNK </a:t>
            </a:r>
            <a:r>
              <a:rPr lang="hu-HU" altLang="hu-HU" sz="4000" b="1" dirty="0">
                <a:solidFill>
                  <a:schemeClr val="tx1"/>
                </a:solidFill>
              </a:rPr>
              <a:t>KELL: </a:t>
            </a:r>
          </a:p>
        </p:txBody>
      </p:sp>
    </p:spTree>
    <p:extLst>
      <p:ext uri="{BB962C8B-B14F-4D97-AF65-F5344CB8AC3E}">
        <p14:creationId xmlns:p14="http://schemas.microsoft.com/office/powerpoint/2010/main" val="2345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161B-687D-4DA1-9DBF-6907A76AEFD7}" type="slidenum">
              <a:rPr lang="hu-HU" altLang="hu-HU" b="1">
                <a:solidFill>
                  <a:schemeClr val="tx1"/>
                </a:solidFill>
              </a:rPr>
              <a:pPr/>
              <a:t>49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>
                <a:solidFill>
                  <a:schemeClr val="tx1"/>
                </a:solidFill>
              </a:rPr>
              <a:t>1. MEKKORA HASZON ÉRHETŐ EL ÉVENTE A MEGVALÓSÍTÁST KÖVETŐEN?</a:t>
            </a:r>
          </a:p>
        </p:txBody>
      </p:sp>
    </p:spTree>
    <p:extLst>
      <p:ext uri="{BB962C8B-B14F-4D97-AF65-F5344CB8AC3E}">
        <p14:creationId xmlns:p14="http://schemas.microsoft.com/office/powerpoint/2010/main" val="22851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0033E1-395E-4C8F-972D-ADCFD6A76392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300"/>
            <a:ext cx="9144000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AutoShape 1"/>
          <p:cNvSpPr>
            <a:spLocks/>
          </p:cNvSpPr>
          <p:nvPr/>
        </p:nvSpPr>
        <p:spPr bwMode="auto">
          <a:xfrm>
            <a:off x="185738" y="1773238"/>
            <a:ext cx="8958262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199" dir="305999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668338" indent="-257175" algn="l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28700" indent="-206375" algn="l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439863" indent="-204788" algn="l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851025" indent="-204788" algn="l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082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654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226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79825" indent="-204788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200" b="1" dirty="0">
                <a:solidFill>
                  <a:srgbClr val="FF3300"/>
                </a:solidFill>
                <a:sym typeface="Wingdings" pitchFamily="2" charset="2"/>
              </a:rPr>
              <a:t></a:t>
            </a:r>
            <a:r>
              <a:rPr lang="hu-HU" altLang="hu-HU" sz="3800" b="1" dirty="0">
                <a:solidFill>
                  <a:srgbClr val="FF3300"/>
                </a:solidFill>
                <a:sym typeface="Wingdings" pitchFamily="2" charset="2"/>
              </a:rPr>
              <a:t>A CASH FLOW</a:t>
            </a:r>
            <a:br>
              <a:rPr lang="hu-HU" altLang="hu-HU" sz="3800" b="1" dirty="0">
                <a:solidFill>
                  <a:srgbClr val="FF3300"/>
                </a:solidFill>
                <a:sym typeface="Wingdings" pitchFamily="2" charset="2"/>
              </a:rPr>
            </a:br>
            <a:r>
              <a:rPr lang="hu-HU" altLang="hu-HU" sz="3800" b="1" dirty="0">
                <a:solidFill>
                  <a:srgbClr val="FF3300"/>
                </a:solidFill>
                <a:sym typeface="Wingdings" pitchFamily="2" charset="2"/>
              </a:rPr>
              <a:t>      ÖSSZEÁLLÍTÁSI LEHETŐSÉGEI</a:t>
            </a:r>
            <a:r>
              <a:rPr lang="hu-HU" altLang="hu-HU" sz="3600" b="1" dirty="0">
                <a:solidFill>
                  <a:srgbClr val="FF3300"/>
                </a:solidFill>
              </a:rPr>
              <a:t/>
            </a:r>
            <a:br>
              <a:rPr lang="hu-HU" altLang="hu-HU" sz="3600" b="1" dirty="0">
                <a:solidFill>
                  <a:srgbClr val="FF3300"/>
                </a:solidFill>
              </a:rPr>
            </a:br>
            <a:endParaRPr lang="hu-HU" altLang="hu-HU" sz="3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80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EB8E-FBFE-4C4D-8B1F-F8F237ABABD9}" type="slidenum">
              <a:rPr lang="hu-HU" altLang="hu-HU" b="1">
                <a:solidFill>
                  <a:schemeClr val="tx1"/>
                </a:solidFill>
              </a:rPr>
              <a:pPr/>
              <a:t>50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>
                <a:solidFill>
                  <a:schemeClr val="tx1"/>
                </a:solidFill>
              </a:rPr>
              <a:t>A PÉLDÁNKBAN EZ </a:t>
            </a:r>
            <a:r>
              <a:rPr lang="hu-HU" altLang="hu-HU" sz="4000" b="1" dirty="0">
                <a:solidFill>
                  <a:srgbClr val="FF0000"/>
                </a:solidFill>
              </a:rPr>
              <a:t>ÉVI 20 MILLIÓ </a:t>
            </a:r>
            <a:r>
              <a:rPr lang="hu-HU" altLang="hu-HU" sz="4000" b="1" dirty="0">
                <a:solidFill>
                  <a:schemeClr val="tx1"/>
                </a:solidFill>
              </a:rPr>
              <a:t>MEGTAKARÍTÁS</a:t>
            </a:r>
          </a:p>
        </p:txBody>
      </p:sp>
    </p:spTree>
    <p:extLst>
      <p:ext uri="{BB962C8B-B14F-4D97-AF65-F5344CB8AC3E}">
        <p14:creationId xmlns:p14="http://schemas.microsoft.com/office/powerpoint/2010/main" val="737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5DA-87EE-4CA9-91E5-6F3AD72740A7}" type="slidenum">
              <a:rPr lang="hu-HU" altLang="hu-HU">
                <a:solidFill>
                  <a:schemeClr val="tx1"/>
                </a:solidFill>
              </a:rPr>
              <a:pPr/>
              <a:t>51</a:t>
            </a:fld>
            <a:endParaRPr lang="hu-HU" altLang="hu-HU">
              <a:solidFill>
                <a:schemeClr val="tx1"/>
              </a:solidFill>
            </a:endParaRPr>
          </a:p>
        </p:txBody>
      </p:sp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>
                <a:solidFill>
                  <a:schemeClr val="tx1"/>
                </a:solidFill>
              </a:rPr>
              <a:t>2. MENNYI IDEIG TART A KIVITELEZÉS? </a:t>
            </a:r>
          </a:p>
        </p:txBody>
      </p:sp>
    </p:spTree>
    <p:extLst>
      <p:ext uri="{BB962C8B-B14F-4D97-AF65-F5344CB8AC3E}">
        <p14:creationId xmlns:p14="http://schemas.microsoft.com/office/powerpoint/2010/main" val="18497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2A4-DC98-4A7C-9563-1BA4CD9CFD0B}" type="slidenum">
              <a:rPr lang="hu-HU" altLang="hu-HU" b="1">
                <a:solidFill>
                  <a:schemeClr val="tx1"/>
                </a:solidFill>
              </a:rPr>
              <a:pPr/>
              <a:t>52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b="1" dirty="0">
                <a:solidFill>
                  <a:schemeClr val="tx1"/>
                </a:solidFill>
              </a:rPr>
              <a:t>A PÉLDÁNKBAN EZ EGY ÉV</a:t>
            </a:r>
          </a:p>
        </p:txBody>
      </p:sp>
    </p:spTree>
    <p:extLst>
      <p:ext uri="{BB962C8B-B14F-4D97-AF65-F5344CB8AC3E}">
        <p14:creationId xmlns:p14="http://schemas.microsoft.com/office/powerpoint/2010/main" val="20712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C9B-1055-4E36-A90D-7362C147FEBE}" type="slidenum">
              <a:rPr lang="hu-HU" altLang="hu-HU" b="1">
                <a:solidFill>
                  <a:schemeClr val="tx1"/>
                </a:solidFill>
              </a:rPr>
              <a:pPr/>
              <a:t>53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>
                <a:solidFill>
                  <a:schemeClr val="tx1"/>
                </a:solidFill>
              </a:rPr>
              <a:t>3. HÁNY ÉVIG AKARJUK MŰKÖDTETNI A RENDSZERT? </a:t>
            </a:r>
          </a:p>
        </p:txBody>
      </p:sp>
    </p:spTree>
    <p:extLst>
      <p:ext uri="{BB962C8B-B14F-4D97-AF65-F5344CB8AC3E}">
        <p14:creationId xmlns:p14="http://schemas.microsoft.com/office/powerpoint/2010/main" val="36130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85D6-6452-469F-82A9-6B37E883F9A2}" type="slidenum">
              <a:rPr lang="hu-HU" altLang="hu-HU">
                <a:solidFill>
                  <a:schemeClr val="tx1"/>
                </a:solidFill>
              </a:rPr>
              <a:pPr/>
              <a:t>54</a:t>
            </a:fld>
            <a:endParaRPr lang="hu-HU" altLang="hu-HU">
              <a:solidFill>
                <a:schemeClr val="tx1"/>
              </a:solidFill>
            </a:endParaRPr>
          </a:p>
        </p:txBody>
      </p:sp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>
                <a:solidFill>
                  <a:schemeClr val="tx1"/>
                </a:solidFill>
              </a:rPr>
              <a:t>A PÉLDÁNKBAN </a:t>
            </a:r>
            <a:r>
              <a:rPr lang="hu-HU" altLang="hu-HU" sz="4000" b="1" dirty="0">
                <a:solidFill>
                  <a:srgbClr val="FF0000"/>
                </a:solidFill>
              </a:rPr>
              <a:t>ÖT ÉVIG</a:t>
            </a:r>
            <a:r>
              <a:rPr lang="hu-HU" altLang="hu-HU" sz="4000" b="1" dirty="0">
                <a:solidFill>
                  <a:schemeClr val="tx1"/>
                </a:solidFill>
              </a:rPr>
              <a:t>, TEHÁT A TELJES ÁTFUTÁSI IDŐ HAT ÉV.</a:t>
            </a:r>
          </a:p>
        </p:txBody>
      </p:sp>
    </p:spTree>
    <p:extLst>
      <p:ext uri="{BB962C8B-B14F-4D97-AF65-F5344CB8AC3E}">
        <p14:creationId xmlns:p14="http://schemas.microsoft.com/office/powerpoint/2010/main" val="42705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441-CE2D-442D-8EAF-AD5CCA933D4D}" type="slidenum">
              <a:rPr lang="hu-HU" altLang="hu-HU" b="1">
                <a:solidFill>
                  <a:schemeClr val="tx1"/>
                </a:solidFill>
              </a:rPr>
              <a:pPr/>
              <a:t>55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>
                <a:solidFill>
                  <a:schemeClr val="tx1"/>
                </a:solidFill>
              </a:rPr>
              <a:t>4. MILYEN KIADÁSOK MERÜLNEK FEL? </a:t>
            </a:r>
          </a:p>
        </p:txBody>
      </p:sp>
    </p:spTree>
    <p:extLst>
      <p:ext uri="{BB962C8B-B14F-4D97-AF65-F5344CB8AC3E}">
        <p14:creationId xmlns:p14="http://schemas.microsoft.com/office/powerpoint/2010/main" val="11375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FB6-2243-44E6-8764-DEF6804C378E}" type="slidenum">
              <a:rPr lang="hu-HU" altLang="hu-HU" b="1">
                <a:solidFill>
                  <a:schemeClr val="tx1"/>
                </a:solidFill>
              </a:rPr>
              <a:pPr/>
              <a:t>56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>
                <a:solidFill>
                  <a:schemeClr val="tx1"/>
                </a:solidFill>
              </a:rPr>
              <a:t>A PÉLDÁNKBAN A BERUHÁZÁS BEKERÜLÉSI ÉRTÉKE </a:t>
            </a:r>
            <a:r>
              <a:rPr lang="hu-HU" altLang="hu-HU" sz="4000" b="1" dirty="0">
                <a:solidFill>
                  <a:srgbClr val="FF0000"/>
                </a:solidFill>
              </a:rPr>
              <a:t>3 MILLIÓ FORINT</a:t>
            </a:r>
          </a:p>
        </p:txBody>
      </p:sp>
    </p:spTree>
    <p:extLst>
      <p:ext uri="{BB962C8B-B14F-4D97-AF65-F5344CB8AC3E}">
        <p14:creationId xmlns:p14="http://schemas.microsoft.com/office/powerpoint/2010/main" val="21430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7A23-68BF-4891-AE79-193D49C0459E}" type="slidenum">
              <a:rPr lang="hu-HU" altLang="hu-HU" b="1">
                <a:solidFill>
                  <a:schemeClr val="tx1"/>
                </a:solidFill>
              </a:rPr>
              <a:pPr/>
              <a:t>57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>
                <a:solidFill>
                  <a:schemeClr val="tx1"/>
                </a:solidFill>
              </a:rPr>
              <a:t>ÉS </a:t>
            </a:r>
            <a:r>
              <a:rPr lang="hu-HU" altLang="hu-HU" sz="4000" b="1" dirty="0">
                <a:solidFill>
                  <a:srgbClr val="FF0000"/>
                </a:solidFill>
              </a:rPr>
              <a:t>ÉVENTE 150 EZER FORINT </a:t>
            </a:r>
            <a:r>
              <a:rPr lang="hu-HU" altLang="hu-HU" sz="4000" b="1" dirty="0">
                <a:solidFill>
                  <a:schemeClr val="tx1"/>
                </a:solidFill>
              </a:rPr>
              <a:t>TOVÁBBI KIADÁS FELMERÜLÉSE VÁRHATÓ A </a:t>
            </a:r>
            <a:r>
              <a:rPr lang="hu-HU" altLang="hu-HU" sz="4000" b="1" dirty="0">
                <a:solidFill>
                  <a:srgbClr val="FF0000"/>
                </a:solidFill>
              </a:rPr>
              <a:t>HARDVER</a:t>
            </a:r>
            <a:r>
              <a:rPr lang="hu-HU" altLang="hu-HU" sz="4000" b="1" dirty="0">
                <a:solidFill>
                  <a:schemeClr val="tx1"/>
                </a:solidFill>
              </a:rPr>
              <a:t>REL ÖSSZEFÜGGÉSBEN</a:t>
            </a:r>
          </a:p>
        </p:txBody>
      </p:sp>
    </p:spTree>
    <p:extLst>
      <p:ext uri="{BB962C8B-B14F-4D97-AF65-F5344CB8AC3E}">
        <p14:creationId xmlns:p14="http://schemas.microsoft.com/office/powerpoint/2010/main" val="32918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2EF9-3955-4066-B4A4-212C9E1FA895}" type="slidenum">
              <a:rPr lang="hu-HU" altLang="hu-HU">
                <a:solidFill>
                  <a:schemeClr val="tx1"/>
                </a:solidFill>
              </a:rPr>
              <a:pPr/>
              <a:t>58</a:t>
            </a:fld>
            <a:endParaRPr lang="hu-HU" altLang="hu-HU">
              <a:solidFill>
                <a:schemeClr val="tx1"/>
              </a:solidFill>
            </a:endParaRPr>
          </a:p>
        </p:txBody>
      </p:sp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>
                <a:solidFill>
                  <a:schemeClr val="tx1"/>
                </a:solidFill>
              </a:rPr>
              <a:t>AZ </a:t>
            </a:r>
            <a:r>
              <a:rPr lang="hu-HU" altLang="hu-HU" sz="4000" b="1" dirty="0">
                <a:solidFill>
                  <a:srgbClr val="FF0000"/>
                </a:solidFill>
              </a:rPr>
              <a:t>ELSŐ ÉVBEN 15 MILLIÓ</a:t>
            </a:r>
            <a:r>
              <a:rPr lang="hu-HU" altLang="hu-HU" sz="4000" b="1" dirty="0">
                <a:solidFill>
                  <a:schemeClr val="tx1"/>
                </a:solidFill>
              </a:rPr>
              <a:t>, A </a:t>
            </a:r>
            <a:r>
              <a:rPr lang="hu-HU" altLang="hu-HU" sz="4000" b="1" dirty="0">
                <a:solidFill>
                  <a:srgbClr val="FF0000"/>
                </a:solidFill>
              </a:rPr>
              <a:t>TOVÁBBIAKBAN 3,5 MILLIÓ </a:t>
            </a:r>
            <a:r>
              <a:rPr lang="hu-HU" altLang="hu-HU" sz="4000" b="1" dirty="0">
                <a:solidFill>
                  <a:schemeClr val="tx1"/>
                </a:solidFill>
              </a:rPr>
              <a:t>FORINT KIADÁS FELMERÜLÉSE VÁRHATÓ </a:t>
            </a:r>
            <a:r>
              <a:rPr lang="hu-HU" altLang="hu-HU" sz="4000" b="1" dirty="0">
                <a:solidFill>
                  <a:srgbClr val="FF0000"/>
                </a:solidFill>
              </a:rPr>
              <a:t>A SZOFTVERREL ÉS AZ ILLESZTÉSSEL </a:t>
            </a:r>
            <a:r>
              <a:rPr lang="hu-HU" altLang="hu-HU" sz="4000" b="1" dirty="0">
                <a:solidFill>
                  <a:schemeClr val="tx1"/>
                </a:solidFill>
              </a:rPr>
              <a:t>ÖSSZEFÜGGÉSBEN</a:t>
            </a:r>
            <a:r>
              <a:rPr lang="hu-HU" altLang="hu-HU" sz="4000" b="1" dirty="0"/>
              <a:t>.</a:t>
            </a:r>
            <a:endParaRPr lang="hu-HU" altLang="hu-HU" sz="4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743B-AC90-48FA-BD62-11FBA07A7C01}" type="slidenum">
              <a:rPr lang="hu-HU" altLang="hu-HU">
                <a:solidFill>
                  <a:schemeClr val="tx1"/>
                </a:solidFill>
              </a:rPr>
              <a:pPr/>
              <a:t>59</a:t>
            </a:fld>
            <a:endParaRPr lang="hu-HU" altLang="hu-HU" dirty="0">
              <a:solidFill>
                <a:schemeClr val="tx1"/>
              </a:solidFill>
            </a:endParaRPr>
          </a:p>
        </p:txBody>
      </p:sp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>
                <a:solidFill>
                  <a:schemeClr val="tx1"/>
                </a:solidFill>
              </a:rPr>
              <a:t>AZ </a:t>
            </a:r>
            <a:r>
              <a:rPr lang="hu-HU" altLang="hu-HU" sz="4000" b="1" dirty="0">
                <a:solidFill>
                  <a:srgbClr val="FF0000"/>
                </a:solidFill>
              </a:rPr>
              <a:t>ELSŐ ÉVBEN OKTATÁSRA 1,4 MILLIÓ</a:t>
            </a:r>
            <a:r>
              <a:rPr lang="hu-HU" altLang="hu-HU" sz="4000" b="1" dirty="0">
                <a:solidFill>
                  <a:schemeClr val="tx1"/>
                </a:solidFill>
              </a:rPr>
              <a:t>T KELL FORDÍTANI</a:t>
            </a:r>
          </a:p>
        </p:txBody>
      </p:sp>
    </p:spTree>
    <p:extLst>
      <p:ext uri="{BB962C8B-B14F-4D97-AF65-F5344CB8AC3E}">
        <p14:creationId xmlns:p14="http://schemas.microsoft.com/office/powerpoint/2010/main" val="21019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Dia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" b="6822"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AC4CC2-85A1-43ED-81E0-0367F245CE20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400" smtClean="0"/>
          </a:p>
        </p:txBody>
      </p:sp>
      <p:sp>
        <p:nvSpPr>
          <p:cNvPr id="1650711" name="Oval 23"/>
          <p:cNvSpPr>
            <a:spLocks noChangeArrowheads="1"/>
          </p:cNvSpPr>
          <p:nvPr/>
        </p:nvSpPr>
        <p:spPr bwMode="auto">
          <a:xfrm>
            <a:off x="-36512" y="3141539"/>
            <a:ext cx="3024113" cy="26637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3132138" y="5805488"/>
            <a:ext cx="23034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CBBD3B"/>
              </a:buClr>
              <a:buSzPct val="50000"/>
              <a:buFont typeface="Wingdings" pitchFamily="2" charset="2"/>
              <a:buChar char="Ø"/>
            </a:pPr>
            <a:endParaRPr lang="hu-HU" altLang="hu-HU" sz="1400">
              <a:solidFill>
                <a:srgbClr val="CBBD3B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4C47-9892-4948-AE51-9EF090EE0E61}" type="slidenum">
              <a:rPr lang="hu-HU" altLang="hu-HU" b="1">
                <a:solidFill>
                  <a:schemeClr val="tx1"/>
                </a:solidFill>
              </a:rPr>
              <a:pPr/>
              <a:t>60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 dirty="0">
                <a:solidFill>
                  <a:schemeClr val="tx1"/>
                </a:solidFill>
              </a:rPr>
              <a:t>EZEN KÍVÜL AZ </a:t>
            </a:r>
            <a:r>
              <a:rPr lang="hu-HU" altLang="hu-HU" sz="4000" b="1" dirty="0">
                <a:solidFill>
                  <a:srgbClr val="FF0000"/>
                </a:solidFill>
              </a:rPr>
              <a:t>ELSŐ ÉVBEN 3,5 MILLIÓ, A TOVÁBBIAKBAN 0,5 MILLIÓ FORINT TARTALÉK</a:t>
            </a:r>
            <a:r>
              <a:rPr lang="hu-HU" altLang="hu-HU" sz="4000" b="1" dirty="0">
                <a:solidFill>
                  <a:schemeClr val="tx1"/>
                </a:solidFill>
              </a:rPr>
              <a:t>KAL SZÁMOLNAK ELŐRE NEM LÁTHATÓ RENDKÍVÜLI KIADÁSOKRA. </a:t>
            </a:r>
          </a:p>
        </p:txBody>
      </p:sp>
    </p:spTree>
    <p:extLst>
      <p:ext uri="{BB962C8B-B14F-4D97-AF65-F5344CB8AC3E}">
        <p14:creationId xmlns:p14="http://schemas.microsoft.com/office/powerpoint/2010/main" val="26469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8EEE-85AF-4ADD-9075-0DFDAE12CC80}" type="slidenum">
              <a:rPr lang="hu-HU" altLang="hu-HU"/>
              <a:pPr/>
              <a:t>61</a:t>
            </a:fld>
            <a:endParaRPr lang="hu-HU" altLang="hu-HU"/>
          </a:p>
        </p:txBody>
      </p:sp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b="1" dirty="0">
                <a:solidFill>
                  <a:srgbClr val="FF0000"/>
                </a:solidFill>
              </a:rPr>
              <a:t>PÉNZKIADÁSOK TERVE (EFT)</a:t>
            </a:r>
          </a:p>
        </p:txBody>
      </p:sp>
      <p:graphicFrame>
        <p:nvGraphicFramePr>
          <p:cNvPr id="1777667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505644"/>
        </p:xfrm>
        <a:graphic>
          <a:graphicData uri="http://schemas.openxmlformats.org/drawingml/2006/table">
            <a:tbl>
              <a:tblPr/>
              <a:tblGrid>
                <a:gridCol w="1835150"/>
                <a:gridCol w="1008063"/>
                <a:gridCol w="1223962"/>
                <a:gridCol w="936625"/>
                <a:gridCol w="976313"/>
                <a:gridCol w="1033462"/>
                <a:gridCol w="1033463"/>
                <a:gridCol w="1096962"/>
              </a:tblGrid>
              <a:tr h="5746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1. év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2. év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3. év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4. év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5. év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6. év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Hardver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3000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Integráció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Képzés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1400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Rendkívüli kiadások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Összsen </a:t>
                      </a:r>
                      <a:endParaRPr kumimoji="0" lang="hu-HU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Kiadások összesen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22900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4150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43650</a:t>
                      </a:r>
                      <a:endParaRPr kumimoji="0" lang="hu-HU" altLang="ja-JP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3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0075-9A2B-42A9-839C-DC56269A114D}" type="slidenum">
              <a:rPr lang="hu-HU" altLang="hu-HU"/>
              <a:pPr/>
              <a:t>62</a:t>
            </a:fld>
            <a:endParaRPr lang="hu-HU" altLang="hu-HU"/>
          </a:p>
        </p:txBody>
      </p:sp>
      <p:sp>
        <p:nvSpPr>
          <p:cNvPr id="1778690" name="Line 2"/>
          <p:cNvSpPr>
            <a:spLocks noChangeShapeType="1"/>
          </p:cNvSpPr>
          <p:nvPr/>
        </p:nvSpPr>
        <p:spPr bwMode="auto">
          <a:xfrm>
            <a:off x="1827213" y="1662113"/>
            <a:ext cx="1587" cy="3695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78691" name="Line 3"/>
          <p:cNvSpPr>
            <a:spLocks noChangeShapeType="1"/>
          </p:cNvSpPr>
          <p:nvPr/>
        </p:nvSpPr>
        <p:spPr bwMode="auto">
          <a:xfrm>
            <a:off x="1763713" y="3716338"/>
            <a:ext cx="57499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78692" name="Rectangle 4"/>
          <p:cNvSpPr>
            <a:spLocks noChangeArrowheads="1"/>
          </p:cNvSpPr>
          <p:nvPr/>
        </p:nvSpPr>
        <p:spPr bwMode="auto">
          <a:xfrm>
            <a:off x="2046288" y="1662113"/>
            <a:ext cx="3965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900" b="1">
                <a:latin typeface="Tahoma" pitchFamily="34" charset="0"/>
                <a:cs typeface="Tahoma" pitchFamily="34" charset="0"/>
              </a:rPr>
              <a:t>POZITÍV PÉNZÜGYI MOZGÁS</a:t>
            </a:r>
            <a:r>
              <a:rPr lang="fr-FR" altLang="hu-HU" sz="1600" b="1">
                <a:latin typeface="Tahoma" pitchFamily="34" charset="0"/>
              </a:rPr>
              <a:t> </a:t>
            </a:r>
          </a:p>
        </p:txBody>
      </p:sp>
      <p:sp>
        <p:nvSpPr>
          <p:cNvPr id="1778693" name="Rectangle 5"/>
          <p:cNvSpPr>
            <a:spLocks noChangeArrowheads="1"/>
          </p:cNvSpPr>
          <p:nvPr/>
        </p:nvSpPr>
        <p:spPr bwMode="auto">
          <a:xfrm>
            <a:off x="2046288" y="5181600"/>
            <a:ext cx="3965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900" b="1">
                <a:latin typeface="Tahoma" pitchFamily="34" charset="0"/>
                <a:cs typeface="Tahoma" pitchFamily="34" charset="0"/>
              </a:rPr>
              <a:t>NEGATÍV PÉNZÜGYI MOZGÁS</a:t>
            </a:r>
            <a:r>
              <a:rPr lang="fr-FR" altLang="hu-HU" sz="1100" b="1">
                <a:latin typeface="Tahoma" pitchFamily="34" charset="0"/>
              </a:rPr>
              <a:t> </a:t>
            </a:r>
            <a:endParaRPr lang="fr-FR" altLang="hu-HU" sz="1400" b="1">
              <a:latin typeface="Tahoma" pitchFamily="34" charset="0"/>
            </a:endParaRPr>
          </a:p>
        </p:txBody>
      </p:sp>
      <p:sp>
        <p:nvSpPr>
          <p:cNvPr id="1778694" name="Rectangle 6"/>
          <p:cNvSpPr>
            <a:spLocks noChangeArrowheads="1"/>
          </p:cNvSpPr>
          <p:nvPr/>
        </p:nvSpPr>
        <p:spPr bwMode="auto">
          <a:xfrm>
            <a:off x="7205663" y="3925888"/>
            <a:ext cx="7413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900">
                <a:latin typeface="Tahoma" pitchFamily="34" charset="0"/>
                <a:cs typeface="Tahoma" pitchFamily="34" charset="0"/>
              </a:rPr>
              <a:t>ÉVEK</a:t>
            </a:r>
            <a:r>
              <a:rPr lang="fr-FR" altLang="hu-HU" sz="1900">
                <a:latin typeface="Tahoma" pitchFamily="34" charset="0"/>
              </a:rPr>
              <a:t> </a:t>
            </a:r>
          </a:p>
        </p:txBody>
      </p:sp>
      <p:sp>
        <p:nvSpPr>
          <p:cNvPr id="1778695" name="Rectangle 7"/>
          <p:cNvSpPr>
            <a:spLocks noChangeArrowheads="1"/>
          </p:cNvSpPr>
          <p:nvPr/>
        </p:nvSpPr>
        <p:spPr bwMode="auto">
          <a:xfrm>
            <a:off x="3832225" y="4044950"/>
            <a:ext cx="3044031" cy="34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1900" b="1" dirty="0">
                <a:latin typeface="Tahoma" pitchFamily="34" charset="0"/>
                <a:cs typeface="Tahoma" pitchFamily="34" charset="0"/>
              </a:rPr>
              <a:t>ÉLETTARTAM</a:t>
            </a:r>
            <a:r>
              <a:rPr lang="fr-FR" altLang="hu-HU" sz="1900" b="1" dirty="0">
                <a:latin typeface="Tahoma" pitchFamily="34" charset="0"/>
              </a:rPr>
              <a:t> </a:t>
            </a:r>
          </a:p>
        </p:txBody>
      </p:sp>
      <p:sp>
        <p:nvSpPr>
          <p:cNvPr id="1778696" name="Rectangle 8"/>
          <p:cNvSpPr>
            <a:spLocks noChangeArrowheads="1"/>
          </p:cNvSpPr>
          <p:nvPr/>
        </p:nvSpPr>
        <p:spPr bwMode="auto">
          <a:xfrm>
            <a:off x="1855788" y="3778250"/>
            <a:ext cx="915987" cy="1235075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56" tIns="26778" rIns="53556" bIns="26778" anchor="ctr" anchorCtr="1"/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>
                <a:latin typeface="Tahoma" pitchFamily="34" charset="0"/>
              </a:rPr>
              <a:t>BERU-HÁZÁS</a:t>
            </a:r>
          </a:p>
        </p:txBody>
      </p:sp>
      <p:sp>
        <p:nvSpPr>
          <p:cNvPr id="1778697" name="Rectangle 9"/>
          <p:cNvSpPr>
            <a:spLocks noChangeArrowheads="1"/>
          </p:cNvSpPr>
          <p:nvPr/>
        </p:nvSpPr>
        <p:spPr bwMode="auto">
          <a:xfrm>
            <a:off x="2513013" y="3005138"/>
            <a:ext cx="969962" cy="6889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78698" name="Rectangle 10"/>
          <p:cNvSpPr>
            <a:spLocks noChangeArrowheads="1"/>
          </p:cNvSpPr>
          <p:nvPr/>
        </p:nvSpPr>
        <p:spPr bwMode="auto">
          <a:xfrm>
            <a:off x="3482975" y="2817813"/>
            <a:ext cx="871538" cy="8763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78699" name="Rectangle 11"/>
          <p:cNvSpPr>
            <a:spLocks noChangeArrowheads="1"/>
          </p:cNvSpPr>
          <p:nvPr/>
        </p:nvSpPr>
        <p:spPr bwMode="auto">
          <a:xfrm>
            <a:off x="4354513" y="2401888"/>
            <a:ext cx="914400" cy="12922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56" tIns="26778" rIns="53556" bIns="26778"/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 sz="2300" b="1">
              <a:latin typeface="Tahoma" pitchFamily="34" charset="0"/>
            </a:endParaRPr>
          </a:p>
        </p:txBody>
      </p:sp>
      <p:sp>
        <p:nvSpPr>
          <p:cNvPr id="1778700" name="Rectangle 12"/>
          <p:cNvSpPr>
            <a:spLocks noChangeArrowheads="1"/>
          </p:cNvSpPr>
          <p:nvPr/>
        </p:nvSpPr>
        <p:spPr bwMode="auto">
          <a:xfrm>
            <a:off x="5268913" y="2401888"/>
            <a:ext cx="957262" cy="12922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78701" name="Rectangle 13"/>
          <p:cNvSpPr>
            <a:spLocks noChangeArrowheads="1"/>
          </p:cNvSpPr>
          <p:nvPr/>
        </p:nvSpPr>
        <p:spPr bwMode="auto">
          <a:xfrm>
            <a:off x="6226175" y="2817813"/>
            <a:ext cx="979488" cy="8763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78702" name="Rectangle 14"/>
          <p:cNvSpPr>
            <a:spLocks noChangeArrowheads="1"/>
          </p:cNvSpPr>
          <p:nvPr/>
        </p:nvSpPr>
        <p:spPr bwMode="auto">
          <a:xfrm>
            <a:off x="2743200" y="3186113"/>
            <a:ext cx="4224338" cy="3238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3556" tIns="26778" rIns="53556" bIns="26778" anchor="ctr"/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>
                <a:latin typeface="Tahoma" pitchFamily="34" charset="0"/>
              </a:rPr>
              <a:t>C  A  S  H    F  L  O  W</a:t>
            </a:r>
          </a:p>
        </p:txBody>
      </p:sp>
      <p:sp>
        <p:nvSpPr>
          <p:cNvPr id="1778703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hu-HU" altLang="hu-HU" sz="4000"/>
              <a:t>A BERUHÁZÁS PÉNZÜGYI MOZGÁSAI</a:t>
            </a:r>
            <a:r>
              <a:rPr lang="fr-FR" altLang="hu-HU" sz="4000"/>
              <a:t> </a:t>
            </a:r>
            <a:endParaRPr lang="hu-HU" altLang="hu-HU" sz="4000"/>
          </a:p>
        </p:txBody>
      </p:sp>
    </p:spTree>
    <p:extLst>
      <p:ext uri="{BB962C8B-B14F-4D97-AF65-F5344CB8AC3E}">
        <p14:creationId xmlns:p14="http://schemas.microsoft.com/office/powerpoint/2010/main" val="17450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1ECA-A80A-4008-BCF3-AD5F76870887}" type="slidenum">
              <a:rPr lang="hu-HU" altLang="hu-HU"/>
              <a:pPr/>
              <a:t>63</a:t>
            </a:fld>
            <a:endParaRPr lang="hu-HU" altLang="hu-HU"/>
          </a:p>
        </p:txBody>
      </p:sp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hu-HU" altLang="hu-HU" sz="3600"/>
              <a:t>NYERESÉGRE GYAKOROLT HATÁS</a:t>
            </a:r>
          </a:p>
        </p:txBody>
      </p:sp>
      <p:graphicFrame>
        <p:nvGraphicFramePr>
          <p:cNvPr id="17797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66786"/>
              </p:ext>
            </p:extLst>
          </p:nvPr>
        </p:nvGraphicFramePr>
        <p:xfrm>
          <a:off x="107950" y="1196975"/>
          <a:ext cx="8893175" cy="5059365"/>
        </p:xfrm>
        <a:graphic>
          <a:graphicData uri="http://schemas.openxmlformats.org/drawingml/2006/table">
            <a:tbl>
              <a:tblPr/>
              <a:tblGrid>
                <a:gridCol w="1965325"/>
                <a:gridCol w="979488"/>
                <a:gridCol w="982662"/>
                <a:gridCol w="981075"/>
                <a:gridCol w="982663"/>
                <a:gridCol w="981075"/>
                <a:gridCol w="979487"/>
                <a:gridCol w="1041400"/>
              </a:tblGrid>
              <a:tr h="4111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1. ÉV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2. ÉV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3. ÉV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4. ÉV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5. ÉV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6. ÉV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HARDVER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INTEGRÁCIÓ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KÉPZÉS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1400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RENDKÍVÜLI KIADÁSOK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ÉRTÉKCSÖKKENÉS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5375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5375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5375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5375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ÖSSZESEN</a:t>
                      </a:r>
                      <a:endParaRPr kumimoji="0" lang="hu-HU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RÁFORDÍTÁSOK ÖSSZESEN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-1400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-9525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-9525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-9525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-9525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-4150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-43650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MEGTAKARÍTÁS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20000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20000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20000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20000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20000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100000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HATÁS AZ EREDMÉNYRE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-1400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10475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10475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10475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10475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15850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56350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NYERESÉGADÓ (20%)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-280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2095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2095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2095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2095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3170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ADÓZÁS UTÁNI EREDMÉNY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-1120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8380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8380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8380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8380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12680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imes New Roman" pitchFamily="18" charset="0"/>
                        </a:rPr>
                        <a:t>45080</a:t>
                      </a:r>
                      <a:endParaRPr kumimoji="0" lang="hu-HU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9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597-F38D-491A-B2BA-70EA481B9B72}" type="slidenum">
              <a:rPr lang="hu-HU" altLang="hu-HU"/>
              <a:pPr/>
              <a:t>64</a:t>
            </a:fld>
            <a:endParaRPr lang="hu-HU" altLang="hu-HU"/>
          </a:p>
        </p:txBody>
      </p:sp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b="1">
                <a:solidFill>
                  <a:srgbClr val="FF0000"/>
                </a:solidFill>
              </a:rPr>
              <a:t>PÉNZÜGYI HATÁSOK ÖSSZEFOGLALÁSA</a:t>
            </a:r>
          </a:p>
        </p:txBody>
      </p:sp>
      <p:graphicFrame>
        <p:nvGraphicFramePr>
          <p:cNvPr id="17807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818891"/>
              </p:ext>
            </p:extLst>
          </p:nvPr>
        </p:nvGraphicFramePr>
        <p:xfrm>
          <a:off x="250825" y="1600200"/>
          <a:ext cx="8686800" cy="4781870"/>
        </p:xfrm>
        <a:graphic>
          <a:graphicData uri="http://schemas.openxmlformats.org/drawingml/2006/table">
            <a:tbl>
              <a:tblPr/>
              <a:tblGrid>
                <a:gridCol w="1873250"/>
                <a:gridCol w="968375"/>
                <a:gridCol w="958850"/>
                <a:gridCol w="958850"/>
                <a:gridCol w="958850"/>
                <a:gridCol w="957263"/>
                <a:gridCol w="958850"/>
                <a:gridCol w="1052512"/>
              </a:tblGrid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Hardver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Integráció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Képzés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1400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Rendkívüli kiadások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Összesen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Kiadások összesen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22900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43650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Nyereségadó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-280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3170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11270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Pénzkiáramlás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22620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7320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54920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Pénzmegtakarítás</a:t>
                      </a:r>
                      <a:endParaRPr kumimoji="0" lang="hu-HU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100000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SZABADON FESLHASZNÁLHATÓ PÉNZ (FCF)</a:t>
                      </a:r>
                      <a:endParaRPr kumimoji="0" lang="hu-HU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-22620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12680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45080</a:t>
                      </a:r>
                      <a:endParaRPr kumimoji="0" lang="hu-HU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78B-AE96-4ED7-99D4-8EBDE4D7B837}" type="slidenum">
              <a:rPr lang="hu-HU" altLang="hu-HU"/>
              <a:pPr/>
              <a:t>65</a:t>
            </a:fld>
            <a:endParaRPr lang="hu-HU" altLang="hu-HU"/>
          </a:p>
        </p:txBody>
      </p:sp>
      <p:sp>
        <p:nvSpPr>
          <p:cNvPr id="178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altLang="hu-HU" b="1">
                <a:solidFill>
                  <a:srgbClr val="FF0000"/>
                </a:solidFill>
              </a:rPr>
              <a:t>PÉNZÁRAMLÁSOK TERVE</a:t>
            </a:r>
          </a:p>
        </p:txBody>
      </p:sp>
      <p:graphicFrame>
        <p:nvGraphicFramePr>
          <p:cNvPr id="178176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874931"/>
              </p:ext>
            </p:extLst>
          </p:nvPr>
        </p:nvGraphicFramePr>
        <p:xfrm>
          <a:off x="0" y="1412875"/>
          <a:ext cx="9144000" cy="4525965"/>
        </p:xfrm>
        <a:graphic>
          <a:graphicData uri="http://schemas.openxmlformats.org/drawingml/2006/table">
            <a:tbl>
              <a:tblPr/>
              <a:tblGrid>
                <a:gridCol w="1763713"/>
                <a:gridCol w="1079500"/>
                <a:gridCol w="1008062"/>
                <a:gridCol w="1081088"/>
                <a:gridCol w="1008062"/>
                <a:gridCol w="936625"/>
                <a:gridCol w="935038"/>
                <a:gridCol w="1331912"/>
              </a:tblGrid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6. év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Hardver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Integráció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15000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Képzés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1400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 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Rendkívüli kiadások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Összesen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Kiadások összesen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22900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4150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43650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Nyereségadó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-280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2095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3170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11270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Pénzkiáramlás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22620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6245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7320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54920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Pénz-megtakarítás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100000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ahoma" pitchFamily="34" charset="0"/>
                        </a:rPr>
                        <a:t>FCF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-22620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13755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12680</a:t>
                      </a:r>
                      <a:endParaRPr kumimoji="0" lang="hu-HU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45080</a:t>
                      </a:r>
                      <a:endParaRPr kumimoji="0" lang="hu-HU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7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440F-7FD7-4388-BD41-F83B07D63CB9}" type="slidenum">
              <a:rPr lang="hu-HU" altLang="hu-HU"/>
              <a:pPr/>
              <a:t>66</a:t>
            </a:fld>
            <a:endParaRPr lang="hu-HU" altLang="hu-HU"/>
          </a:p>
        </p:txBody>
      </p:sp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hu-HU" altLang="hu-HU" sz="4000" b="1">
                <a:solidFill>
                  <a:schemeClr val="tx1"/>
                </a:solidFill>
              </a:rPr>
              <a:t>5. MENNYI A MEGTÉRÜLÉSI IDŐ? </a:t>
            </a:r>
          </a:p>
        </p:txBody>
      </p:sp>
    </p:spTree>
    <p:extLst>
      <p:ext uri="{BB962C8B-B14F-4D97-AF65-F5344CB8AC3E}">
        <p14:creationId xmlns:p14="http://schemas.microsoft.com/office/powerpoint/2010/main" val="14779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341-F4A2-49E7-AC65-B9B6A7F8F236}" type="slidenum">
              <a:rPr lang="hu-HU" altLang="hu-HU"/>
              <a:pPr/>
              <a:t>67</a:t>
            </a:fld>
            <a:endParaRPr lang="hu-HU" altLang="hu-HU"/>
          </a:p>
        </p:txBody>
      </p:sp>
      <p:sp>
        <p:nvSpPr>
          <p:cNvPr id="1783810" name="Rectangle 2"/>
          <p:cNvSpPr>
            <a:spLocks noChangeArrowheads="1"/>
          </p:cNvSpPr>
          <p:nvPr/>
        </p:nvSpPr>
        <p:spPr bwMode="auto">
          <a:xfrm>
            <a:off x="323850" y="404813"/>
            <a:ext cx="882015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56" tIns="26778" rIns="53556" bIns="26778"/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3300" b="1">
                <a:latin typeface="Tahoma" pitchFamily="34" charset="0"/>
                <a:cs typeface="Tahoma" pitchFamily="34" charset="0"/>
              </a:rPr>
              <a:t>HÁNY ÉV ALATT ÉRI EL AZ ÖSSZES NETTÓ JÖVEDELEM (PÉNZÁRAMLÁS) AZ EREDETI BEFEKTETÉS ÖSSZEGÉT</a:t>
            </a:r>
            <a:r>
              <a:rPr lang="hu-HU" altLang="hu-HU" sz="3300" b="1">
                <a:latin typeface="Tahoma" pitchFamily="34" charset="0"/>
              </a:rPr>
              <a:t>?</a:t>
            </a:r>
          </a:p>
        </p:txBody>
      </p:sp>
      <p:sp>
        <p:nvSpPr>
          <p:cNvPr id="1783811" name="Rectangle 3"/>
          <p:cNvSpPr>
            <a:spLocks noChangeArrowheads="1"/>
          </p:cNvSpPr>
          <p:nvPr/>
        </p:nvSpPr>
        <p:spPr bwMode="auto">
          <a:xfrm>
            <a:off x="868363" y="2201863"/>
            <a:ext cx="49990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2500" b="1">
                <a:latin typeface="Tahoma" pitchFamily="34" charset="0"/>
                <a:cs typeface="Tahoma" pitchFamily="34" charset="0"/>
              </a:rPr>
              <a:t>ELUTASÍTÁSI KRITÉRIUM</a:t>
            </a:r>
            <a:r>
              <a:rPr lang="fr-FR" altLang="hu-HU" sz="2500" b="1">
                <a:latin typeface="Tahoma" pitchFamily="34" charset="0"/>
              </a:rPr>
              <a:t> </a:t>
            </a:r>
            <a:endParaRPr lang="fr-FR" altLang="hu-HU" sz="2500">
              <a:latin typeface="Tahoma" pitchFamily="34" charset="0"/>
            </a:endParaRPr>
          </a:p>
        </p:txBody>
      </p:sp>
      <p:sp>
        <p:nvSpPr>
          <p:cNvPr id="1783812" name="Rectangle 4"/>
          <p:cNvSpPr>
            <a:spLocks noChangeArrowheads="1"/>
          </p:cNvSpPr>
          <p:nvPr/>
        </p:nvSpPr>
        <p:spPr bwMode="auto">
          <a:xfrm>
            <a:off x="827088" y="2724150"/>
            <a:ext cx="7656512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hu-HU" altLang="hu-HU" sz="2500">
                <a:latin typeface="Tahoma" pitchFamily="34" charset="0"/>
                <a:cs typeface="Tahoma" pitchFamily="34" charset="0"/>
              </a:rPr>
              <a:t>EL KELL UTASÍTANI </a:t>
            </a:r>
            <a:r>
              <a:rPr lang="fr-FR" altLang="hu-HU" sz="2500">
                <a:latin typeface="Tahoma" pitchFamily="34" charset="0"/>
                <a:cs typeface="Tahoma" pitchFamily="34" charset="0"/>
              </a:rPr>
              <a:t>MINDEN OLYAN TERVET, AMELYNEK A MEGTÉRÜLÉSI IDEJE MEGHALADJA A KITŰZÖTT NORMÁT.</a:t>
            </a:r>
          </a:p>
          <a:p>
            <a:pPr eaLnBrk="0" hangingPunct="0"/>
            <a:r>
              <a:rPr lang="hu-HU" altLang="hu-HU">
                <a:latin typeface="Tahoma" pitchFamily="34" charset="0"/>
                <a:cs typeface="Tahoma" pitchFamily="34" charset="0"/>
              </a:rPr>
              <a:t> </a:t>
            </a:r>
            <a:r>
              <a:rPr lang="fr-FR" altLang="hu-HU" sz="1500">
                <a:latin typeface="Tahoma" pitchFamily="34" charset="0"/>
              </a:rPr>
              <a:t> </a:t>
            </a:r>
            <a:endParaRPr lang="fr-FR" altLang="hu-HU" sz="1800">
              <a:latin typeface="Tahoma" pitchFamily="34" charset="0"/>
            </a:endParaRPr>
          </a:p>
        </p:txBody>
      </p:sp>
      <p:sp>
        <p:nvSpPr>
          <p:cNvPr id="1783813" name="Rectangle 5"/>
          <p:cNvSpPr>
            <a:spLocks noChangeArrowheads="1"/>
          </p:cNvSpPr>
          <p:nvPr/>
        </p:nvSpPr>
        <p:spPr bwMode="auto">
          <a:xfrm>
            <a:off x="868363" y="4197350"/>
            <a:ext cx="5143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2500" b="1">
                <a:latin typeface="Tahoma" pitchFamily="34" charset="0"/>
                <a:cs typeface="Tahoma" pitchFamily="34" charset="0"/>
              </a:rPr>
              <a:t>VÁLOGATÁSI KRITÉRIUM</a:t>
            </a:r>
            <a:r>
              <a:rPr lang="fr-FR" altLang="hu-HU" sz="2500" b="1">
                <a:latin typeface="Tahoma" pitchFamily="34" charset="0"/>
              </a:rPr>
              <a:t> </a:t>
            </a:r>
            <a:endParaRPr lang="fr-FR" altLang="hu-HU" sz="2500">
              <a:latin typeface="Tahoma" pitchFamily="34" charset="0"/>
            </a:endParaRPr>
          </a:p>
        </p:txBody>
      </p:sp>
      <p:sp>
        <p:nvSpPr>
          <p:cNvPr id="1783814" name="Rectangle 6"/>
          <p:cNvSpPr>
            <a:spLocks noChangeArrowheads="1"/>
          </p:cNvSpPr>
          <p:nvPr/>
        </p:nvSpPr>
        <p:spPr bwMode="auto">
          <a:xfrm>
            <a:off x="900113" y="4941888"/>
            <a:ext cx="74168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556" tIns="26778" rIns="53556" bIns="26778">
            <a:spAutoFit/>
          </a:bodyPr>
          <a:lstStyle>
            <a:lvl1pPr algn="l" defTabSz="534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 algn="l" defTabSz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34988" algn="l" defTabSz="534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803275" algn="l" defTabSz="534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071563" algn="l" defTabSz="534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5287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9859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4431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900363" defTabSz="534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altLang="hu-HU" sz="2500">
                <a:latin typeface="Tahoma" pitchFamily="34" charset="0"/>
                <a:cs typeface="Tahoma" pitchFamily="34" charset="0"/>
              </a:rPr>
              <a:t>KÉT KONKURENS TERV KÖZÜL AZT VÁLASZTJÁK, AMELYNEK A MEGTÉRÜLÉSI IDEJE RÖVIDEBB.</a:t>
            </a:r>
            <a:r>
              <a:rPr lang="fr-FR" altLang="hu-HU" sz="2500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2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811" grpId="0"/>
      <p:bldP spid="1783812" grpId="0"/>
      <p:bldP spid="1783813" grpId="0"/>
      <p:bldP spid="17838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0EE5-38C9-4E02-8D93-226B6AACA2AE}" type="slidenum">
              <a:rPr lang="hu-HU" altLang="hu-HU" b="1">
                <a:solidFill>
                  <a:schemeClr val="tx1"/>
                </a:solidFill>
              </a:rPr>
              <a:pPr/>
              <a:t>68</a:t>
            </a:fld>
            <a:endParaRPr lang="hu-HU" altLang="hu-HU" b="1">
              <a:solidFill>
                <a:schemeClr val="tx1"/>
              </a:solidFill>
            </a:endParaRPr>
          </a:p>
        </p:txBody>
      </p:sp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pPr algn="l">
              <a:buFontTx/>
              <a:buAutoNum type="arabicPeriod"/>
            </a:pPr>
            <a:r>
              <a:rPr lang="hu-HU" altLang="hu-HU" sz="3200" b="1" dirty="0">
                <a:solidFill>
                  <a:schemeClr val="tx1"/>
                </a:solidFill>
              </a:rPr>
              <a:t>ÉV:			 - 22620 EFT</a:t>
            </a:r>
            <a:br>
              <a:rPr lang="hu-HU" altLang="hu-HU" sz="3200" b="1" dirty="0">
                <a:solidFill>
                  <a:schemeClr val="tx1"/>
                </a:solidFill>
              </a:rPr>
            </a:br>
            <a:r>
              <a:rPr lang="hu-HU" altLang="hu-HU" sz="3200" b="1" dirty="0">
                <a:solidFill>
                  <a:schemeClr val="tx1"/>
                </a:solidFill>
              </a:rPr>
              <a:t>2. ÉV: 			</a:t>
            </a:r>
            <a:r>
              <a:rPr lang="hu-HU" altLang="hu-HU" sz="3200" b="1" u="sng" dirty="0">
                <a:solidFill>
                  <a:schemeClr val="tx1"/>
                </a:solidFill>
              </a:rPr>
              <a:t>+ 13755 EFT</a:t>
            </a:r>
            <a:r>
              <a:rPr lang="hu-HU" altLang="hu-HU" sz="3200" b="1" dirty="0">
                <a:solidFill>
                  <a:schemeClr val="tx1"/>
                </a:solidFill>
              </a:rPr>
              <a:t/>
            </a:r>
            <a:br>
              <a:rPr lang="hu-HU" altLang="hu-HU" sz="3200" b="1" dirty="0">
                <a:solidFill>
                  <a:schemeClr val="tx1"/>
                </a:solidFill>
              </a:rPr>
            </a:br>
            <a:r>
              <a:rPr lang="hu-HU" altLang="hu-HU" sz="3200" b="1" dirty="0">
                <a:solidFill>
                  <a:schemeClr val="tx1"/>
                </a:solidFill>
              </a:rPr>
              <a:t>KÜLÖNBSÉG:  </a:t>
            </a:r>
            <a:r>
              <a:rPr lang="hu-HU" altLang="hu-HU" sz="3200" b="1" dirty="0" smtClean="0">
                <a:solidFill>
                  <a:schemeClr val="tx1"/>
                </a:solidFill>
              </a:rPr>
              <a:t>      </a:t>
            </a:r>
            <a:r>
              <a:rPr lang="hu-HU" altLang="hu-HU" sz="3200" b="1" dirty="0">
                <a:solidFill>
                  <a:schemeClr val="tx1"/>
                </a:solidFill>
              </a:rPr>
              <a:t>-   8865 EFT</a:t>
            </a:r>
            <a:br>
              <a:rPr lang="hu-HU" altLang="hu-HU" sz="3200" b="1" dirty="0">
                <a:solidFill>
                  <a:schemeClr val="tx1"/>
                </a:solidFill>
              </a:rPr>
            </a:br>
            <a:r>
              <a:rPr lang="hu-HU" altLang="hu-HU" sz="3200" b="1" dirty="0">
                <a:solidFill>
                  <a:schemeClr val="tx1"/>
                </a:solidFill>
              </a:rPr>
              <a:t>3. ÉV: 			</a:t>
            </a:r>
            <a:r>
              <a:rPr lang="hu-HU" altLang="hu-HU" sz="3200" b="1" dirty="0" smtClean="0">
                <a:solidFill>
                  <a:schemeClr val="tx1"/>
                </a:solidFill>
              </a:rPr>
              <a:t> </a:t>
            </a:r>
            <a:r>
              <a:rPr lang="hu-HU" altLang="hu-HU" sz="3200" b="1" dirty="0">
                <a:solidFill>
                  <a:schemeClr val="tx1"/>
                </a:solidFill>
              </a:rPr>
              <a:t>13755 EFT</a:t>
            </a:r>
            <a:br>
              <a:rPr lang="hu-HU" altLang="hu-HU" sz="3200" b="1" dirty="0">
                <a:solidFill>
                  <a:schemeClr val="tx1"/>
                </a:solidFill>
              </a:rPr>
            </a:br>
            <a:r>
              <a:rPr lang="hu-HU" altLang="hu-HU" sz="3200" b="1" dirty="0">
                <a:solidFill>
                  <a:schemeClr val="tx1"/>
                </a:solidFill>
              </a:rPr>
              <a:t>		</a:t>
            </a:r>
            <a:r>
              <a:rPr lang="hu-HU" altLang="hu-HU" sz="3200" b="1" dirty="0" smtClean="0">
                <a:solidFill>
                  <a:schemeClr val="tx1"/>
                </a:solidFill>
              </a:rPr>
              <a:t/>
            </a:r>
            <a:br>
              <a:rPr lang="hu-HU" altLang="hu-HU" sz="3200" b="1" dirty="0" smtClean="0">
                <a:solidFill>
                  <a:schemeClr val="tx1"/>
                </a:solidFill>
              </a:rPr>
            </a:br>
            <a:r>
              <a:rPr lang="hu-HU" altLang="hu-HU" sz="3200" b="1" dirty="0" smtClean="0">
                <a:solidFill>
                  <a:schemeClr val="tx1"/>
                </a:solidFill>
              </a:rPr>
              <a:t>8865/13755 </a:t>
            </a:r>
            <a:r>
              <a:rPr lang="hu-HU" altLang="hu-HU" sz="3200" b="1" dirty="0">
                <a:solidFill>
                  <a:schemeClr val="tx1"/>
                </a:solidFill>
              </a:rPr>
              <a:t>= 64% </a:t>
            </a:r>
            <a:br>
              <a:rPr lang="hu-HU" altLang="hu-HU" sz="3200" b="1" dirty="0">
                <a:solidFill>
                  <a:schemeClr val="tx1"/>
                </a:solidFill>
              </a:rPr>
            </a:br>
            <a:r>
              <a:rPr lang="hu-HU" altLang="hu-HU" sz="3200" b="1" dirty="0" smtClean="0">
                <a:solidFill>
                  <a:schemeClr val="tx1"/>
                </a:solidFill>
              </a:rPr>
              <a:t/>
            </a:r>
            <a:br>
              <a:rPr lang="hu-HU" altLang="hu-HU" sz="3200" b="1" dirty="0" smtClean="0">
                <a:solidFill>
                  <a:schemeClr val="tx1"/>
                </a:solidFill>
              </a:rPr>
            </a:br>
            <a:r>
              <a:rPr lang="hu-HU" altLang="hu-HU" sz="3200" b="1" dirty="0" smtClean="0">
                <a:solidFill>
                  <a:schemeClr val="tx1"/>
                </a:solidFill>
              </a:rPr>
              <a:t>TEHÁT </a:t>
            </a:r>
            <a:r>
              <a:rPr lang="hu-HU" altLang="hu-HU" sz="3200" b="1" dirty="0">
                <a:solidFill>
                  <a:schemeClr val="tx1"/>
                </a:solidFill>
              </a:rPr>
              <a:t>AZ ELSŐ ÉVBEN JELENTKEZŐ </a:t>
            </a:r>
            <a:r>
              <a:rPr lang="hu-HU" altLang="hu-HU" sz="3200" b="1" dirty="0" smtClean="0">
                <a:solidFill>
                  <a:schemeClr val="tx1"/>
                </a:solidFill>
              </a:rPr>
              <a:t>KIADÁS </a:t>
            </a:r>
            <a:r>
              <a:rPr lang="hu-HU" altLang="hu-HU" sz="3200" b="1" dirty="0" smtClean="0">
                <a:solidFill>
                  <a:srgbClr val="FF0000"/>
                </a:solidFill>
              </a:rPr>
              <a:t>1,64 </a:t>
            </a:r>
            <a:r>
              <a:rPr lang="hu-HU" altLang="hu-HU" sz="3200" b="1" dirty="0">
                <a:solidFill>
                  <a:srgbClr val="FF0000"/>
                </a:solidFill>
              </a:rPr>
              <a:t>ÉV </a:t>
            </a:r>
            <a:r>
              <a:rPr lang="hu-HU" altLang="hu-HU" sz="3200" b="1" dirty="0" smtClean="0">
                <a:solidFill>
                  <a:schemeClr val="tx1"/>
                </a:solidFill>
              </a:rPr>
              <a:t>ALATT </a:t>
            </a:r>
            <a:r>
              <a:rPr lang="hu-HU" altLang="hu-HU" sz="3200" b="1" dirty="0">
                <a:solidFill>
                  <a:schemeClr val="tx1"/>
                </a:solidFill>
              </a:rPr>
              <a:t>TÉRÜL MEG</a:t>
            </a:r>
            <a:r>
              <a:rPr lang="hu-HU" altLang="hu-HU" sz="3200" b="1" dirty="0" smtClean="0">
                <a:solidFill>
                  <a:schemeClr val="tx1"/>
                </a:solidFill>
              </a:rPr>
              <a:t>!</a:t>
            </a:r>
            <a:br>
              <a:rPr lang="hu-HU" altLang="hu-HU" sz="3200" b="1" dirty="0" smtClean="0">
                <a:solidFill>
                  <a:schemeClr val="tx1"/>
                </a:solidFill>
              </a:rPr>
            </a:br>
            <a:r>
              <a:rPr lang="hu-HU" altLang="hu-HU" sz="4000" b="1" dirty="0" smtClean="0">
                <a:solidFill>
                  <a:srgbClr val="FF3300"/>
                </a:solidFill>
                <a:sym typeface="Wingdings" pitchFamily="2" charset="2"/>
              </a:rPr>
              <a:t> </a:t>
            </a:r>
            <a:r>
              <a:rPr lang="hu-HU" altLang="hu-HU" sz="4000" b="1" dirty="0">
                <a:solidFill>
                  <a:srgbClr val="FF3300"/>
                </a:solidFill>
              </a:rPr>
              <a:t>MEGÉRI BELEVÁGNI A BERUHÁZÁSBA!</a:t>
            </a:r>
            <a:endParaRPr lang="hu-HU" altLang="hu-H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EEDD1D-8507-4387-A5E4-F80FAF83E1C8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hu-HU" altLang="hu-HU" sz="140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0" y="2492896"/>
            <a:ext cx="5818188" cy="1143000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rgbClr val="FF3300"/>
                </a:solidFill>
              </a:rPr>
              <a:t>A SZABAD CASH FLOW MEGHATÁROZÁSÁRA A GAZDASÁGOSSÁGI SZÁMÍTÁSOKNÁL ÉS A CÉGÉRTÉK-BECSLÉSNÉL VAN SZÜKSÉGÜNK!</a:t>
            </a:r>
          </a:p>
        </p:txBody>
      </p:sp>
      <p:pic>
        <p:nvPicPr>
          <p:cNvPr id="5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7464DC-3882-45AE-A67C-10752B26296D}" type="slidenum">
              <a:rPr lang="hu-HU" altLang="hu-HU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5903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hu-HU" sz="2800" b="1">
              <a:solidFill>
                <a:schemeClr val="bg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b="1" dirty="0" smtClean="0">
                <a:solidFill>
                  <a:srgbClr val="FF0000"/>
                </a:solidFill>
              </a:rPr>
              <a:t>CASH FLOW ÖSSZEÁLLÍTÁS CÉLJAI</a:t>
            </a:r>
          </a:p>
        </p:txBody>
      </p:sp>
      <p:sp>
        <p:nvSpPr>
          <p:cNvPr id="1652740" name="Rectangle 4"/>
          <p:cNvSpPr>
            <a:spLocks noChangeArrowheads="1"/>
          </p:cNvSpPr>
          <p:nvPr/>
        </p:nvSpPr>
        <p:spPr bwMode="auto">
          <a:xfrm>
            <a:off x="4572000" y="998538"/>
            <a:ext cx="4259263" cy="1350962"/>
          </a:xfrm>
          <a:prstGeom prst="rect">
            <a:avLst/>
          </a:prstGeom>
          <a:solidFill>
            <a:srgbClr val="FFFF99"/>
          </a:solidFill>
          <a:ln w="9525">
            <a:solidFill>
              <a:srgbClr val="354C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>
                <a:solidFill>
                  <a:srgbClr val="FF0000"/>
                </a:solidFill>
              </a:rPr>
              <a:t>PÉNZÜGYI  MEGKÖZELÍTÉS 1:</a:t>
            </a:r>
            <a:br>
              <a:rPr lang="hu-HU" altLang="hu-HU" sz="2000" dirty="0">
                <a:solidFill>
                  <a:srgbClr val="FF0000"/>
                </a:solidFill>
              </a:rPr>
            </a:br>
            <a:r>
              <a:rPr lang="hu-HU" altLang="hu-HU" sz="2000" dirty="0"/>
              <a:t>Pénzáram -  a befektetés és a befektetés érték- változásának követésére szolgáló eszköz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sp>
        <p:nvSpPr>
          <p:cNvPr id="1652741" name="Rectangle 5"/>
          <p:cNvSpPr>
            <a:spLocks noChangeArrowheads="1"/>
          </p:cNvSpPr>
          <p:nvPr/>
        </p:nvSpPr>
        <p:spPr bwMode="auto">
          <a:xfrm>
            <a:off x="385763" y="2511425"/>
            <a:ext cx="3195637" cy="2501900"/>
          </a:xfrm>
          <a:prstGeom prst="rect">
            <a:avLst/>
          </a:prstGeom>
          <a:solidFill>
            <a:srgbClr val="FFFF99"/>
          </a:solidFill>
          <a:ln w="9525">
            <a:solidFill>
              <a:srgbClr val="354C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>
                <a:solidFill>
                  <a:srgbClr val="FF0000"/>
                </a:solidFill>
              </a:rPr>
              <a:t>SZÁMVITELI MEGKÖZELÍTÉS:</a:t>
            </a:r>
            <a:br>
              <a:rPr lang="hu-HU" altLang="hu-HU" sz="2000" dirty="0">
                <a:solidFill>
                  <a:srgbClr val="FF0000"/>
                </a:solidFill>
              </a:rPr>
            </a:br>
            <a:r>
              <a:rPr lang="hu-HU" altLang="hu-HU" sz="2000" dirty="0"/>
              <a:t>Teljesítmény áramlás zavartalanságát biztosító pénzáramlás bemutatására és elemzésére szolgáló eszköz</a:t>
            </a:r>
          </a:p>
        </p:txBody>
      </p:sp>
      <p:sp>
        <p:nvSpPr>
          <p:cNvPr id="1652742" name="Text Box 6"/>
          <p:cNvSpPr txBox="1">
            <a:spLocks noChangeArrowheads="1"/>
          </p:cNvSpPr>
          <p:nvPr/>
        </p:nvSpPr>
        <p:spPr bwMode="auto">
          <a:xfrm>
            <a:off x="385763" y="5229225"/>
            <a:ext cx="3167062" cy="1165225"/>
          </a:xfrm>
          <a:prstGeom prst="rect">
            <a:avLst/>
          </a:prstGeom>
          <a:solidFill>
            <a:srgbClr val="000066"/>
          </a:solidFill>
          <a:ln w="9525">
            <a:solidFill>
              <a:srgbClr val="354C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00125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636713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2733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09888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3670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8242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2814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7386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Indirekt cash flow (közvetett vagy számviteli cash flow):  </a:t>
            </a:r>
            <a:b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a Számviteli törvény előírásai alapján (tényadatokkal) – a beszámoló kötelező része</a:t>
            </a:r>
          </a:p>
        </p:txBody>
      </p:sp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3565525" y="5492750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1652744" name="Text Box 8"/>
          <p:cNvSpPr txBox="1">
            <a:spLocks noChangeArrowheads="1"/>
          </p:cNvSpPr>
          <p:nvPr/>
        </p:nvSpPr>
        <p:spPr bwMode="auto">
          <a:xfrm>
            <a:off x="4572000" y="5138737"/>
            <a:ext cx="4221163" cy="1165225"/>
          </a:xfrm>
          <a:prstGeom prst="rect">
            <a:avLst/>
          </a:prstGeom>
          <a:solidFill>
            <a:srgbClr val="000066"/>
          </a:solidFill>
          <a:ln w="9525">
            <a:solidFill>
              <a:srgbClr val="354C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00125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636713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2733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09888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3670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8242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2814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7386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Direkt cash flow (közvetlen, operatív vagy pénzügyi cash flow, vagy likviditási terv): a várható és a tényleges pénzforgalom alapján – az operatív pénzügyi irányítás nélkülözhetetlen eszköze</a:t>
            </a:r>
          </a:p>
        </p:txBody>
      </p:sp>
      <p:sp>
        <p:nvSpPr>
          <p:cNvPr id="1652745" name="Text Box 9"/>
          <p:cNvSpPr txBox="1">
            <a:spLocks noChangeArrowheads="1"/>
          </p:cNvSpPr>
          <p:nvPr/>
        </p:nvSpPr>
        <p:spPr bwMode="auto">
          <a:xfrm>
            <a:off x="4558506" y="2591553"/>
            <a:ext cx="4248150" cy="1271588"/>
          </a:xfrm>
          <a:prstGeom prst="rect">
            <a:avLst/>
          </a:prstGeom>
          <a:solidFill>
            <a:srgbClr val="000066"/>
          </a:solidFill>
          <a:ln w="9525">
            <a:solidFill>
              <a:srgbClr val="354C7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00125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636713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2733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909888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3670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8242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2814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73868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Szabad cash flow</a:t>
            </a:r>
            <a:b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- free cash flow (FCF), </a:t>
            </a:r>
            <a:b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- free cash flow </a:t>
            </a:r>
            <a:r>
              <a:rPr lang="hu-HU" altLang="hu-HU" sz="1400" b="1" dirty="0" err="1">
                <a:solidFill>
                  <a:schemeClr val="bg1"/>
                </a:solidFill>
                <a:latin typeface="Tahoma" pitchFamily="34" charset="0"/>
              </a:rPr>
              <a:t>to</a:t>
            </a: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hu-HU" altLang="hu-HU" sz="1400" b="1" dirty="0" err="1">
                <a:solidFill>
                  <a:schemeClr val="bg1"/>
                </a:solidFill>
                <a:latin typeface="Tahoma" pitchFamily="34" charset="0"/>
              </a:rPr>
              <a:t>equity</a:t>
            </a: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 (FCFE)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– megtérülés számításhoz,  </a:t>
            </a:r>
            <a:b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hu-HU" altLang="hu-HU" sz="1400" b="1" dirty="0">
                <a:solidFill>
                  <a:schemeClr val="bg1"/>
                </a:solidFill>
                <a:latin typeface="Tahoma" pitchFamily="34" charset="0"/>
              </a:rPr>
              <a:t>   vállalatértékeléshez</a:t>
            </a:r>
          </a:p>
        </p:txBody>
      </p:sp>
      <p:sp>
        <p:nvSpPr>
          <p:cNvPr id="1652746" name="Rectangle 10"/>
          <p:cNvSpPr>
            <a:spLocks noChangeArrowheads="1"/>
          </p:cNvSpPr>
          <p:nvPr/>
        </p:nvSpPr>
        <p:spPr bwMode="auto">
          <a:xfrm>
            <a:off x="4572000" y="4005263"/>
            <a:ext cx="4248150" cy="1008062"/>
          </a:xfrm>
          <a:prstGeom prst="rect">
            <a:avLst/>
          </a:prstGeom>
          <a:solidFill>
            <a:srgbClr val="FFFF99"/>
          </a:solidFill>
          <a:ln w="9525">
            <a:solidFill>
              <a:srgbClr val="354C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hu-HU" altLang="hu-HU" sz="2000" dirty="0">
                <a:solidFill>
                  <a:srgbClr val="FF0000"/>
                </a:solidFill>
              </a:rPr>
              <a:t>PÉNZÜGYI MEGKÖZELÍTÉS 2:</a:t>
            </a:r>
            <a:br>
              <a:rPr lang="hu-HU" altLang="hu-HU" sz="2000" dirty="0">
                <a:solidFill>
                  <a:srgbClr val="FF0000"/>
                </a:solidFill>
              </a:rPr>
            </a:br>
            <a:r>
              <a:rPr lang="hu-HU" altLang="hu-HU" sz="2000" dirty="0"/>
              <a:t>A működés finanszírozása –</a:t>
            </a:r>
            <a:br>
              <a:rPr lang="hu-HU" altLang="hu-HU" sz="2000" dirty="0"/>
            </a:br>
            <a:r>
              <a:rPr lang="hu-HU" altLang="hu-HU" sz="2000" dirty="0"/>
              <a:t>a likviditás fenntartása.</a:t>
            </a:r>
          </a:p>
        </p:txBody>
      </p:sp>
    </p:spTree>
    <p:extLst>
      <p:ext uri="{BB962C8B-B14F-4D97-AF65-F5344CB8AC3E}">
        <p14:creationId xmlns:p14="http://schemas.microsoft.com/office/powerpoint/2010/main" val="2957157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40" grpId="0" build="p" animBg="1"/>
      <p:bldP spid="1652741" grpId="0" build="p" animBg="1"/>
      <p:bldP spid="1652742" grpId="0" animBg="1"/>
      <p:bldP spid="1652743" grpId="0"/>
      <p:bldP spid="1652744" grpId="0" animBg="1"/>
      <p:bldP spid="1652745" grpId="0" animBg="1"/>
      <p:bldP spid="165274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00" y="0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F6BDEDA-AABB-492F-8041-8208DB220C1F}" type="slidenum">
              <a:rPr lang="hu-HU" altLang="hu-HU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FontTx/>
                <a:buNone/>
                <a:defRPr/>
              </a:pPr>
              <a:t>70</a:t>
            </a:fld>
            <a:endParaRPr lang="hu-HU" altLang="hu-H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MIRŐL VOLT MA SZÓ?</a:t>
            </a:r>
          </a:p>
        </p:txBody>
      </p:sp>
      <p:sp>
        <p:nvSpPr>
          <p:cNvPr id="2272260" name="AutoShape 4"/>
          <p:cNvSpPr>
            <a:spLocks/>
          </p:cNvSpPr>
          <p:nvPr/>
        </p:nvSpPr>
        <p:spPr bwMode="auto">
          <a:xfrm>
            <a:off x="217488" y="2420888"/>
            <a:ext cx="8675687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MEGÉRTETTÜK, HOGYAN KAPCSOLÓDNAK A CASH FLOW EGYES RÉSZEI A LEGFONTOSABB STRATÉGIAI DÖNTÉSEKGHEZ. </a:t>
            </a:r>
          </a:p>
        </p:txBody>
      </p:sp>
      <p:sp>
        <p:nvSpPr>
          <p:cNvPr id="2272261" name="AutoShape 1"/>
          <p:cNvSpPr>
            <a:spLocks/>
          </p:cNvSpPr>
          <p:nvPr/>
        </p:nvSpPr>
        <p:spPr bwMode="auto">
          <a:xfrm>
            <a:off x="107950" y="692150"/>
            <a:ext cx="8856663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571500" indent="-571500">
              <a:spcBef>
                <a:spcPct val="0"/>
              </a:spcBef>
              <a:defRPr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MEGTUDTUK, HOGYAN KELL A  CASHFLOW-T ÁLOMÁNYI ÉS FORGALMI SZEMLÉLETBEN ÖSSZEÁLLÍTANI. MINDKÉT LEVEZETÉSSEL AZONOS LESZ A PÉNZFORGALOM. </a:t>
            </a:r>
            <a:endParaRPr lang="hu-HU" altLang="hu-H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72262" name="AutoShape 6"/>
          <p:cNvSpPr>
            <a:spLocks/>
          </p:cNvSpPr>
          <p:nvPr/>
        </p:nvSpPr>
        <p:spPr bwMode="auto">
          <a:xfrm>
            <a:off x="34925" y="3789363"/>
            <a:ext cx="8785225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  <a:sym typeface="Wingdings" pitchFamily="2" charset="2"/>
            </a:endParaRPr>
          </a:p>
          <a:p>
            <a:pPr marL="571500" indent="-571500">
              <a:spcBef>
                <a:spcPct val="0"/>
              </a:spcBef>
              <a:defRPr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MEGJEGYEZTÜK, HOGY A BERUHÁZÁSGAZDASÁGOSSÁGI SZÁMÍTÁSOKBAN A </a:t>
            </a:r>
            <a:r>
              <a:rPr lang="hu-HU" alt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RENDELKEZÉSRE ÁLLÓ SZABAD CASF FLOW ALAPJÁN DÖNTHETJÜK EL, HOGY MEGÉRI-E VAGY SEM A BERUHÁZÁS.</a:t>
            </a:r>
            <a:endParaRPr lang="hu-HU" altLang="hu-H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26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60" grpId="0"/>
      <p:bldP spid="2272260" grpId="1"/>
      <p:bldP spid="2272261" grpId="0"/>
      <p:bldP spid="2272262" grpId="0"/>
      <p:bldP spid="22722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61B488-5222-4209-A220-7729D784F031}" type="slidenum">
              <a:rPr lang="hu-HU" altLang="hu-HU" sz="1400" b="1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400" b="1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3683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1. PÉNZFORGALMI TERV </a:t>
            </a:r>
            <a:br>
              <a:rPr lang="hu-HU" altLang="hu-HU" sz="4000" b="1" smtClean="0"/>
            </a:br>
            <a:r>
              <a:rPr lang="hu-HU" altLang="hu-HU" sz="4000" b="1" smtClean="0"/>
              <a:t>(CASH FLOW FORECAST)</a:t>
            </a:r>
            <a:br>
              <a:rPr lang="hu-HU" altLang="hu-HU" sz="4000" b="1" smtClean="0"/>
            </a:br>
            <a:r>
              <a:rPr lang="hu-HU" altLang="hu-HU" sz="4000" b="1" smtClean="0"/>
              <a:t/>
            </a:r>
            <a:br>
              <a:rPr lang="hu-HU" altLang="hu-HU" sz="4000" b="1" smtClean="0"/>
            </a:br>
            <a:r>
              <a:rPr lang="hu-HU" altLang="hu-HU" sz="4000" b="1" smtClean="0"/>
              <a:t> </a:t>
            </a:r>
            <a:br>
              <a:rPr lang="hu-HU" altLang="hu-HU" sz="4000" b="1" smtClean="0"/>
            </a:br>
            <a:r>
              <a:rPr lang="hu-HU" altLang="hu-HU" sz="4000" b="1" smtClean="0"/>
              <a:t>CÉLJA A MŰKÖDÉS FINANSZÍROZÁSÁNAK  FOLYAMATOS, ZAVARTALAN BIZTOSÍTÁSA</a:t>
            </a:r>
          </a:p>
        </p:txBody>
      </p:sp>
    </p:spTree>
    <p:extLst>
      <p:ext uri="{BB962C8B-B14F-4D97-AF65-F5344CB8AC3E}">
        <p14:creationId xmlns:p14="http://schemas.microsoft.com/office/powerpoint/2010/main" val="40728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C5CED6-61BB-44D1-9748-F3CF0F5568AC}" type="slidenum">
              <a:rPr lang="hu-HU" altLang="hu-HU" sz="1400" b="1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 b="1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178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VIZSGÁLJA EGY JÖVŐBELI IDŐSZAK VÁRHATÓ NETTÓ PÉNZÁLLOMÁNYÁT: </a:t>
            </a:r>
            <a:br>
              <a:rPr lang="hu-HU" altLang="hu-HU" sz="4000" b="1" dirty="0" smtClean="0"/>
            </a:br>
            <a:r>
              <a:rPr lang="hu-HU" altLang="hu-HU" sz="4000" b="1" dirty="0" smtClean="0"/>
              <a:t/>
            </a:r>
            <a:br>
              <a:rPr lang="hu-HU" altLang="hu-HU" sz="4000" b="1" dirty="0" smtClean="0"/>
            </a:br>
            <a:r>
              <a:rPr lang="hu-HU" altLang="hu-HU" sz="4000" b="1" dirty="0" smtClean="0"/>
              <a:t>SZÜKSÉGES-E PÓTLÓLAGOS KÉSZPÉNZ INFÚZIÓ, </a:t>
            </a:r>
            <a:br>
              <a:rPr lang="hu-HU" altLang="hu-HU" sz="4000" b="1" dirty="0" smtClean="0"/>
            </a:br>
            <a:r>
              <a:rPr lang="hu-HU" altLang="hu-HU" sz="4000" b="1" dirty="0" smtClean="0"/>
              <a:t>VAGY</a:t>
            </a:r>
            <a:br>
              <a:rPr lang="hu-HU" altLang="hu-HU" sz="4000" b="1" dirty="0" smtClean="0"/>
            </a:br>
            <a:r>
              <a:rPr lang="hu-HU" altLang="hu-HU" sz="4000" b="1" dirty="0" smtClean="0"/>
              <a:t>NINCS-E KIHELYEZHETŐ PÉNZESZKÖZ?</a:t>
            </a:r>
          </a:p>
        </p:txBody>
      </p:sp>
    </p:spTree>
    <p:extLst>
      <p:ext uri="{BB962C8B-B14F-4D97-AF65-F5344CB8AC3E}">
        <p14:creationId xmlns:p14="http://schemas.microsoft.com/office/powerpoint/2010/main" val="13272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41431</TotalTime>
  <Words>2897</Words>
  <Application>Microsoft Office PowerPoint</Application>
  <PresentationFormat>Diavetítés a képernyőre (4:3 oldalarány)</PresentationFormat>
  <Paragraphs>1034</Paragraphs>
  <Slides>70</Slides>
  <Notes>15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1" baseType="lpstr">
      <vt:lpstr>Alapértelmezett terv</vt:lpstr>
      <vt:lpstr>11. PÉNZÁRAMLÁSOK KIMUTATÁSA</vt:lpstr>
      <vt:lpstr>PowerPoint bemutató</vt:lpstr>
      <vt:lpstr>TANULSÁG: - A MAI ELŐADÁS LEGFONTOSABB ÜZENETEI -</vt:lpstr>
      <vt:lpstr>PowerPoint bemutató</vt:lpstr>
      <vt:lpstr>PowerPoint bemutató</vt:lpstr>
      <vt:lpstr>PowerPoint bemutató</vt:lpstr>
      <vt:lpstr>CASH FLOW ÖSSZEÁLLÍTÁS CÉLJAI</vt:lpstr>
      <vt:lpstr>1. PÉNZFORGALMI TERV  (CASH FLOW FORECAST)    CÉLJA A MŰKÖDÉS FINANSZÍROZÁSÁNAK  FOLYAMATOS, ZAVARTALAN BIZTOSÍTÁSA</vt:lpstr>
      <vt:lpstr>VIZSGÁLJA EGY JÖVŐBELI IDŐSZAK VÁRHATÓ NETTÓ PÉNZÁLLOMÁNYÁT:   SZÜKSÉGES-E PÓTLÓLAGOS KÉSZPÉNZ INFÚZIÓ,  VAGY NINCS-E KIHELYEZHETŐ PÉNZESZKÖZ?</vt:lpstr>
      <vt:lpstr>ÖNÁLLÓ FELADAT VIZSGAJEGY JAVÍTÁSÁHOZ (2 PONT)  PÉNZFORGALMI TERV KÉSZÍTÉS</vt:lpstr>
      <vt:lpstr>PowerPoint bemutató</vt:lpstr>
      <vt:lpstr>A MÉRLEGBEN AZ ÉV ELEJI NYITÓ ÉS AZ ÉV VÉGI ZÁRÓ PÉNZKÉSZLET ÖSSZEGE SZEREPEL</vt:lpstr>
      <vt:lpstr>A MÉRLEG ÉS A CASH FLOW KÖZÖTTI ÖSSZEFÜGGÉS</vt:lpstr>
      <vt:lpstr> Z – NY = PÉNZÁRAMLÁS EGYENLEGE AZ ÉV SORÁN</vt:lpstr>
      <vt:lpstr>ENNÉL AZONBAN RÉSZLETESEBB INFORMÁCIÓK KELLENEK  A PÉNZÁRAMLÁSAINKRÓL IS!</vt:lpstr>
      <vt:lpstr>HOGY MIBŐL LETT PÉNZÜNK AZ ÉV SORÁN?    EZEK A   PÉNZFORRÁSOK  VAGY  PÉNZBEVÉTELEK  (CASH IN FLOW, CIF) </vt:lpstr>
      <vt:lpstr>ÉS MIRE KÖLTÖTTÜK EL A PÉNZÜNKET AZ ÉV SORÁN?    EZEK A   PÉNZ FELHASZNÁLÁSOK  VAGY  PÉNZKIADÁSOK  (CASH ON FLOW, COF) </vt:lpstr>
      <vt:lpstr>MIBŐL LEHET PÉNZÜNK?</vt:lpstr>
      <vt:lpstr>A MÉRLEG ÉS A CASH FLOW KÖZÖTTI ÖSSZEFÜGGÉS</vt:lpstr>
      <vt:lpstr>OPERATÍV CASH FOW SZÁMÍTÁSA</vt:lpstr>
      <vt:lpstr>MÉRLEG</vt:lpstr>
      <vt:lpstr>BEMUTATÓ FELADAT A KÖZVETLEN ÉS KÖZVETETT CASH FLOW KIMUTATÁSRA </vt:lpstr>
      <vt:lpstr>INFORMÁCIÓK</vt:lpstr>
      <vt:lpstr>PowerPoint bemutató</vt:lpstr>
      <vt:lpstr>CASH FLOW SZÁMÍTÁS A KORÁBBI KÉSZLETELSZÁMOLÁS MÉRLEGELT ÁTLAGÁRAS PÉLDÁBÓL</vt:lpstr>
      <vt:lpstr>CASH FLOW SZÁMÍTÁS A KORÁBBI KÉSZLETELSZÁMOLÁS MÉRLEGELT ÁTLAGÁRAS PÉLDÁBÓL</vt:lpstr>
      <vt:lpstr>A DIREKT ÉS INDIREKT MÓDSZERREL IS AZONOS IDŐSZAKRA UGYANAZT A VÉGEREDMÉNYT KELL KAPNI!</vt:lpstr>
      <vt:lpstr>PowerPoint bemutató</vt:lpstr>
      <vt:lpstr>PowerPoint bemutató</vt:lpstr>
      <vt:lpstr>INDIREKT CASH FLOW KIMUTATÁS</vt:lpstr>
      <vt:lpstr>MINDEZT AZONBAN A LEGFONTOSABB VEZETŐI DÖNTÉSEINKKEL ÖSSZEFÜGGÉSBEN KELL LÁTNUNK!</vt:lpstr>
      <vt:lpstr>PowerPoint bemutató</vt:lpstr>
      <vt:lpstr>STRATÉGIAI DÖNTÉSEK</vt:lpstr>
      <vt:lpstr>PowerPoint bemutató</vt:lpstr>
      <vt:lpstr>A CASH FLOW AZ IDŐSZAK MŰKÖDÉSI, BEFEKTETÉSI ÉS FINANSZÍROZÁSI PÉNZÁRAMAIT RÉSZLETEZI </vt:lpstr>
      <vt:lpstr>A CASH FLOW AZ ÜZLETI DÖNTÉSEK TERVEZÉSÉNÉL ÉS ELLENŐRZÉSÉNÉL NÉLKÜLÖZHETETLEN!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AJÁNLOTT IRODALOM</vt:lpstr>
      <vt:lpstr>AZ INFORMATIKAI PROJEKT  CÉLJA EGY ÉRTÉKESÍTÉST TÁMOGATÓ RENDSZER BEVEZETÉSE</vt:lpstr>
      <vt:lpstr>MIKOR GAZDASÁGOS EGY INFORMATIKAI PROJEKT?</vt:lpstr>
      <vt:lpstr>PowerPoint bemutató</vt:lpstr>
      <vt:lpstr>A DÖNTÉSHEZ TUDNUNK KELL: </vt:lpstr>
      <vt:lpstr>1. MEKKORA HASZON ÉRHETŐ EL ÉVENTE A MEGVALÓSÍTÁST KÖVETŐEN?</vt:lpstr>
      <vt:lpstr>A PÉLDÁNKBAN EZ ÉVI 20 MILLIÓ MEGTAKARÍTÁS</vt:lpstr>
      <vt:lpstr>2. MENNYI IDEIG TART A KIVITELEZÉS? </vt:lpstr>
      <vt:lpstr>A PÉLDÁNKBAN EZ EGY ÉV</vt:lpstr>
      <vt:lpstr>3. HÁNY ÉVIG AKARJUK MŰKÖDTETNI A RENDSZERT? </vt:lpstr>
      <vt:lpstr>A PÉLDÁNKBAN ÖT ÉVIG, TEHÁT A TELJES ÁTFUTÁSI IDŐ HAT ÉV.</vt:lpstr>
      <vt:lpstr>4. MILYEN KIADÁSOK MERÜLNEK FEL? </vt:lpstr>
      <vt:lpstr>A PÉLDÁNKBAN A BERUHÁZÁS BEKERÜLÉSI ÉRTÉKE 3 MILLIÓ FORINT</vt:lpstr>
      <vt:lpstr>ÉS ÉVENTE 150 EZER FORINT TOVÁBBI KIADÁS FELMERÜLÉSE VÁRHATÓ A HARDVERREL ÖSSZEFÜGGÉSBEN</vt:lpstr>
      <vt:lpstr>AZ ELSŐ ÉVBEN 15 MILLIÓ, A TOVÁBBIAKBAN 3,5 MILLIÓ FORINT KIADÁS FELMERÜLÉSE VÁRHATÓ A SZOFTVERREL ÉS AZ ILLESZTÉSSEL ÖSSZEFÜGGÉSBEN.</vt:lpstr>
      <vt:lpstr>AZ ELSŐ ÉVBEN OKTATÁSRA 1,4 MILLIÓT KELL FORDÍTANI</vt:lpstr>
      <vt:lpstr>EZEN KÍVÜL AZ ELSŐ ÉVBEN 3,5 MILLIÓ, A TOVÁBBIAKBAN 0,5 MILLIÓ FORINT TARTALÉKKAL SZÁMOLNAK ELŐRE NEM LÁTHATÓ RENDKÍVÜLI KIADÁSOKRA. </vt:lpstr>
      <vt:lpstr>PÉNZKIADÁSOK TERVE (EFT)</vt:lpstr>
      <vt:lpstr>A BERUHÁZÁS PÉNZÜGYI MOZGÁSAI </vt:lpstr>
      <vt:lpstr>NYERESÉGRE GYAKOROLT HATÁS</vt:lpstr>
      <vt:lpstr>PÉNZÜGYI HATÁSOK ÖSSZEFOGLALÁSA</vt:lpstr>
      <vt:lpstr>PÉNZÁRAMLÁSOK TERVE</vt:lpstr>
      <vt:lpstr>5. MENNYI A MEGTÉRÜLÉSI IDŐ? </vt:lpstr>
      <vt:lpstr>PowerPoint bemutató</vt:lpstr>
      <vt:lpstr>ÉV:    - 22620 EFT 2. ÉV:    + 13755 EFT KÜLÖNBSÉG:        -   8865 EFT 3. ÉV:     13755 EFT    8865/13755 = 64%   TEHÁT AZ ELSŐ ÉVBEN JELENTKEZŐ KIADÁS 1,64 ÉV ALATT TÉRÜL MEG!  MEGÉRI BELEVÁGNI A BERUHÁZÁSBA!</vt:lpstr>
      <vt:lpstr>A SZABAD CASH FLOW MEGHATÁROZÁSÁRA A GAZDASÁGOSSÁGI SZÁMÍTÁSOKNÁL ÉS A CÉGÉRTÉK-BECSLÉSNÉL VAN SZÜKSÉGÜNK!</vt:lpstr>
      <vt:lpstr>PowerPoint bemutató</vt:lpstr>
    </vt:vector>
  </TitlesOfParts>
  <Company>BME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laab</dc:creator>
  <cp:lastModifiedBy>LaabA</cp:lastModifiedBy>
  <cp:revision>242</cp:revision>
  <cp:lastPrinted>2014-02-18T06:42:58Z</cp:lastPrinted>
  <dcterms:created xsi:type="dcterms:W3CDTF">2009-11-22T10:24:48Z</dcterms:created>
  <dcterms:modified xsi:type="dcterms:W3CDTF">2016-05-02T08:22:20Z</dcterms:modified>
</cp:coreProperties>
</file>