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30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8" r:id="rId13"/>
    <p:sldId id="267" r:id="rId14"/>
    <p:sldId id="268" r:id="rId15"/>
    <p:sldId id="269" r:id="rId16"/>
    <p:sldId id="270" r:id="rId17"/>
    <p:sldId id="298" r:id="rId18"/>
    <p:sldId id="271" r:id="rId19"/>
    <p:sldId id="272" r:id="rId20"/>
    <p:sldId id="273" r:id="rId21"/>
    <p:sldId id="274" r:id="rId22"/>
    <p:sldId id="277" r:id="rId23"/>
    <p:sldId id="299" r:id="rId24"/>
    <p:sldId id="278" r:id="rId25"/>
    <p:sldId id="309" r:id="rId26"/>
    <p:sldId id="280" r:id="rId27"/>
    <p:sldId id="306" r:id="rId28"/>
    <p:sldId id="281" r:id="rId29"/>
    <p:sldId id="305" r:id="rId30"/>
    <p:sldId id="300" r:id="rId31"/>
    <p:sldId id="304" r:id="rId32"/>
    <p:sldId id="282" r:id="rId33"/>
    <p:sldId id="283" r:id="rId34"/>
    <p:sldId id="284" r:id="rId35"/>
    <p:sldId id="285" r:id="rId36"/>
    <p:sldId id="288" r:id="rId37"/>
    <p:sldId id="289" r:id="rId38"/>
    <p:sldId id="290" r:id="rId39"/>
    <p:sldId id="301" r:id="rId40"/>
    <p:sldId id="291" r:id="rId41"/>
    <p:sldId id="292" r:id="rId42"/>
    <p:sldId id="293" r:id="rId43"/>
    <p:sldId id="294" r:id="rId44"/>
    <p:sldId id="295" r:id="rId4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F2028-F764-411D-83B6-95395BCBB8B7}" type="slidenum">
              <a:rPr lang="hu-HU"/>
              <a:pPr/>
              <a:t>9</a:t>
            </a:fld>
            <a:endParaRPr lang="hu-HU"/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CAE995B-5ACD-4AB9-9A98-133B3060FA81}" type="slidenum">
              <a:rPr lang="hu-HU" sz="1200"/>
              <a:pPr algn="r"/>
              <a:t>9</a:t>
            </a:fld>
            <a:endParaRPr lang="hu-HU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ulk@finance.bme.h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/>
              <a:t>Pénzügyek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2013. őszi félév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/>
              <a:t>A döntések körülményei, lebonyolítása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251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600" b="1" dirty="0"/>
              <a:t>Csere</a:t>
            </a:r>
            <a:r>
              <a:rPr lang="hu-HU" sz="2600" dirty="0"/>
              <a:t> – általa nőhet a gazdagság, mindkét fél hasznosságérzete növekszik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600" dirty="0"/>
              <a:t>A cserével lemondunk valamiről (hasznosságról), ez nekünk költség – a költségek tehát nem a megszerzendő, hanem az </a:t>
            </a:r>
            <a:r>
              <a:rPr lang="hu-HU" sz="2600" i="1" dirty="0"/>
              <a:t>elvesztett</a:t>
            </a:r>
            <a:r>
              <a:rPr lang="hu-HU" sz="2600" dirty="0"/>
              <a:t> jószágokhoz (lehetőségekhez) kapcsolódnak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600" dirty="0"/>
              <a:t>Ezt az elvesztett hasznosságot </a:t>
            </a:r>
            <a:r>
              <a:rPr lang="hu-HU" sz="2600" b="1" dirty="0"/>
              <a:t>alternatíva költség</a:t>
            </a:r>
            <a:r>
              <a:rPr lang="hu-HU" sz="2600" dirty="0"/>
              <a:t>nek nevezzük és a „legjobb más” lehetőség értékeként definiáljuk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600" b="1" dirty="0"/>
              <a:t>Pénz</a:t>
            </a:r>
            <a:r>
              <a:rPr lang="hu-HU" sz="2600" dirty="0"/>
              <a:t>: csereeszköz, elvont hasznosság: hasznosságát az érte vásárolható jószágok hasznossága adja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600" b="1" dirty="0"/>
              <a:t>Tranzakciós költségek</a:t>
            </a:r>
            <a:r>
              <a:rPr lang="hu-HU" sz="2600" dirty="0"/>
              <a:t>: a csere lebonyolításához szükséges áldozatok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Még a költségekről…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423848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Tudjuk, hogy minden választás egyúttal lemondással (elvesztett haszonnal), azaz költséggel jár → </a:t>
            </a:r>
            <a:r>
              <a:rPr lang="hu-HU" sz="2800" b="1" dirty="0"/>
              <a:t>alternatíva költség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Azt is tudjuk, hogy a hasznosság szituációtól függ → </a:t>
            </a:r>
            <a:r>
              <a:rPr lang="hu-HU" sz="2800" b="1" dirty="0"/>
              <a:t>határelemzés szemlélet</a:t>
            </a:r>
            <a:r>
              <a:rPr lang="hu-HU" sz="2800" dirty="0"/>
              <a:t>: mindig csak az éppen aktuális szituációból történő „apró” elmozdulást vizsgáljuk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 korábbi lépések irrelevánsak!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Így a korábbi áldozatok is → elsüllyedt költségek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 döntéseink szempontjából releváns költségek így tehát mind határköltségek és egyúttal alternatíva költségek is, azaz: </a:t>
            </a:r>
            <a:r>
              <a:rPr lang="hu-HU" sz="2800" b="1" dirty="0"/>
              <a:t>határ alternatíva költségek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A</a:t>
            </a:r>
            <a:r>
              <a:rPr lang="hu-HU" sz="3200" dirty="0"/>
              <a:t> RÉSZVÉNYESI ÉRTÉK MAXIMALIZÁLÁSA</a:t>
            </a:r>
          </a:p>
        </p:txBody>
      </p:sp>
    </p:spTree>
    <p:extLst>
      <p:ext uri="{BB962C8B-B14F-4D97-AF65-F5344CB8AC3E}">
        <p14:creationId xmlns:p14="http://schemas.microsoft.com/office/powerpoint/2010/main" val="330291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profit fogalma (I.)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hu-HU" sz="2800" dirty="0"/>
              <a:t>Hogy definiáljuk a profitot?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hu-HU" sz="2400" dirty="0"/>
              <a:t>Legáltalánosabban: a teljes bevétel és az összes költség különbsége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hu-HU" sz="2400" dirty="0"/>
              <a:t>Kérdés: mit értünk költségek alatt?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hu-HU" sz="2800" dirty="0"/>
              <a:t>Néhány fontos fogalom, összefüggés: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hu-HU" sz="1400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hu-HU" sz="2400" dirty="0"/>
              <a:t>Hozam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hu-HU" sz="1800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hu-HU" sz="2400" dirty="0"/>
              <a:t>Kamatos kamatozás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hu-HU" sz="2400" dirty="0"/>
              <a:t>Nominális- vs. reálhozam</a:t>
            </a:r>
          </a:p>
          <a:p>
            <a:pPr>
              <a:lnSpc>
                <a:spcPct val="90000"/>
              </a:lnSpc>
            </a:pPr>
            <a:endParaRPr lang="hu-HU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7" y="3859609"/>
            <a:ext cx="2679473" cy="93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34722"/>
            <a:ext cx="2304181" cy="62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09" y="6024719"/>
            <a:ext cx="4248918" cy="50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986" y="5049044"/>
            <a:ext cx="4658477" cy="148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993616" y="4545806"/>
            <a:ext cx="209055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profit fogalma (II.)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Kockázatmentes kamat (hozam)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Miért fizetünk a kockázatmentes kölcsönökért kamatot?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Mert a kölcsönadó lemond a kölcsönadott pénzösszeg (tőke) által most nyerhető hasznosságokról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A hasznosságok elhalasztásáért kompenzációt kér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Pozitív időpreferencia</a:t>
            </a:r>
            <a:r>
              <a:rPr lang="hu-HU" dirty="0"/>
              <a:t>: a jelenbeli fogyasztást többre értékeljük, mint a jövőbelit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Másrészt a technikai, gazdasági fejlődésből kiesik egy időre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Reálértelemben kb. évi 2-3%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Jelölés: </a:t>
            </a:r>
            <a:r>
              <a:rPr lang="hu-HU" i="1" dirty="0" err="1"/>
              <a:t>r</a:t>
            </a:r>
            <a:r>
              <a:rPr lang="hu-HU" i="1" baseline="-25000" dirty="0" err="1"/>
              <a:t>f</a:t>
            </a:r>
            <a:endParaRPr lang="hu-HU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profit fogalma (III.)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Kockázatos hozam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Kockázat</a:t>
            </a:r>
            <a:r>
              <a:rPr lang="hu-HU" dirty="0"/>
              <a:t>: annak lehetősége, hogy a később kapott tényleges pénzösszegek eltérhetnek a várhatótól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Ez </a:t>
            </a:r>
            <a:r>
              <a:rPr lang="hu-HU" b="1" dirty="0"/>
              <a:t>nem csak negatív, hanem pozitív</a:t>
            </a:r>
            <a:r>
              <a:rPr lang="hu-HU" dirty="0"/>
              <a:t> irányú eltérési lehetőséget is magába foglal!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Az emberek általában </a:t>
            </a:r>
            <a:r>
              <a:rPr lang="hu-HU" b="1" dirty="0"/>
              <a:t>kockázatkerülők</a:t>
            </a:r>
            <a:r>
              <a:rPr lang="hu-HU" dirty="0"/>
              <a:t>, nem szeretik az eltérés, ingadozás lehetőségét (majd később meglátjuk, miért)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A kockázatvállalásért tehát kompenzációt, fizetséget várunk el, mert nem szívesen tesszük – ez persze csak </a:t>
            </a:r>
            <a:r>
              <a:rPr lang="hu-HU" b="1" dirty="0"/>
              <a:t>várható</a:t>
            </a:r>
            <a:r>
              <a:rPr lang="hu-HU" dirty="0"/>
              <a:t> fizetség, hiszen kockázatos ügyletről beszélünk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Jelölés: </a:t>
            </a:r>
            <a:r>
              <a:rPr lang="hu-HU" i="1" dirty="0"/>
              <a:t>E</a:t>
            </a:r>
            <a:r>
              <a:rPr lang="hu-HU" dirty="0"/>
              <a:t>(</a:t>
            </a:r>
            <a:r>
              <a:rPr lang="hu-HU" i="1" dirty="0"/>
              <a:t>r</a:t>
            </a:r>
            <a:r>
              <a:rPr lang="hu-HU" dirty="0"/>
              <a:t>), ahol </a:t>
            </a:r>
            <a:r>
              <a:rPr lang="hu-HU" i="1" dirty="0"/>
              <a:t>E</a:t>
            </a:r>
            <a:r>
              <a:rPr lang="hu-HU" dirty="0"/>
              <a:t> a várható értékre utal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profit fogalma (IV.)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A hozamok tehát a </a:t>
            </a:r>
            <a:r>
              <a:rPr lang="hu-HU" sz="2800" b="1" dirty="0"/>
              <a:t>tőke</a:t>
            </a:r>
            <a:r>
              <a:rPr lang="hu-HU" sz="2800" dirty="0"/>
              <a:t> használatához kapcsolódó </a:t>
            </a:r>
            <a:r>
              <a:rPr lang="hu-HU" sz="2800" b="1" dirty="0"/>
              <a:t>költség</a:t>
            </a:r>
            <a:r>
              <a:rPr lang="hu-HU" sz="2800" dirty="0"/>
              <a:t>eket reprezentálnak: időbeli hasznosságvesztés és kockázatvállalásból származó várható hasznosságvesztés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A bevételekből tehát a „klasszikus” költségek (pl. bérek, bérleti díjak) mellett a tulajdonosnak minden egyéb </a:t>
            </a:r>
            <a:r>
              <a:rPr lang="hu-HU" sz="2800" b="1" dirty="0"/>
              <a:t>alternatíva költségét</a:t>
            </a:r>
            <a:r>
              <a:rPr lang="hu-HU" sz="2800" dirty="0"/>
              <a:t> le kell vonnunk, hogy a profithoz jussunk (beleértve tehát tőkéjének alternatíva költségét is)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Lehetséges-e „csak úgy” tartósan profitra szert tenni?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/>
              <a:t>Alapvetően nem, a verseny miatt. A profithoz mindig valami „különleges tudás” kell, ami persze egy idő után eltűnik.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profit fogalma </a:t>
            </a:r>
            <a:r>
              <a:rPr lang="hu-HU" dirty="0" smtClean="0"/>
              <a:t>(V</a:t>
            </a:r>
            <a:r>
              <a:rPr lang="hu-HU" dirty="0"/>
              <a:t>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A profit néhány jellemző forrása: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b="1" dirty="0"/>
              <a:t>Arbitrázs</a:t>
            </a:r>
            <a:r>
              <a:rPr lang="hu-HU" sz="2400" dirty="0"/>
              <a:t>: találok valamit, amit drágábban tudok eladni, mint beszerezni – de ennek kihasználásával elindul az árak korrekciója és a lehetőség kifúj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b="1" dirty="0"/>
              <a:t>Újítás</a:t>
            </a:r>
            <a:r>
              <a:rPr lang="hu-HU" sz="2400" dirty="0"/>
              <a:t>: találok valamilyen hatékonyabb előállítási módot (voltaképpen ez is arbitrázs) – de itt is az árak korrekciója indul meg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b="1" dirty="0"/>
              <a:t>Utánzás</a:t>
            </a:r>
            <a:r>
              <a:rPr lang="hu-HU" sz="2400" dirty="0"/>
              <a:t>: látjuk más arbitrázsait, újításait és elkezdjük másolni, lehetőleg gyorsabban, mint mások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A vállalkozói tevékenység ennek a „tudásnak” az alkalmazása, kihasználása, tehát gyakorlatilag arbitrázskeresés, újítás, utánzás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Ennek jutalma a profit, kvázi a vállalkozó „bére</a:t>
            </a:r>
            <a:r>
              <a:rPr lang="hu-HU" sz="2800" dirty="0" smtClean="0"/>
              <a:t>”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profit fogalma (</a:t>
            </a:r>
            <a:r>
              <a:rPr lang="hu-HU" dirty="0" smtClean="0"/>
              <a:t>VI.)</a:t>
            </a:r>
            <a:endParaRPr lang="hu-H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Kockázatvállalás és vállalkozói tevékenység szétválasztása – pl. részvény vásárlása és menedzser, mint alkalmazott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b="1" dirty="0"/>
              <a:t>Várható profit</a:t>
            </a:r>
            <a:r>
              <a:rPr lang="hu-HU" sz="2800" dirty="0"/>
              <a:t>: erre számíthatunk, a vállalkozói tevékenység várható eredménye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Ezt befolyásolhatja a szerencse, így lesz a </a:t>
            </a:r>
            <a:r>
              <a:rPr lang="hu-HU" sz="2800" b="1" dirty="0"/>
              <a:t>tényleges profit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 </a:t>
            </a:r>
            <a:r>
              <a:rPr lang="hu-HU" sz="2800" b="1" dirty="0"/>
              <a:t>vállalkozás tulajdonosai</a:t>
            </a:r>
            <a:r>
              <a:rPr lang="hu-HU" sz="2800" dirty="0"/>
              <a:t> jogosultak a vállalkozás által termelt bevételekből a költségek levonása után maradó részre, azaz a profitra 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És mivel ők döntenek (közvetve vagy közvetlenül) a vállalkozás működéséről és profitra vágynak, ezért a vállalkozás alapcélja a </a:t>
            </a:r>
            <a:r>
              <a:rPr lang="hu-HU" sz="2800" b="1" dirty="0"/>
              <a:t>profitmaximalizálás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részvényesi érték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84976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A részvénytársaságoknak a legnagyobb a gazdasági súlya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Ezért tulajdonos ezentúl = </a:t>
            </a:r>
            <a:r>
              <a:rPr lang="hu-HU" sz="2800" b="1" dirty="0"/>
              <a:t>részvényes</a:t>
            </a:r>
            <a:r>
              <a:rPr lang="hu-HU" sz="2800" dirty="0"/>
              <a:t>, az ő érdekeit nézzük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A részvényesek is </a:t>
            </a:r>
            <a:r>
              <a:rPr lang="hu-HU" sz="2800" b="1" dirty="0"/>
              <a:t>hasznosságmaximalizálók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A vállalkozásból nyerhető profitból pénzbeli hasznosságuk származik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Így amennyiben a részvényeseknek a vállalatból származó hasznosságát (</a:t>
            </a:r>
            <a:r>
              <a:rPr lang="hu-HU" sz="2800" b="1" dirty="0"/>
              <a:t>részvényesi értéket</a:t>
            </a:r>
            <a:r>
              <a:rPr lang="hu-HU" sz="2800" dirty="0"/>
              <a:t>) </a:t>
            </a:r>
            <a:r>
              <a:rPr lang="hu-HU" sz="2800" dirty="0" smtClean="0"/>
              <a:t>maximalizálni </a:t>
            </a:r>
            <a:r>
              <a:rPr lang="hu-HU" sz="2800" dirty="0"/>
              <a:t>akarjuk, akkor ahhoz a vállalkozás profitját is maximalizálni kell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A </a:t>
            </a:r>
            <a:r>
              <a:rPr lang="hu-HU" sz="2800" b="1" dirty="0"/>
              <a:t>részvényesi érték maximalizálása</a:t>
            </a:r>
            <a:r>
              <a:rPr lang="hu-HU" sz="2800" dirty="0"/>
              <a:t> tehát egybeesik a vállalati </a:t>
            </a:r>
            <a:r>
              <a:rPr lang="hu-HU" sz="2800" b="1" dirty="0"/>
              <a:t>profitmaximalizálással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Tantárgy információk (I.)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Dülk Marcell, PhD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 err="1">
                <a:hlinkClick r:id="rId2"/>
              </a:rPr>
              <a:t>dulk</a:t>
            </a:r>
            <a:r>
              <a:rPr lang="hu-HU" dirty="0">
                <a:hlinkClick r:id="rId2"/>
              </a:rPr>
              <a:t>@</a:t>
            </a:r>
            <a:r>
              <a:rPr lang="hu-HU" dirty="0" err="1">
                <a:hlinkClick r:id="rId2"/>
              </a:rPr>
              <a:t>finance.bme.hu</a:t>
            </a:r>
            <a:r>
              <a:rPr lang="hu-HU" dirty="0"/>
              <a:t>, QA331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Kutatási terület: jelenérték-számítás technika, tőkeköltség-becslés, energetika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Konzultáció: e-mailben egyeztetve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Segédanyagok: ÜTI honlapon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Számonkérés: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b="1" dirty="0"/>
              <a:t>1. zh</a:t>
            </a:r>
            <a:r>
              <a:rPr lang="hu-HU" dirty="0"/>
              <a:t>: okt. 22., </a:t>
            </a:r>
            <a:r>
              <a:rPr lang="hu-HU" b="1" dirty="0"/>
              <a:t>2. zh</a:t>
            </a:r>
            <a:r>
              <a:rPr lang="hu-HU" dirty="0"/>
              <a:t>: dec. 10., azonos súllyal, összesen min. 50%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b="1" dirty="0" err="1"/>
              <a:t>Pótzh</a:t>
            </a:r>
            <a:r>
              <a:rPr lang="hu-HU" dirty="0"/>
              <a:t>: dec. 17. (csak az egyik pótolható)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Kb. fele elmélet, fele számolás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Megbízó és ügynök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Korábban a tulajdonos és a menedzser többnyire ugyanaz a személy volt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Ma viszont jellemzően </a:t>
            </a:r>
            <a:r>
              <a:rPr lang="hu-HU" sz="2800" b="1" dirty="0"/>
              <a:t>különválik a tulajdonosi és menedzseri szerep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Ennek oka pl. a nagyobb tőkeigényű vállalkozások alakulása, amihez egy ember tőkéje már nem elég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Vagy a tulajdonos nem feltétlenül akar a vállalat irányításával foglalkozni, illetve nincs is meg feltétlenül a szakértelme hozzá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 tulajdonos és a menedzser között pedig </a:t>
            </a:r>
            <a:r>
              <a:rPr lang="hu-HU" sz="2800" b="1" dirty="0"/>
              <a:t>nincs érdekazonosság</a:t>
            </a:r>
            <a:r>
              <a:rPr lang="hu-HU" sz="2800" dirty="0"/>
              <a:t>: két különböző személy, különböző motivációkkal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Megbízó-ügynök probléma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tulajdonos (megbízó) és a menedzser (ügynök) közötti érdekkülönbözőségből származó problémák (</a:t>
            </a:r>
            <a:r>
              <a:rPr lang="hu-HU" sz="2400" i="1" dirty="0" err="1"/>
              <a:t>principal-agent</a:t>
            </a:r>
            <a:r>
              <a:rPr lang="hu-HU" sz="2400" i="1" dirty="0"/>
              <a:t> </a:t>
            </a:r>
            <a:r>
              <a:rPr lang="hu-HU" sz="2400" i="1" dirty="0" err="1"/>
              <a:t>problem</a:t>
            </a:r>
            <a:r>
              <a:rPr lang="hu-HU" sz="2400" dirty="0"/>
              <a:t>), más néven képviseleti problémák (</a:t>
            </a:r>
            <a:r>
              <a:rPr lang="hu-HU" sz="2400" i="1" dirty="0" err="1"/>
              <a:t>agency</a:t>
            </a:r>
            <a:r>
              <a:rPr lang="hu-HU" sz="2400" i="1" dirty="0"/>
              <a:t> </a:t>
            </a:r>
            <a:r>
              <a:rPr lang="hu-HU" sz="2400" i="1" dirty="0" err="1"/>
              <a:t>problem</a:t>
            </a:r>
            <a:r>
              <a:rPr lang="hu-HU" sz="2400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menedzser is csak a saját maga hasznát akarja maximalizálni, ami nem feltétlenül vág egybe a részvényesi érték maximalizálásával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Ezért a részvényesnek olyan körülményeket kell teremteni, amik mellett a menedzser törekvései mindinkább </a:t>
            </a:r>
            <a:r>
              <a:rPr lang="hu-HU" sz="2400" dirty="0" err="1"/>
              <a:t>egyvonalba</a:t>
            </a:r>
            <a:r>
              <a:rPr lang="hu-HU" sz="2400" dirty="0"/>
              <a:t> kerülnek az ő érdekeivel – pl. ellenőrzéssel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Ez viszont többletköltségekkel jár, amit mérlegelni kell a tulajdonosoknak: az ellenőrzés határhasznai meddig haladják meg a határköltségeit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megbízó-ügynök problémából fakadó költségeket </a:t>
            </a:r>
            <a:r>
              <a:rPr lang="hu-HU" sz="2400" b="1" dirty="0"/>
              <a:t>ügynökköltségek</a:t>
            </a:r>
            <a:r>
              <a:rPr lang="hu-HU" sz="2400" dirty="0"/>
              <a:t>nek (</a:t>
            </a:r>
            <a:r>
              <a:rPr lang="hu-HU" sz="2400" i="1" dirty="0" err="1"/>
              <a:t>agency</a:t>
            </a:r>
            <a:r>
              <a:rPr lang="hu-HU" sz="2400" i="1" dirty="0"/>
              <a:t> </a:t>
            </a:r>
            <a:r>
              <a:rPr lang="hu-HU" sz="2400" i="1" dirty="0" err="1"/>
              <a:t>costs</a:t>
            </a:r>
            <a:r>
              <a:rPr lang="hu-HU" sz="2400" dirty="0"/>
              <a:t>) nevezzük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Szabad pénzáramlások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423848" cy="5069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Elemzéseink során az érdekel, hogy a részvényesek vagyoni helyzete (hasznossága) hogyan változik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Ehhez a vállalat bevételeiből tehát le kell vonnunk mindent, ami nem a részvényeseké (adók, bérleti díjak, bérek, hiteltörlesztés, hitelfelvétel, hitelkamatok, stb.)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A „maradékot” nevezzük </a:t>
            </a:r>
            <a:r>
              <a:rPr lang="hu-HU" sz="2800" b="1" dirty="0"/>
              <a:t>szabad pénzáramlás</a:t>
            </a:r>
            <a:r>
              <a:rPr lang="hu-HU" sz="2800" dirty="0"/>
              <a:t>nak – de ez még nem a profit!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Le kell vonnunk továbbá a részvényeseknek a vállalkozáshoz kapcsolódó költségeit – ez leginkább csak a rendelkezésre bocsátott </a:t>
            </a:r>
            <a:r>
              <a:rPr lang="hu-HU" sz="2800" b="1" dirty="0"/>
              <a:t>tőke alternatíva költsége</a:t>
            </a:r>
            <a:r>
              <a:rPr lang="hu-HU" sz="2800" dirty="0"/>
              <a:t> – így kapjuk a profitot, más szóval, hogy a részvényesek vagyoni helyzete hogyan változott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döntés alapja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u="sng" dirty="0"/>
              <a:t>Kérdés:</a:t>
            </a:r>
            <a:r>
              <a:rPr lang="hu-HU" dirty="0"/>
              <a:t> döntésünk növeli-e a részvényesi értéket, azaz termel-e várhatóan profitot?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Más szóval: a tulajdonosok jobb vagyoni helyzetbe kerülnek-e a döntés hatására?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Profit: szabad pénzáramok csökkentve a tőkeköltséggel – megragadása: </a:t>
            </a:r>
            <a:r>
              <a:rPr lang="hu-HU" b="1" dirty="0"/>
              <a:t>nettó jelenérték</a:t>
            </a:r>
            <a:r>
              <a:rPr lang="hu-HU" dirty="0"/>
              <a:t> (net </a:t>
            </a:r>
            <a:r>
              <a:rPr lang="hu-HU" dirty="0" err="1"/>
              <a:t>present</a:t>
            </a:r>
            <a:r>
              <a:rPr lang="hu-HU" dirty="0"/>
              <a:t> </a:t>
            </a:r>
            <a:r>
              <a:rPr lang="hu-HU" dirty="0" err="1"/>
              <a:t>value</a:t>
            </a:r>
            <a:r>
              <a:rPr lang="hu-HU" dirty="0"/>
              <a:t>, </a:t>
            </a:r>
            <a:r>
              <a:rPr lang="hu-HU" b="1" dirty="0"/>
              <a:t>NPV</a:t>
            </a:r>
            <a:r>
              <a:rPr lang="hu-HU" dirty="0"/>
              <a:t>) mutató: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hu-HU" sz="28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hu-HU" sz="28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hu-HU" sz="28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Két fő feladat: </a:t>
            </a:r>
            <a:r>
              <a:rPr lang="hu-HU" i="1" dirty="0"/>
              <a:t>E</a:t>
            </a:r>
            <a:r>
              <a:rPr lang="hu-HU" dirty="0"/>
              <a:t>(</a:t>
            </a:r>
            <a:r>
              <a:rPr lang="hu-HU" i="1" dirty="0" err="1"/>
              <a:t>F</a:t>
            </a:r>
            <a:r>
              <a:rPr lang="hu-HU" i="1" baseline="-25000" dirty="0" err="1"/>
              <a:t>n</a:t>
            </a:r>
            <a:r>
              <a:rPr lang="hu-HU" dirty="0"/>
              <a:t>) várható </a:t>
            </a:r>
            <a:r>
              <a:rPr lang="hu-HU" b="1" dirty="0"/>
              <a:t>pénzáramok becslése</a:t>
            </a:r>
            <a:r>
              <a:rPr lang="hu-HU" dirty="0"/>
              <a:t> és </a:t>
            </a:r>
            <a:r>
              <a:rPr lang="hu-HU" i="1" dirty="0" err="1"/>
              <a:t>r</a:t>
            </a:r>
            <a:r>
              <a:rPr lang="hu-HU" i="1" baseline="-25000" dirty="0" err="1"/>
              <a:t>alt</a:t>
            </a:r>
            <a:r>
              <a:rPr lang="hu-HU" dirty="0"/>
              <a:t> </a:t>
            </a:r>
            <a:r>
              <a:rPr lang="hu-HU" b="1" dirty="0"/>
              <a:t>tőkeköltség becslése</a:t>
            </a: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998793"/>
              </p:ext>
            </p:extLst>
          </p:nvPr>
        </p:nvGraphicFramePr>
        <p:xfrm>
          <a:off x="2627784" y="4437112"/>
          <a:ext cx="4608512" cy="131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gyenlet" r:id="rId3" imgW="1600200" imgH="457200" progId="Equation.3">
                  <p:embed/>
                </p:oleObj>
              </mc:Choice>
              <mc:Fallback>
                <p:oleObj name="Egyenlet" r:id="rId3" imgW="1600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437112"/>
                        <a:ext cx="4608512" cy="13164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Még egy gondolat az elemzéshez…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3200" dirty="0"/>
              <a:t>Határelemzés szemlélet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3200" dirty="0"/>
              <a:t>A tökéletesen racionális elemzés: gyakorlatilag végtelen sok apró lépés → kivitelezhetetlen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3200" dirty="0"/>
              <a:t>Ehelyett korlátozott racionalitás – kevesebb információ, durvább becslések, elég a „viszonylag jó” megoldás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3200" b="1" dirty="0"/>
              <a:t>„A gazdasági elemzéseknek is van gazdaságossága!”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/>
              <a:t>A </a:t>
            </a:r>
            <a:r>
              <a:rPr lang="hu-HU" dirty="0"/>
              <a:t>PÉNZÁRAMOK BECSLÉSE</a:t>
            </a:r>
          </a:p>
        </p:txBody>
      </p:sp>
    </p:spTree>
    <p:extLst>
      <p:ext uri="{BB962C8B-B14F-4D97-AF65-F5344CB8AC3E}">
        <p14:creationId xmlns:p14="http://schemas.microsoft.com/office/powerpoint/2010/main" val="233685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Várható érték és kockázat</a:t>
            </a:r>
            <a:endParaRPr lang="hu-HU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3200" i="1" dirty="0"/>
              <a:t>E</a:t>
            </a:r>
            <a:r>
              <a:rPr lang="hu-HU" sz="3200" dirty="0"/>
              <a:t>(</a:t>
            </a:r>
            <a:r>
              <a:rPr lang="hu-HU" sz="3200" i="1" dirty="0" err="1"/>
              <a:t>F</a:t>
            </a:r>
            <a:r>
              <a:rPr lang="hu-HU" sz="3200" i="1" baseline="-25000" dirty="0" err="1"/>
              <a:t>n</a:t>
            </a:r>
            <a:r>
              <a:rPr lang="hu-HU" sz="3200" dirty="0"/>
              <a:t>) várható (szabad) pénzáramok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3200" dirty="0"/>
              <a:t>Általában éves értelmezésben – az üzleti élet „periódusideje”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3200" dirty="0"/>
              <a:t>Nem csak a pénzügyes, hanem a vállalat többi szakemberének becslései is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3200" b="1" dirty="0"/>
              <a:t>A várható pénzáramlások és a kockázat elválasztása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/>
              <a:t>Pénzáramlások mind </a:t>
            </a:r>
            <a:r>
              <a:rPr lang="hu-HU" sz="2800" b="1" dirty="0"/>
              <a:t>várható értéken</a:t>
            </a:r>
            <a:r>
              <a:rPr lang="hu-HU" sz="2800" dirty="0"/>
              <a:t>, a kockázatnak megfelelően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b="1" dirty="0"/>
              <a:t>Kockázatosság</a:t>
            </a:r>
            <a:r>
              <a:rPr lang="hu-HU" sz="2800" dirty="0"/>
              <a:t> kezelése a </a:t>
            </a:r>
            <a:r>
              <a:rPr lang="hu-HU" sz="2800" b="1" dirty="0"/>
              <a:t>tőkeköltségen keresztül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Várható érték (ismétlés)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Diszkrét valószínűségi </a:t>
            </a:r>
            <a:r>
              <a:rPr lang="hu-HU" sz="2800" dirty="0" smtClean="0"/>
              <a:t>változóra (</a:t>
            </a:r>
            <a:r>
              <a:rPr lang="hu-HU" sz="2800" i="1" dirty="0" smtClean="0"/>
              <a:t>X</a:t>
            </a:r>
            <a:r>
              <a:rPr lang="hu-HU" sz="2800" dirty="0" smtClean="0"/>
              <a:t>):</a:t>
            </a:r>
            <a:endParaRPr lang="hu-HU" sz="28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hu-HU" sz="2800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endParaRPr lang="hu-HU" sz="2800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A lehetséges </a:t>
            </a:r>
            <a:r>
              <a:rPr lang="hu-HU" sz="2400" i="1" dirty="0" err="1" smtClean="0"/>
              <a:t>x</a:t>
            </a:r>
            <a:r>
              <a:rPr lang="hu-HU" sz="2400" i="1" baseline="-25000" dirty="0" err="1" smtClean="0"/>
              <a:t>i</a:t>
            </a:r>
            <a:r>
              <a:rPr lang="hu-HU" sz="2400" dirty="0" smtClean="0"/>
              <a:t> kimenetelek </a:t>
            </a:r>
            <a:r>
              <a:rPr lang="hu-HU" sz="2400" i="1" dirty="0" smtClean="0"/>
              <a:t>p</a:t>
            </a:r>
            <a:r>
              <a:rPr lang="hu-HU" sz="2400" i="1" baseline="-25000" dirty="0" smtClean="0"/>
              <a:t>i</a:t>
            </a:r>
            <a:r>
              <a:rPr lang="hu-HU" sz="2400" dirty="0" smtClean="0"/>
              <a:t> valószínűségekkel súlyozott átlaga</a:t>
            </a:r>
            <a:endParaRPr lang="hu-HU" sz="24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/>
              <a:t>Példa: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 projektből származó értékesítési árbevétel az első évben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15% valószínűséggel 5 millió Ft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35% valószínűséggel 10 millió Ft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50% valószínűséggel 8 millió Ft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Mekkora tehát az első évi várható </a:t>
            </a:r>
            <a:r>
              <a:rPr lang="hu-HU" sz="2400" dirty="0" smtClean="0"/>
              <a:t>értékesítési árbevétel</a:t>
            </a:r>
            <a:r>
              <a:rPr lang="hu-HU" sz="2400" dirty="0"/>
              <a:t>?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Megoldás: </a:t>
            </a:r>
            <a:r>
              <a:rPr lang="hu-HU" sz="2400" i="1" dirty="0"/>
              <a:t>E</a:t>
            </a:r>
            <a:r>
              <a:rPr lang="hu-HU" sz="2400" dirty="0"/>
              <a:t>(</a:t>
            </a:r>
            <a:r>
              <a:rPr lang="hu-HU" sz="2400" i="1" dirty="0"/>
              <a:t>F</a:t>
            </a:r>
            <a:r>
              <a:rPr lang="hu-HU" sz="2400" baseline="-25000" dirty="0"/>
              <a:t>1</a:t>
            </a:r>
            <a:r>
              <a:rPr lang="hu-HU" sz="2400" dirty="0"/>
              <a:t>) = 0,15*5 + 0,35*10 + 0,5*8 = </a:t>
            </a:r>
            <a:r>
              <a:rPr lang="hu-HU" sz="2400" dirty="0" err="1"/>
              <a:t>8</a:t>
            </a:r>
            <a:r>
              <a:rPr lang="hu-HU" sz="2400" dirty="0"/>
              <a:t>,25 millió 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1043608" y="2056922"/>
                <a:ext cx="3024336" cy="1137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hu-HU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80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hu-HU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hu-HU" sz="2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hu-HU" sz="2800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56922"/>
                <a:ext cx="3024336" cy="11376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6516216" y="2070713"/>
                <a:ext cx="1784527" cy="1137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hu-HU" sz="2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hu-HU" sz="2800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hu-HU" sz="28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070713"/>
                <a:ext cx="1784527" cy="1137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/>
          <p:cNvSpPr txBox="1"/>
          <p:nvPr/>
        </p:nvSpPr>
        <p:spPr>
          <a:xfrm>
            <a:off x="4106988" y="2394896"/>
            <a:ext cx="240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é</a:t>
            </a:r>
            <a:r>
              <a:rPr lang="hu-HU" sz="2400" dirty="0" smtClean="0"/>
              <a:t>s (</a:t>
            </a:r>
            <a:r>
              <a:rPr lang="hu-HU" sz="2400" dirty="0" err="1" smtClean="0"/>
              <a:t>def</a:t>
            </a:r>
            <a:r>
              <a:rPr lang="hu-HU" sz="2400" dirty="0" smtClean="0"/>
              <a:t>. szerint):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2" grpId="0"/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Reál vs. </a:t>
            </a:r>
            <a:r>
              <a:rPr lang="hu-HU" dirty="0" err="1"/>
              <a:t>nominál</a:t>
            </a:r>
            <a:r>
              <a:rPr lang="hu-HU" dirty="0"/>
              <a:t> </a:t>
            </a:r>
            <a:r>
              <a:rPr lang="hu-HU" dirty="0" smtClean="0"/>
              <a:t>konzisztencia (I.)</a:t>
            </a:r>
            <a:endParaRPr lang="hu-H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b="1" dirty="0"/>
              <a:t>Reál</a:t>
            </a:r>
            <a:r>
              <a:rPr lang="hu-HU" sz="2800" dirty="0"/>
              <a:t>értelmű pénzáramhoz </a:t>
            </a:r>
            <a:r>
              <a:rPr lang="hu-HU" sz="2800" b="1" dirty="0"/>
              <a:t>reál</a:t>
            </a:r>
            <a:r>
              <a:rPr lang="hu-HU" sz="2800" dirty="0"/>
              <a:t>értelmű tőkeköltség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b="1" dirty="0"/>
              <a:t>Nominális</a:t>
            </a:r>
            <a:r>
              <a:rPr lang="hu-HU" sz="2800" dirty="0"/>
              <a:t> értelmű pénzáramhoz </a:t>
            </a:r>
            <a:r>
              <a:rPr lang="hu-HU" sz="2800" b="1" dirty="0"/>
              <a:t>nominális</a:t>
            </a:r>
            <a:r>
              <a:rPr lang="hu-HU" sz="2800" dirty="0"/>
              <a:t> értelmű tőkeköltség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 reálértelmű tőkeköltség állandóságát feltételezzük – ezért ha az infláció évenként eltérő, akkor a nominális tőkeköltség is!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Szemléltetve: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hu-HU" sz="2400" dirty="0"/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hu-HU" sz="2400" dirty="0"/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hu-HU" sz="24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820356"/>
              </p:ext>
            </p:extLst>
          </p:nvPr>
        </p:nvGraphicFramePr>
        <p:xfrm>
          <a:off x="179044" y="4725144"/>
          <a:ext cx="8785912" cy="191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gyenlet" r:id="rId3" imgW="4305240" imgH="939600" progId="Equation.3">
                  <p:embed/>
                </p:oleObj>
              </mc:Choice>
              <mc:Fallback>
                <p:oleObj name="Egyenlet" r:id="rId3" imgW="430524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44" y="4725144"/>
                        <a:ext cx="8785912" cy="19146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Reál vs. </a:t>
            </a:r>
            <a:r>
              <a:rPr lang="hu-HU" dirty="0" err="1"/>
              <a:t>nominál</a:t>
            </a:r>
            <a:r>
              <a:rPr lang="hu-HU" dirty="0"/>
              <a:t> konzisztencia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Reálértelmű elemzés pro és kontra: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Tőkeköltség-meghatározási módszerünk reál értéket ad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Relatív árváltozási arányok és értékcsökkenés </a:t>
            </a:r>
            <a:r>
              <a:rPr lang="hu-HU" sz="2400" dirty="0" smtClean="0"/>
              <a:t>kezelése</a:t>
            </a:r>
            <a:endParaRPr lang="hu-HU" sz="3200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Megjegyzések</a:t>
            </a:r>
            <a:endParaRPr lang="hu-HU" sz="28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err="1"/>
              <a:t>Nominál</a:t>
            </a:r>
            <a:r>
              <a:rPr lang="hu-HU" sz="2400" dirty="0"/>
              <a:t> – reál átváltásnál lényeges a bázisidőpont megválasztása (=amelyik időpontbeli árszínvonalon számolunk)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Konvenció szerint a döntés </a:t>
            </a:r>
            <a:r>
              <a:rPr lang="hu-HU" sz="2400" dirty="0" smtClean="0"/>
              <a:t>időpontja (azaz </a:t>
            </a:r>
            <a:r>
              <a:rPr lang="hu-HU" sz="2400" dirty="0"/>
              <a:t>a „most</a:t>
            </a:r>
            <a:r>
              <a:rPr lang="hu-HU" sz="2400" dirty="0" smtClean="0"/>
              <a:t>”) </a:t>
            </a:r>
            <a:r>
              <a:rPr lang="hu-HU" sz="2400" dirty="0"/>
              <a:t>a </a:t>
            </a:r>
            <a:r>
              <a:rPr lang="hu-HU" sz="2400" dirty="0" smtClean="0"/>
              <a:t>   „</a:t>
            </a:r>
            <a:r>
              <a:rPr lang="hu-HU" sz="2400" dirty="0"/>
              <a:t>0. év” vége, így ekkori bázison szokás számolni (lásd azonosság az előző dián)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Ha a pénzáramokat </a:t>
            </a:r>
            <a:r>
              <a:rPr lang="hu-HU" sz="2400" dirty="0" smtClean="0"/>
              <a:t>akarjuk		 	       átváltani</a:t>
            </a:r>
            <a:r>
              <a:rPr lang="hu-HU" sz="2400" dirty="0"/>
              <a:t>, az általános </a:t>
            </a:r>
            <a:r>
              <a:rPr lang="hu-HU" sz="2400" dirty="0" smtClean="0"/>
              <a:t>képlet				 </a:t>
            </a:r>
            <a:r>
              <a:rPr lang="hu-HU" sz="2400" dirty="0"/>
              <a:t>ennek </a:t>
            </a:r>
            <a:r>
              <a:rPr lang="hu-HU" sz="2400" dirty="0" smtClean="0"/>
              <a:t>megfelelően</a:t>
            </a:r>
            <a:r>
              <a:rPr lang="hu-HU" sz="2400" dirty="0"/>
              <a:t>:</a:t>
            </a: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035547"/>
              </p:ext>
            </p:extLst>
          </p:nvPr>
        </p:nvGraphicFramePr>
        <p:xfrm>
          <a:off x="5220072" y="5157192"/>
          <a:ext cx="3540869" cy="1522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Egyenlet" r:id="rId3" imgW="1473120" imgH="634680" progId="Equation.3">
                  <p:embed/>
                </p:oleObj>
              </mc:Choice>
              <mc:Fallback>
                <p:oleObj name="Egyenlet" r:id="rId3" imgW="147312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157192"/>
                        <a:ext cx="3540869" cy="15225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Tantárgy információk (II.)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Miről lesz szó?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Gazdasági elemzési alapok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Portfólió-elmélet, CAPM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Tőkepiaci hatékonyság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Pénzügyi piacok, eszközök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Biztosítások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Finanszírozás, APV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Kockázatelemzés</a:t>
            </a:r>
          </a:p>
          <a:p>
            <a:pPr lvl="1"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Jelenérték-számítás technika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hu-HU" dirty="0"/>
              <a:t>Gyakorlati alkalmazásokkal, példákkal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Reál-nominál</a:t>
            </a:r>
            <a:r>
              <a:rPr lang="hu-HU" dirty="0" smtClean="0"/>
              <a:t> példa 1</a:t>
            </a:r>
            <a:endParaRPr lang="hu-HU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>
              <a:lnSpc>
                <a:spcPct val="85000"/>
              </a:lnSpc>
              <a:spcAft>
                <a:spcPts val="1200"/>
              </a:spcAft>
            </a:pPr>
            <a:r>
              <a:rPr lang="hu-HU" sz="2800" dirty="0"/>
              <a:t>Ha egy liter benzin ára ma 450 Ft és két év múlva várhatóan 600 Ft-ra emelkedik, akkor ez mai áron számolva várhatóan mekkora áremelkedést jelent, ha a várható inflációs ráta:</a:t>
            </a:r>
          </a:p>
          <a:p>
            <a:pPr lvl="1">
              <a:lnSpc>
                <a:spcPct val="85000"/>
              </a:lnSpc>
              <a:spcAft>
                <a:spcPts val="1200"/>
              </a:spcAft>
            </a:pPr>
            <a:r>
              <a:rPr lang="hu-HU" sz="2400" dirty="0"/>
              <a:t>mindkét évre 3%?</a:t>
            </a:r>
          </a:p>
          <a:p>
            <a:pPr lvl="1">
              <a:lnSpc>
                <a:spcPct val="85000"/>
              </a:lnSpc>
              <a:spcAft>
                <a:spcPts val="1200"/>
              </a:spcAft>
            </a:pPr>
            <a:r>
              <a:rPr lang="hu-HU" sz="2400" dirty="0"/>
              <a:t>az első évre 2%, a második évre 7</a:t>
            </a:r>
            <a:r>
              <a:rPr lang="hu-HU" sz="2400" dirty="0" smtClean="0"/>
              <a:t>%?</a:t>
            </a:r>
            <a:endParaRPr lang="hu-HU" sz="2400" dirty="0"/>
          </a:p>
          <a:p>
            <a:pPr>
              <a:lnSpc>
                <a:spcPct val="85000"/>
              </a:lnSpc>
              <a:spcAft>
                <a:spcPts val="1200"/>
              </a:spcAft>
            </a:pPr>
            <a:r>
              <a:rPr lang="hu-HU" sz="2800" dirty="0"/>
              <a:t>Megoldás:</a:t>
            </a:r>
          </a:p>
          <a:p>
            <a:pPr lvl="1">
              <a:lnSpc>
                <a:spcPct val="85000"/>
              </a:lnSpc>
              <a:spcAft>
                <a:spcPts val="1200"/>
              </a:spcAft>
            </a:pPr>
            <a:r>
              <a:rPr lang="hu-HU" sz="2400" dirty="0"/>
              <a:t>Reálár két év múlva: 600/(1+3</a:t>
            </a:r>
            <a:r>
              <a:rPr lang="hu-HU" sz="2400" dirty="0" smtClean="0"/>
              <a:t>%)</a:t>
            </a:r>
            <a:r>
              <a:rPr lang="hu-HU" sz="2400" baseline="30000" dirty="0" smtClean="0"/>
              <a:t>2</a:t>
            </a:r>
            <a:r>
              <a:rPr lang="hu-HU" sz="2400" dirty="0" smtClean="0"/>
              <a:t> ≈ </a:t>
            </a:r>
            <a:r>
              <a:rPr lang="hu-HU" sz="2400" dirty="0"/>
              <a:t>566 Ft, tehát az emelkedés 566-450 </a:t>
            </a:r>
            <a:r>
              <a:rPr lang="hu-HU" sz="2400" dirty="0" smtClean="0"/>
              <a:t>≈ </a:t>
            </a:r>
            <a:r>
              <a:rPr lang="hu-HU" sz="2400" dirty="0"/>
              <a:t>116 Ft</a:t>
            </a:r>
          </a:p>
          <a:p>
            <a:pPr lvl="1">
              <a:lnSpc>
                <a:spcPct val="85000"/>
              </a:lnSpc>
              <a:spcAft>
                <a:spcPts val="1200"/>
              </a:spcAft>
            </a:pPr>
            <a:r>
              <a:rPr lang="hu-HU" sz="2400" dirty="0"/>
              <a:t>Reálár két év múlva: 600/((</a:t>
            </a:r>
            <a:r>
              <a:rPr lang="hu-HU" sz="2400" dirty="0" smtClean="0"/>
              <a:t>1+2%)*(1+7%)) </a:t>
            </a:r>
            <a:r>
              <a:rPr lang="hu-HU" sz="2400" dirty="0"/>
              <a:t>≈ 550 Ft, tehát az emelkedés 550-450 ≈ 100 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Reál-nominál</a:t>
            </a:r>
            <a:r>
              <a:rPr lang="hu-HU" dirty="0"/>
              <a:t> példa </a:t>
            </a:r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556792"/>
            <a:ext cx="8784976" cy="51122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900"/>
              </a:spcAft>
            </a:pPr>
            <a:r>
              <a:rPr lang="hu-HU" sz="2800" dirty="0"/>
              <a:t>Lekötünk a bankban 100 ezer Ft-ot két évre évi 5% nominális kamatos kamatra. Mához képest reálértelemben várhatóan mennyivel gyarapszik vagyonunk, ha a várható inflációs </a:t>
            </a:r>
            <a:r>
              <a:rPr lang="hu-HU" sz="2800" dirty="0" smtClean="0"/>
              <a:t>ráta az </a:t>
            </a:r>
            <a:r>
              <a:rPr lang="hu-HU" sz="2800" dirty="0"/>
              <a:t>első évre 1%, a második évre </a:t>
            </a:r>
            <a:r>
              <a:rPr lang="hu-HU" sz="2800" dirty="0" smtClean="0"/>
              <a:t>3%?</a:t>
            </a:r>
            <a:endParaRPr lang="hu-HU" sz="2800" dirty="0"/>
          </a:p>
          <a:p>
            <a:pPr>
              <a:lnSpc>
                <a:spcPct val="80000"/>
              </a:lnSpc>
              <a:spcAft>
                <a:spcPts val="900"/>
              </a:spcAft>
            </a:pPr>
            <a:r>
              <a:rPr lang="hu-HU" sz="2800" dirty="0"/>
              <a:t>Megoldás (kétféleképpen):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hu-HU" sz="2400" dirty="0"/>
              <a:t>Nominális vagyon lejáratkor: 100e*(1+5</a:t>
            </a:r>
            <a:r>
              <a:rPr lang="hu-HU" sz="2400" dirty="0" smtClean="0"/>
              <a:t>%)</a:t>
            </a:r>
            <a:r>
              <a:rPr lang="hu-HU" sz="2400" baseline="30000" dirty="0" smtClean="0"/>
              <a:t>2</a:t>
            </a:r>
            <a:r>
              <a:rPr lang="hu-HU" sz="2400" dirty="0" smtClean="0"/>
              <a:t> </a:t>
            </a:r>
            <a:r>
              <a:rPr lang="hu-HU" sz="2400" dirty="0"/>
              <a:t>= 110,25e, amiből </a:t>
            </a:r>
            <a:r>
              <a:rPr lang="hu-HU" sz="2400" dirty="0" smtClean="0"/>
              <a:t>a reálvagyon: 110,25e</a:t>
            </a:r>
            <a:r>
              <a:rPr lang="hu-HU" sz="2400" dirty="0"/>
              <a:t>/((1+1%)*(</a:t>
            </a:r>
            <a:r>
              <a:rPr lang="hu-HU" sz="2400" dirty="0" smtClean="0"/>
              <a:t>1+3%)) ≈ 106e</a:t>
            </a:r>
            <a:r>
              <a:rPr lang="hu-HU" sz="2400" dirty="0"/>
              <a:t>, tehát a gyarapodás kb. </a:t>
            </a:r>
            <a:r>
              <a:rPr lang="hu-HU" sz="2400" dirty="0" smtClean="0"/>
              <a:t>6e </a:t>
            </a:r>
            <a:r>
              <a:rPr lang="hu-HU" sz="2400" dirty="0"/>
              <a:t>Ft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hu-HU" sz="2400" dirty="0" smtClean="0"/>
              <a:t>Reálhozamokkal:</a:t>
            </a:r>
            <a:endParaRPr lang="hu-HU" sz="2400" dirty="0"/>
          </a:p>
          <a:p>
            <a:pPr lvl="2">
              <a:lnSpc>
                <a:spcPct val="80000"/>
              </a:lnSpc>
              <a:spcAft>
                <a:spcPts val="900"/>
              </a:spcAft>
            </a:pPr>
            <a:r>
              <a:rPr lang="hu-HU" sz="2000" dirty="0" smtClean="0"/>
              <a:t>(</a:t>
            </a:r>
            <a:r>
              <a:rPr lang="hu-HU" sz="2000" dirty="0"/>
              <a:t>1+5%)/(1+1%)-1 </a:t>
            </a:r>
            <a:r>
              <a:rPr lang="hu-HU" sz="2000" dirty="0" smtClean="0"/>
              <a:t>≈ </a:t>
            </a:r>
            <a:r>
              <a:rPr lang="hu-HU" sz="2000" dirty="0"/>
              <a:t>4%, vagy közelítőleg 5%-1% = 4% az első </a:t>
            </a:r>
            <a:r>
              <a:rPr lang="hu-HU" sz="2000" dirty="0" smtClean="0"/>
              <a:t>évre</a:t>
            </a:r>
          </a:p>
          <a:p>
            <a:pPr lvl="2">
              <a:lnSpc>
                <a:spcPct val="80000"/>
              </a:lnSpc>
              <a:spcAft>
                <a:spcPts val="900"/>
              </a:spcAft>
            </a:pPr>
            <a:r>
              <a:rPr lang="hu-HU" sz="2000" dirty="0" smtClean="0"/>
              <a:t>(</a:t>
            </a:r>
            <a:r>
              <a:rPr lang="hu-HU" sz="2000" dirty="0"/>
              <a:t>1+5%)/(</a:t>
            </a:r>
            <a:r>
              <a:rPr lang="hu-HU" sz="2000" dirty="0" smtClean="0"/>
              <a:t>1+3%)-</a:t>
            </a:r>
            <a:r>
              <a:rPr lang="hu-HU" sz="2000" dirty="0"/>
              <a:t>1 </a:t>
            </a:r>
            <a:r>
              <a:rPr lang="hu-HU" sz="2000" dirty="0" smtClean="0"/>
              <a:t>≈ 2%, </a:t>
            </a:r>
            <a:r>
              <a:rPr lang="hu-HU" sz="2000" dirty="0"/>
              <a:t>vagy közelítőleg 5</a:t>
            </a:r>
            <a:r>
              <a:rPr lang="hu-HU" sz="2000" dirty="0" smtClean="0"/>
              <a:t>%-3% </a:t>
            </a:r>
            <a:r>
              <a:rPr lang="hu-HU" sz="2000" dirty="0"/>
              <a:t>= </a:t>
            </a:r>
            <a:r>
              <a:rPr lang="hu-HU" sz="2000" dirty="0" smtClean="0"/>
              <a:t>2% </a:t>
            </a:r>
            <a:r>
              <a:rPr lang="hu-HU" sz="2000" dirty="0"/>
              <a:t>a második </a:t>
            </a:r>
            <a:r>
              <a:rPr lang="hu-HU" sz="2000" dirty="0" smtClean="0"/>
              <a:t>évre</a:t>
            </a:r>
          </a:p>
          <a:p>
            <a:pPr lvl="2">
              <a:lnSpc>
                <a:spcPct val="80000"/>
              </a:lnSpc>
              <a:spcAft>
                <a:spcPts val="900"/>
              </a:spcAft>
            </a:pPr>
            <a:r>
              <a:rPr lang="hu-HU" sz="2000" dirty="0" smtClean="0"/>
              <a:t>Amikből </a:t>
            </a:r>
            <a:r>
              <a:rPr lang="hu-HU" sz="2000" dirty="0"/>
              <a:t>a gyarapodás két év </a:t>
            </a:r>
            <a:r>
              <a:rPr lang="hu-HU" sz="2000" dirty="0" smtClean="0"/>
              <a:t>alatt: </a:t>
            </a:r>
            <a:r>
              <a:rPr lang="hu-HU" sz="2000" dirty="0"/>
              <a:t>100e*(1+4%)*(</a:t>
            </a:r>
            <a:r>
              <a:rPr lang="hu-HU" sz="2000" dirty="0" smtClean="0"/>
              <a:t>1+2%) – 100e ≈ </a:t>
            </a:r>
            <a:r>
              <a:rPr lang="hu-HU" sz="2000" dirty="0"/>
              <a:t>6</a:t>
            </a:r>
            <a:r>
              <a:rPr lang="hu-HU" sz="2000" dirty="0" smtClean="0"/>
              <a:t>e </a:t>
            </a:r>
            <a:r>
              <a:rPr lang="hu-HU" sz="2000" dirty="0"/>
              <a:t>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/>
              <a:t>Bevételek és költségek megragadása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b="1" dirty="0"/>
              <a:t>Növekményi alapon</a:t>
            </a:r>
            <a:r>
              <a:rPr lang="hu-HU" sz="2400" dirty="0"/>
              <a:t> – határelemzés szemlélet: csak azok, amik döntésünk hatására jönnek létre!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Elkerülhetetlen bevétel, ill. költség: a múltban megtörtént vagy a múltban eldőlt – döntésünk nincs rá hatással, ezért nem foglalkozunk vele → </a:t>
            </a:r>
            <a:r>
              <a:rPr lang="hu-HU" sz="2400" b="1" dirty="0"/>
              <a:t>elsüllyedt bevétel</a:t>
            </a:r>
            <a:r>
              <a:rPr lang="hu-HU" sz="2400" dirty="0"/>
              <a:t>, ill. </a:t>
            </a:r>
            <a:r>
              <a:rPr lang="hu-HU" sz="2400" b="1" dirty="0"/>
              <a:t>elsüllyedt költség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Példák: BKV-bérlet ára, megvásárolt iroda, kifizetett vacsora, megítélt kártérítés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Minket csak a </a:t>
            </a:r>
            <a:r>
              <a:rPr lang="hu-HU" sz="2400" b="1" dirty="0"/>
              <a:t>releváns</a:t>
            </a:r>
            <a:r>
              <a:rPr lang="hu-HU" sz="2400" dirty="0"/>
              <a:t>, azaz kizárólag az éppen meghozandó döntésünkkel járó költségek és bevételek érdekelnek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u="sng" dirty="0"/>
              <a:t>Származékos tételek</a:t>
            </a:r>
            <a:r>
              <a:rPr lang="hu-HU" sz="2400" dirty="0"/>
              <a:t> esete: pl. reklám miatt a másik termék bevételei is nőnek, vagy épp termékkannibalizmus – döntéseink hatására, tehát relevánsak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/>
              <a:t>A releváns költségek megragadásának alapesetei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Még nem beszerzett, nem megvásárolt – korlátlanul rendelkezésre álló – erőforrások: a költség a beszerzési („piaci”) ár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Már meglévő dolgok – ez nehezebb, itt alternatíva költségről van szó, mert máshonnan vonnánk el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Ha a vállalat számára nem pótolható erőforrásról van szó: az eladási („piaci”) ár vagy a vállalaton belül a vele máshol előállítható legnagyobb érték – amelyik a nagyobb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Ha pótolható, beszerezhető: értéke nem lehet nagyobb a beszerzési („piaci”) árnál, viszont kisebb sem lehet az előző pontban meghatározott értéknél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Valami használatának tehát akkor nulla a költsége, ha „eladhatatlan”, illetve értékesnek máshol sem bizonyul, azaz máshol sem használható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Részletesebben a költségekről (I.)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Fix költségek (</a:t>
            </a:r>
            <a:r>
              <a:rPr lang="hu-HU" sz="2800" i="1" dirty="0"/>
              <a:t>FC, fixed </a:t>
            </a:r>
            <a:r>
              <a:rPr lang="hu-HU" sz="2800" i="1" dirty="0" err="1"/>
              <a:t>costs</a:t>
            </a:r>
            <a:r>
              <a:rPr lang="hu-HU" sz="2800" dirty="0"/>
              <a:t>): mennyiségtől független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18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Változó költségek (</a:t>
            </a:r>
            <a:r>
              <a:rPr lang="hu-HU" sz="2800" i="1" dirty="0"/>
              <a:t>VC, </a:t>
            </a:r>
            <a:r>
              <a:rPr lang="hu-HU" sz="2800" i="1" dirty="0" err="1"/>
              <a:t>variable</a:t>
            </a:r>
            <a:r>
              <a:rPr lang="hu-HU" sz="2800" i="1" dirty="0"/>
              <a:t> </a:t>
            </a:r>
            <a:r>
              <a:rPr lang="hu-HU" sz="2800" i="1" dirty="0" err="1"/>
              <a:t>costs</a:t>
            </a:r>
            <a:r>
              <a:rPr lang="hu-HU" sz="2800" dirty="0"/>
              <a:t>): mennyiségtől függő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Méretgazdaságossági </a:t>
            </a:r>
            <a:r>
              <a:rPr lang="hu-HU" sz="2400" dirty="0" smtClean="0"/>
              <a:t>hatások</a:t>
            </a:r>
            <a:r>
              <a:rPr lang="hu-HU" sz="2400" dirty="0"/>
              <a:t>	</a:t>
            </a:r>
            <a:r>
              <a:rPr lang="hu-HU" sz="2400" dirty="0" smtClean="0"/>
              <a:t>				 </a:t>
            </a:r>
            <a:r>
              <a:rPr lang="hu-HU" sz="2400" dirty="0"/>
              <a:t>→ módosuló határköltségek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/>
              <a:t>Pl. térfogat/felület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/>
              <a:t>Pl. irányítás költsége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Miért vezethet a költségek ilyen felosztása súlyos elemzési hibákhoz?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039374"/>
            <a:ext cx="1799654" cy="117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770" y="3789040"/>
            <a:ext cx="2184294" cy="194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Részletesebben a költségekről (II.)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 fix költségek függetlenek döntésünktől, tehát irreleváns, elsüllyedt költségek (határköltsége egyébként nulla is)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Releváns költség csak a változó költség lehet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Lehetnek olyan esetek, amikor minden költség változónak tekintése túl nehézkes, időigényes – pl. tervezéskor rengeteg féle változatot kéne vizsgálnunk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Az elemzéseknek is van gazdaságossága, ezért </a:t>
            </a:r>
            <a:r>
              <a:rPr lang="hu-HU" sz="2400" b="1" dirty="0" smtClean="0"/>
              <a:t>praktikusságból</a:t>
            </a:r>
            <a:r>
              <a:rPr lang="hu-HU" sz="2400" dirty="0" smtClean="0"/>
              <a:t> </a:t>
            </a:r>
            <a:r>
              <a:rPr lang="hu-HU" sz="2400" dirty="0"/>
              <a:t>néhány költségelemet </a:t>
            </a:r>
            <a:r>
              <a:rPr lang="hu-HU" sz="2400" b="1" dirty="0"/>
              <a:t>bizonyos tartományokban állandónak</a:t>
            </a:r>
            <a:r>
              <a:rPr lang="hu-HU" sz="2400" dirty="0"/>
              <a:t> tekinthetünk – így pl. kevesebb számú változatot elegendő vizsgálni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Ezeket a bizonyos kibocsátási tartományokban állandónak, fixnek tekintett költségeket </a:t>
            </a:r>
            <a:r>
              <a:rPr lang="hu-HU" sz="2400" b="1" dirty="0"/>
              <a:t>kvázi-fix költségek</a:t>
            </a:r>
            <a:r>
              <a:rPr lang="hu-HU" sz="2400" dirty="0"/>
              <a:t>nek nevezzük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DE: ezek valójában NEM fix költségek, hanem változó költségek!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Példa: Gyár építése – Mekkora kapacitású gépet vegyünk? Mekkora legyen a csarnok, a portásfülke, a trafó, </a:t>
            </a:r>
            <a:r>
              <a:rPr lang="hu-HU" sz="2400" dirty="0" smtClean="0"/>
              <a:t>stb.?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Adózás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Az adó is egy költségelem, ráadásul nem kis súlyú – nem hagyhatjuk figyelmen kívül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b="1" dirty="0"/>
              <a:t>Minden adó utáni szemlélet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De csak a releváns, azaz a részvényesek profitját csökkentő adók!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Néhány példa (nem kell tudni)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Bér járulékai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ÁFA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Társasági </a:t>
            </a:r>
            <a:r>
              <a:rPr lang="hu-HU" sz="2400" dirty="0"/>
              <a:t>nyereségadó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Iparűzési adó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Személyi adók kérdése (pl. árfolyamnyereség, osztalék, SZJA)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Osztalékközömbösség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Kérdés: az osztalékfizetés befolyásolja-e a részvényesi értéket?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 közömbösség 4 feltétele: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Részvényesek tökéletes érdekképviselete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/>
              <a:t>A vállalati döntések ne függjenek az éppen a „kasszában” lévő pénztől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Nincsenek tranzakciós költségek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/>
              <a:t>A tőke be-ki mozgatása költségmentes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Hatékony tőkepiaci árazódás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/>
              <a:t>A részvények árfolyama pont osztaléknyival csökkenjen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Torzításmentes adórendszer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dirty="0"/>
              <a:t>Árfolyamnyereség és osztalék ugyanúgy adózzon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Vajon mennyire teljesülnek a gyakorlatban?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/>
              <a:t>A pénzáramlások függetlenségének elve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79832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Osztalékközömbösség: mindegy, hogy van-e osztalékfizetés, ill. milyen ütemű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Ezért praktikusságból úgy tekintjük, hogy a szabad pénzáramlásokat azonnal ki is fizetik osztalékként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Így az egyes üzleti projektek bevételei és költségei nem keverednek egymással („zsebből zsebbe” szemlélet)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Pl. egyik projekt indításának nem pénzügyi feltétele a másik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b="1" dirty="0"/>
              <a:t>Pénzáramlások függetlenségének elve</a:t>
            </a:r>
            <a:r>
              <a:rPr lang="hu-HU" sz="2400" dirty="0"/>
              <a:t>: egy üzleti projekt csak a döntés hatására fellépő pénzáramokból áll, amik függetlenek a vállalat többi projektjének pénzáramlásaitól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Így az egyes projektek pénzáramlásai önmagukban tekintendők, elválnak a vállalati környezettől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Pénzáramlás diagram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 pénzáramok időbeli alakulása, „mintázata”: pénzáramprofil (</a:t>
            </a:r>
            <a:r>
              <a:rPr lang="hu-HU" i="1" dirty="0"/>
              <a:t>cash flow </a:t>
            </a:r>
            <a:r>
              <a:rPr lang="hu-HU" i="1" dirty="0" err="1"/>
              <a:t>pattern</a:t>
            </a:r>
            <a:r>
              <a:rPr lang="hu-HU" dirty="0" smtClean="0"/>
              <a:t>)</a:t>
            </a:r>
            <a:endParaRPr lang="hu-HU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Foglalkozunk </a:t>
            </a:r>
            <a:r>
              <a:rPr lang="hu-HU" dirty="0"/>
              <a:t>majd nevezetes profilokkal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17" y="2527176"/>
            <a:ext cx="691197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Ü</a:t>
            </a:r>
            <a:r>
              <a:rPr lang="hu-HU" sz="2800" dirty="0"/>
              <a:t>ZLETI GAZDASÁGTAN KÖZGAZDASÁGI HÁTTERE</a:t>
            </a:r>
          </a:p>
        </p:txBody>
      </p:sp>
    </p:spTree>
    <p:extLst>
      <p:ext uri="{BB962C8B-B14F-4D97-AF65-F5344CB8AC3E}">
        <p14:creationId xmlns:p14="http://schemas.microsoft.com/office/powerpoint/2010/main" val="427080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>
            <a:noAutofit/>
          </a:bodyPr>
          <a:lstStyle/>
          <a:p>
            <a:r>
              <a:rPr lang="hu-HU" sz="3600" dirty="0"/>
              <a:t>Pénzárambecslés – összefoglaló példa (I.)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484313"/>
            <a:ext cx="8928992" cy="525705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Gyárbővítést tervezünk új termék (</a:t>
            </a:r>
            <a:r>
              <a:rPr lang="hu-HU" sz="2400" dirty="0" err="1" smtClean="0"/>
              <a:t>műa</a:t>
            </a:r>
            <a:r>
              <a:rPr lang="hu-HU" sz="2400" dirty="0" smtClean="0"/>
              <a:t>. </a:t>
            </a:r>
            <a:r>
              <a:rPr lang="hu-HU" sz="2400" dirty="0"/>
              <a:t>doboz) gyártására 2 évre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Évi 1000 db mennyiségű értékesítést várunk, bruttó 5000 Ft/db egységáron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Fennáll annak a veszélye, hogy a 2. évben csak bruttó 2500 Ft/db egységáron tudunk értékesíteni – ennek valószínűségét 20%-ra becsülik a marketingesek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 legyártott termékeket ideiglenesen tárolnunk is kell valahol: van egy eddig 50%-os </a:t>
            </a:r>
            <a:r>
              <a:rPr lang="hu-HU" sz="2400" dirty="0" err="1"/>
              <a:t>kihasználtságú</a:t>
            </a:r>
            <a:r>
              <a:rPr lang="hu-HU" sz="2400" dirty="0"/>
              <a:t> bérelt raktárunk, aminek </a:t>
            </a:r>
            <a:r>
              <a:rPr lang="hu-HU" sz="2400" dirty="0" smtClean="0"/>
              <a:t>kihasználtságát </a:t>
            </a:r>
            <a:r>
              <a:rPr lang="hu-HU" sz="2400" dirty="0"/>
              <a:t>az új termékekkel 75%-ra növelhetjük, a raktár bérleti díja évi nettó 400 000 Ft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Az új termék alapanyaga (polipropilén) megegyezik egy már éppen gyártott termékével – a nagyobb rendelési tételnek köszönhetően a beszállító árengedmény ad: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eddig 500 db (régi) termékhez nettó 700 Ft/db áron szállított, most viszont az egységárat nettó 500 Ft/db-ra csökkenti (a régi terméket továbbra is ugyanolyan mennyiségben fogjuk gyártani)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>
            <a:noAutofit/>
          </a:bodyPr>
          <a:lstStyle/>
          <a:p>
            <a:r>
              <a:rPr lang="hu-HU" sz="3600" dirty="0"/>
              <a:t>Pénzárambecslés – összefoglaló példa (II.)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gépsor beszerzési ára nettó 2 500 000 Ft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gépsor kenéséhez szükség van olajra: korábbról van nekünk elegendő fölösleges mennyiség, amit nettó 100 000 Ft-ért vettünk és eladni nem tudunk, máshol pedig nem tudjuk felhasználni, a piacon viszont nettó 200 000 Ft-ba kerülne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géphez fel kell vennünk egy munkást, az ő bére évi bruttó </a:t>
            </a:r>
            <a:r>
              <a:rPr lang="hu-HU" sz="2400" dirty="0" smtClean="0"/>
              <a:t>   1 </a:t>
            </a:r>
            <a:r>
              <a:rPr lang="hu-HU" sz="2400" dirty="0"/>
              <a:t>200 000 Ft, ami után 25% munkaadói járulékot kell fizetnünk és a munkás személyi jövedelemadó kulcsa 16%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Az ÁFA 25%, az 1. évi infláció 5%, a 2. évi pedig 3%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Minden pénzösszeg nominális értelmezésű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 tőke alternatíva költsége 10%, reálértelemben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b="1" dirty="0"/>
              <a:t>Kérdés: mekkora értéket termel ez a projekt?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>
            <a:normAutofit/>
          </a:bodyPr>
          <a:lstStyle/>
          <a:p>
            <a:r>
              <a:rPr lang="hu-HU" sz="3600" dirty="0"/>
              <a:t>Pénzárambecslés – összefoglaló példa (III.)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2"/>
            <a:ext cx="8229600" cy="52570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b="1" u="sng" dirty="0"/>
              <a:t>Megoldás: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Az értékesítési egységár bruttóként van megadva, át kell váltani nettóra: 5000/(1+25%)=4000 Ft/db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A veszély eseti egységárat szintén: 2500/(1+25%)=2000 Ft/db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Az értékesítés nettó árbevételét, mint pénzáramot </a:t>
            </a:r>
            <a:r>
              <a:rPr lang="hu-HU" sz="2400" b="1" dirty="0"/>
              <a:t>várható értékén</a:t>
            </a:r>
            <a:r>
              <a:rPr lang="hu-HU" sz="2400" dirty="0"/>
              <a:t> kell becsülni, amihez a veszélyt is figyelembe kell venni: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000" dirty="0"/>
              <a:t>1. évben: 100%*4000*1000 = 4 000 </a:t>
            </a:r>
            <a:r>
              <a:rPr lang="hu-HU" sz="2000" dirty="0" err="1"/>
              <a:t>000</a:t>
            </a:r>
            <a:r>
              <a:rPr lang="hu-HU" sz="2000" dirty="0"/>
              <a:t> Ft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000" dirty="0"/>
              <a:t>2. évben: (20%*2000+80%*4000)*1000 = 3 600 000 Ft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/>
              <a:t>A raktárért „így is, úgy is” ugyanannyit kell fizetnünk, korábbi döntésünk eredménye és jelenlegi döntésünk nincs rá hatással, ezért </a:t>
            </a:r>
            <a:r>
              <a:rPr lang="hu-HU" sz="2400" b="1" dirty="0"/>
              <a:t>elsüllyedt költség</a:t>
            </a:r>
            <a:r>
              <a:rPr lang="hu-HU" sz="2400" dirty="0"/>
              <a:t>, tehát nem szabad figyelembe vennünk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>
            <a:noAutofit/>
          </a:bodyPr>
          <a:lstStyle/>
          <a:p>
            <a:r>
              <a:rPr lang="hu-HU" sz="3600" dirty="0"/>
              <a:t>Pénzárambecslés – összefoglaló példa (IV.)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6792"/>
            <a:ext cx="8435975" cy="51122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 nagyobb rendelési tétel miatt csökkennek egy már meglévő termék költségei → származékos bevétel: 500*(700-500</a:t>
            </a:r>
            <a:r>
              <a:rPr lang="hu-HU" sz="2400" dirty="0" smtClean="0"/>
              <a:t>) =     100 </a:t>
            </a:r>
            <a:r>
              <a:rPr lang="hu-HU" sz="2400" dirty="0"/>
              <a:t>000 Ft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Az új termék anyagköltsége: </a:t>
            </a:r>
            <a:r>
              <a:rPr lang="hu-HU" sz="2400" dirty="0" smtClean="0"/>
              <a:t>1000*500 = </a:t>
            </a:r>
            <a:r>
              <a:rPr lang="hu-HU" sz="2400" dirty="0" err="1" smtClean="0"/>
              <a:t>500</a:t>
            </a:r>
            <a:r>
              <a:rPr lang="hu-HU" sz="2400" dirty="0" smtClean="0"/>
              <a:t> </a:t>
            </a:r>
            <a:r>
              <a:rPr lang="hu-HU" sz="2400" dirty="0"/>
              <a:t>000 Ft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Olaj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100 000-ért vettük → elsüllyedt költség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Eladni nem tudjuk, máshol sincs haszna → költsége 0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Vehetünk 200 000-ért: miért vennénk, ha 0-ért is „beszerezhetjük”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Munkás bére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Bruttó bére járulékkal együtt: 1 200 000*(1+25</a:t>
            </a:r>
            <a:r>
              <a:rPr lang="hu-HU" sz="2000" dirty="0" smtClean="0"/>
              <a:t>%) = 1 </a:t>
            </a:r>
            <a:r>
              <a:rPr lang="hu-HU" sz="2000" dirty="0"/>
              <a:t>500 000 Ft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SZJA: nem mi fizetjük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Tőkeköltség </a:t>
            </a:r>
            <a:r>
              <a:rPr lang="hu-HU" sz="2400" dirty="0" err="1"/>
              <a:t>nominál</a:t>
            </a:r>
            <a:r>
              <a:rPr lang="hu-HU" sz="2400" dirty="0"/>
              <a:t> értelemben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1. évben: (1+10</a:t>
            </a:r>
            <a:r>
              <a:rPr lang="hu-HU" sz="2000" dirty="0" smtClean="0"/>
              <a:t>%)*(</a:t>
            </a:r>
            <a:r>
              <a:rPr lang="hu-HU" sz="2000" dirty="0"/>
              <a:t>1+5%)-</a:t>
            </a:r>
            <a:r>
              <a:rPr lang="hu-HU" sz="2000" dirty="0" smtClean="0"/>
              <a:t>1 = 15,5</a:t>
            </a:r>
            <a:r>
              <a:rPr lang="hu-HU" sz="2000" dirty="0"/>
              <a:t>%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/>
              <a:t>2. évben: (1+10</a:t>
            </a:r>
            <a:r>
              <a:rPr lang="hu-HU" sz="2000" dirty="0" smtClean="0"/>
              <a:t>%)*(</a:t>
            </a:r>
            <a:r>
              <a:rPr lang="hu-HU" sz="2000" dirty="0"/>
              <a:t>1+3%)-</a:t>
            </a:r>
            <a:r>
              <a:rPr lang="hu-HU" sz="2000" dirty="0" smtClean="0"/>
              <a:t>1 = 13,3</a:t>
            </a:r>
            <a:r>
              <a:rPr lang="hu-HU" sz="2000" dirty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>
            <a:noAutofit/>
          </a:bodyPr>
          <a:lstStyle/>
          <a:p>
            <a:r>
              <a:rPr lang="hu-HU" sz="3600" dirty="0"/>
              <a:t>Pénzárambecslés – összefoglaló példa (V.)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9" y="1484313"/>
            <a:ext cx="7993136" cy="5185047"/>
          </a:xfrm>
        </p:spPr>
        <p:txBody>
          <a:bodyPr>
            <a:normAutofit/>
          </a:bodyPr>
          <a:lstStyle/>
          <a:p>
            <a:r>
              <a:rPr lang="hu-HU" sz="2800" dirty="0"/>
              <a:t>Számítsuk ki a szabad pénzáramokat!</a:t>
            </a:r>
          </a:p>
          <a:p>
            <a:r>
              <a:rPr lang="hu-HU" sz="2800" b="1" dirty="0"/>
              <a:t>1. év</a:t>
            </a:r>
            <a:r>
              <a:rPr lang="hu-HU" sz="2800" dirty="0"/>
              <a:t>: 4 000 </a:t>
            </a:r>
            <a:r>
              <a:rPr lang="hu-HU" sz="2800" dirty="0" err="1"/>
              <a:t>000</a:t>
            </a:r>
            <a:r>
              <a:rPr lang="hu-HU" sz="2800" dirty="0"/>
              <a:t> + 100 000 – 500 000 – 1 500 000 = </a:t>
            </a:r>
            <a:r>
              <a:rPr lang="hu-HU" sz="2800" b="1" dirty="0"/>
              <a:t>2 100 000 Ft</a:t>
            </a:r>
          </a:p>
          <a:p>
            <a:r>
              <a:rPr lang="hu-HU" sz="2800" b="1" dirty="0"/>
              <a:t>2. év</a:t>
            </a:r>
            <a:r>
              <a:rPr lang="hu-HU" sz="2800" dirty="0"/>
              <a:t>: 3 600 000 + 100 000 – 500 000 – 1 500 000 = </a:t>
            </a:r>
            <a:r>
              <a:rPr lang="hu-HU" sz="2800" b="1" dirty="0"/>
              <a:t>1 700 000 Ft</a:t>
            </a:r>
          </a:p>
          <a:p>
            <a:r>
              <a:rPr lang="hu-HU" sz="2800" dirty="0"/>
              <a:t>Az </a:t>
            </a:r>
            <a:r>
              <a:rPr lang="hu-HU" sz="2800" b="1" dirty="0"/>
              <a:t>NPV</a:t>
            </a:r>
            <a:r>
              <a:rPr lang="hu-HU" sz="2800" dirty="0"/>
              <a:t> ezek alapján:</a:t>
            </a:r>
          </a:p>
          <a:p>
            <a:endParaRPr lang="hu-HU" sz="2800" dirty="0"/>
          </a:p>
          <a:p>
            <a:pPr marL="0" indent="0">
              <a:buNone/>
            </a:pPr>
            <a:endParaRPr lang="hu-HU" sz="4000" dirty="0"/>
          </a:p>
          <a:p>
            <a:r>
              <a:rPr lang="hu-HU" sz="2800" dirty="0"/>
              <a:t>Kérdések</a:t>
            </a:r>
            <a:r>
              <a:rPr lang="hu-HU" sz="2800" dirty="0" smtClean="0"/>
              <a:t>?</a:t>
            </a:r>
          </a:p>
          <a:p>
            <a:r>
              <a:rPr lang="hu-HU" sz="2800" dirty="0" smtClean="0"/>
              <a:t>(HF: pénzáramok reálra átváltásával is kiszámolni)</a:t>
            </a:r>
            <a:endParaRPr lang="hu-HU" sz="2800" dirty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468313" y="4581525"/>
          <a:ext cx="82089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gyenlet" r:id="rId3" imgW="3822700" imgH="419100" progId="Equation.3">
                  <p:embed/>
                </p:oleObj>
              </mc:Choice>
              <mc:Fallback>
                <p:oleObj name="Egyenlet" r:id="rId3" imgW="38227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581525"/>
                        <a:ext cx="820896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Előszó</a:t>
            </a:r>
            <a:endParaRPr lang="hu-HU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 mai közgazdaságtan alapelvei</a:t>
            </a:r>
          </a:p>
          <a:p>
            <a:r>
              <a:rPr lang="hu-HU" dirty="0"/>
              <a:t>Ahogy ma a világunkat magyarázzuk</a:t>
            </a:r>
          </a:p>
          <a:p>
            <a:r>
              <a:rPr lang="hu-HU" dirty="0"/>
              <a:t>Persze egyik elmélet sem tökéletes</a:t>
            </a:r>
          </a:p>
          <a:p>
            <a:r>
              <a:rPr lang="hu-HU" dirty="0"/>
              <a:t>De most ne is a hibákat keressük</a:t>
            </a:r>
          </a:p>
          <a:p>
            <a:r>
              <a:rPr lang="hu-HU" dirty="0"/>
              <a:t>Próbáljuk megérteni, hogy ma mi az „általános vélekedés</a:t>
            </a:r>
            <a:r>
              <a:rPr lang="hu-HU" dirty="0" smtClean="0"/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Érték, hasznosság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dirty="0"/>
              <a:t>Kinek mi az értékes, hasznos? – </a:t>
            </a:r>
            <a:r>
              <a:rPr lang="hu-HU" b="1" dirty="0"/>
              <a:t>szubjektív</a:t>
            </a:r>
            <a:r>
              <a:rPr lang="hu-HU" dirty="0"/>
              <a:t> fogalom: embertől és szituációtól függ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dirty="0"/>
              <a:t>Pl. magyar-azték szótár, de sokkal hétköznapibb dolgok is, mint pl. laptop, autó, fekete tea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dirty="0"/>
              <a:t>Ugyanazon ember, de más szituáció: pl. víz itthon vagy a sivatagban, játék ötévesen vagy huszonöt évesen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Hasznos</a:t>
            </a:r>
            <a:r>
              <a:rPr lang="hu-HU" dirty="0"/>
              <a:t>: képes valakinek valamilyen szükségletét kielégíteni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Értékes</a:t>
            </a:r>
            <a:r>
              <a:rPr lang="hu-HU" dirty="0"/>
              <a:t>: ami hasznos számunkra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dirty="0"/>
              <a:t>Hasznosság tehát egy jószág tulajdonsága a mi szemszögünkből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dirty="0"/>
              <a:t>Az érték pedig bennünk alakul ki a hasznosság nyomán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Lehetőségek és választások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423848" cy="5141168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800" dirty="0"/>
              <a:t>Minden visszavezethető az </a:t>
            </a:r>
            <a:r>
              <a:rPr lang="hu-HU" sz="2800" b="1" dirty="0"/>
              <a:t>egyén</a:t>
            </a:r>
            <a:r>
              <a:rPr lang="hu-HU" sz="2800" dirty="0"/>
              <a:t> szintjére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/>
              <a:t>Pl. testületi döntés is több egyén saját döntésének „mixe”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800" dirty="0"/>
              <a:t>Minden egyénnek megvan a maga „lehetőséghalmaza”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/>
              <a:t>amit pl. gazdasági, jogi, pszichológiai korlátok jelölnek ki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/>
              <a:t>Pl. nincs pénzem </a:t>
            </a:r>
            <a:r>
              <a:rPr lang="hu-HU" sz="2400" dirty="0" smtClean="0"/>
              <a:t>sportautóra; </a:t>
            </a:r>
            <a:r>
              <a:rPr lang="hu-HU" sz="2400" dirty="0"/>
              <a:t>nem ihatok alkoholt, mert még nem múltam </a:t>
            </a:r>
            <a:r>
              <a:rPr lang="hu-HU" sz="2400" dirty="0" smtClean="0"/>
              <a:t>18; </a:t>
            </a:r>
            <a:r>
              <a:rPr lang="hu-HU" sz="2400" dirty="0"/>
              <a:t>nem megyek hegyet mászni, mert félek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800" dirty="0"/>
              <a:t>Hogyan választunk ebből a halmazból?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800" dirty="0"/>
              <a:t>Két alapvető döntési mechanizmus fajta: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/>
              <a:t>Racionális döntés</a:t>
            </a:r>
            <a:r>
              <a:rPr lang="hu-HU" sz="2400" dirty="0"/>
              <a:t> → mi csak ezzel foglalkozunk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/>
              <a:t>Társadalmi normák</a:t>
            </a:r>
            <a:r>
              <a:rPr lang="hu-HU" sz="2400" dirty="0"/>
              <a:t> szerinti választás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/>
              <a:t>Pl. vizsgára öltönyben „kell” menni, buszon az idősebbeknek át „kell” adni a helyet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Racionalitás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423848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Alappillér, de nincs egységes definíció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Homo </a:t>
            </a:r>
            <a:r>
              <a:rPr lang="hu-HU" sz="2800" dirty="0" err="1"/>
              <a:t>oeconomicus</a:t>
            </a:r>
            <a:r>
              <a:rPr lang="hu-HU" sz="2800" dirty="0"/>
              <a:t> – </a:t>
            </a:r>
            <a:r>
              <a:rPr lang="hu-HU" sz="2800" b="1" dirty="0"/>
              <a:t>önérdekkövetés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Csak magamat tekintem, társadalmi normáktól, erkölcstől, stb. függetlenül; megszerezzem, ami nekem „jó”, elkerüljem, ami nekem „rossz”, más nem érdekel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b="1" dirty="0"/>
              <a:t>Altruizmus</a:t>
            </a:r>
            <a:r>
              <a:rPr lang="hu-HU" sz="2800" dirty="0"/>
              <a:t>: mások hasznosságának növelése saját hasznosságunk csökkentése árán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Pl. segítség a házi feladatban, beteg ápolása, adományozás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De: vajon nem magyarázható ez is az önérdekkövetéssel?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Hogyan döntök?: </a:t>
            </a:r>
            <a:r>
              <a:rPr lang="hu-HU" sz="2800" b="1" u="sng" dirty="0"/>
              <a:t>Várható</a:t>
            </a:r>
            <a:r>
              <a:rPr lang="hu-HU" sz="2800" dirty="0"/>
              <a:t> </a:t>
            </a:r>
            <a:r>
              <a:rPr lang="hu-HU" sz="2800" b="1" dirty="0"/>
              <a:t>hasznosság maximalizálása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racionalitás néhány nehézsége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Értékelhetőség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Nem minden számszerűsíthető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Pl. mekkora egy park, a tiszta levegő értéke, stb.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Pl. melyik szakma, egyetem, sport, stb. lesz nekem a jobb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Információgyűjtés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Nem mindig tudok mindent begyűjteni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Az információgyűjtésnek is vannak költségei (pl. idő is), tehát gazdaságossága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Pszichológiai elemek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„savanyú a szőlő</a:t>
            </a:r>
            <a:r>
              <a:rPr lang="hu-HU" dirty="0" smtClean="0"/>
              <a:t>”; </a:t>
            </a:r>
            <a:r>
              <a:rPr lang="hu-HU" dirty="0"/>
              <a:t>„tiltott gyümölcs</a:t>
            </a:r>
            <a:r>
              <a:rPr lang="hu-HU" dirty="0" smtClean="0"/>
              <a:t>”; </a:t>
            </a:r>
            <a:r>
              <a:rPr lang="hu-HU" dirty="0"/>
              <a:t>félek, hogy baj lesz, ezért el sem </a:t>
            </a:r>
            <a:r>
              <a:rPr lang="hu-HU" dirty="0" smtClean="0"/>
              <a:t>kezdem; </a:t>
            </a:r>
            <a:r>
              <a:rPr lang="hu-HU" dirty="0"/>
              <a:t>torzítás, stb.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696</TotalTime>
  <Words>3288</Words>
  <Application>Microsoft Office PowerPoint</Application>
  <PresentationFormat>Diavetítés a képernyőre (4:3 oldalarány)</PresentationFormat>
  <Paragraphs>328</Paragraphs>
  <Slides>44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6" baseType="lpstr">
      <vt:lpstr>Medián</vt:lpstr>
      <vt:lpstr>Egyenlet</vt:lpstr>
      <vt:lpstr>Pénzügyek</vt:lpstr>
      <vt:lpstr>Tantárgy információk (I.)</vt:lpstr>
      <vt:lpstr>Tantárgy információk (II.)</vt:lpstr>
      <vt:lpstr>ÜZLETI GAZDASÁGTAN KÖZGAZDASÁGI HÁTTERE</vt:lpstr>
      <vt:lpstr>Előszó</vt:lpstr>
      <vt:lpstr>Érték, hasznosság</vt:lpstr>
      <vt:lpstr>Lehetőségek és választások</vt:lpstr>
      <vt:lpstr>Racionalitás</vt:lpstr>
      <vt:lpstr>A racionalitás néhány nehézsége</vt:lpstr>
      <vt:lpstr>A döntések körülményei, lebonyolítása</vt:lpstr>
      <vt:lpstr>Még a költségekről…</vt:lpstr>
      <vt:lpstr>A RÉSZVÉNYESI ÉRTÉK MAXIMALIZÁLÁSA</vt:lpstr>
      <vt:lpstr>A profit fogalma (I.)</vt:lpstr>
      <vt:lpstr>A profit fogalma (II.)</vt:lpstr>
      <vt:lpstr>A profit fogalma (III.)</vt:lpstr>
      <vt:lpstr>A profit fogalma (IV.)</vt:lpstr>
      <vt:lpstr>A profit fogalma (V.)</vt:lpstr>
      <vt:lpstr>A profit fogalma (VI.)</vt:lpstr>
      <vt:lpstr>A részvényesi érték</vt:lpstr>
      <vt:lpstr>Megbízó és ügynök</vt:lpstr>
      <vt:lpstr>Megbízó-ügynök probléma</vt:lpstr>
      <vt:lpstr>Szabad pénzáramlások</vt:lpstr>
      <vt:lpstr>A döntés alapja</vt:lpstr>
      <vt:lpstr>Még egy gondolat az elemzéshez…</vt:lpstr>
      <vt:lpstr>A PÉNZÁRAMOK BECSLÉSE</vt:lpstr>
      <vt:lpstr>Várható érték és kockázat</vt:lpstr>
      <vt:lpstr>Várható érték (ismétlés)</vt:lpstr>
      <vt:lpstr>Reál vs. nominál konzisztencia (I.)</vt:lpstr>
      <vt:lpstr>Reál vs. nominál konzisztencia (II.)</vt:lpstr>
      <vt:lpstr>Reál-nominál példa 1</vt:lpstr>
      <vt:lpstr>Reál-nominál példa 2</vt:lpstr>
      <vt:lpstr>Bevételek és költségek megragadása</vt:lpstr>
      <vt:lpstr>A releváns költségek megragadásának alapesetei</vt:lpstr>
      <vt:lpstr>Részletesebben a költségekről (I.)</vt:lpstr>
      <vt:lpstr>Részletesebben a költségekről (II.)</vt:lpstr>
      <vt:lpstr>Adózás</vt:lpstr>
      <vt:lpstr>Osztalékközömbösség</vt:lpstr>
      <vt:lpstr>A pénzáramlások függetlenségének elve</vt:lpstr>
      <vt:lpstr>Pénzáramlás diagram</vt:lpstr>
      <vt:lpstr>Pénzárambecslés – összefoglaló példa (I.)</vt:lpstr>
      <vt:lpstr>Pénzárambecslés – összefoglaló példa (II.)</vt:lpstr>
      <vt:lpstr>Pénzárambecslés – összefoglaló példa (III.)</vt:lpstr>
      <vt:lpstr>Pénzárambecslés – összefoglaló példa (IV.)</vt:lpstr>
      <vt:lpstr>Pénzárambecslés – összefoglaló példa (V.)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41</cp:revision>
  <dcterms:created xsi:type="dcterms:W3CDTF">2013-09-05T10:07:26Z</dcterms:created>
  <dcterms:modified xsi:type="dcterms:W3CDTF">2013-09-09T16:26:28Z</dcterms:modified>
</cp:coreProperties>
</file>