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8" r:id="rId2"/>
    <p:sldId id="419" r:id="rId3"/>
    <p:sldId id="421" r:id="rId4"/>
    <p:sldId id="368" r:id="rId5"/>
    <p:sldId id="386" r:id="rId6"/>
    <p:sldId id="387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88" r:id="rId24"/>
    <p:sldId id="393" r:id="rId25"/>
    <p:sldId id="355" r:id="rId26"/>
    <p:sldId id="390" r:id="rId27"/>
    <p:sldId id="394" r:id="rId28"/>
    <p:sldId id="356" r:id="rId29"/>
    <p:sldId id="392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95" r:id="rId38"/>
    <p:sldId id="382" r:id="rId39"/>
    <p:sldId id="369" r:id="rId40"/>
    <p:sldId id="400" r:id="rId41"/>
    <p:sldId id="370" r:id="rId42"/>
    <p:sldId id="371" r:id="rId43"/>
    <p:sldId id="402" r:id="rId44"/>
    <p:sldId id="403" r:id="rId45"/>
    <p:sldId id="383" r:id="rId46"/>
    <p:sldId id="384" r:id="rId47"/>
    <p:sldId id="385" r:id="rId48"/>
    <p:sldId id="404" r:id="rId49"/>
    <p:sldId id="413" r:id="rId50"/>
    <p:sldId id="415" r:id="rId51"/>
    <p:sldId id="417" r:id="rId52"/>
    <p:sldId id="405" r:id="rId53"/>
    <p:sldId id="373" r:id="rId54"/>
    <p:sldId id="416" r:id="rId55"/>
    <p:sldId id="406" r:id="rId56"/>
    <p:sldId id="374" r:id="rId57"/>
    <p:sldId id="375" r:id="rId58"/>
    <p:sldId id="407" r:id="rId59"/>
    <p:sldId id="376" r:id="rId60"/>
    <p:sldId id="377" r:id="rId61"/>
    <p:sldId id="378" r:id="rId62"/>
    <p:sldId id="408" r:id="rId63"/>
    <p:sldId id="410" r:id="rId64"/>
    <p:sldId id="411" r:id="rId65"/>
    <p:sldId id="379" r:id="rId66"/>
    <p:sldId id="412" r:id="rId67"/>
    <p:sldId id="381" r:id="rId68"/>
    <p:sldId id="281" r:id="rId6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78" autoAdjust="0"/>
    <p:restoredTop sz="94660"/>
  </p:normalViewPr>
  <p:slideViewPr>
    <p:cSldViewPr>
      <p:cViewPr varScale="1">
        <p:scale>
          <a:sx n="72" d="100"/>
          <a:sy n="72" d="100"/>
        </p:scale>
        <p:origin x="-8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4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6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4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2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.wmf"/><Relationship Id="rId4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6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9.wmf"/><Relationship Id="rId4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F801D-AFE4-4920-861B-FF50C06944C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DCA0E-649D-43FB-80C6-EE782C443EC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D675-0C9F-483D-8330-E325B2FCF33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0D79C-DE80-433A-9016-539CDEAFD11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DB4D1-567B-4E61-A2BE-F9FBAB48E6A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97954-F728-4035-9184-2C1BC23221D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F8196-6F9E-4BAA-89DA-E9F15477B44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611E5-A5BE-4859-B0D4-6E5B9AFCA2B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EF5DF-D04E-4370-9E0B-DCFB93ABC3C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A3C63-60E1-42BF-AA3C-843A79FCE4D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DBD66-F846-41B4-9B57-7056382AAFA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087D66-E1AB-49A3-B3AB-EA1F20B7D2B0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34.png"/><Relationship Id="rId9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5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5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59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75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81150"/>
            <a:ext cx="9144000" cy="2640013"/>
          </a:xfrm>
        </p:spPr>
        <p:txBody>
          <a:bodyPr/>
          <a:lstStyle/>
          <a:p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VIVEM111</a:t>
            </a:r>
            <a:r>
              <a:rPr lang="hu-H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hu-H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Váltakozó áramú rendszerek I. </a:t>
            </a: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(3+0+</a:t>
            </a:r>
            <a:r>
              <a:rPr lang="hu-H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hu-H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f 4k)</a:t>
            </a:r>
            <a:r>
              <a:rPr lang="hu-H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-Serifa"/>
              </a:rPr>
              <a:t> </a:t>
            </a:r>
            <a:r>
              <a:rPr lang="hu-HU" sz="2400" b="1">
                <a:latin typeface="H-Serifa"/>
              </a:rPr>
              <a:t/>
            </a:r>
            <a:br>
              <a:rPr lang="hu-HU" sz="2400" b="1">
                <a:latin typeface="H-Serifa"/>
              </a:rPr>
            </a:br>
            <a:r>
              <a:rPr lang="hu-HU" sz="2400" b="1" smtClean="0">
                <a:latin typeface="H-Serifa"/>
              </a:rPr>
              <a:t>2013</a:t>
            </a:r>
            <a:r>
              <a:rPr lang="hu-HU" sz="2400" b="1">
                <a:latin typeface="H-Serifa"/>
              </a:rPr>
              <a:t/>
            </a:r>
            <a:br>
              <a:rPr lang="hu-HU" sz="2400" b="1">
                <a:latin typeface="H-Serifa"/>
              </a:rPr>
            </a:br>
            <a:r>
              <a:rPr lang="hu-HU" sz="2400" b="1">
                <a:latin typeface="H-Serifa"/>
              </a:rPr>
              <a:t/>
            </a:r>
            <a:br>
              <a:rPr lang="hu-HU" sz="2400" b="1">
                <a:latin typeface="H-Serifa"/>
              </a:rPr>
            </a:br>
            <a:r>
              <a:rPr lang="hu-HU" sz="2000" b="1">
                <a:latin typeface="H-Serifa"/>
              </a:rPr>
              <a:t>k</a:t>
            </a:r>
            <a:r>
              <a:rPr lang="hu-HU" sz="2000" b="1">
                <a:latin typeface="Arial"/>
              </a:rPr>
              <a:t>é</a:t>
            </a:r>
            <a:r>
              <a:rPr lang="hu-HU" sz="2000" b="1">
                <a:latin typeface="H-Serifa"/>
              </a:rPr>
              <a:t>sz</a:t>
            </a:r>
            <a:r>
              <a:rPr lang="hu-HU" sz="2000" b="1">
                <a:latin typeface="Arial"/>
              </a:rPr>
              <a:t>í</a:t>
            </a:r>
            <a:r>
              <a:rPr lang="hu-HU" sz="2000" b="1">
                <a:latin typeface="H-Serifa"/>
              </a:rPr>
              <a:t>tette</a:t>
            </a:r>
            <a:r>
              <a:rPr lang="hu-HU" sz="1600" b="1">
                <a:latin typeface="H-Serifa"/>
              </a:rPr>
              <a:t/>
            </a:r>
            <a:br>
              <a:rPr lang="hu-HU" sz="1600" b="1">
                <a:latin typeface="H-Serifa"/>
              </a:rPr>
            </a:br>
            <a:r>
              <a:rPr lang="hu-HU" sz="2900" b="1" dirty="0" err="1">
                <a:latin typeface="H-Serifa"/>
              </a:rPr>
              <a:t>Dr.Berta</a:t>
            </a:r>
            <a:r>
              <a:rPr lang="hu-HU" sz="2900" b="1" dirty="0">
                <a:latin typeface="H-Serifa"/>
              </a:rPr>
              <a:t> István </a:t>
            </a:r>
            <a:r>
              <a:rPr lang="hu-HU" sz="2400" b="1" dirty="0">
                <a:latin typeface="H-Serifa"/>
              </a:rPr>
              <a:t>egyetemi tan</a:t>
            </a:r>
            <a:r>
              <a:rPr lang="hu-HU" sz="2400" b="1" dirty="0">
                <a:latin typeface="Arial"/>
              </a:rPr>
              <a:t>á</a:t>
            </a:r>
            <a:r>
              <a:rPr lang="hu-HU" sz="2400" b="1" dirty="0">
                <a:latin typeface="H-Serifa"/>
              </a:rPr>
              <a:t>r </a:t>
            </a:r>
            <a:r>
              <a:rPr lang="hu-HU" sz="2400" b="1" dirty="0">
                <a:latin typeface="Arial"/>
              </a:rPr>
              <a:t>é</a:t>
            </a:r>
            <a:r>
              <a:rPr lang="hu-HU" sz="2400" b="1" dirty="0">
                <a:latin typeface="H-Serifa"/>
              </a:rPr>
              <a:t>s</a:t>
            </a:r>
            <a:r>
              <a:rPr lang="hu-HU" sz="2900" b="1" dirty="0">
                <a:latin typeface="H-Serifa"/>
              </a:rPr>
              <a:t>     </a:t>
            </a:r>
            <a:br>
              <a:rPr lang="hu-HU" sz="2900" b="1" dirty="0">
                <a:latin typeface="H-Serifa"/>
              </a:rPr>
            </a:br>
            <a:r>
              <a:rPr lang="hu-HU" sz="2900" b="1" dirty="0" err="1">
                <a:latin typeface="H-Serifa"/>
              </a:rPr>
              <a:t>Dr</a:t>
            </a:r>
            <a:r>
              <a:rPr lang="hu-HU" sz="2900" b="1" dirty="0">
                <a:latin typeface="H-Serifa"/>
              </a:rPr>
              <a:t> </a:t>
            </a:r>
            <a:r>
              <a:rPr lang="hu-HU" sz="2900" b="1" dirty="0" err="1">
                <a:latin typeface="H-Serifa"/>
              </a:rPr>
              <a:t>Szedenik</a:t>
            </a:r>
            <a:r>
              <a:rPr lang="hu-HU" sz="2900" b="1" dirty="0">
                <a:latin typeface="H-Serifa"/>
              </a:rPr>
              <a:t> Norbert </a:t>
            </a:r>
            <a:r>
              <a:rPr lang="hu-HU" sz="2400" b="1" dirty="0">
                <a:latin typeface="H-Serifa"/>
              </a:rPr>
              <a:t>egyetemi docens</a:t>
            </a:r>
            <a:r>
              <a:rPr lang="hu-HU" sz="2900" b="1" dirty="0">
                <a:latin typeface="H-Serifa"/>
              </a:rPr>
              <a:t/>
            </a:r>
            <a:br>
              <a:rPr lang="hu-HU" sz="2900" b="1" dirty="0">
                <a:latin typeface="H-Serifa"/>
              </a:rPr>
            </a:br>
            <a:r>
              <a:rPr lang="hu-HU" sz="2900" b="1" dirty="0">
                <a:latin typeface="H-Serifa"/>
              </a:rPr>
              <a:t/>
            </a:r>
            <a:br>
              <a:rPr lang="hu-HU" sz="2900" b="1" dirty="0">
                <a:latin typeface="H-Serifa"/>
              </a:rPr>
            </a:br>
            <a:r>
              <a:rPr lang="hu-HU" sz="2900" b="1" dirty="0">
                <a:latin typeface="H-Serifa"/>
              </a:rPr>
              <a:t>Dr. Horváth Tibor </a:t>
            </a:r>
            <a:r>
              <a:rPr lang="hu-HU" sz="2400" b="1" dirty="0">
                <a:latin typeface="H-Serifa"/>
              </a:rPr>
              <a:t>professzor </a:t>
            </a:r>
            <a:r>
              <a:rPr lang="hu-HU" sz="2400" b="1" dirty="0" err="1">
                <a:latin typeface="H-Serifa"/>
              </a:rPr>
              <a:t>emeritusz</a:t>
            </a:r>
            <a:r>
              <a:rPr lang="hu-HU" sz="2400" b="1" dirty="0">
                <a:latin typeface="H-Serifa"/>
              </a:rPr>
              <a:t> </a:t>
            </a:r>
            <a:r>
              <a:rPr lang="hu-HU" sz="2400" b="1" dirty="0">
                <a:latin typeface="Arial"/>
              </a:rPr>
              <a:t>é</a:t>
            </a:r>
            <a:r>
              <a:rPr lang="hu-HU" sz="2400" b="1" dirty="0">
                <a:latin typeface="H-Serifa"/>
              </a:rPr>
              <a:t>s</a:t>
            </a:r>
            <a:r>
              <a:rPr lang="hu-HU" sz="2900" b="1" dirty="0">
                <a:latin typeface="H-Serifa"/>
              </a:rPr>
              <a:t/>
            </a:r>
            <a:br>
              <a:rPr lang="hu-HU" sz="2900" b="1" dirty="0">
                <a:latin typeface="H-Serifa"/>
              </a:rPr>
            </a:br>
            <a:r>
              <a:rPr lang="hu-HU" sz="2900" b="1" dirty="0">
                <a:latin typeface="H-Serifa"/>
              </a:rPr>
              <a:t>Dr. Németh Endre </a:t>
            </a:r>
            <a:r>
              <a:rPr lang="hu-HU" sz="2400" b="1" dirty="0">
                <a:latin typeface="H-Serifa"/>
              </a:rPr>
              <a:t>egyetemi docens</a:t>
            </a:r>
            <a:r>
              <a:rPr lang="hu-HU" sz="2900" b="1" dirty="0">
                <a:latin typeface="H-Serifa"/>
              </a:rPr>
              <a:t/>
            </a:r>
            <a:br>
              <a:rPr lang="hu-HU" sz="2900" b="1" dirty="0">
                <a:latin typeface="H-Serifa"/>
              </a:rPr>
            </a:br>
            <a:r>
              <a:rPr lang="hu-HU" sz="2000" b="1" dirty="0">
                <a:latin typeface="H-Serifa"/>
              </a:rPr>
              <a:t>k</a:t>
            </a:r>
            <a:r>
              <a:rPr lang="hu-HU" sz="2000" b="1" dirty="0">
                <a:latin typeface="Arial"/>
              </a:rPr>
              <a:t>ö</a:t>
            </a:r>
            <a:r>
              <a:rPr lang="hu-HU" sz="2000" b="1" dirty="0">
                <a:latin typeface="H-Serifa"/>
              </a:rPr>
              <a:t>nyvei </a:t>
            </a:r>
            <a:r>
              <a:rPr lang="hu-HU" sz="2000" b="1" dirty="0">
                <a:latin typeface="Arial"/>
              </a:rPr>
              <a:t>é</a:t>
            </a:r>
            <a:r>
              <a:rPr lang="hu-HU" sz="2000" b="1" dirty="0">
                <a:latin typeface="H-Serifa"/>
              </a:rPr>
              <a:t>s előad</a:t>
            </a:r>
            <a:r>
              <a:rPr lang="hu-HU" sz="2000" b="1" dirty="0">
                <a:latin typeface="Arial"/>
              </a:rPr>
              <a:t>á</a:t>
            </a:r>
            <a:r>
              <a:rPr lang="hu-HU" sz="2000" b="1" dirty="0">
                <a:latin typeface="H-Serifa"/>
              </a:rPr>
              <a:t>sai felhaszn</a:t>
            </a:r>
            <a:r>
              <a:rPr lang="hu-HU" sz="2000" b="1" dirty="0">
                <a:latin typeface="Arial"/>
              </a:rPr>
              <a:t>á</a:t>
            </a:r>
            <a:r>
              <a:rPr lang="hu-HU" sz="2000" b="1" dirty="0">
                <a:latin typeface="H-Serifa"/>
              </a:rPr>
              <a:t>l</a:t>
            </a:r>
            <a:r>
              <a:rPr lang="hu-HU" sz="2000" b="1" dirty="0">
                <a:latin typeface="Arial"/>
              </a:rPr>
              <a:t>á</a:t>
            </a:r>
            <a:r>
              <a:rPr lang="hu-HU" sz="2000" b="1" dirty="0">
                <a:latin typeface="H-Serifa"/>
              </a:rPr>
              <a:t>s</a:t>
            </a:r>
            <a:r>
              <a:rPr lang="hu-HU" sz="2000" b="1" dirty="0">
                <a:latin typeface="Arial"/>
              </a:rPr>
              <a:t>á</a:t>
            </a:r>
            <a:r>
              <a:rPr lang="hu-HU" sz="2000" b="1" dirty="0">
                <a:latin typeface="H-Serifa"/>
              </a:rPr>
              <a:t>val</a:t>
            </a:r>
            <a:br>
              <a:rPr lang="hu-HU" sz="2000" b="1" dirty="0">
                <a:latin typeface="H-Serifa"/>
              </a:rPr>
            </a:br>
            <a:r>
              <a:rPr lang="hu-HU" sz="2900" b="1" dirty="0">
                <a:latin typeface="H-Serifa"/>
              </a:rPr>
              <a:t> 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41350" y="55260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algn="ctr"/>
            <a:r>
              <a:rPr lang="hu-HU" sz="2400" b="1">
                <a:solidFill>
                  <a:schemeClr val="tx2"/>
                </a:solidFill>
                <a:latin typeface="H-Serifa"/>
              </a:rPr>
              <a:t>Budapesti Műszaki és Gazdaságtudományi Egyetem</a:t>
            </a:r>
            <a:br>
              <a:rPr lang="hu-HU" sz="2400" b="1">
                <a:solidFill>
                  <a:schemeClr val="tx2"/>
                </a:solidFill>
                <a:latin typeface="H-Serifa"/>
              </a:rPr>
            </a:br>
            <a:r>
              <a:rPr lang="hu-HU" sz="2400" b="1">
                <a:solidFill>
                  <a:schemeClr val="tx2"/>
                </a:solidFill>
                <a:latin typeface="H-Serifa"/>
              </a:rPr>
              <a:t>Villamos Energetika Tanszék</a:t>
            </a:r>
            <a:endParaRPr lang="hu-HU" sz="4000" b="1">
              <a:latin typeface="H-Serifa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4225" y="808038"/>
            <a:ext cx="4962525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95475"/>
            <a:ext cx="8064500" cy="2970213"/>
          </a:xfrm>
          <a:prstGeom prst="rect">
            <a:avLst/>
          </a:prstGeom>
          <a:noFill/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784475" y="935038"/>
            <a:ext cx="3455988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Az eltolás szemléltetése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463" y="1160463"/>
            <a:ext cx="4287837" cy="1784350"/>
          </a:xfrm>
          <a:prstGeom prst="rect">
            <a:avLst/>
          </a:prstGeom>
          <a:noFill/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370138" y="646113"/>
            <a:ext cx="3997325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A térerősség és az erőhatás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713163" y="3941763"/>
            <a:ext cx="1173162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b="1">
                <a:solidFill>
                  <a:srgbClr val="000000"/>
                </a:solidFill>
              </a:rPr>
              <a:t>F </a:t>
            </a:r>
            <a:r>
              <a:rPr lang="hu-HU" sz="2400">
                <a:solidFill>
                  <a:srgbClr val="000000"/>
                </a:solidFill>
              </a:rPr>
              <a:t>= </a:t>
            </a:r>
            <a:r>
              <a:rPr lang="hu-HU" sz="2400" b="1">
                <a:solidFill>
                  <a:srgbClr val="000000"/>
                </a:solidFill>
              </a:rPr>
              <a:t>E </a:t>
            </a:r>
            <a:r>
              <a:rPr lang="hu-HU" sz="2400" i="1">
                <a:solidFill>
                  <a:srgbClr val="000000"/>
                </a:solidFill>
              </a:rPr>
              <a:t>q</a:t>
            </a:r>
            <a:endParaRPr lang="hu-HU" sz="2400" baseline="30000">
              <a:solidFill>
                <a:srgbClr val="000000"/>
              </a:solidFill>
            </a:endParaRP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446213" y="3287713"/>
            <a:ext cx="6054725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b="1">
                <a:solidFill>
                  <a:srgbClr val="000000"/>
                </a:solidFill>
              </a:rPr>
              <a:t>E </a:t>
            </a:r>
            <a:r>
              <a:rPr lang="hu-HU" sz="2400">
                <a:solidFill>
                  <a:srgbClr val="000000"/>
                </a:solidFill>
              </a:rPr>
              <a:t>=</a:t>
            </a:r>
            <a:r>
              <a:rPr lang="hu-HU" sz="2400" b="1">
                <a:solidFill>
                  <a:srgbClr val="000000"/>
                </a:solidFill>
              </a:rPr>
              <a:t> D </a:t>
            </a:r>
            <a:r>
              <a:rPr lang="hu-HU" sz="2400">
                <a:solidFill>
                  <a:srgbClr val="000000"/>
                </a:solidFill>
              </a:rPr>
              <a:t>/</a:t>
            </a:r>
            <a:r>
              <a:rPr lang="hu-HU" sz="2400" b="1">
                <a:solidFill>
                  <a:srgbClr val="000000"/>
                </a:solidFill>
              </a:rPr>
              <a:t> 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 baseline="-25000">
                <a:solidFill>
                  <a:srgbClr val="000000"/>
                </a:solidFill>
              </a:rPr>
              <a:t>0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>
                <a:solidFill>
                  <a:srgbClr val="000000"/>
                </a:solidFill>
              </a:rPr>
              <a:t>  </a:t>
            </a:r>
            <a:r>
              <a:rPr lang="hu-HU" sz="2400">
                <a:solidFill>
                  <a:srgbClr val="000000"/>
                </a:solidFill>
                <a:cs typeface="Arial" pitchFamily="34" charset="0"/>
              </a:rPr>
              <a:t>→  </a:t>
            </a:r>
            <a:r>
              <a:rPr lang="hu-HU" sz="2400" b="1">
                <a:solidFill>
                  <a:srgbClr val="000000"/>
                </a:solidFill>
                <a:cs typeface="Arial" pitchFamily="34" charset="0"/>
              </a:rPr>
              <a:t>E </a:t>
            </a:r>
            <a:r>
              <a:rPr lang="hu-HU" sz="2400">
                <a:solidFill>
                  <a:srgbClr val="000000"/>
                </a:solidFill>
                <a:cs typeface="Arial" pitchFamily="34" charset="0"/>
              </a:rPr>
              <a:t>= </a:t>
            </a:r>
            <a:r>
              <a:rPr lang="hu-HU" sz="2400" i="1">
                <a:solidFill>
                  <a:srgbClr val="000000"/>
                </a:solidFill>
                <a:cs typeface="Arial" pitchFamily="34" charset="0"/>
              </a:rPr>
              <a:t>Q</a:t>
            </a:r>
            <a:r>
              <a:rPr lang="hu-HU" sz="2400">
                <a:solidFill>
                  <a:srgbClr val="000000"/>
                </a:solidFill>
                <a:cs typeface="Arial" pitchFamily="34" charset="0"/>
              </a:rPr>
              <a:t> / </a:t>
            </a:r>
            <a:r>
              <a:rPr lang="hu-HU" sz="2400" i="1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hu-HU" sz="24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 baseline="-25000">
                <a:solidFill>
                  <a:srgbClr val="000000"/>
                </a:solidFill>
              </a:rPr>
              <a:t>0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>
                <a:solidFill>
                  <a:srgbClr val="000000"/>
                </a:solidFill>
              </a:rPr>
              <a:t> = </a:t>
            </a:r>
            <a:r>
              <a:rPr lang="hu-HU" sz="1800"/>
              <a:t> </a:t>
            </a:r>
            <a:r>
              <a:rPr lang="hu-HU" sz="2400" i="1">
                <a:solidFill>
                  <a:srgbClr val="000000"/>
                </a:solidFill>
              </a:rPr>
              <a:t>Q /  </a:t>
            </a:r>
            <a:r>
              <a:rPr lang="hu-HU" sz="2400">
                <a:solidFill>
                  <a:srgbClr val="000000"/>
                </a:solidFill>
              </a:rPr>
              <a:t>4 </a:t>
            </a:r>
            <a:r>
              <a:rPr lang="el-GR" sz="2400">
                <a:solidFill>
                  <a:srgbClr val="000000"/>
                </a:solidFill>
                <a:cs typeface="Arial" pitchFamily="34" charset="0"/>
              </a:rPr>
              <a:t>πεε</a:t>
            </a:r>
            <a:r>
              <a:rPr lang="hu-HU" sz="2400" baseline="-25000">
                <a:solidFill>
                  <a:srgbClr val="000000"/>
                </a:solidFill>
                <a:cs typeface="Arial" pitchFamily="34" charset="0"/>
              </a:rPr>
              <a:t>0</a:t>
            </a:r>
            <a:r>
              <a:rPr lang="hu-HU" sz="2400" i="1">
                <a:solidFill>
                  <a:srgbClr val="000000"/>
                </a:solidFill>
                <a:cs typeface="Arial" pitchFamily="34" charset="0"/>
              </a:rPr>
              <a:t>r</a:t>
            </a:r>
            <a:r>
              <a:rPr lang="hu-HU" sz="2400" baseline="3000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hu-HU" sz="1800" i="1"/>
              <a:t> </a:t>
            </a:r>
            <a:endParaRPr lang="hu-HU" sz="1800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1925638" y="4811713"/>
            <a:ext cx="2027237" cy="457200"/>
          </a:xfrm>
          <a:prstGeom prst="rect">
            <a:avLst/>
          </a:prstGeom>
          <a:solidFill>
            <a:srgbClr val="C7860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hu-HU" sz="2400" b="1">
                <a:solidFill>
                  <a:srgbClr val="000000"/>
                </a:solidFill>
              </a:rPr>
              <a:t>F </a:t>
            </a:r>
            <a:r>
              <a:rPr lang="hu-HU" sz="2400">
                <a:solidFill>
                  <a:srgbClr val="000000"/>
                </a:solidFill>
              </a:rPr>
              <a:t>= k Qq / r</a:t>
            </a:r>
            <a:r>
              <a:rPr lang="hu-HU" sz="2400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4806950" y="4838700"/>
            <a:ext cx="2827338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COULOMB-törvény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2906713" y="674688"/>
            <a:ext cx="2949575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Energia és potenciál</a:t>
            </a:r>
          </a:p>
        </p:txBody>
      </p:sp>
      <p:pic>
        <p:nvPicPr>
          <p:cNvPr id="99331" name="Picture 3" descr="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988" y="1116013"/>
            <a:ext cx="5722937" cy="1765300"/>
          </a:xfrm>
          <a:prstGeom prst="rect">
            <a:avLst/>
          </a:prstGeom>
          <a:noFill/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463925" y="3054350"/>
            <a:ext cx="1885950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d</a:t>
            </a:r>
            <a:r>
              <a:rPr lang="hu-HU" sz="2400" i="1">
                <a:solidFill>
                  <a:srgbClr val="000000"/>
                </a:solidFill>
              </a:rPr>
              <a:t>W</a:t>
            </a:r>
            <a:r>
              <a:rPr lang="hu-HU" sz="2400">
                <a:solidFill>
                  <a:srgbClr val="000000"/>
                </a:solidFill>
              </a:rPr>
              <a:t> = -</a:t>
            </a:r>
            <a:r>
              <a:rPr lang="hu-HU" sz="2400" i="1">
                <a:solidFill>
                  <a:srgbClr val="000000"/>
                </a:solidFill>
              </a:rPr>
              <a:t>q</a:t>
            </a:r>
            <a:r>
              <a:rPr lang="hu-HU" sz="2400" b="1">
                <a:solidFill>
                  <a:srgbClr val="000000"/>
                </a:solidFill>
              </a:rPr>
              <a:t>E</a:t>
            </a:r>
            <a:r>
              <a:rPr lang="hu-HU" sz="2400">
                <a:solidFill>
                  <a:srgbClr val="000000"/>
                </a:solidFill>
              </a:rPr>
              <a:t> d</a:t>
            </a:r>
            <a:r>
              <a:rPr lang="hu-HU" sz="2400" b="1">
                <a:solidFill>
                  <a:srgbClr val="000000"/>
                </a:solidFill>
              </a:rPr>
              <a:t>x</a:t>
            </a:r>
            <a:endParaRPr lang="hu-HU" sz="2400" b="1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249613" y="4100513"/>
            <a:ext cx="2449512" cy="822325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hu-HU" sz="2400" u="sng"/>
          </a:p>
          <a:p>
            <a:pPr algn="ctr" eaLnBrk="0" hangingPunct="0"/>
            <a:endParaRPr lang="hu-HU" sz="2400" u="sng"/>
          </a:p>
        </p:txBody>
      </p:sp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9334" name="Egyenlet" r:id="rId4" imgW="114120" imgH="215640" progId="Equation.3">
              <p:embed/>
            </p:oleObj>
          </a:graphicData>
        </a:graphic>
      </p:graphicFrame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3459163" y="4065588"/>
          <a:ext cx="1976437" cy="860425"/>
        </p:xfrm>
        <a:graphic>
          <a:graphicData uri="http://schemas.openxmlformats.org/presentationml/2006/ole">
            <p:oleObj spid="_x0000_s99335" name="Egyenlet" r:id="rId5" imgW="10792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2906713" y="674688"/>
            <a:ext cx="2949575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Energia és potenciál</a:t>
            </a:r>
          </a:p>
        </p:txBody>
      </p:sp>
      <p:pic>
        <p:nvPicPr>
          <p:cNvPr id="100355" name="Picture 3" descr="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238" y="1116013"/>
            <a:ext cx="5722937" cy="1765300"/>
          </a:xfrm>
          <a:prstGeom prst="rect">
            <a:avLst/>
          </a:prstGeom>
          <a:noFill/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303588" y="3054350"/>
            <a:ext cx="2201862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i="1">
                <a:solidFill>
                  <a:srgbClr val="000000"/>
                </a:solidFill>
              </a:rPr>
              <a:t>W</a:t>
            </a:r>
            <a:r>
              <a:rPr lang="hu-HU" sz="2400" i="1" baseline="-25000">
                <a:solidFill>
                  <a:srgbClr val="000000"/>
                </a:solidFill>
              </a:rPr>
              <a:t>AB</a:t>
            </a:r>
            <a:r>
              <a:rPr lang="hu-HU" sz="2400" i="1">
                <a:solidFill>
                  <a:srgbClr val="000000"/>
                </a:solidFill>
              </a:rPr>
              <a:t> </a:t>
            </a:r>
            <a:r>
              <a:rPr lang="hu-HU" sz="2400">
                <a:solidFill>
                  <a:srgbClr val="000000"/>
                </a:solidFill>
              </a:rPr>
              <a:t>= </a:t>
            </a:r>
            <a:r>
              <a:rPr lang="hu-HU" sz="2400" i="1">
                <a:solidFill>
                  <a:srgbClr val="000000"/>
                </a:solidFill>
              </a:rPr>
              <a:t>W</a:t>
            </a:r>
            <a:r>
              <a:rPr lang="hu-HU" sz="2400" i="1" baseline="-25000">
                <a:solidFill>
                  <a:srgbClr val="000000"/>
                </a:solidFill>
              </a:rPr>
              <a:t>A</a:t>
            </a:r>
            <a:r>
              <a:rPr lang="hu-HU" sz="2400">
                <a:solidFill>
                  <a:srgbClr val="000000"/>
                </a:solidFill>
              </a:rPr>
              <a:t> - </a:t>
            </a:r>
            <a:r>
              <a:rPr lang="hu-HU" sz="2400" i="1">
                <a:solidFill>
                  <a:srgbClr val="000000"/>
                </a:solidFill>
              </a:rPr>
              <a:t>W</a:t>
            </a:r>
            <a:r>
              <a:rPr lang="hu-HU" sz="2400" i="1" baseline="-250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2754313" y="4651375"/>
            <a:ext cx="3465512" cy="1187450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/>
              <a:t>                                       </a:t>
            </a:r>
          </a:p>
          <a:p>
            <a:pPr algn="ctr" eaLnBrk="0" hangingPunct="0"/>
            <a:endParaRPr lang="hu-HU" sz="2400" u="sng"/>
          </a:p>
          <a:p>
            <a:pPr algn="ctr" eaLnBrk="0" hangingPunct="0"/>
            <a:endParaRPr lang="hu-HU" sz="2400" u="sng"/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3151188" y="3644900"/>
          <a:ext cx="2579687" cy="990600"/>
        </p:xfrm>
        <a:graphic>
          <a:graphicData uri="http://schemas.openxmlformats.org/presentationml/2006/ole">
            <p:oleObj spid="_x0000_s100358" name="Egyenlet" r:id="rId4" imgW="1447560" imgH="469800" progId="Equation.3">
              <p:embed/>
            </p:oleObj>
          </a:graphicData>
        </a:graphic>
      </p:graphicFrame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2868613" y="4719638"/>
          <a:ext cx="3222625" cy="1036637"/>
        </p:xfrm>
        <a:graphic>
          <a:graphicData uri="http://schemas.openxmlformats.org/presentationml/2006/ole">
            <p:oleObj spid="_x0000_s100359" name="Egyenlet" r:id="rId5" imgW="146016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906713" y="674688"/>
            <a:ext cx="2949575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Energia és potenciál</a:t>
            </a:r>
          </a:p>
        </p:txBody>
      </p:sp>
      <p:pic>
        <p:nvPicPr>
          <p:cNvPr id="101379" name="Picture 3" descr="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238" y="1116013"/>
            <a:ext cx="5722937" cy="1765300"/>
          </a:xfrm>
          <a:prstGeom prst="rect">
            <a:avLst/>
          </a:prstGeom>
          <a:noFill/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908300" y="3722688"/>
            <a:ext cx="3181350" cy="457200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b="1">
                <a:solidFill>
                  <a:srgbClr val="000000"/>
                </a:solidFill>
              </a:rPr>
              <a:t>E</a:t>
            </a:r>
            <a:r>
              <a:rPr lang="hu-HU" sz="2400" i="1">
                <a:solidFill>
                  <a:srgbClr val="000000"/>
                </a:solidFill>
              </a:rPr>
              <a:t> </a:t>
            </a:r>
            <a:r>
              <a:rPr lang="hu-HU" sz="2400">
                <a:solidFill>
                  <a:srgbClr val="000000"/>
                </a:solidFill>
              </a:rPr>
              <a:t>= - d</a:t>
            </a:r>
            <a:r>
              <a:rPr lang="hu-HU" sz="2400" i="1">
                <a:solidFill>
                  <a:srgbClr val="000000"/>
                </a:solidFill>
              </a:rPr>
              <a:t>U</a:t>
            </a:r>
            <a:r>
              <a:rPr lang="hu-HU" sz="2400">
                <a:solidFill>
                  <a:srgbClr val="000000"/>
                </a:solidFill>
              </a:rPr>
              <a:t>/d</a:t>
            </a:r>
            <a:r>
              <a:rPr lang="hu-HU" sz="2400" b="1">
                <a:solidFill>
                  <a:srgbClr val="000000"/>
                </a:solidFill>
              </a:rPr>
              <a:t>x</a:t>
            </a:r>
            <a:r>
              <a:rPr lang="hu-HU" sz="2400">
                <a:solidFill>
                  <a:srgbClr val="000000"/>
                </a:solidFill>
              </a:rPr>
              <a:t> = - grad </a:t>
            </a:r>
            <a:r>
              <a:rPr lang="hu-HU" sz="2400" i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863725" y="4391025"/>
            <a:ext cx="4933950" cy="11874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b="1">
                <a:solidFill>
                  <a:srgbClr val="000000"/>
                </a:solidFill>
              </a:rPr>
              <a:t>E</a:t>
            </a:r>
            <a:r>
              <a:rPr lang="hu-HU" sz="2400">
                <a:solidFill>
                  <a:srgbClr val="000000"/>
                </a:solidFill>
              </a:rPr>
              <a:t> = - (</a:t>
            </a:r>
            <a:r>
              <a:rPr lang="el-GR" sz="2400">
                <a:solidFill>
                  <a:srgbClr val="000000"/>
                </a:solidFill>
              </a:rPr>
              <a:t>∂</a:t>
            </a:r>
            <a:r>
              <a:rPr lang="hu-HU" sz="2400" i="1">
                <a:solidFill>
                  <a:srgbClr val="000000"/>
                </a:solidFill>
              </a:rPr>
              <a:t>U</a:t>
            </a:r>
            <a:r>
              <a:rPr lang="hu-HU" sz="2400">
                <a:solidFill>
                  <a:srgbClr val="000000"/>
                </a:solidFill>
              </a:rPr>
              <a:t>/ </a:t>
            </a:r>
            <a:r>
              <a:rPr lang="el-GR" sz="2400">
                <a:solidFill>
                  <a:srgbClr val="000000"/>
                </a:solidFill>
              </a:rPr>
              <a:t>∂</a:t>
            </a:r>
            <a:r>
              <a:rPr lang="hu-HU" sz="2400" i="1">
                <a:solidFill>
                  <a:srgbClr val="000000"/>
                </a:solidFill>
              </a:rPr>
              <a:t>x </a:t>
            </a:r>
            <a:r>
              <a:rPr lang="hu-HU" sz="2400" b="1">
                <a:solidFill>
                  <a:srgbClr val="000000"/>
                </a:solidFill>
              </a:rPr>
              <a:t>i </a:t>
            </a:r>
            <a:r>
              <a:rPr lang="hu-HU" sz="2400">
                <a:solidFill>
                  <a:srgbClr val="000000"/>
                </a:solidFill>
              </a:rPr>
              <a:t>+</a:t>
            </a:r>
            <a:r>
              <a:rPr lang="hu-HU" sz="2400" u="sng">
                <a:solidFill>
                  <a:srgbClr val="000000"/>
                </a:solidFill>
              </a:rPr>
              <a:t> </a:t>
            </a:r>
            <a:r>
              <a:rPr lang="el-GR" sz="2400">
                <a:solidFill>
                  <a:srgbClr val="000000"/>
                </a:solidFill>
              </a:rPr>
              <a:t>∂</a:t>
            </a:r>
            <a:r>
              <a:rPr lang="hu-HU" sz="2400" i="1">
                <a:solidFill>
                  <a:srgbClr val="000000"/>
                </a:solidFill>
              </a:rPr>
              <a:t>U</a:t>
            </a:r>
            <a:r>
              <a:rPr lang="hu-HU" sz="2400">
                <a:solidFill>
                  <a:srgbClr val="000000"/>
                </a:solidFill>
              </a:rPr>
              <a:t>/ </a:t>
            </a:r>
            <a:r>
              <a:rPr lang="el-GR" sz="2400">
                <a:solidFill>
                  <a:srgbClr val="000000"/>
                </a:solidFill>
              </a:rPr>
              <a:t>∂</a:t>
            </a:r>
            <a:r>
              <a:rPr lang="hu-HU" sz="2400" i="1">
                <a:solidFill>
                  <a:srgbClr val="000000"/>
                </a:solidFill>
              </a:rPr>
              <a:t>y </a:t>
            </a:r>
            <a:r>
              <a:rPr lang="hu-HU" sz="2400" b="1">
                <a:solidFill>
                  <a:srgbClr val="000000"/>
                </a:solidFill>
              </a:rPr>
              <a:t>j </a:t>
            </a:r>
            <a:r>
              <a:rPr lang="hu-HU" sz="2400">
                <a:solidFill>
                  <a:srgbClr val="000000"/>
                </a:solidFill>
              </a:rPr>
              <a:t>+</a:t>
            </a:r>
            <a:r>
              <a:rPr lang="hu-HU" sz="2400" u="sng"/>
              <a:t> </a:t>
            </a:r>
            <a:r>
              <a:rPr lang="el-GR" sz="2400">
                <a:solidFill>
                  <a:srgbClr val="000000"/>
                </a:solidFill>
              </a:rPr>
              <a:t>∂</a:t>
            </a:r>
            <a:r>
              <a:rPr lang="hu-HU" sz="2400" i="1">
                <a:solidFill>
                  <a:srgbClr val="000000"/>
                </a:solidFill>
              </a:rPr>
              <a:t>U</a:t>
            </a:r>
            <a:r>
              <a:rPr lang="hu-HU" sz="2400">
                <a:solidFill>
                  <a:srgbClr val="000000"/>
                </a:solidFill>
              </a:rPr>
              <a:t>/ </a:t>
            </a:r>
            <a:r>
              <a:rPr lang="el-GR" sz="2400">
                <a:solidFill>
                  <a:srgbClr val="000000"/>
                </a:solidFill>
              </a:rPr>
              <a:t>∂</a:t>
            </a:r>
            <a:r>
              <a:rPr lang="hu-HU" sz="2400" i="1">
                <a:solidFill>
                  <a:srgbClr val="000000"/>
                </a:solidFill>
              </a:rPr>
              <a:t>z </a:t>
            </a:r>
            <a:r>
              <a:rPr lang="hu-HU" sz="2400" b="1">
                <a:solidFill>
                  <a:srgbClr val="000000"/>
                </a:solidFill>
              </a:rPr>
              <a:t>k</a:t>
            </a:r>
            <a:r>
              <a:rPr lang="hu-HU" sz="2400">
                <a:solidFill>
                  <a:srgbClr val="000000"/>
                </a:solidFill>
              </a:rPr>
              <a:t>)</a:t>
            </a:r>
          </a:p>
          <a:p>
            <a:pPr algn="ctr" eaLnBrk="0" hangingPunct="0"/>
            <a:endParaRPr lang="hu-HU" sz="2400">
              <a:solidFill>
                <a:srgbClr val="000000"/>
              </a:solidFill>
            </a:endParaRPr>
          </a:p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[</a:t>
            </a:r>
            <a:r>
              <a:rPr lang="hu-HU" sz="2400" i="1">
                <a:solidFill>
                  <a:srgbClr val="000000"/>
                </a:solidFill>
              </a:rPr>
              <a:t>E</a:t>
            </a:r>
            <a:r>
              <a:rPr lang="hu-HU" sz="2400">
                <a:solidFill>
                  <a:srgbClr val="000000"/>
                </a:solidFill>
              </a:rPr>
              <a:t>] = V / m</a:t>
            </a:r>
            <a:r>
              <a:rPr lang="hu-HU" sz="2400" u="sng"/>
              <a:t> </a:t>
            </a:r>
          </a:p>
        </p:txBody>
      </p:sp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2882900" y="2716213"/>
          <a:ext cx="3222625" cy="1036637"/>
        </p:xfrm>
        <a:graphic>
          <a:graphicData uri="http://schemas.openxmlformats.org/presentationml/2006/ole">
            <p:oleObj spid="_x0000_s101382" name="Egyenlet" r:id="rId4" imgW="146016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570163" y="906463"/>
            <a:ext cx="3679825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Laplace-Poisson egyenlet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827338" y="2227263"/>
            <a:ext cx="3257550" cy="15525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b="1">
                <a:solidFill>
                  <a:srgbClr val="000000"/>
                </a:solidFill>
              </a:rPr>
              <a:t>D </a:t>
            </a:r>
            <a:r>
              <a:rPr lang="hu-HU" sz="2400">
                <a:solidFill>
                  <a:srgbClr val="000000"/>
                </a:solidFill>
              </a:rPr>
              <a:t>= 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 baseline="-25000">
                <a:solidFill>
                  <a:srgbClr val="000000"/>
                </a:solidFill>
              </a:rPr>
              <a:t>0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 b="1">
                <a:solidFill>
                  <a:srgbClr val="000000"/>
                </a:solidFill>
              </a:rPr>
              <a:t>E </a:t>
            </a:r>
            <a:r>
              <a:rPr lang="hu-HU" sz="2400">
                <a:solidFill>
                  <a:srgbClr val="000000"/>
                </a:solidFill>
              </a:rPr>
              <a:t>= - 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 baseline="-25000">
                <a:solidFill>
                  <a:srgbClr val="000000"/>
                </a:solidFill>
              </a:rPr>
              <a:t>0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>
                <a:solidFill>
                  <a:srgbClr val="000000"/>
                </a:solidFill>
              </a:rPr>
              <a:t> grad </a:t>
            </a:r>
            <a:r>
              <a:rPr lang="hu-HU" sz="2400" i="1">
                <a:solidFill>
                  <a:srgbClr val="000000"/>
                </a:solidFill>
              </a:rPr>
              <a:t>U</a:t>
            </a:r>
          </a:p>
          <a:p>
            <a:pPr algn="ctr" eaLnBrk="0" hangingPunct="0"/>
            <a:endParaRPr lang="hu-HU" sz="2400" i="1">
              <a:solidFill>
                <a:srgbClr val="000000"/>
              </a:solidFill>
            </a:endParaRPr>
          </a:p>
          <a:p>
            <a:pPr algn="ctr" eaLnBrk="0" hangingPunct="0"/>
            <a:endParaRPr lang="hu-HU" sz="2400" i="1">
              <a:solidFill>
                <a:srgbClr val="000000"/>
              </a:solidFill>
            </a:endParaRPr>
          </a:p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- 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 baseline="-25000">
                <a:solidFill>
                  <a:srgbClr val="000000"/>
                </a:solidFill>
              </a:rPr>
              <a:t>0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>
                <a:solidFill>
                  <a:srgbClr val="000000"/>
                </a:solidFill>
              </a:rPr>
              <a:t> div grad </a:t>
            </a:r>
            <a:r>
              <a:rPr lang="hu-HU" sz="2400" i="1">
                <a:solidFill>
                  <a:srgbClr val="000000"/>
                </a:solidFill>
              </a:rPr>
              <a:t>U</a:t>
            </a:r>
            <a:r>
              <a:rPr lang="hu-HU" sz="2400" b="1">
                <a:solidFill>
                  <a:srgbClr val="000000"/>
                </a:solidFill>
              </a:rPr>
              <a:t> </a:t>
            </a:r>
            <a:r>
              <a:rPr lang="hu-HU" sz="2400">
                <a:solidFill>
                  <a:srgbClr val="000000"/>
                </a:solidFill>
              </a:rPr>
              <a:t>=  </a:t>
            </a:r>
            <a:r>
              <a:rPr lang="el-GR" sz="2400">
                <a:solidFill>
                  <a:srgbClr val="000000"/>
                </a:solidFill>
                <a:cs typeface="Arial" pitchFamily="34" charset="0"/>
              </a:rPr>
              <a:t>ρ</a:t>
            </a:r>
            <a:r>
              <a:rPr lang="hu-HU" sz="2400">
                <a:solidFill>
                  <a:srgbClr val="000000"/>
                </a:solidFill>
              </a:rPr>
              <a:t> </a:t>
            </a:r>
            <a:endParaRPr lang="hu-HU" sz="2400" i="1">
              <a:solidFill>
                <a:srgbClr val="000000"/>
              </a:solidFill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403600" y="4679950"/>
            <a:ext cx="1868488" cy="457200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l-GR" sz="2400" i="1">
                <a:solidFill>
                  <a:srgbClr val="000000"/>
                </a:solidFill>
                <a:cs typeface="Arial" pitchFamily="34" charset="0"/>
              </a:rPr>
              <a:t>Δ</a:t>
            </a:r>
            <a:r>
              <a:rPr lang="hu-HU" sz="2400" i="1">
                <a:solidFill>
                  <a:srgbClr val="000000"/>
                </a:solidFill>
              </a:rPr>
              <a:t>U</a:t>
            </a:r>
            <a:r>
              <a:rPr lang="hu-HU" sz="2400">
                <a:solidFill>
                  <a:srgbClr val="000000"/>
                </a:solidFill>
              </a:rPr>
              <a:t> = - </a:t>
            </a:r>
            <a:r>
              <a:rPr lang="el-GR" sz="2400">
                <a:solidFill>
                  <a:srgbClr val="000000"/>
                </a:solidFill>
              </a:rPr>
              <a:t>ρ</a:t>
            </a:r>
            <a:r>
              <a:rPr lang="hu-HU" sz="2400">
                <a:solidFill>
                  <a:srgbClr val="000000"/>
                </a:solidFill>
              </a:rPr>
              <a:t>/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 baseline="-25000">
                <a:solidFill>
                  <a:srgbClr val="000000"/>
                </a:solidFill>
              </a:rPr>
              <a:t>0</a:t>
            </a:r>
            <a:r>
              <a:rPr lang="hu-HU" sz="2400">
                <a:solidFill>
                  <a:srgbClr val="000000"/>
                </a:solidFill>
              </a:rPr>
              <a:t> </a:t>
            </a:r>
            <a:r>
              <a:rPr lang="el-GR" sz="2400">
                <a:solidFill>
                  <a:srgbClr val="000000"/>
                </a:solidFill>
              </a:rPr>
              <a:t>ε</a:t>
            </a:r>
            <a:endParaRPr lang="hu-H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3265488" y="906463"/>
            <a:ext cx="2303462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Síkkondenzátor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843338" y="2052638"/>
            <a:ext cx="4554537" cy="30130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i="1">
                <a:solidFill>
                  <a:srgbClr val="000000"/>
                </a:solidFill>
              </a:rPr>
              <a:t>DA</a:t>
            </a:r>
            <a:r>
              <a:rPr lang="hu-HU" sz="2400">
                <a:solidFill>
                  <a:srgbClr val="000000"/>
                </a:solidFill>
              </a:rPr>
              <a:t> = </a:t>
            </a:r>
            <a:r>
              <a:rPr lang="hu-HU" sz="2400" i="1">
                <a:solidFill>
                  <a:srgbClr val="000000"/>
                </a:solidFill>
              </a:rPr>
              <a:t>Q</a:t>
            </a:r>
          </a:p>
          <a:p>
            <a:pPr algn="ctr" eaLnBrk="0" hangingPunct="0"/>
            <a:endParaRPr lang="hu-HU" sz="2400" i="1">
              <a:solidFill>
                <a:srgbClr val="000000"/>
              </a:solidFill>
            </a:endParaRPr>
          </a:p>
          <a:p>
            <a:pPr algn="ctr" eaLnBrk="0" hangingPunct="0"/>
            <a:r>
              <a:rPr lang="hu-HU" sz="2400" i="1">
                <a:solidFill>
                  <a:srgbClr val="000000"/>
                </a:solidFill>
              </a:rPr>
              <a:t>E</a:t>
            </a:r>
            <a:r>
              <a:rPr lang="hu-HU" sz="2400">
                <a:solidFill>
                  <a:srgbClr val="000000"/>
                </a:solidFill>
              </a:rPr>
              <a:t> = </a:t>
            </a:r>
            <a:r>
              <a:rPr lang="hu-HU" sz="2400" i="1">
                <a:solidFill>
                  <a:srgbClr val="000000"/>
                </a:solidFill>
              </a:rPr>
              <a:t>Q</a:t>
            </a:r>
            <a:r>
              <a:rPr lang="hu-HU" sz="2400">
                <a:solidFill>
                  <a:srgbClr val="000000"/>
                </a:solidFill>
              </a:rPr>
              <a:t> / 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 baseline="-25000">
                <a:solidFill>
                  <a:srgbClr val="000000"/>
                </a:solidFill>
              </a:rPr>
              <a:t>0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>
                <a:solidFill>
                  <a:srgbClr val="000000"/>
                </a:solidFill>
              </a:rPr>
              <a:t> </a:t>
            </a:r>
            <a:r>
              <a:rPr lang="hu-HU" sz="2400" i="1">
                <a:solidFill>
                  <a:srgbClr val="000000"/>
                </a:solidFill>
              </a:rPr>
              <a:t>A</a:t>
            </a:r>
            <a:r>
              <a:rPr lang="hu-HU" sz="2400">
                <a:solidFill>
                  <a:srgbClr val="000000"/>
                </a:solidFill>
              </a:rPr>
              <a:t> </a:t>
            </a:r>
          </a:p>
          <a:p>
            <a:pPr algn="ctr" eaLnBrk="0" hangingPunct="0"/>
            <a:endParaRPr lang="hu-HU" sz="2400">
              <a:solidFill>
                <a:srgbClr val="000000"/>
              </a:solidFill>
            </a:endParaRPr>
          </a:p>
          <a:p>
            <a:pPr algn="ctr" eaLnBrk="0" hangingPunct="0"/>
            <a:r>
              <a:rPr lang="hu-HU" sz="2400" i="1">
                <a:solidFill>
                  <a:srgbClr val="000000"/>
                </a:solidFill>
              </a:rPr>
              <a:t>U</a:t>
            </a:r>
            <a:r>
              <a:rPr lang="hu-HU" sz="2400" i="1" baseline="-25000">
                <a:solidFill>
                  <a:srgbClr val="000000"/>
                </a:solidFill>
              </a:rPr>
              <a:t>AB</a:t>
            </a:r>
            <a:r>
              <a:rPr lang="hu-HU" sz="2400">
                <a:solidFill>
                  <a:srgbClr val="000000"/>
                </a:solidFill>
              </a:rPr>
              <a:t> = </a:t>
            </a:r>
            <a:r>
              <a:rPr lang="hu-HU" sz="2400" i="1">
                <a:solidFill>
                  <a:srgbClr val="000000"/>
                </a:solidFill>
              </a:rPr>
              <a:t>Q</a:t>
            </a:r>
            <a:r>
              <a:rPr lang="hu-HU" sz="2400">
                <a:solidFill>
                  <a:srgbClr val="000000"/>
                </a:solidFill>
              </a:rPr>
              <a:t> / (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 baseline="-25000">
                <a:solidFill>
                  <a:srgbClr val="000000"/>
                </a:solidFill>
              </a:rPr>
              <a:t>0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 i="1">
                <a:solidFill>
                  <a:srgbClr val="000000"/>
                </a:solidFill>
              </a:rPr>
              <a:t>A)</a:t>
            </a:r>
            <a:r>
              <a:rPr lang="hu-HU" sz="2400">
                <a:solidFill>
                  <a:srgbClr val="000000"/>
                </a:solidFill>
              </a:rPr>
              <a:t> ∫ d</a:t>
            </a:r>
            <a:r>
              <a:rPr lang="hu-HU" sz="2400" i="1">
                <a:solidFill>
                  <a:srgbClr val="000000"/>
                </a:solidFill>
              </a:rPr>
              <a:t>x </a:t>
            </a:r>
            <a:r>
              <a:rPr lang="hu-HU" sz="2400">
                <a:solidFill>
                  <a:srgbClr val="000000"/>
                </a:solidFill>
              </a:rPr>
              <a:t>= </a:t>
            </a:r>
            <a:r>
              <a:rPr lang="hu-HU" sz="2400" i="1">
                <a:solidFill>
                  <a:srgbClr val="000000"/>
                </a:solidFill>
              </a:rPr>
              <a:t>Q a / 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 baseline="-25000">
                <a:solidFill>
                  <a:srgbClr val="000000"/>
                </a:solidFill>
              </a:rPr>
              <a:t>0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 i="1">
                <a:solidFill>
                  <a:srgbClr val="000000"/>
                </a:solidFill>
              </a:rPr>
              <a:t>A</a:t>
            </a:r>
          </a:p>
          <a:p>
            <a:pPr algn="ctr" eaLnBrk="0" hangingPunct="0"/>
            <a:endParaRPr lang="hu-HU" sz="2400" i="1">
              <a:solidFill>
                <a:srgbClr val="000000"/>
              </a:solidFill>
            </a:endParaRPr>
          </a:p>
          <a:p>
            <a:pPr algn="ctr" eaLnBrk="0" hangingPunct="0"/>
            <a:r>
              <a:rPr lang="hu-HU" sz="2400" i="1">
                <a:solidFill>
                  <a:srgbClr val="000000"/>
                </a:solidFill>
              </a:rPr>
              <a:t>Q = 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 baseline="-25000">
                <a:solidFill>
                  <a:srgbClr val="000000"/>
                </a:solidFill>
              </a:rPr>
              <a:t>0</a:t>
            </a:r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 i="1">
                <a:solidFill>
                  <a:srgbClr val="000000"/>
                </a:solidFill>
              </a:rPr>
              <a:t>A U / a</a:t>
            </a:r>
            <a:endParaRPr lang="hu-HU" sz="2400" u="sng"/>
          </a:p>
          <a:p>
            <a:pPr algn="ctr" eaLnBrk="0" hangingPunct="0"/>
            <a:endParaRPr lang="hu-HU" sz="2400" i="1">
              <a:solidFill>
                <a:srgbClr val="000000"/>
              </a:solidFill>
            </a:endParaRPr>
          </a:p>
        </p:txBody>
      </p:sp>
      <p:pic>
        <p:nvPicPr>
          <p:cNvPr id="103428" name="Picture 4" descr="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06588"/>
            <a:ext cx="2806700" cy="302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500313" y="906463"/>
            <a:ext cx="3846512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Síkkondenzátor kapacitása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5300663" y="3143250"/>
            <a:ext cx="1292225" cy="457200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i="1">
                <a:solidFill>
                  <a:srgbClr val="000000"/>
                </a:solidFill>
              </a:rPr>
              <a:t>Q =  CU</a:t>
            </a:r>
          </a:p>
        </p:txBody>
      </p:sp>
      <p:pic>
        <p:nvPicPr>
          <p:cNvPr id="104452" name="Picture 4" descr="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1730375"/>
            <a:ext cx="3024188" cy="3257550"/>
          </a:xfrm>
          <a:prstGeom prst="rect">
            <a:avLst/>
          </a:prstGeom>
          <a:noFill/>
        </p:spPr>
      </p:pic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5949950" y="2641600"/>
            <a:ext cx="0" cy="347663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5159375" y="4206875"/>
          <a:ext cx="1597025" cy="941388"/>
        </p:xfrm>
        <a:graphic>
          <a:graphicData uri="http://schemas.openxmlformats.org/presentationml/2006/ole">
            <p:oleObj spid="_x0000_s104454" name="Egyenlet" r:id="rId4" imgW="711000" imgH="419040" progId="Equation.3">
              <p:embed/>
            </p:oleObj>
          </a:graphicData>
        </a:graphic>
      </p:graphicFrame>
      <p:graphicFrame>
        <p:nvGraphicFramePr>
          <p:cNvPr id="104455" name="Object 7"/>
          <p:cNvGraphicFramePr>
            <a:graphicFrameLocks noChangeAspect="1"/>
          </p:cNvGraphicFramePr>
          <p:nvPr/>
        </p:nvGraphicFramePr>
        <p:xfrm>
          <a:off x="5145088" y="1766888"/>
          <a:ext cx="1598612" cy="811212"/>
        </p:xfrm>
        <a:graphic>
          <a:graphicData uri="http://schemas.openxmlformats.org/presentationml/2006/ole">
            <p:oleObj spid="_x0000_s104455" name="Egyenlet" r:id="rId5" imgW="8254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500313" y="906463"/>
            <a:ext cx="3846512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Síkkondenzátor kapacitása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5237163" y="4362450"/>
            <a:ext cx="1376362" cy="457200"/>
          </a:xfrm>
          <a:prstGeom prst="rect">
            <a:avLst/>
          </a:prstGeom>
          <a:solidFill>
            <a:schemeClr val="accent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i="1">
                <a:solidFill>
                  <a:srgbClr val="000000"/>
                </a:solidFill>
              </a:rPr>
              <a:t>E = U / a</a:t>
            </a:r>
          </a:p>
        </p:txBody>
      </p:sp>
      <p:pic>
        <p:nvPicPr>
          <p:cNvPr id="105476" name="Picture 4" descr="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1730375"/>
            <a:ext cx="3024188" cy="3257550"/>
          </a:xfrm>
          <a:prstGeom prst="rect">
            <a:avLst/>
          </a:prstGeom>
          <a:noFill/>
        </p:spPr>
      </p:pic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5087938" y="1928813"/>
          <a:ext cx="1597025" cy="941387"/>
        </p:xfrm>
        <a:graphic>
          <a:graphicData uri="http://schemas.openxmlformats.org/presentationml/2006/ole">
            <p:oleObj spid="_x0000_s105477" name="Egyenlet" r:id="rId4" imgW="711000" imgH="419040" progId="Equation.3">
              <p:embed/>
            </p:oleObj>
          </a:graphicData>
        </a:graphic>
      </p:graphicFrame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4311650" y="3287713"/>
            <a:ext cx="3244850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[C] = As / V = F (farad)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7950" y="3789363"/>
            <a:ext cx="8337550" cy="863600"/>
          </a:xfrm>
        </p:spPr>
        <p:txBody>
          <a:bodyPr/>
          <a:lstStyle/>
          <a:p>
            <a:pPr marL="1016000" indent="-1016000" algn="l"/>
            <a:r>
              <a:rPr lang="hu-HU" sz="2000" b="1"/>
              <a:t>	I.   A villamos erőterek jellemzői. Energia és erőhatások</a:t>
            </a:r>
            <a:br>
              <a:rPr lang="hu-HU" sz="2000" b="1"/>
            </a:br>
            <a:r>
              <a:rPr lang="hu-HU" sz="2000" b="1"/>
              <a:t>     villamos erőterekben. Feszültségeloszlás szigetelőkön.</a:t>
            </a:r>
            <a:br>
              <a:rPr lang="hu-HU" sz="2000" b="1"/>
            </a:br>
            <a:r>
              <a:rPr lang="hu-HU" sz="2000" b="1"/>
              <a:t>     A váltakozó villamos terek analitikus és numerikus</a:t>
            </a:r>
            <a:br>
              <a:rPr lang="hu-HU" sz="2000" b="1"/>
            </a:br>
            <a:r>
              <a:rPr lang="hu-HU" sz="2000" b="1"/>
              <a:t>     számítása.</a:t>
            </a:r>
            <a:br>
              <a:rPr lang="hu-HU" sz="2000" b="1"/>
            </a:br>
            <a:r>
              <a:rPr lang="hu-HU" sz="2000"/>
              <a:t> </a:t>
            </a:r>
            <a:br>
              <a:rPr lang="hu-HU" sz="2000"/>
            </a:br>
            <a:r>
              <a:rPr lang="hu-HU" sz="2000"/>
              <a:t>II.  </a:t>
            </a:r>
            <a:r>
              <a:rPr lang="hu-HU" sz="2000" b="1"/>
              <a:t>Villamos szigetelőanyagok változó erőtérben. Vezetés</a:t>
            </a:r>
            <a:br>
              <a:rPr lang="hu-HU" sz="2000" b="1"/>
            </a:br>
            <a:r>
              <a:rPr lang="hu-HU" sz="2000" b="1"/>
              <a:t>     és  polarizáció, polarizáció spektrum. Szigetelésre</a:t>
            </a:r>
            <a:br>
              <a:rPr lang="hu-HU" sz="2000" b="1"/>
            </a:br>
            <a:r>
              <a:rPr lang="hu-HU" sz="2000" b="1"/>
              <a:t>     kapcsolt váltakozó feszültség, vektorábrák, rétegezett</a:t>
            </a:r>
            <a:br>
              <a:rPr lang="hu-HU" sz="2000" b="1"/>
            </a:br>
            <a:r>
              <a:rPr lang="hu-HU" sz="2000" b="1"/>
              <a:t>     szigetelések. A szigetelők villamos anyagjellemzői, azok</a:t>
            </a:r>
            <a:br>
              <a:rPr lang="hu-HU" sz="2000" b="1"/>
            </a:br>
            <a:r>
              <a:rPr lang="hu-HU" sz="2000" b="1"/>
              <a:t>     frekvencia- és hőmérsékletfüggése. Villamos</a:t>
            </a:r>
            <a:br>
              <a:rPr lang="hu-HU" sz="2000" b="1"/>
            </a:br>
            <a:r>
              <a:rPr lang="hu-HU" sz="2000" b="1"/>
              <a:t>     veszteségek (veszteségi tényező, dielektromos</a:t>
            </a:r>
            <a:br>
              <a:rPr lang="hu-HU" sz="2000" b="1"/>
            </a:br>
            <a:r>
              <a:rPr lang="hu-HU" sz="2000" b="1"/>
              <a:t>     veszteségek)</a:t>
            </a:r>
            <a:r>
              <a:rPr lang="hu-HU" sz="2000"/>
              <a:t>.</a:t>
            </a:r>
            <a:br>
              <a:rPr lang="hu-HU" sz="2000"/>
            </a:br>
            <a:r>
              <a:rPr lang="hu-HU" sz="2000"/>
              <a:t/>
            </a:r>
            <a:br>
              <a:rPr lang="hu-HU" sz="2000"/>
            </a:br>
            <a:r>
              <a:rPr lang="hu-HU" sz="2000"/>
              <a:t>III. </a:t>
            </a:r>
            <a:r>
              <a:rPr lang="hu-HU" sz="2000" b="1"/>
              <a:t>Váltakozó villamos erőterek előállítása és mérése.</a:t>
            </a:r>
            <a:br>
              <a:rPr lang="hu-HU" sz="2000" b="1"/>
            </a:br>
            <a:r>
              <a:rPr lang="hu-HU" sz="2000" b="1"/>
              <a:t>     Kábelek és   távvezetékek erőtere. Váltakozó</a:t>
            </a:r>
            <a:br>
              <a:rPr lang="hu-HU" sz="2000" b="1"/>
            </a:br>
            <a:r>
              <a:rPr lang="hu-HU" sz="2000" b="1"/>
              <a:t>     feszültségű szigetelésvizsgálat. Feszültség-</a:t>
            </a:r>
            <a:br>
              <a:rPr lang="hu-HU" sz="2000" b="1"/>
            </a:br>
            <a:r>
              <a:rPr lang="hu-HU" sz="2000" b="1"/>
              <a:t>     igénybevételek, próbafeszültségek.</a:t>
            </a:r>
            <a:r>
              <a:rPr lang="en-US" sz="2000"/>
              <a:t> </a:t>
            </a:r>
            <a:r>
              <a:rPr lang="hu-HU" sz="2000"/>
              <a:t/>
            </a:r>
            <a:br>
              <a:rPr lang="hu-HU" sz="2000"/>
            </a:br>
            <a:r>
              <a:rPr lang="hu-HU" sz="2000"/>
              <a:t/>
            </a:r>
            <a:br>
              <a:rPr lang="hu-HU" sz="2000"/>
            </a:br>
            <a:endParaRPr lang="hu-HU" sz="2000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641350" y="47418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algn="ctr"/>
            <a:endParaRPr lang="en-GB" sz="4000" b="1">
              <a:latin typeface="H-Serifa"/>
            </a:endParaRP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2914650" y="333375"/>
            <a:ext cx="3097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NF – I. – II. – III.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795588" y="906463"/>
            <a:ext cx="3255962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Kondenzátor energiája</a:t>
            </a:r>
          </a:p>
        </p:txBody>
      </p:sp>
      <p:pic>
        <p:nvPicPr>
          <p:cNvPr id="106499" name="Picture 3" descr="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50" y="2097088"/>
            <a:ext cx="2578100" cy="2838450"/>
          </a:xfrm>
          <a:prstGeom prst="rect">
            <a:avLst/>
          </a:prstGeom>
          <a:noFill/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4833938" y="1938338"/>
            <a:ext cx="1987550" cy="19177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d</a:t>
            </a:r>
            <a:r>
              <a:rPr lang="hu-HU" sz="2400" i="1">
                <a:solidFill>
                  <a:srgbClr val="000000"/>
                </a:solidFill>
              </a:rPr>
              <a:t>W</a:t>
            </a:r>
            <a:r>
              <a:rPr lang="hu-HU" sz="2400">
                <a:solidFill>
                  <a:srgbClr val="000000"/>
                </a:solidFill>
              </a:rPr>
              <a:t> = </a:t>
            </a:r>
            <a:r>
              <a:rPr lang="hu-HU" sz="2400" i="1">
                <a:solidFill>
                  <a:srgbClr val="000000"/>
                </a:solidFill>
              </a:rPr>
              <a:t>U</a:t>
            </a:r>
            <a:r>
              <a:rPr lang="hu-HU" sz="2400">
                <a:solidFill>
                  <a:srgbClr val="000000"/>
                </a:solidFill>
              </a:rPr>
              <a:t> d</a:t>
            </a:r>
            <a:r>
              <a:rPr lang="hu-HU" sz="2400" i="1">
                <a:solidFill>
                  <a:srgbClr val="000000"/>
                </a:solidFill>
              </a:rPr>
              <a:t>Q</a:t>
            </a:r>
          </a:p>
          <a:p>
            <a:pPr algn="ctr" eaLnBrk="0" hangingPunct="0"/>
            <a:endParaRPr lang="hu-HU" sz="2400" i="1">
              <a:solidFill>
                <a:srgbClr val="000000"/>
              </a:solidFill>
            </a:endParaRPr>
          </a:p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d</a:t>
            </a:r>
            <a:r>
              <a:rPr lang="hu-HU" sz="2400" i="1">
                <a:solidFill>
                  <a:srgbClr val="000000"/>
                </a:solidFill>
              </a:rPr>
              <a:t>Q = C </a:t>
            </a:r>
            <a:r>
              <a:rPr lang="hu-HU" sz="2400">
                <a:solidFill>
                  <a:srgbClr val="000000"/>
                </a:solidFill>
              </a:rPr>
              <a:t>d</a:t>
            </a:r>
            <a:r>
              <a:rPr lang="hu-HU" sz="2400" i="1">
                <a:solidFill>
                  <a:srgbClr val="000000"/>
                </a:solidFill>
              </a:rPr>
              <a:t>U</a:t>
            </a:r>
          </a:p>
          <a:p>
            <a:pPr algn="ctr" eaLnBrk="0" hangingPunct="0"/>
            <a:endParaRPr lang="hu-HU" sz="2400" i="1">
              <a:solidFill>
                <a:srgbClr val="000000"/>
              </a:solidFill>
            </a:endParaRPr>
          </a:p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d</a:t>
            </a:r>
            <a:r>
              <a:rPr lang="hu-HU" sz="2400" i="1">
                <a:solidFill>
                  <a:srgbClr val="000000"/>
                </a:solidFill>
              </a:rPr>
              <a:t>W = C U </a:t>
            </a:r>
            <a:r>
              <a:rPr lang="hu-HU" sz="2400">
                <a:solidFill>
                  <a:srgbClr val="000000"/>
                </a:solidFill>
              </a:rPr>
              <a:t>d</a:t>
            </a:r>
            <a:r>
              <a:rPr lang="hu-HU" sz="2400" i="1">
                <a:solidFill>
                  <a:srgbClr val="000000"/>
                </a:solidFill>
              </a:rPr>
              <a:t>U</a:t>
            </a:r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4381500" y="4349750"/>
          <a:ext cx="3079750" cy="992188"/>
        </p:xfrm>
        <a:graphic>
          <a:graphicData uri="http://schemas.openxmlformats.org/presentationml/2006/ole">
            <p:oleObj spid="_x0000_s106501" name="Egyenlet" r:id="rId4" imgW="14983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2795588" y="906463"/>
            <a:ext cx="3255962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Kondenzátor energiája</a:t>
            </a:r>
          </a:p>
        </p:txBody>
      </p:sp>
      <p:pic>
        <p:nvPicPr>
          <p:cNvPr id="107523" name="Picture 3" descr="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50" y="2097088"/>
            <a:ext cx="2578100" cy="2838450"/>
          </a:xfrm>
          <a:prstGeom prst="rect">
            <a:avLst/>
          </a:prstGeom>
          <a:noFill/>
        </p:spPr>
      </p:pic>
      <p:graphicFrame>
        <p:nvGraphicFramePr>
          <p:cNvPr id="107524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7524" name="Egyenlet" r:id="rId4" imgW="0" imgH="0" progId="Equation.3">
              <p:embed/>
            </p:oleObj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4810125" y="1549400"/>
          <a:ext cx="1774825" cy="873125"/>
        </p:xfrm>
        <a:graphic>
          <a:graphicData uri="http://schemas.openxmlformats.org/presentationml/2006/ole">
            <p:oleObj spid="_x0000_s107525" name="Egyenlet" r:id="rId5" imgW="799920" imgH="393480" progId="Equation.3">
              <p:embed/>
            </p:oleObj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3824288" y="2624138"/>
          <a:ext cx="1597025" cy="941387"/>
        </p:xfrm>
        <a:graphic>
          <a:graphicData uri="http://schemas.openxmlformats.org/presentationml/2006/ole">
            <p:oleObj spid="_x0000_s107526" name="Egyenlet" r:id="rId6" imgW="711000" imgH="419040" progId="Equation.3">
              <p:embed/>
            </p:oleObj>
          </a:graphicData>
        </a:graphic>
      </p:graphicFrame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5805488" y="2879725"/>
            <a:ext cx="1698625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és   </a:t>
            </a:r>
            <a:r>
              <a:rPr lang="hu-HU" sz="2400" i="1">
                <a:solidFill>
                  <a:srgbClr val="000000"/>
                </a:solidFill>
              </a:rPr>
              <a:t>U</a:t>
            </a:r>
            <a:r>
              <a:rPr lang="hu-HU" sz="2400">
                <a:solidFill>
                  <a:srgbClr val="000000"/>
                </a:solidFill>
              </a:rPr>
              <a:t> = </a:t>
            </a:r>
            <a:r>
              <a:rPr lang="hu-HU" sz="2400" i="1">
                <a:solidFill>
                  <a:srgbClr val="000000"/>
                </a:solidFill>
              </a:rPr>
              <a:t>Ea</a:t>
            </a:r>
          </a:p>
        </p:txBody>
      </p:sp>
      <p:graphicFrame>
        <p:nvGraphicFramePr>
          <p:cNvPr id="107528" name="Object 8"/>
          <p:cNvGraphicFramePr>
            <a:graphicFrameLocks noChangeAspect="1"/>
          </p:cNvGraphicFramePr>
          <p:nvPr/>
        </p:nvGraphicFramePr>
        <p:xfrm>
          <a:off x="4502150" y="3709988"/>
          <a:ext cx="2405063" cy="887412"/>
        </p:xfrm>
        <a:graphic>
          <a:graphicData uri="http://schemas.openxmlformats.org/presentationml/2006/ole">
            <p:oleObj spid="_x0000_s107528" name="Egyenlet" r:id="rId7" imgW="1066680" imgH="393480" progId="Equation.3">
              <p:embed/>
            </p:oleObj>
          </a:graphicData>
        </a:graphic>
      </p:graphicFrame>
      <p:graphicFrame>
        <p:nvGraphicFramePr>
          <p:cNvPr id="107529" name="Object 9"/>
          <p:cNvGraphicFramePr>
            <a:graphicFrameLocks noChangeAspect="1"/>
          </p:cNvGraphicFramePr>
          <p:nvPr/>
        </p:nvGraphicFramePr>
        <p:xfrm>
          <a:off x="4659313" y="4808538"/>
          <a:ext cx="2014537" cy="919162"/>
        </p:xfrm>
        <a:graphic>
          <a:graphicData uri="http://schemas.openxmlformats.org/presentationml/2006/ole">
            <p:oleObj spid="_x0000_s107529" name="Egyenlet" r:id="rId8" imgW="863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1933575"/>
            <a:ext cx="6702425" cy="3933825"/>
          </a:xfrm>
          <a:prstGeom prst="rect">
            <a:avLst/>
          </a:prstGeom>
          <a:noFill/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673350" y="760413"/>
            <a:ext cx="3421063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Pontszerű töltés erőtere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5580063" cy="3275012"/>
          </a:xfrm>
          <a:prstGeom prst="rect">
            <a:avLst/>
          </a:prstGeom>
          <a:noFill/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0" y="0"/>
            <a:ext cx="3421063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Pontszerű töltés erőtere</a:t>
            </a:r>
          </a:p>
        </p:txBody>
      </p:sp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6372225" y="981075"/>
          <a:ext cx="1663700" cy="817563"/>
        </p:xfrm>
        <a:graphic>
          <a:graphicData uri="http://schemas.openxmlformats.org/presentationml/2006/ole">
            <p:oleObj spid="_x0000_s144388" name="Egyenlet" r:id="rId4" imgW="749160" imgH="368280" progId="Equation.3">
              <p:embed/>
            </p:oleObj>
          </a:graphicData>
        </a:graphic>
      </p:graphicFrame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6280150" y="157163"/>
            <a:ext cx="2684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/>
              <a:t>Gauss törvény</a:t>
            </a:r>
            <a:endParaRPr lang="en-GB"/>
          </a:p>
        </p:txBody>
      </p:sp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6286500" y="2060575"/>
          <a:ext cx="1862138" cy="508000"/>
        </p:xfrm>
        <a:graphic>
          <a:graphicData uri="http://schemas.openxmlformats.org/presentationml/2006/ole">
            <p:oleObj spid="_x0000_s144391" name="Egyenlet" r:id="rId5" imgW="838080" imgH="228600" progId="Equation.3">
              <p:embed/>
            </p:oleObj>
          </a:graphicData>
        </a:graphic>
      </p:graphicFrame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215063" y="2781300"/>
          <a:ext cx="2171700" cy="960438"/>
        </p:xfrm>
        <a:graphic>
          <a:graphicData uri="http://schemas.openxmlformats.org/presentationml/2006/ole">
            <p:oleObj spid="_x0000_s144393" name="Egyenlet" r:id="rId6" imgW="977760" imgH="431640" progId="Equation.3">
              <p:embed/>
            </p:oleObj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376238" y="3613150"/>
            <a:ext cx="1747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Potenciál:</a:t>
            </a:r>
            <a:endParaRPr lang="en-GB"/>
          </a:p>
        </p:txBody>
      </p:sp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468313" y="4076700"/>
          <a:ext cx="3811587" cy="1073150"/>
        </p:xfrm>
        <a:graphic>
          <a:graphicData uri="http://schemas.openxmlformats.org/presentationml/2006/ole">
            <p:oleObj spid="_x0000_s144395" name="Egyenlet" r:id="rId7" imgW="1714320" imgH="482400" progId="Equation.3">
              <p:embed/>
            </p:oleObj>
          </a:graphicData>
        </a:graphic>
      </p:graphicFrame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863600" y="5341938"/>
          <a:ext cx="3021013" cy="989012"/>
        </p:xfrm>
        <a:graphic>
          <a:graphicData uri="http://schemas.openxmlformats.org/presentationml/2006/ole">
            <p:oleObj spid="_x0000_s144396" name="Egyenlet" r:id="rId8" imgW="1358640" imgH="444240" progId="Equation.3">
              <p:embed/>
            </p:oleObj>
          </a:graphicData>
        </a:graphic>
      </p:graphicFrame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4500563" y="5589588"/>
            <a:ext cx="1114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R</a:t>
            </a:r>
            <a:r>
              <a:rPr lang="hu-HU">
                <a:cs typeface="Arial" pitchFamily="34" charset="0"/>
              </a:rPr>
              <a:t>→</a:t>
            </a:r>
            <a:r>
              <a:rPr lang="en-US">
                <a:latin typeface="Symath" pitchFamily="2" charset="0"/>
                <a:cs typeface="Arial" pitchFamily="34" charset="0"/>
              </a:rPr>
              <a:t>h</a:t>
            </a:r>
          </a:p>
        </p:txBody>
      </p:sp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6061075" y="5314950"/>
          <a:ext cx="2201863" cy="960438"/>
        </p:xfrm>
        <a:graphic>
          <a:graphicData uri="http://schemas.openxmlformats.org/presentationml/2006/ole">
            <p:oleObj spid="_x0000_s144398" name="Egyenlet" r:id="rId9" imgW="990360" imgH="431640" progId="Equation.3">
              <p:embed/>
            </p:oleObj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376238" y="3613150"/>
            <a:ext cx="1747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Potenciál:</a:t>
            </a:r>
            <a:endParaRPr lang="en-GB"/>
          </a:p>
        </p:txBody>
      </p:sp>
      <p:graphicFrame>
        <p:nvGraphicFramePr>
          <p:cNvPr id="144400" name="Object 16"/>
          <p:cNvGraphicFramePr>
            <a:graphicFrameLocks noChangeAspect="1"/>
          </p:cNvGraphicFramePr>
          <p:nvPr/>
        </p:nvGraphicFramePr>
        <p:xfrm>
          <a:off x="468313" y="4076700"/>
          <a:ext cx="3811587" cy="1073150"/>
        </p:xfrm>
        <a:graphic>
          <a:graphicData uri="http://schemas.openxmlformats.org/presentationml/2006/ole">
            <p:oleObj spid="_x0000_s144400" name="Egyenlet" r:id="rId10" imgW="17143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7" grpId="0"/>
      <p:bldP spid="1443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0" y="0"/>
            <a:ext cx="6421438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Pontszerű töltésekre visszavezethető erőterek</a:t>
            </a:r>
          </a:p>
        </p:txBody>
      </p:sp>
      <p:graphicFrame>
        <p:nvGraphicFramePr>
          <p:cNvPr id="149514" name="Object 10"/>
          <p:cNvGraphicFramePr>
            <a:graphicFrameLocks noChangeAspect="1"/>
          </p:cNvGraphicFramePr>
          <p:nvPr/>
        </p:nvGraphicFramePr>
        <p:xfrm>
          <a:off x="4716463" y="2565400"/>
          <a:ext cx="3021012" cy="989013"/>
        </p:xfrm>
        <a:graphic>
          <a:graphicData uri="http://schemas.openxmlformats.org/presentationml/2006/ole">
            <p:oleObj spid="_x0000_s149514" name="Egyenlet" r:id="rId3" imgW="1358640" imgH="444240" progId="Equation.3">
              <p:embed/>
            </p:oleObj>
          </a:graphicData>
        </a:graphic>
      </p:graphicFrame>
      <p:pic>
        <p:nvPicPr>
          <p:cNvPr id="149519" name="Picture 15" descr="0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813"/>
            <a:ext cx="3563938" cy="3155950"/>
          </a:xfrm>
          <a:prstGeom prst="rect">
            <a:avLst/>
          </a:prstGeom>
          <a:noFill/>
        </p:spPr>
      </p:pic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4551363" y="588963"/>
            <a:ext cx="38941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Adott:    U, geometria</a:t>
            </a:r>
          </a:p>
          <a:p>
            <a:endParaRPr lang="hu-HU"/>
          </a:p>
          <a:p>
            <a:r>
              <a:rPr lang="hu-HU"/>
              <a:t>Kérdés: E, ha r</a:t>
            </a:r>
            <a:r>
              <a:rPr lang="hu-HU" baseline="-25000"/>
              <a:t>b</a:t>
            </a:r>
            <a:r>
              <a:rPr lang="hu-HU"/>
              <a:t> </a:t>
            </a:r>
            <a:r>
              <a:rPr lang="hu-HU">
                <a:sym typeface="Symbol" pitchFamily="18" charset="2"/>
              </a:rPr>
              <a:t> x  r</a:t>
            </a:r>
            <a:r>
              <a:rPr lang="hu-HU" baseline="-25000">
                <a:sym typeface="Symbol" pitchFamily="18" charset="2"/>
              </a:rPr>
              <a:t>k</a:t>
            </a:r>
          </a:p>
        </p:txBody>
      </p:sp>
      <p:graphicFrame>
        <p:nvGraphicFramePr>
          <p:cNvPr id="149521" name="Object 17"/>
          <p:cNvGraphicFramePr>
            <a:graphicFrameLocks noChangeAspect="1"/>
          </p:cNvGraphicFramePr>
          <p:nvPr/>
        </p:nvGraphicFramePr>
        <p:xfrm>
          <a:off x="207963" y="3748088"/>
          <a:ext cx="3106737" cy="1073150"/>
        </p:xfrm>
        <a:graphic>
          <a:graphicData uri="http://schemas.openxmlformats.org/presentationml/2006/ole">
            <p:oleObj spid="_x0000_s149521" name="Egyenlet" r:id="rId5" imgW="1396800" imgH="482400" progId="Equation.3">
              <p:embed/>
            </p:oleObj>
          </a:graphicData>
        </a:graphic>
      </p:graphicFrame>
      <p:graphicFrame>
        <p:nvGraphicFramePr>
          <p:cNvPr id="149522" name="Object 18"/>
          <p:cNvGraphicFramePr>
            <a:graphicFrameLocks noChangeAspect="1"/>
          </p:cNvGraphicFramePr>
          <p:nvPr/>
        </p:nvGraphicFramePr>
        <p:xfrm>
          <a:off x="4284663" y="3860800"/>
          <a:ext cx="2938462" cy="960438"/>
        </p:xfrm>
        <a:graphic>
          <a:graphicData uri="http://schemas.openxmlformats.org/presentationml/2006/ole">
            <p:oleObj spid="_x0000_s149522" name="Egyenlet" r:id="rId6" imgW="1320480" imgH="431640" progId="Equation.3">
              <p:embed/>
            </p:oleObj>
          </a:graphicData>
        </a:graphic>
      </p:graphicFrame>
      <p:graphicFrame>
        <p:nvGraphicFramePr>
          <p:cNvPr id="149523" name="Object 19"/>
          <p:cNvGraphicFramePr>
            <a:graphicFrameLocks noChangeAspect="1"/>
          </p:cNvGraphicFramePr>
          <p:nvPr/>
        </p:nvGraphicFramePr>
        <p:xfrm>
          <a:off x="179388" y="5300663"/>
          <a:ext cx="2257425" cy="960437"/>
        </p:xfrm>
        <a:graphic>
          <a:graphicData uri="http://schemas.openxmlformats.org/presentationml/2006/ole">
            <p:oleObj spid="_x0000_s149523" name="Egyenlet" r:id="rId7" imgW="1015920" imgH="431640" progId="Equation.3">
              <p:embed/>
            </p:oleObj>
          </a:graphicData>
        </a:graphic>
      </p:graphicFrame>
      <p:graphicFrame>
        <p:nvGraphicFramePr>
          <p:cNvPr id="149524" name="Object 20"/>
          <p:cNvGraphicFramePr>
            <a:graphicFrameLocks noChangeAspect="1"/>
          </p:cNvGraphicFramePr>
          <p:nvPr/>
        </p:nvGraphicFramePr>
        <p:xfrm>
          <a:off x="3132138" y="5300663"/>
          <a:ext cx="2709862" cy="960437"/>
        </p:xfrm>
        <a:graphic>
          <a:graphicData uri="http://schemas.openxmlformats.org/presentationml/2006/ole">
            <p:oleObj spid="_x0000_s149524" name="Egyenlet" r:id="rId8" imgW="1218960" imgH="431640" progId="Equation.3">
              <p:embed/>
            </p:oleObj>
          </a:graphicData>
        </a:graphic>
      </p:graphicFrame>
      <p:graphicFrame>
        <p:nvGraphicFramePr>
          <p:cNvPr id="149525" name="Object 21"/>
          <p:cNvGraphicFramePr>
            <a:graphicFrameLocks noChangeAspect="1"/>
          </p:cNvGraphicFramePr>
          <p:nvPr/>
        </p:nvGraphicFramePr>
        <p:xfrm>
          <a:off x="7646988" y="4076700"/>
          <a:ext cx="1497012" cy="452438"/>
        </p:xfrm>
        <a:graphic>
          <a:graphicData uri="http://schemas.openxmlformats.org/presentationml/2006/ole">
            <p:oleObj spid="_x0000_s149525" name="Egyenlet" r:id="rId9" imgW="672840" imgH="203040" progId="Equation.3">
              <p:embed/>
            </p:oleObj>
          </a:graphicData>
        </a:graphic>
      </p:graphicFrame>
      <p:graphicFrame>
        <p:nvGraphicFramePr>
          <p:cNvPr id="149526" name="Object 22"/>
          <p:cNvGraphicFramePr>
            <a:graphicFrameLocks noChangeAspect="1"/>
          </p:cNvGraphicFramePr>
          <p:nvPr/>
        </p:nvGraphicFramePr>
        <p:xfrm>
          <a:off x="6227763" y="5300663"/>
          <a:ext cx="2682875" cy="960437"/>
        </p:xfrm>
        <a:graphic>
          <a:graphicData uri="http://schemas.openxmlformats.org/presentationml/2006/ole">
            <p:oleObj spid="_x0000_s149526" name="Egyenlet" r:id="rId10" imgW="1206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263650" y="760413"/>
            <a:ext cx="6272213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Végtelen hosszú egyenes vonaltöltés erőtere</a:t>
            </a:r>
          </a:p>
        </p:txBody>
      </p:sp>
      <p:pic>
        <p:nvPicPr>
          <p:cNvPr id="109571" name="Picture 3" descr="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1647825"/>
            <a:ext cx="5662613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6804025" y="620713"/>
          <a:ext cx="1663700" cy="817562"/>
        </p:xfrm>
        <a:graphic>
          <a:graphicData uri="http://schemas.openxmlformats.org/presentationml/2006/ole">
            <p:oleObj spid="_x0000_s146436" name="Egyenlet" r:id="rId3" imgW="749160" imgH="368280" progId="Equation.3">
              <p:embed/>
            </p:oleObj>
          </a:graphicData>
        </a:graphic>
      </p:graphicFrame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4500563" y="620713"/>
            <a:ext cx="2232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/>
              <a:t>Gauss törvény</a:t>
            </a:r>
            <a:endParaRPr lang="en-GB"/>
          </a:p>
        </p:txBody>
      </p:sp>
      <p:graphicFrame>
        <p:nvGraphicFramePr>
          <p:cNvPr id="146438" name="Object 6"/>
          <p:cNvGraphicFramePr>
            <a:graphicFrameLocks noChangeAspect="1"/>
          </p:cNvGraphicFramePr>
          <p:nvPr/>
        </p:nvGraphicFramePr>
        <p:xfrm>
          <a:off x="6732588" y="1844675"/>
          <a:ext cx="1890712" cy="450850"/>
        </p:xfrm>
        <a:graphic>
          <a:graphicData uri="http://schemas.openxmlformats.org/presentationml/2006/ole">
            <p:oleObj spid="_x0000_s146438" name="Egyenlet" r:id="rId4" imgW="850680" imgH="203040" progId="Equation.3">
              <p:embed/>
            </p:oleObj>
          </a:graphicData>
        </a:graphic>
      </p:graphicFrame>
      <p:graphicFrame>
        <p:nvGraphicFramePr>
          <p:cNvPr id="146439" name="Object 7"/>
          <p:cNvGraphicFramePr>
            <a:graphicFrameLocks noChangeAspect="1"/>
          </p:cNvGraphicFramePr>
          <p:nvPr/>
        </p:nvGraphicFramePr>
        <p:xfrm>
          <a:off x="6359525" y="2565400"/>
          <a:ext cx="2341563" cy="960438"/>
        </p:xfrm>
        <a:graphic>
          <a:graphicData uri="http://schemas.openxmlformats.org/presentationml/2006/ole">
            <p:oleObj spid="_x0000_s146439" name="Egyenlet" r:id="rId5" imgW="1054080" imgH="431640" progId="Equation.3">
              <p:embed/>
            </p:oleObj>
          </a:graphicData>
        </a:graphic>
      </p:graphicFrame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376238" y="3613150"/>
            <a:ext cx="1747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Potenciál:</a:t>
            </a:r>
            <a:endParaRPr lang="en-GB"/>
          </a:p>
        </p:txBody>
      </p:sp>
      <p:graphicFrame>
        <p:nvGraphicFramePr>
          <p:cNvPr id="146441" name="Object 9"/>
          <p:cNvGraphicFramePr>
            <a:graphicFrameLocks noChangeAspect="1"/>
          </p:cNvGraphicFramePr>
          <p:nvPr/>
        </p:nvGraphicFramePr>
        <p:xfrm>
          <a:off x="684213" y="4149725"/>
          <a:ext cx="1976437" cy="1046163"/>
        </p:xfrm>
        <a:graphic>
          <a:graphicData uri="http://schemas.openxmlformats.org/presentationml/2006/ole">
            <p:oleObj spid="_x0000_s146441" name="Egyenlet" r:id="rId6" imgW="888840" imgH="469800" progId="Equation.3">
              <p:embed/>
            </p:oleObj>
          </a:graphicData>
        </a:graphic>
      </p:graphicFrame>
      <p:graphicFrame>
        <p:nvGraphicFramePr>
          <p:cNvPr id="146442" name="Object 10"/>
          <p:cNvGraphicFramePr>
            <a:graphicFrameLocks noChangeAspect="1"/>
          </p:cNvGraphicFramePr>
          <p:nvPr/>
        </p:nvGraphicFramePr>
        <p:xfrm>
          <a:off x="3492500" y="4149725"/>
          <a:ext cx="5138738" cy="1046163"/>
        </p:xfrm>
        <a:graphic>
          <a:graphicData uri="http://schemas.openxmlformats.org/presentationml/2006/ole">
            <p:oleObj spid="_x0000_s146442" name="Egyenlet" r:id="rId7" imgW="2311200" imgH="469800" progId="Equation.3">
              <p:embed/>
            </p:oleObj>
          </a:graphicData>
        </a:graphic>
      </p:graphicFrame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1979613" y="5734050"/>
            <a:ext cx="1114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R</a:t>
            </a:r>
            <a:r>
              <a:rPr lang="hu-HU">
                <a:cs typeface="Arial" pitchFamily="34" charset="0"/>
              </a:rPr>
              <a:t>→</a:t>
            </a:r>
            <a:r>
              <a:rPr lang="en-US">
                <a:latin typeface="Symath" pitchFamily="2" charset="0"/>
                <a:cs typeface="Arial" pitchFamily="34" charset="0"/>
              </a:rPr>
              <a:t>h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0" y="0"/>
            <a:ext cx="6272213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Végtelen hosszú egyenes vonaltöltés erőtere</a:t>
            </a:r>
          </a:p>
        </p:txBody>
      </p:sp>
      <p:pic>
        <p:nvPicPr>
          <p:cNvPr id="146446" name="Picture 14" descr="0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4813"/>
            <a:ext cx="4427538" cy="3275012"/>
          </a:xfrm>
          <a:prstGeom prst="rect">
            <a:avLst/>
          </a:prstGeom>
          <a:noFill/>
        </p:spPr>
      </p:pic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3851275" y="5661025"/>
            <a:ext cx="2084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Értelmetlen!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3" grpId="0"/>
      <p:bldP spid="1464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-82550" y="0"/>
            <a:ext cx="7983538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Végtelen egyenes vonaltöltésre visszavezethető erőterek </a:t>
            </a:r>
          </a:p>
        </p:txBody>
      </p:sp>
      <p:pic>
        <p:nvPicPr>
          <p:cNvPr id="150532" name="Picture 4" descr="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3563938" cy="3155950"/>
          </a:xfrm>
          <a:prstGeom prst="rect">
            <a:avLst/>
          </a:prstGeom>
          <a:noFill/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551363" y="588963"/>
            <a:ext cx="38941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Adott:    U, geometria</a:t>
            </a:r>
          </a:p>
          <a:p>
            <a:endParaRPr lang="hu-HU"/>
          </a:p>
          <a:p>
            <a:r>
              <a:rPr lang="hu-HU"/>
              <a:t>Kérdés: E, ha r</a:t>
            </a:r>
            <a:r>
              <a:rPr lang="hu-HU" baseline="-25000"/>
              <a:t>b</a:t>
            </a:r>
            <a:r>
              <a:rPr lang="hu-HU"/>
              <a:t> </a:t>
            </a:r>
            <a:r>
              <a:rPr lang="hu-HU">
                <a:sym typeface="Symbol" pitchFamily="18" charset="2"/>
              </a:rPr>
              <a:t> x  r</a:t>
            </a:r>
            <a:r>
              <a:rPr lang="hu-HU" baseline="-25000">
                <a:sym typeface="Symbol" pitchFamily="18" charset="2"/>
              </a:rPr>
              <a:t>k</a:t>
            </a:r>
          </a:p>
        </p:txBody>
      </p:sp>
      <p:graphicFrame>
        <p:nvGraphicFramePr>
          <p:cNvPr id="150538" name="Object 10"/>
          <p:cNvGraphicFramePr>
            <a:graphicFrameLocks noChangeAspect="1"/>
          </p:cNvGraphicFramePr>
          <p:nvPr/>
        </p:nvGraphicFramePr>
        <p:xfrm>
          <a:off x="7646988" y="4005263"/>
          <a:ext cx="1497012" cy="452437"/>
        </p:xfrm>
        <a:graphic>
          <a:graphicData uri="http://schemas.openxmlformats.org/presentationml/2006/ole">
            <p:oleObj spid="_x0000_s150538" name="Egyenlet" r:id="rId4" imgW="672840" imgH="203040" progId="Equation.3">
              <p:embed/>
            </p:oleObj>
          </a:graphicData>
        </a:graphic>
      </p:graphicFrame>
      <p:graphicFrame>
        <p:nvGraphicFramePr>
          <p:cNvPr id="150539" name="Object 11"/>
          <p:cNvGraphicFramePr>
            <a:graphicFrameLocks noChangeAspect="1"/>
          </p:cNvGraphicFramePr>
          <p:nvPr/>
        </p:nvGraphicFramePr>
        <p:xfrm>
          <a:off x="5232400" y="2462213"/>
          <a:ext cx="2682875" cy="962025"/>
        </p:xfrm>
        <a:graphic>
          <a:graphicData uri="http://schemas.openxmlformats.org/presentationml/2006/ole">
            <p:oleObj spid="_x0000_s150539" name="Egyenlet" r:id="rId5" imgW="1206360" imgH="431640" progId="Equation.3">
              <p:embed/>
            </p:oleObj>
          </a:graphicData>
        </a:graphic>
      </p:graphicFrame>
      <p:graphicFrame>
        <p:nvGraphicFramePr>
          <p:cNvPr id="150540" name="Object 12"/>
          <p:cNvGraphicFramePr>
            <a:graphicFrameLocks noChangeAspect="1"/>
          </p:cNvGraphicFramePr>
          <p:nvPr/>
        </p:nvGraphicFramePr>
        <p:xfrm>
          <a:off x="0" y="3716338"/>
          <a:ext cx="3925888" cy="1074737"/>
        </p:xfrm>
        <a:graphic>
          <a:graphicData uri="http://schemas.openxmlformats.org/presentationml/2006/ole">
            <p:oleObj spid="_x0000_s150540" name="Egyenlet" r:id="rId6" imgW="1765080" imgH="482400" progId="Equation.3">
              <p:embed/>
            </p:oleObj>
          </a:graphicData>
        </a:graphic>
      </p:graphicFrame>
      <p:graphicFrame>
        <p:nvGraphicFramePr>
          <p:cNvPr id="150541" name="Object 13"/>
          <p:cNvGraphicFramePr>
            <a:graphicFrameLocks noChangeAspect="1"/>
          </p:cNvGraphicFramePr>
          <p:nvPr/>
        </p:nvGraphicFramePr>
        <p:xfrm>
          <a:off x="4356100" y="3789363"/>
          <a:ext cx="2994025" cy="1385887"/>
        </p:xfrm>
        <a:graphic>
          <a:graphicData uri="http://schemas.openxmlformats.org/presentationml/2006/ole">
            <p:oleObj spid="_x0000_s150541" name="Egyenlet" r:id="rId7" imgW="1346040" imgH="622080" progId="Equation.3">
              <p:embed/>
            </p:oleObj>
          </a:graphicData>
        </a:graphic>
      </p:graphicFrame>
      <p:graphicFrame>
        <p:nvGraphicFramePr>
          <p:cNvPr id="150542" name="Object 14"/>
          <p:cNvGraphicFramePr>
            <a:graphicFrameLocks noChangeAspect="1"/>
          </p:cNvGraphicFramePr>
          <p:nvPr/>
        </p:nvGraphicFramePr>
        <p:xfrm>
          <a:off x="323850" y="5300663"/>
          <a:ext cx="4010025" cy="1384300"/>
        </p:xfrm>
        <a:graphic>
          <a:graphicData uri="http://schemas.openxmlformats.org/presentationml/2006/ole">
            <p:oleObj spid="_x0000_s150542" name="Egyenlet" r:id="rId8" imgW="1803240" imgH="622080" progId="Equation.3">
              <p:embed/>
            </p:oleObj>
          </a:graphicData>
        </a:graphic>
      </p:graphicFrame>
      <p:graphicFrame>
        <p:nvGraphicFramePr>
          <p:cNvPr id="150543" name="Object 15"/>
          <p:cNvGraphicFramePr>
            <a:graphicFrameLocks noChangeAspect="1"/>
          </p:cNvGraphicFramePr>
          <p:nvPr/>
        </p:nvGraphicFramePr>
        <p:xfrm>
          <a:off x="5435600" y="5300663"/>
          <a:ext cx="2174875" cy="1384300"/>
        </p:xfrm>
        <a:graphic>
          <a:graphicData uri="http://schemas.openxmlformats.org/presentationml/2006/ole">
            <p:oleObj spid="_x0000_s150543" name="Egyenlet" r:id="rId9" imgW="977760" imgH="622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287588" y="760413"/>
            <a:ext cx="4251325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Végtelen kiterjedésű töltött sík</a:t>
            </a:r>
          </a:p>
        </p:txBody>
      </p:sp>
      <p:pic>
        <p:nvPicPr>
          <p:cNvPr id="110595" name="Picture 3" descr="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666875"/>
            <a:ext cx="4478337" cy="4233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6804025" y="620713"/>
          <a:ext cx="1663700" cy="817562"/>
        </p:xfrm>
        <a:graphic>
          <a:graphicData uri="http://schemas.openxmlformats.org/presentationml/2006/ole">
            <p:oleObj spid="_x0000_s148482" name="Egyenlet" r:id="rId3" imgW="749160" imgH="368280" progId="Equation.3">
              <p:embed/>
            </p:oleObj>
          </a:graphicData>
        </a:graphic>
      </p:graphicFrame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4500563" y="620713"/>
            <a:ext cx="1352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Gauss </a:t>
            </a:r>
          </a:p>
          <a:p>
            <a:r>
              <a:rPr lang="hu-HU"/>
              <a:t>törvény</a:t>
            </a:r>
            <a:endParaRPr lang="en-GB"/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/>
        </p:nvGraphicFramePr>
        <p:xfrm>
          <a:off x="7056438" y="1844675"/>
          <a:ext cx="1241425" cy="450850"/>
        </p:xfrm>
        <a:graphic>
          <a:graphicData uri="http://schemas.openxmlformats.org/presentationml/2006/ole">
            <p:oleObj spid="_x0000_s148484" name="Egyenlet" r:id="rId4" imgW="558720" imgH="203040" progId="Equation.3">
              <p:embed/>
            </p:oleObj>
          </a:graphicData>
        </a:graphic>
      </p:graphicFrame>
      <p:graphicFrame>
        <p:nvGraphicFramePr>
          <p:cNvPr id="148485" name="Object 5"/>
          <p:cNvGraphicFramePr>
            <a:graphicFrameLocks noChangeAspect="1"/>
          </p:cNvGraphicFramePr>
          <p:nvPr/>
        </p:nvGraphicFramePr>
        <p:xfrm>
          <a:off x="6683375" y="2565400"/>
          <a:ext cx="1692275" cy="960438"/>
        </p:xfrm>
        <a:graphic>
          <a:graphicData uri="http://schemas.openxmlformats.org/presentationml/2006/ole">
            <p:oleObj spid="_x0000_s148485" name="Egyenlet" r:id="rId5" imgW="761760" imgH="431640" progId="Equation.3">
              <p:embed/>
            </p:oleObj>
          </a:graphicData>
        </a:graphic>
      </p:graphicFrame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376238" y="3613150"/>
            <a:ext cx="1747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Potenciál:</a:t>
            </a:r>
            <a:endParaRPr lang="en-GB"/>
          </a:p>
        </p:txBody>
      </p:sp>
      <p:graphicFrame>
        <p:nvGraphicFramePr>
          <p:cNvPr id="148487" name="Object 7"/>
          <p:cNvGraphicFramePr>
            <a:graphicFrameLocks noChangeAspect="1"/>
          </p:cNvGraphicFramePr>
          <p:nvPr/>
        </p:nvGraphicFramePr>
        <p:xfrm>
          <a:off x="2484438" y="4652963"/>
          <a:ext cx="3867150" cy="1073150"/>
        </p:xfrm>
        <a:graphic>
          <a:graphicData uri="http://schemas.openxmlformats.org/presentationml/2006/ole">
            <p:oleObj spid="_x0000_s148487" name="Egyenlet" r:id="rId6" imgW="1739880" imgH="482400" progId="Equation.3">
              <p:embed/>
            </p:oleObj>
          </a:graphicData>
        </a:graphic>
      </p:graphicFrame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0" y="0"/>
            <a:ext cx="4251325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Végtelen kiterjedésű töltött sík</a:t>
            </a:r>
          </a:p>
        </p:txBody>
      </p:sp>
      <p:pic>
        <p:nvPicPr>
          <p:cNvPr id="148494" name="Picture 14" descr="0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4813"/>
            <a:ext cx="3924300" cy="370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12875"/>
            <a:ext cx="8337550" cy="2640013"/>
          </a:xfrm>
        </p:spPr>
        <p:txBody>
          <a:bodyPr/>
          <a:lstStyle/>
          <a:p>
            <a:r>
              <a:rPr lang="hu-HU" sz="5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-Serifa"/>
              </a:rPr>
              <a:t>A villamos igénybevételre méretezés alapjai</a:t>
            </a:r>
            <a:endParaRPr lang="hu-HU" sz="3600" b="1">
              <a:solidFill>
                <a:schemeClr val="tx1"/>
              </a:solidFill>
              <a:latin typeface="H-Serifa"/>
            </a:endParaRP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641350" y="47418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algn="ctr"/>
            <a:endParaRPr lang="en-GB" sz="4000" b="1">
              <a:latin typeface="H-Serifa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692275" y="476250"/>
            <a:ext cx="5356225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Több pontszerű töltésből álló rendszer</a:t>
            </a:r>
          </a:p>
        </p:txBody>
      </p:sp>
      <p:pic>
        <p:nvPicPr>
          <p:cNvPr id="111619" name="Picture 3" descr="050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196975"/>
            <a:ext cx="4664075" cy="3249613"/>
          </a:xfrm>
          <a:prstGeom prst="rect">
            <a:avLst/>
          </a:prstGeom>
          <a:noFill/>
        </p:spPr>
      </p:pic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2836863" y="4695825"/>
          <a:ext cx="3162300" cy="987425"/>
        </p:xfrm>
        <a:graphic>
          <a:graphicData uri="http://schemas.openxmlformats.org/presentationml/2006/ole">
            <p:oleObj spid="_x0000_s111620" name="Egyenlet" r:id="rId4" imgW="14223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979613" y="333375"/>
            <a:ext cx="5356225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Több pontszerű töltésből álló rendszer</a:t>
            </a:r>
          </a:p>
        </p:txBody>
      </p:sp>
      <p:pic>
        <p:nvPicPr>
          <p:cNvPr id="112643" name="Picture 3" descr="050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908050"/>
            <a:ext cx="5408613" cy="4186238"/>
          </a:xfrm>
          <a:prstGeom prst="rect">
            <a:avLst/>
          </a:prstGeom>
          <a:noFill/>
        </p:spPr>
      </p:pic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2124075" y="5332413"/>
          <a:ext cx="4602163" cy="1071562"/>
        </p:xfrm>
        <a:graphic>
          <a:graphicData uri="http://schemas.openxmlformats.org/presentationml/2006/ole">
            <p:oleObj spid="_x0000_s112644" name="Egyenlet" r:id="rId4" imgW="20700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2195513" y="404813"/>
            <a:ext cx="5035550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Erőterek többféle szigetelőanyaggal</a:t>
            </a:r>
          </a:p>
        </p:txBody>
      </p:sp>
      <p:pic>
        <p:nvPicPr>
          <p:cNvPr id="113667" name="Picture 3" descr="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5219700" cy="3208338"/>
          </a:xfrm>
          <a:prstGeom prst="rect">
            <a:avLst/>
          </a:prstGeom>
          <a:noFill/>
        </p:spPr>
      </p:pic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5867400" y="1268413"/>
          <a:ext cx="1663700" cy="817562"/>
        </p:xfrm>
        <a:graphic>
          <a:graphicData uri="http://schemas.openxmlformats.org/presentationml/2006/ole">
            <p:oleObj spid="_x0000_s113668" name="Egyenlet" r:id="rId4" imgW="749160" imgH="368280" progId="Equation.3">
              <p:embed/>
            </p:oleObj>
          </a:graphicData>
        </a:graphic>
      </p:graphicFrame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5867400" y="3213100"/>
            <a:ext cx="1535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b="1">
                <a:solidFill>
                  <a:srgbClr val="000000"/>
                </a:solidFill>
              </a:rPr>
              <a:t>D </a:t>
            </a:r>
            <a:r>
              <a:rPr lang="hu-HU">
                <a:solidFill>
                  <a:srgbClr val="000000"/>
                </a:solidFill>
              </a:rPr>
              <a:t>= </a:t>
            </a:r>
            <a:r>
              <a:rPr lang="el-GR">
                <a:solidFill>
                  <a:srgbClr val="000000"/>
                </a:solidFill>
              </a:rPr>
              <a:t>ε</a:t>
            </a:r>
            <a:r>
              <a:rPr lang="hu-HU" baseline="-25000">
                <a:solidFill>
                  <a:srgbClr val="000000"/>
                </a:solidFill>
              </a:rPr>
              <a:t>0</a:t>
            </a:r>
            <a:r>
              <a:rPr lang="el-GR">
                <a:solidFill>
                  <a:srgbClr val="000000"/>
                </a:solidFill>
              </a:rPr>
              <a:t>ε</a:t>
            </a:r>
            <a:r>
              <a:rPr lang="hu-HU" b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5867400" y="2276475"/>
            <a:ext cx="1373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b="1">
                <a:solidFill>
                  <a:srgbClr val="000000"/>
                </a:solidFill>
              </a:rPr>
              <a:t>D</a:t>
            </a:r>
            <a:r>
              <a:rPr lang="hu-HU" b="1" baseline="-25000">
                <a:solidFill>
                  <a:srgbClr val="000000"/>
                </a:solidFill>
              </a:rPr>
              <a:t>1</a:t>
            </a:r>
            <a:r>
              <a:rPr lang="hu-HU" b="1">
                <a:solidFill>
                  <a:srgbClr val="000000"/>
                </a:solidFill>
              </a:rPr>
              <a:t> </a:t>
            </a:r>
            <a:r>
              <a:rPr lang="hu-HU">
                <a:solidFill>
                  <a:srgbClr val="000000"/>
                </a:solidFill>
              </a:rPr>
              <a:t>= </a:t>
            </a:r>
            <a:r>
              <a:rPr lang="hu-HU" b="1">
                <a:solidFill>
                  <a:srgbClr val="000000"/>
                </a:solidFill>
              </a:rPr>
              <a:t>D</a:t>
            </a:r>
            <a:r>
              <a:rPr lang="hu-HU" b="1" baseline="-25000">
                <a:solidFill>
                  <a:srgbClr val="000000"/>
                </a:solidFill>
              </a:rPr>
              <a:t>2</a:t>
            </a:r>
          </a:p>
        </p:txBody>
      </p:sp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6011863" y="4365625"/>
          <a:ext cx="1212850" cy="958850"/>
        </p:xfrm>
        <a:graphic>
          <a:graphicData uri="http://schemas.openxmlformats.org/presentationml/2006/ole">
            <p:oleObj spid="_x0000_s113674" name="Egyenlet" r:id="rId5" imgW="545760" imgH="431640" progId="Equation.3">
              <p:embed/>
            </p:oleObj>
          </a:graphicData>
        </a:graphic>
      </p:graphicFrame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5724525" y="4221163"/>
            <a:ext cx="1871663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195513" y="549275"/>
            <a:ext cx="5035550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Erőterek többféle szigetelőanyaggal</a:t>
            </a:r>
          </a:p>
        </p:txBody>
      </p:sp>
      <p:pic>
        <p:nvPicPr>
          <p:cNvPr id="114691" name="Picture 3" descr="06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6042025" cy="5414962"/>
          </a:xfrm>
          <a:prstGeom prst="rect">
            <a:avLst/>
          </a:prstGeom>
          <a:noFill/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7019925" y="3644900"/>
            <a:ext cx="1331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E</a:t>
            </a:r>
            <a:r>
              <a:rPr lang="hu-HU" baseline="-25000"/>
              <a:t>1</a:t>
            </a:r>
            <a:r>
              <a:rPr lang="hu-HU"/>
              <a:t> = E</a:t>
            </a:r>
            <a:r>
              <a:rPr lang="hu-HU" baseline="-25000"/>
              <a:t>2</a:t>
            </a:r>
            <a:endParaRPr lang="en-GB" baseline="-25000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6877050" y="3429000"/>
            <a:ext cx="1655763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2198688" y="790575"/>
            <a:ext cx="5035550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Erőterek többféle szigetelőanyaggal</a:t>
            </a:r>
          </a:p>
        </p:txBody>
      </p:sp>
      <p:pic>
        <p:nvPicPr>
          <p:cNvPr id="115715" name="Picture 3" descr="063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7338"/>
            <a:ext cx="3833813" cy="4495800"/>
          </a:xfrm>
          <a:prstGeom prst="rect">
            <a:avLst/>
          </a:prstGeom>
          <a:noFill/>
        </p:spPr>
      </p:pic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4643438" y="2060575"/>
          <a:ext cx="1268412" cy="508000"/>
        </p:xfrm>
        <a:graphic>
          <a:graphicData uri="http://schemas.openxmlformats.org/presentationml/2006/ole">
            <p:oleObj spid="_x0000_s115716" name="Egyenlet" r:id="rId4" imgW="571320" imgH="228600" progId="Equation.3">
              <p:embed/>
            </p:oleObj>
          </a:graphicData>
        </a:graphic>
      </p:graphicFrame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7235825" y="1916113"/>
          <a:ext cx="1352550" cy="958850"/>
        </p:xfrm>
        <a:graphic>
          <a:graphicData uri="http://schemas.openxmlformats.org/presentationml/2006/ole">
            <p:oleObj spid="_x0000_s115717" name="Egyenlet" r:id="rId5" imgW="609480" imgH="431640" progId="Equation.3">
              <p:embed/>
            </p:oleObj>
          </a:graphicData>
        </a:graphic>
      </p:graphicFrame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6300788" y="2060575"/>
            <a:ext cx="560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és</a:t>
            </a:r>
            <a:endParaRPr lang="en-GB"/>
          </a:p>
        </p:txBody>
      </p:sp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5219700" y="4076700"/>
          <a:ext cx="2957513" cy="958850"/>
        </p:xfrm>
        <a:graphic>
          <a:graphicData uri="http://schemas.openxmlformats.org/presentationml/2006/ole">
            <p:oleObj spid="_x0000_s115719" name="Egyenlet" r:id="rId6" imgW="13334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2314575" y="333375"/>
            <a:ext cx="4830763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Keresztirányú hengeres rétegezés</a:t>
            </a:r>
          </a:p>
        </p:txBody>
      </p:sp>
      <p:pic>
        <p:nvPicPr>
          <p:cNvPr id="116739" name="Picture 3" descr="0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5538"/>
            <a:ext cx="4395787" cy="3686175"/>
          </a:xfrm>
          <a:prstGeom prst="rect">
            <a:avLst/>
          </a:prstGeom>
          <a:noFill/>
        </p:spPr>
      </p:pic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1692275" y="5013325"/>
          <a:ext cx="5775325" cy="1071563"/>
        </p:xfrm>
        <a:graphic>
          <a:graphicData uri="http://schemas.openxmlformats.org/presentationml/2006/ole">
            <p:oleObj spid="_x0000_s116740" name="Egyenlet" r:id="rId4" imgW="2603160" imgH="482400" progId="Equation.3">
              <p:embed/>
            </p:oleObj>
          </a:graphicData>
        </a:graphic>
      </p:graphicFrame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5795963" y="2060575"/>
          <a:ext cx="2682875" cy="962025"/>
        </p:xfrm>
        <a:graphic>
          <a:graphicData uri="http://schemas.openxmlformats.org/presentationml/2006/ole">
            <p:oleObj spid="_x0000_s116741" name="Egyenlet" r:id="rId5" imgW="1206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2843213" y="333375"/>
            <a:ext cx="3473450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Keresztirányú rétegezés</a:t>
            </a:r>
          </a:p>
        </p:txBody>
      </p:sp>
      <p:pic>
        <p:nvPicPr>
          <p:cNvPr id="117763" name="Picture 3" descr="0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12875"/>
            <a:ext cx="7373937" cy="3248025"/>
          </a:xfrm>
          <a:prstGeom prst="rect">
            <a:avLst/>
          </a:prstGeom>
          <a:noFill/>
        </p:spPr>
      </p:pic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1538288" y="5295900"/>
          <a:ext cx="6083300" cy="506413"/>
        </p:xfrm>
        <a:graphic>
          <a:graphicData uri="http://schemas.openxmlformats.org/presentationml/2006/ole">
            <p:oleObj spid="_x0000_s117764" name="Egyenlet" r:id="rId4" imgW="2743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1046163" y="690563"/>
            <a:ext cx="7067550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Két közös tengelyű henger rétegezett szigeteléssel</a:t>
            </a:r>
          </a:p>
        </p:txBody>
      </p:sp>
      <p:pic>
        <p:nvPicPr>
          <p:cNvPr id="151555" name="Picture 3" descr="0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628775"/>
            <a:ext cx="3976687" cy="3913188"/>
          </a:xfrm>
          <a:prstGeom prst="rect">
            <a:avLst/>
          </a:prstGeom>
          <a:noFill/>
        </p:spPr>
      </p:pic>
      <p:graphicFrame>
        <p:nvGraphicFramePr>
          <p:cNvPr id="151556" name="Object 4"/>
          <p:cNvGraphicFramePr>
            <a:graphicFrameLocks noChangeAspect="1"/>
          </p:cNvGraphicFramePr>
          <p:nvPr/>
        </p:nvGraphicFramePr>
        <p:xfrm>
          <a:off x="1987550" y="5949950"/>
          <a:ext cx="5492750" cy="506413"/>
        </p:xfrm>
        <a:graphic>
          <a:graphicData uri="http://schemas.openxmlformats.org/presentationml/2006/ole">
            <p:oleObj spid="_x0000_s151556" name="Egyenlet" r:id="rId4" imgW="24764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12875"/>
            <a:ext cx="8337550" cy="2640013"/>
          </a:xfrm>
        </p:spPr>
        <p:txBody>
          <a:bodyPr/>
          <a:lstStyle/>
          <a:p>
            <a:r>
              <a:rPr lang="hu-HU" sz="5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-Serifa"/>
              </a:rPr>
              <a:t>Szigetelések gazdaságos kihasználása</a:t>
            </a:r>
            <a:endParaRPr lang="hu-HU" sz="3600" b="1">
              <a:solidFill>
                <a:schemeClr val="tx1"/>
              </a:solidFill>
              <a:latin typeface="H-Serifa"/>
            </a:endParaRP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641350" y="47418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algn="ctr"/>
            <a:endParaRPr lang="en-GB" sz="4000" b="1">
              <a:latin typeface="H-Serifa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481263" y="557213"/>
            <a:ext cx="4306887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Szigetelések gazdaságossága</a:t>
            </a:r>
          </a:p>
        </p:txBody>
      </p:sp>
      <p:pic>
        <p:nvPicPr>
          <p:cNvPr id="123907" name="Picture 3" descr="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1233488"/>
            <a:ext cx="5268912" cy="4419600"/>
          </a:xfrm>
          <a:prstGeom prst="rect">
            <a:avLst/>
          </a:prstGeom>
          <a:noFill/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6375400" y="3065463"/>
            <a:ext cx="1851025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i="1">
                <a:solidFill>
                  <a:srgbClr val="000000"/>
                </a:solidFill>
              </a:rPr>
              <a:t>b</a:t>
            </a:r>
            <a:r>
              <a:rPr lang="hu-HU" sz="2400" baseline="-25000">
                <a:solidFill>
                  <a:srgbClr val="000000"/>
                </a:solidFill>
              </a:rPr>
              <a:t>x</a:t>
            </a:r>
            <a:r>
              <a:rPr lang="hu-HU" sz="2400">
                <a:solidFill>
                  <a:srgbClr val="000000"/>
                </a:solidFill>
              </a:rPr>
              <a:t> = </a:t>
            </a:r>
            <a:r>
              <a:rPr lang="hu-HU" sz="2400" i="1">
                <a:solidFill>
                  <a:srgbClr val="000000"/>
                </a:solidFill>
              </a:rPr>
              <a:t>U</a:t>
            </a:r>
            <a:r>
              <a:rPr lang="hu-HU" sz="2400" baseline="-25000">
                <a:solidFill>
                  <a:srgbClr val="000000"/>
                </a:solidFill>
              </a:rPr>
              <a:t>üt</a:t>
            </a:r>
            <a:r>
              <a:rPr lang="hu-HU" sz="2400">
                <a:solidFill>
                  <a:srgbClr val="000000"/>
                </a:solidFill>
              </a:rPr>
              <a:t> / </a:t>
            </a:r>
            <a:r>
              <a:rPr lang="hu-HU" sz="2400" i="1">
                <a:solidFill>
                  <a:srgbClr val="000000"/>
                </a:solidFill>
              </a:rPr>
              <a:t>U</a:t>
            </a:r>
            <a:r>
              <a:rPr lang="hu-HU" sz="2400" baseline="-25000">
                <a:solidFill>
                  <a:srgbClr val="000000"/>
                </a:solidFill>
              </a:rPr>
              <a:t>x</a:t>
            </a:r>
            <a:r>
              <a:rPr lang="hu-HU" sz="24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779838" y="692150"/>
            <a:ext cx="1230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U </a:t>
            </a:r>
            <a:r>
              <a:rPr lang="hu-HU">
                <a:cs typeface="Arial" pitchFamily="34" charset="0"/>
              </a:rPr>
              <a:t>→ E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2103438" y="1884363"/>
            <a:ext cx="3659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E</a:t>
            </a:r>
            <a:r>
              <a:rPr lang="hu-HU" baseline="-25000"/>
              <a:t>max</a:t>
            </a:r>
            <a:r>
              <a:rPr lang="hu-HU"/>
              <a:t> = f(U, geometria)</a:t>
            </a:r>
            <a:endParaRPr lang="en-GB"/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2124075" y="2565400"/>
            <a:ext cx="183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E</a:t>
            </a:r>
            <a:r>
              <a:rPr lang="hu-HU" baseline="-25000"/>
              <a:t>megengedett</a:t>
            </a:r>
            <a:endParaRPr lang="en-GB"/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2124075" y="3284538"/>
            <a:ext cx="622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E</a:t>
            </a:r>
            <a:r>
              <a:rPr lang="hu-HU" baseline="-25000"/>
              <a:t>üt</a:t>
            </a:r>
            <a:endParaRPr lang="en-GB"/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68538" y="4581525"/>
            <a:ext cx="435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E</a:t>
            </a:r>
            <a:r>
              <a:rPr lang="hu-HU" baseline="-25000"/>
              <a:t>max</a:t>
            </a:r>
            <a:r>
              <a:rPr lang="hu-HU"/>
              <a:t> </a:t>
            </a:r>
            <a:r>
              <a:rPr lang="hu-HU">
                <a:sym typeface="Symbol" pitchFamily="18" charset="2"/>
              </a:rPr>
              <a:t> </a:t>
            </a:r>
            <a:r>
              <a:rPr lang="hu-HU"/>
              <a:t>E</a:t>
            </a:r>
            <a:r>
              <a:rPr lang="hu-HU" baseline="-25000"/>
              <a:t>megengedett</a:t>
            </a:r>
            <a:r>
              <a:rPr lang="hu-HU">
                <a:sym typeface="Symbol" pitchFamily="18" charset="2"/>
              </a:rPr>
              <a:t> </a:t>
            </a:r>
            <a:r>
              <a:rPr lang="hu-HU"/>
              <a:t>=   E</a:t>
            </a:r>
            <a:r>
              <a:rPr lang="hu-HU" baseline="-25000"/>
              <a:t>üt</a:t>
            </a:r>
            <a:r>
              <a:rPr lang="hu-HU"/>
              <a:t>/ b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2679700" y="444500"/>
            <a:ext cx="4621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u="sng"/>
              <a:t>Szigetelés gazdaságossága</a:t>
            </a:r>
            <a:endParaRPr lang="en-GB" u="sng"/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1763713" y="2060575"/>
            <a:ext cx="55546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hu-HU">
                <a:sym typeface="Symbol" pitchFamily="18" charset="2"/>
              </a:rPr>
              <a:t> Szigetelés és a villamos gép ára</a:t>
            </a:r>
          </a:p>
          <a:p>
            <a:pPr>
              <a:buFont typeface="Symbol" pitchFamily="18" charset="2"/>
              <a:buChar char="·"/>
            </a:pPr>
            <a:endParaRPr lang="hu-HU">
              <a:sym typeface="Symbol" pitchFamily="18" charset="2"/>
            </a:endParaRPr>
          </a:p>
          <a:p>
            <a:pPr>
              <a:buFont typeface="Symbol" pitchFamily="18" charset="2"/>
              <a:buChar char="·"/>
            </a:pPr>
            <a:r>
              <a:rPr lang="hu-HU">
                <a:sym typeface="Symbol" pitchFamily="18" charset="2"/>
              </a:rPr>
              <a:t> Szigetelés üzembiztonsága</a:t>
            </a:r>
          </a:p>
          <a:p>
            <a:pPr>
              <a:buFont typeface="Symbol" pitchFamily="18" charset="2"/>
              <a:buChar char="·"/>
            </a:pPr>
            <a:endParaRPr lang="hu-HU">
              <a:sym typeface="Symbol" pitchFamily="18" charset="2"/>
            </a:endParaRPr>
          </a:p>
          <a:p>
            <a:pPr>
              <a:buFont typeface="Symbol" pitchFamily="18" charset="2"/>
              <a:buChar char="·"/>
            </a:pPr>
            <a:r>
              <a:rPr lang="hu-HU">
                <a:sym typeface="Symbol" pitchFamily="18" charset="2"/>
              </a:rPr>
              <a:t> Szigetelés élettartama</a:t>
            </a:r>
          </a:p>
          <a:p>
            <a:pPr>
              <a:buFont typeface="Symbol" pitchFamily="18" charset="2"/>
              <a:buChar char="·"/>
            </a:pPr>
            <a:endParaRPr lang="en-GB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2679700" y="444500"/>
            <a:ext cx="3173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u="sng"/>
              <a:t>Biztonsági tényező</a:t>
            </a:r>
            <a:endParaRPr lang="en-GB" u="sng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684213" y="1844675"/>
            <a:ext cx="7637462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hu-HU">
                <a:sym typeface="Symbol" pitchFamily="18" charset="2"/>
              </a:rPr>
              <a:t> Nem a vizsgált anyagot építjük be</a:t>
            </a:r>
          </a:p>
          <a:p>
            <a:pPr>
              <a:buFont typeface="Symbol" pitchFamily="18" charset="2"/>
              <a:buChar char="·"/>
            </a:pPr>
            <a:endParaRPr lang="hu-HU">
              <a:sym typeface="Symbol" pitchFamily="18" charset="2"/>
            </a:endParaRPr>
          </a:p>
          <a:p>
            <a:pPr>
              <a:buFont typeface="Symbol" pitchFamily="18" charset="2"/>
              <a:buChar char="·"/>
            </a:pPr>
            <a:r>
              <a:rPr lang="hu-HU">
                <a:sym typeface="Symbol" pitchFamily="18" charset="2"/>
              </a:rPr>
              <a:t> Előre nem látható igénybevételek</a:t>
            </a:r>
          </a:p>
          <a:p>
            <a:pPr>
              <a:buFont typeface="Symbol" pitchFamily="18" charset="2"/>
              <a:buChar char="·"/>
            </a:pPr>
            <a:endParaRPr lang="hu-HU">
              <a:sym typeface="Symbol" pitchFamily="18" charset="2"/>
            </a:endParaRPr>
          </a:p>
          <a:p>
            <a:pPr>
              <a:buFont typeface="Symbol" pitchFamily="18" charset="2"/>
              <a:buChar char="·"/>
            </a:pPr>
            <a:r>
              <a:rPr lang="hu-HU">
                <a:sym typeface="Symbol" pitchFamily="18" charset="2"/>
              </a:rPr>
              <a:t> Labormérés körülményei eltérnek az üzemitől</a:t>
            </a:r>
          </a:p>
          <a:p>
            <a:pPr>
              <a:buFont typeface="Symbol" pitchFamily="18" charset="2"/>
              <a:buChar char="·"/>
            </a:pPr>
            <a:endParaRPr lang="hu-HU">
              <a:sym typeface="Symbol" pitchFamily="18" charset="2"/>
            </a:endParaRPr>
          </a:p>
          <a:p>
            <a:pPr>
              <a:buFont typeface="Symbol" pitchFamily="18" charset="2"/>
              <a:buChar char="·"/>
            </a:pPr>
            <a:r>
              <a:rPr lang="hu-HU">
                <a:sym typeface="Symbol" pitchFamily="18" charset="2"/>
              </a:rPr>
              <a:t> Gazdaságosság</a:t>
            </a:r>
            <a:endParaRPr lang="en-GB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75" name="Group 23"/>
          <p:cNvGraphicFramePr>
            <a:graphicFrameLocks noGrp="1"/>
          </p:cNvGraphicFramePr>
          <p:nvPr/>
        </p:nvGraphicFramePr>
        <p:xfrm>
          <a:off x="1712913" y="990600"/>
          <a:ext cx="5734050" cy="5018088"/>
        </p:xfrm>
        <a:graphic>
          <a:graphicData uri="http://schemas.openxmlformats.org/drawingml/2006/table">
            <a:tbl>
              <a:tblPr/>
              <a:tblGrid>
                <a:gridCol w="2714625"/>
                <a:gridCol w="3019425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Névleges feszültség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Műanyag szigetelésű kábelek árában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 szigetelésre jutó részarány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 kV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 kV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 kV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120 kV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679700" y="444500"/>
            <a:ext cx="428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u="sng"/>
              <a:t>Szigetelés kihasználtsága</a:t>
            </a:r>
            <a:endParaRPr lang="en-GB" u="sng"/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2339975" y="1989138"/>
            <a:ext cx="4719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Akkor jó, ha minden pontban</a:t>
            </a:r>
            <a:endParaRPr lang="en-GB"/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2843213" y="2997200"/>
            <a:ext cx="3122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E</a:t>
            </a:r>
            <a:r>
              <a:rPr lang="hu-HU" baseline="-25000"/>
              <a:t>üzemi</a:t>
            </a:r>
            <a:r>
              <a:rPr lang="hu-HU"/>
              <a:t> = E</a:t>
            </a:r>
            <a:r>
              <a:rPr lang="hu-HU" baseline="-25000"/>
              <a:t>megengedett</a:t>
            </a:r>
            <a:endParaRPr lang="en-GB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2124075" y="4221163"/>
            <a:ext cx="4778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Ez a gyakorlatban lehetetlen!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227013" y="476250"/>
            <a:ext cx="8916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u="sng"/>
              <a:t>Szigetelések jobb kihasználtságát elősegítő módszerek</a:t>
            </a:r>
            <a:endParaRPr lang="en-GB" u="sng"/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468313" y="1773238"/>
            <a:ext cx="5311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1) Kedvező alaptípus választása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105150" y="412750"/>
            <a:ext cx="2897188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Szigetelések típusai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579688" y="5172075"/>
            <a:ext cx="4065587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Beágyazott típusú szigetelés</a:t>
            </a:r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1704975" y="1450975"/>
          <a:ext cx="5819775" cy="3200400"/>
        </p:xfrm>
        <a:graphic>
          <a:graphicData uri="http://schemas.openxmlformats.org/presentationml/2006/ole">
            <p:oleObj spid="_x0000_s138244" name="Bitmap Image" r:id="rId3" imgW="5819048" imgH="3200000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2017713"/>
            <a:ext cx="7019925" cy="2735262"/>
          </a:xfrm>
          <a:prstGeom prst="rect">
            <a:avLst/>
          </a:prstGeom>
          <a:noFill/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430463" y="5172075"/>
            <a:ext cx="4354512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Támszigetelő típusú szigetelés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062288" y="790575"/>
            <a:ext cx="2897187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Szigetelések típusai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971675" y="4765675"/>
            <a:ext cx="5321300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Részben beágyazott típusú szigetelés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062288" y="790575"/>
            <a:ext cx="2897187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Szigetelések típusai</a:t>
            </a:r>
          </a:p>
        </p:txBody>
      </p:sp>
      <p:pic>
        <p:nvPicPr>
          <p:cNvPr id="140292" name="Picture 4" descr="04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2549525"/>
            <a:ext cx="8228013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227013" y="476250"/>
            <a:ext cx="8916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u="sng"/>
              <a:t>Szigetelések jobb kihasználtságát elősegítő módszerek</a:t>
            </a:r>
            <a:endParaRPr lang="en-GB" u="sng"/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68313" y="1773238"/>
            <a:ext cx="5238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hu-HU"/>
              <a:t>Kedvező alaptípus választása</a:t>
            </a:r>
          </a:p>
          <a:p>
            <a:pPr marL="342900" indent="-342900">
              <a:buFontTx/>
              <a:buAutoNum type="arabicParenR"/>
            </a:pPr>
            <a:r>
              <a:rPr lang="hu-HU"/>
              <a:t>Jól számítható elrendezés</a:t>
            </a:r>
            <a:endParaRPr lang="en-GB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468313" y="2636838"/>
            <a:ext cx="84296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3) Hengeres erőtérben: -</a:t>
            </a:r>
            <a:r>
              <a:rPr lang="hu-HU" sz="2400"/>
              <a:t>optimális sugárarány választása</a:t>
            </a:r>
          </a:p>
          <a:p>
            <a:pPr marL="342900" indent="-342900"/>
            <a:r>
              <a:rPr lang="hu-HU" sz="2400"/>
              <a:t>					 - rétegzés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187450" y="188913"/>
            <a:ext cx="6881813" cy="8223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A legjobb kihasználás feltétele pontszerű töltésre </a:t>
            </a:r>
          </a:p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visszavezethető erőtérben</a:t>
            </a:r>
          </a:p>
        </p:txBody>
      </p:sp>
      <p:pic>
        <p:nvPicPr>
          <p:cNvPr id="171013" name="Picture 5" descr="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3708400" cy="3282950"/>
          </a:xfrm>
          <a:prstGeom prst="rect">
            <a:avLst/>
          </a:prstGeom>
          <a:noFill/>
        </p:spPr>
      </p:pic>
      <p:graphicFrame>
        <p:nvGraphicFramePr>
          <p:cNvPr id="171014" name="Object 6"/>
          <p:cNvGraphicFramePr>
            <a:graphicFrameLocks noChangeAspect="1"/>
          </p:cNvGraphicFramePr>
          <p:nvPr/>
        </p:nvGraphicFramePr>
        <p:xfrm>
          <a:off x="4140200" y="1268413"/>
          <a:ext cx="2654300" cy="960437"/>
        </p:xfrm>
        <a:graphic>
          <a:graphicData uri="http://schemas.openxmlformats.org/presentationml/2006/ole">
            <p:oleObj spid="_x0000_s171014" name="Egyenlet" r:id="rId4" imgW="1193760" imgH="431640" progId="Equation.3">
              <p:embed/>
            </p:oleObj>
          </a:graphicData>
        </a:graphic>
      </p:graphicFrame>
      <p:graphicFrame>
        <p:nvGraphicFramePr>
          <p:cNvPr id="171015" name="Object 7"/>
          <p:cNvGraphicFramePr>
            <a:graphicFrameLocks noChangeAspect="1"/>
          </p:cNvGraphicFramePr>
          <p:nvPr/>
        </p:nvGraphicFramePr>
        <p:xfrm>
          <a:off x="4067175" y="2492375"/>
          <a:ext cx="3078163" cy="960438"/>
        </p:xfrm>
        <a:graphic>
          <a:graphicData uri="http://schemas.openxmlformats.org/presentationml/2006/ole">
            <p:oleObj spid="_x0000_s171015" name="Egyenlet" r:id="rId5" imgW="1384200" imgH="431640" progId="Equation.3">
              <p:embed/>
            </p:oleObj>
          </a:graphicData>
        </a:graphic>
      </p:graphicFrame>
      <p:graphicFrame>
        <p:nvGraphicFramePr>
          <p:cNvPr id="171016" name="Object 8"/>
          <p:cNvGraphicFramePr>
            <a:graphicFrameLocks noChangeAspect="1"/>
          </p:cNvGraphicFramePr>
          <p:nvPr/>
        </p:nvGraphicFramePr>
        <p:xfrm>
          <a:off x="7618413" y="1557338"/>
          <a:ext cx="1158875" cy="509587"/>
        </p:xfrm>
        <a:graphic>
          <a:graphicData uri="http://schemas.openxmlformats.org/presentationml/2006/ole">
            <p:oleObj spid="_x0000_s171016" name="Egyenlet" r:id="rId6" imgW="520560" imgH="228600" progId="Equation.3">
              <p:embed/>
            </p:oleObj>
          </a:graphicData>
        </a:graphic>
      </p:graphicFrame>
      <p:graphicFrame>
        <p:nvGraphicFramePr>
          <p:cNvPr id="171017" name="Object 9"/>
          <p:cNvGraphicFramePr>
            <a:graphicFrameLocks noChangeAspect="1"/>
          </p:cNvGraphicFramePr>
          <p:nvPr/>
        </p:nvGraphicFramePr>
        <p:xfrm>
          <a:off x="3995738" y="3789363"/>
          <a:ext cx="4010025" cy="960437"/>
        </p:xfrm>
        <a:graphic>
          <a:graphicData uri="http://schemas.openxmlformats.org/presentationml/2006/ole">
            <p:oleObj spid="_x0000_s171017" name="Egyenlet" r:id="rId7" imgW="1803240" imgH="431640" progId="Equation.3">
              <p:embed/>
            </p:oleObj>
          </a:graphicData>
        </a:graphic>
      </p:graphicFrame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7740650" y="2636838"/>
            <a:ext cx="620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/’</a:t>
            </a:r>
            <a:r>
              <a:rPr lang="hu-HU" i="1">
                <a:latin typeface="Times New Roman" pitchFamily="18" charset="0"/>
              </a:rPr>
              <a:t>r</a:t>
            </a:r>
            <a:r>
              <a:rPr lang="hu-HU" i="1" baseline="-25000">
                <a:latin typeface="Times New Roman" pitchFamily="18" charset="0"/>
              </a:rPr>
              <a:t>b</a:t>
            </a:r>
            <a:endParaRPr lang="en-GB"/>
          </a:p>
        </p:txBody>
      </p:sp>
      <p:graphicFrame>
        <p:nvGraphicFramePr>
          <p:cNvPr id="171019" name="Object 11"/>
          <p:cNvGraphicFramePr>
            <a:graphicFrameLocks noChangeAspect="1"/>
          </p:cNvGraphicFramePr>
          <p:nvPr/>
        </p:nvGraphicFramePr>
        <p:xfrm>
          <a:off x="2051050" y="5516563"/>
          <a:ext cx="1073150" cy="508000"/>
        </p:xfrm>
        <a:graphic>
          <a:graphicData uri="http://schemas.openxmlformats.org/presentationml/2006/ole">
            <p:oleObj spid="_x0000_s171019" name="Egyenlet" r:id="rId8" imgW="482400" imgH="228600" progId="Equation.3">
              <p:embed/>
            </p:oleObj>
          </a:graphicData>
        </a:graphic>
      </p:graphicFrame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1835150" y="5373688"/>
            <a:ext cx="1512888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4787900" y="5229225"/>
            <a:ext cx="2376488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171023" name="Object 15"/>
          <p:cNvGraphicFramePr>
            <a:graphicFrameLocks noChangeAspect="1"/>
          </p:cNvGraphicFramePr>
          <p:nvPr/>
        </p:nvGraphicFramePr>
        <p:xfrm>
          <a:off x="4903788" y="5345113"/>
          <a:ext cx="2117725" cy="1017587"/>
        </p:xfrm>
        <a:graphic>
          <a:graphicData uri="http://schemas.openxmlformats.org/presentationml/2006/ole">
            <p:oleObj spid="_x0000_s171023" name="Egyenlet" r:id="rId9" imgW="9522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8" grpId="0"/>
      <p:bldP spid="171021" grpId="0" animBg="1"/>
      <p:bldP spid="1710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2771775" y="692150"/>
            <a:ext cx="3470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u="sng"/>
              <a:t>A biztonsági tényező</a:t>
            </a:r>
            <a:endParaRPr lang="hu-HU" u="sng">
              <a:cs typeface="Arial" pitchFamily="34" charset="0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979613" y="1916113"/>
            <a:ext cx="5686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/>
              <a:t>látható biztonság: U</a:t>
            </a:r>
            <a:r>
              <a:rPr lang="hu-HU" baseline="-25000"/>
              <a:t>pr</a:t>
            </a:r>
            <a:r>
              <a:rPr lang="hu-HU"/>
              <a:t> / b</a:t>
            </a:r>
            <a:r>
              <a:rPr lang="hu-HU" baseline="-25000"/>
              <a:t>látható</a:t>
            </a:r>
            <a:r>
              <a:rPr lang="hu-HU"/>
              <a:t> = U</a:t>
            </a:r>
            <a:r>
              <a:rPr lang="hu-HU" baseline="-25000"/>
              <a:t>üz</a:t>
            </a:r>
            <a:endParaRPr lang="en-GB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979613" y="3213100"/>
            <a:ext cx="70754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/>
              <a:t>látszólagos biztonság: </a:t>
            </a:r>
          </a:p>
          <a:p>
            <a:r>
              <a:rPr lang="hu-HU"/>
              <a:t>                          U</a:t>
            </a:r>
            <a:r>
              <a:rPr lang="hu-HU" baseline="-25000"/>
              <a:t>üt méretezési</a:t>
            </a:r>
            <a:r>
              <a:rPr lang="hu-HU"/>
              <a:t> / b</a:t>
            </a:r>
            <a:r>
              <a:rPr lang="hu-HU" baseline="-25000"/>
              <a:t>látszólagos</a:t>
            </a:r>
            <a:r>
              <a:rPr lang="hu-HU"/>
              <a:t> = U</a:t>
            </a:r>
            <a:r>
              <a:rPr lang="hu-HU" baseline="-25000"/>
              <a:t>üz</a:t>
            </a:r>
            <a:endParaRPr lang="en-GB"/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2051050" y="4652963"/>
            <a:ext cx="544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/>
              <a:t>valódi biztonság: U</a:t>
            </a:r>
            <a:r>
              <a:rPr lang="hu-HU" baseline="-25000"/>
              <a:t>üt</a:t>
            </a:r>
            <a:r>
              <a:rPr lang="hu-HU"/>
              <a:t> / b</a:t>
            </a:r>
            <a:r>
              <a:rPr lang="hu-HU" baseline="-25000"/>
              <a:t>valódi</a:t>
            </a:r>
            <a:r>
              <a:rPr lang="hu-HU"/>
              <a:t> = U</a:t>
            </a:r>
            <a:r>
              <a:rPr lang="hu-HU" baseline="-25000"/>
              <a:t>üz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106488" y="188913"/>
            <a:ext cx="7037387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A legjobb kihasználás feltétele hengeres erőtérben</a:t>
            </a:r>
          </a:p>
        </p:txBody>
      </p:sp>
      <p:pic>
        <p:nvPicPr>
          <p:cNvPr id="173059" name="Picture 3" descr="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3708400" cy="3282950"/>
          </a:xfrm>
          <a:prstGeom prst="rect">
            <a:avLst/>
          </a:prstGeom>
          <a:noFill/>
        </p:spPr>
      </p:pic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4170363" y="1412875"/>
          <a:ext cx="2400300" cy="960438"/>
        </p:xfrm>
        <a:graphic>
          <a:graphicData uri="http://schemas.openxmlformats.org/presentationml/2006/ole">
            <p:oleObj spid="_x0000_s173061" name="Egyenlet" r:id="rId4" imgW="1079280" imgH="431640" progId="Equation.3">
              <p:embed/>
            </p:oleObj>
          </a:graphicData>
        </a:graphic>
      </p:graphicFrame>
      <p:graphicFrame>
        <p:nvGraphicFramePr>
          <p:cNvPr id="173062" name="Object 6"/>
          <p:cNvGraphicFramePr>
            <a:graphicFrameLocks noChangeAspect="1"/>
          </p:cNvGraphicFramePr>
          <p:nvPr/>
        </p:nvGraphicFramePr>
        <p:xfrm>
          <a:off x="7618413" y="1557338"/>
          <a:ext cx="1158875" cy="509587"/>
        </p:xfrm>
        <a:graphic>
          <a:graphicData uri="http://schemas.openxmlformats.org/presentationml/2006/ole">
            <p:oleObj spid="_x0000_s173062" name="Egyenlet" r:id="rId5" imgW="520560" imgH="228600" progId="Equation.3">
              <p:embed/>
            </p:oleObj>
          </a:graphicData>
        </a:graphic>
      </p:graphicFrame>
      <p:graphicFrame>
        <p:nvGraphicFramePr>
          <p:cNvPr id="173063" name="Object 7"/>
          <p:cNvGraphicFramePr>
            <a:graphicFrameLocks noChangeAspect="1"/>
          </p:cNvGraphicFramePr>
          <p:nvPr/>
        </p:nvGraphicFramePr>
        <p:xfrm>
          <a:off x="4284663" y="2565400"/>
          <a:ext cx="1073150" cy="508000"/>
        </p:xfrm>
        <a:graphic>
          <a:graphicData uri="http://schemas.openxmlformats.org/presentationml/2006/ole">
            <p:oleObj spid="_x0000_s173063" name="Egyenlet" r:id="rId6" imgW="482400" imgH="228600" progId="Equation.3">
              <p:embed/>
            </p:oleObj>
          </a:graphicData>
        </a:graphic>
      </p:graphicFrame>
      <p:graphicFrame>
        <p:nvGraphicFramePr>
          <p:cNvPr id="173065" name="Object 9"/>
          <p:cNvGraphicFramePr>
            <a:graphicFrameLocks noChangeAspect="1"/>
          </p:cNvGraphicFramePr>
          <p:nvPr/>
        </p:nvGraphicFramePr>
        <p:xfrm>
          <a:off x="5435600" y="3573463"/>
          <a:ext cx="903288" cy="958850"/>
        </p:xfrm>
        <a:graphic>
          <a:graphicData uri="http://schemas.openxmlformats.org/presentationml/2006/ole">
            <p:oleObj spid="_x0000_s173065" name="Egyenlet" r:id="rId7" imgW="406080" imgH="431640" progId="Equation.3">
              <p:embed/>
            </p:oleObj>
          </a:graphicData>
        </a:graphic>
      </p:graphicFrame>
      <p:graphicFrame>
        <p:nvGraphicFramePr>
          <p:cNvPr id="173066" name="Object 10"/>
          <p:cNvGraphicFramePr>
            <a:graphicFrameLocks noChangeAspect="1"/>
          </p:cNvGraphicFramePr>
          <p:nvPr/>
        </p:nvGraphicFramePr>
        <p:xfrm>
          <a:off x="4945063" y="5373688"/>
          <a:ext cx="2033587" cy="960437"/>
        </p:xfrm>
        <a:graphic>
          <a:graphicData uri="http://schemas.openxmlformats.org/presentationml/2006/ole">
            <p:oleObj spid="_x0000_s173066" name="Egyenlet" r:id="rId8" imgW="914400" imgH="431640" progId="Equation.3">
              <p:embed/>
            </p:oleObj>
          </a:graphicData>
        </a:graphic>
      </p:graphicFrame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5076825" y="3644900"/>
            <a:ext cx="1512888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4787900" y="5229225"/>
            <a:ext cx="2376488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7" grpId="0" animBg="1"/>
      <p:bldP spid="17306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809625" y="557213"/>
            <a:ext cx="7645400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A szigetelések jobb kihasználását elősegítő módszerek</a:t>
            </a:r>
          </a:p>
        </p:txBody>
      </p:sp>
      <p:pic>
        <p:nvPicPr>
          <p:cNvPr id="175107" name="Picture 3" descr="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8" y="1468438"/>
            <a:ext cx="4964112" cy="4311650"/>
          </a:xfrm>
          <a:prstGeom prst="rect">
            <a:avLst/>
          </a:prstGeom>
          <a:noFill/>
        </p:spPr>
      </p:pic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6159500" y="3197225"/>
            <a:ext cx="2125663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E </a:t>
            </a:r>
            <a:r>
              <a:rPr lang="el-GR" sz="2400">
                <a:solidFill>
                  <a:srgbClr val="000000"/>
                </a:solidFill>
                <a:cs typeface="Arial" pitchFamily="34" charset="0"/>
              </a:rPr>
              <a:t>ε</a:t>
            </a:r>
            <a:r>
              <a:rPr lang="hu-HU" sz="2400">
                <a:solidFill>
                  <a:srgbClr val="000000"/>
                </a:solidFill>
                <a:cs typeface="Arial" pitchFamily="34" charset="0"/>
              </a:rPr>
              <a:t> r = állandó</a:t>
            </a:r>
            <a:endParaRPr lang="hu-H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227013" y="476250"/>
            <a:ext cx="8916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u="sng"/>
              <a:t>Szigetelések jobb kihasználtságát elősegítő módszerek</a:t>
            </a:r>
            <a:endParaRPr lang="en-GB" u="sng"/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468313" y="1773238"/>
            <a:ext cx="5238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hu-HU"/>
              <a:t>Kedvező alaptípus választása</a:t>
            </a:r>
          </a:p>
          <a:p>
            <a:pPr marL="342900" indent="-342900">
              <a:buFontTx/>
              <a:buAutoNum type="arabicParenR"/>
            </a:pPr>
            <a:r>
              <a:rPr lang="hu-HU"/>
              <a:t>Jól számítható elrendezés</a:t>
            </a:r>
            <a:endParaRPr lang="en-GB"/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468313" y="2636838"/>
            <a:ext cx="84296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3) Hengeres erőtérben: -</a:t>
            </a:r>
            <a:r>
              <a:rPr lang="hu-HU" sz="2400"/>
              <a:t>optimális sugárarány választása</a:t>
            </a:r>
          </a:p>
          <a:p>
            <a:pPr marL="342900" indent="-342900"/>
            <a:r>
              <a:rPr lang="hu-HU" sz="2400"/>
              <a:t>					 - rétegzés</a:t>
            </a:r>
            <a:endParaRPr lang="en-GB" sz="2400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468313" y="3500438"/>
            <a:ext cx="697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4)Homogén erőtérben: NE legyen rétegzés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27088" y="0"/>
            <a:ext cx="7645400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A szigetelések jobb kihasználását elősegítő módszerek</a:t>
            </a:r>
          </a:p>
        </p:txBody>
      </p:sp>
      <p:pic>
        <p:nvPicPr>
          <p:cNvPr id="128003" name="Picture 3" descr="097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4343400" cy="4333875"/>
          </a:xfrm>
          <a:prstGeom prst="rect">
            <a:avLst/>
          </a:prstGeom>
          <a:noFill/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4695825" y="1236663"/>
            <a:ext cx="119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Példa:</a:t>
            </a:r>
            <a:endParaRPr lang="en-GB"/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6011863" y="1341438"/>
            <a:ext cx="2513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/>
              <a:t>a</a:t>
            </a:r>
            <a:r>
              <a:rPr lang="hu-HU" sz="2000" baseline="-25000"/>
              <a:t>sz</a:t>
            </a:r>
            <a:r>
              <a:rPr lang="hu-HU" sz="2000"/>
              <a:t>= 4 mm       </a:t>
            </a:r>
            <a:r>
              <a:rPr lang="hu-HU" sz="2000">
                <a:sym typeface="Symbol" pitchFamily="18" charset="2"/>
              </a:rPr>
              <a:t></a:t>
            </a:r>
            <a:r>
              <a:rPr lang="hu-HU" sz="2000" baseline="-25000">
                <a:sym typeface="Symbol" pitchFamily="18" charset="2"/>
              </a:rPr>
              <a:t>sz</a:t>
            </a:r>
            <a:r>
              <a:rPr lang="hu-HU" sz="2000">
                <a:sym typeface="Symbol" pitchFamily="18" charset="2"/>
              </a:rPr>
              <a:t>= 5</a:t>
            </a:r>
          </a:p>
          <a:p>
            <a:r>
              <a:rPr lang="hu-HU" sz="2000">
                <a:sym typeface="Symbol" pitchFamily="18" charset="2"/>
              </a:rPr>
              <a:t>a</a:t>
            </a:r>
            <a:r>
              <a:rPr lang="hu-HU" sz="2000" baseline="-25000">
                <a:sym typeface="Symbol" pitchFamily="18" charset="2"/>
              </a:rPr>
              <a:t>lev</a:t>
            </a:r>
            <a:r>
              <a:rPr lang="hu-HU" sz="2000">
                <a:sym typeface="Symbol" pitchFamily="18" charset="2"/>
              </a:rPr>
              <a:t>= 0,2 mm    </a:t>
            </a:r>
            <a:r>
              <a:rPr lang="hu-HU" sz="2000" baseline="-25000">
                <a:sym typeface="Symbol" pitchFamily="18" charset="2"/>
              </a:rPr>
              <a:t>sz</a:t>
            </a:r>
            <a:r>
              <a:rPr lang="hu-HU" sz="2000">
                <a:sym typeface="Symbol" pitchFamily="18" charset="2"/>
              </a:rPr>
              <a:t>= 1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6084888" y="2205038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/>
              <a:t>U</a:t>
            </a:r>
            <a:r>
              <a:rPr lang="hu-HU" sz="2000" baseline="-25000"/>
              <a:t>n</a:t>
            </a:r>
            <a:r>
              <a:rPr lang="hu-HU" sz="2000"/>
              <a:t>= 10,5 kV</a:t>
            </a:r>
            <a:endParaRPr lang="en-GB" sz="2000"/>
          </a:p>
        </p:txBody>
      </p:sp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5580063" y="3429000"/>
          <a:ext cx="2232025" cy="931863"/>
        </p:xfrm>
        <a:graphic>
          <a:graphicData uri="http://schemas.openxmlformats.org/presentationml/2006/ole">
            <p:oleObj spid="_x0000_s128008" name="Egyenlet" r:id="rId4" imgW="1002960" imgH="419040" progId="Equation.3">
              <p:embed/>
            </p:oleObj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395288" y="5229225"/>
          <a:ext cx="5027612" cy="960438"/>
        </p:xfrm>
        <a:graphic>
          <a:graphicData uri="http://schemas.openxmlformats.org/presentationml/2006/ole">
            <p:oleObj spid="_x0000_s128009" name="Egyenlet" r:id="rId5" imgW="2260440" imgH="431640" progId="Equation.3">
              <p:embed/>
            </p:oleObj>
          </a:graphicData>
        </a:graphic>
      </p:graphicFrame>
      <p:graphicFrame>
        <p:nvGraphicFramePr>
          <p:cNvPr id="128010" name="Object 10"/>
          <p:cNvGraphicFramePr>
            <a:graphicFrameLocks noChangeAspect="1"/>
          </p:cNvGraphicFramePr>
          <p:nvPr/>
        </p:nvGraphicFramePr>
        <p:xfrm>
          <a:off x="6156325" y="5445125"/>
          <a:ext cx="2740025" cy="536575"/>
        </p:xfrm>
        <a:graphic>
          <a:graphicData uri="http://schemas.openxmlformats.org/presentationml/2006/ole">
            <p:oleObj spid="_x0000_s128010" name="Egyenlet" r:id="rId6" imgW="1231560" imgH="241200" progId="Equation.3">
              <p:embed/>
            </p:oleObj>
          </a:graphicData>
        </a:graphic>
      </p:graphicFrame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5580063" y="5373688"/>
            <a:ext cx="379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  <a:sym typeface="Symbol" pitchFamily="18" charset="2"/>
              </a:rPr>
              <a:t></a:t>
            </a:r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2987675" y="1700213"/>
            <a:ext cx="12239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809625" y="557213"/>
            <a:ext cx="7645400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A szigetelések jobb kihasználását elősegítő módszerek</a:t>
            </a:r>
          </a:p>
        </p:txBody>
      </p:sp>
      <p:pic>
        <p:nvPicPr>
          <p:cNvPr id="174083" name="Picture 3" descr="097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89138"/>
            <a:ext cx="4343400" cy="4333875"/>
          </a:xfrm>
          <a:prstGeom prst="rect">
            <a:avLst/>
          </a:prstGeom>
          <a:noFill/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Megoldás:</a:t>
            </a:r>
            <a:endParaRPr lang="en-GB"/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5292725" y="3933825"/>
            <a:ext cx="3016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/>
              <a:t>E</a:t>
            </a:r>
            <a:r>
              <a:rPr lang="hu-HU" baseline="-25000"/>
              <a:t>üt sz</a:t>
            </a:r>
            <a:r>
              <a:rPr lang="hu-HU"/>
              <a:t> = 240 kV/cm</a:t>
            </a:r>
            <a:endParaRPr lang="en-GB"/>
          </a:p>
        </p:txBody>
      </p:sp>
      <p:graphicFrame>
        <p:nvGraphicFramePr>
          <p:cNvPr id="174087" name="Object 7"/>
          <p:cNvGraphicFramePr>
            <a:graphicFrameLocks noChangeAspect="1"/>
          </p:cNvGraphicFramePr>
          <p:nvPr/>
        </p:nvGraphicFramePr>
        <p:xfrm>
          <a:off x="4716463" y="2276475"/>
          <a:ext cx="4211637" cy="1016000"/>
        </p:xfrm>
        <a:graphic>
          <a:graphicData uri="http://schemas.openxmlformats.org/presentationml/2006/ole">
            <p:oleObj spid="_x0000_s174087" name="Egyenlet" r:id="rId4" imgW="1892160" imgH="457200" progId="Equation.3">
              <p:embed/>
            </p:oleObj>
          </a:graphicData>
        </a:graphic>
      </p:graphicFrame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5580063" y="5157788"/>
            <a:ext cx="2093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/>
              <a:t>E</a:t>
            </a:r>
            <a:r>
              <a:rPr lang="hu-HU" baseline="-25000"/>
              <a:t>üt sz</a:t>
            </a:r>
            <a:r>
              <a:rPr lang="hu-HU"/>
              <a:t> </a:t>
            </a:r>
            <a:r>
              <a:rPr lang="hu-HU">
                <a:sym typeface="Symbol" pitchFamily="18" charset="2"/>
              </a:rPr>
              <a:t> </a:t>
            </a:r>
            <a:r>
              <a:rPr lang="hu-HU" i="1"/>
              <a:t>E</a:t>
            </a:r>
            <a:r>
              <a:rPr lang="hu-HU" baseline="-25000"/>
              <a:t>sz</a:t>
            </a:r>
            <a:r>
              <a:rPr lang="hu-HU"/>
              <a:t> </a:t>
            </a:r>
            <a:endParaRPr lang="en-GB"/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5580063" y="5084763"/>
            <a:ext cx="2016125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/>
      <p:bldP spid="174088" grpId="0"/>
      <p:bldP spid="17408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227013" y="476250"/>
            <a:ext cx="8916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u="sng"/>
              <a:t>Szigetelések jobb kihasználtságát elősegítő módszerek</a:t>
            </a:r>
            <a:endParaRPr lang="en-GB" u="sng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468313" y="1773238"/>
            <a:ext cx="5238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hu-HU"/>
              <a:t>Kedvező alaptípus választása</a:t>
            </a:r>
          </a:p>
          <a:p>
            <a:pPr marL="342900" indent="-342900">
              <a:buFontTx/>
              <a:buAutoNum type="arabicParenR"/>
            </a:pPr>
            <a:r>
              <a:rPr lang="hu-HU"/>
              <a:t>Jól számítható elrendezés</a:t>
            </a:r>
            <a:endParaRPr lang="en-GB"/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468313" y="2636838"/>
            <a:ext cx="84296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3) Hengeres erőtérben: -</a:t>
            </a:r>
            <a:r>
              <a:rPr lang="hu-HU" sz="2400"/>
              <a:t>optimális sugárarány választása</a:t>
            </a:r>
          </a:p>
          <a:p>
            <a:pPr marL="342900" indent="-342900"/>
            <a:r>
              <a:rPr lang="hu-HU" sz="2400"/>
              <a:t>					 - rétegzés</a:t>
            </a:r>
            <a:endParaRPr lang="en-GB" sz="2400"/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468313" y="3429000"/>
            <a:ext cx="7077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4) Homogén erőtérben: NE legyen rétegzés</a:t>
            </a:r>
            <a:endParaRPr lang="en-GB" sz="2400"/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468313" y="4076700"/>
            <a:ext cx="6973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5) Gáz v. folyékony szigetelésben: burkolat</a:t>
            </a:r>
            <a:endParaRPr lang="en-GB" sz="2400"/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1187450" y="4652963"/>
            <a:ext cx="698182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a burkolat lehet: </a:t>
            </a:r>
          </a:p>
          <a:p>
            <a:pPr marL="342900" indent="-342900">
              <a:buFontTx/>
              <a:buChar char="-"/>
            </a:pPr>
            <a:r>
              <a:rPr lang="hu-HU"/>
              <a:t>szigetelő: 	</a:t>
            </a:r>
            <a:r>
              <a:rPr lang="hu-HU">
                <a:sym typeface="Symbol" pitchFamily="18" charset="2"/>
              </a:rPr>
              <a:t></a:t>
            </a:r>
            <a:r>
              <a:rPr lang="hu-HU" baseline="-25000">
                <a:sym typeface="Symbol" pitchFamily="18" charset="2"/>
              </a:rPr>
              <a:t>burkolat</a:t>
            </a:r>
            <a:r>
              <a:rPr lang="hu-HU">
                <a:sym typeface="Symbol" pitchFamily="18" charset="2"/>
              </a:rPr>
              <a:t>  </a:t>
            </a:r>
            <a:r>
              <a:rPr lang="hu-HU" baseline="-25000">
                <a:sym typeface="Symbol" pitchFamily="18" charset="2"/>
              </a:rPr>
              <a:t>környezet</a:t>
            </a:r>
          </a:p>
          <a:p>
            <a:pPr marL="342900" indent="-342900">
              <a:buFontTx/>
              <a:buChar char="-"/>
            </a:pPr>
            <a:endParaRPr lang="hu-HU">
              <a:sym typeface="Symbol" pitchFamily="18" charset="2"/>
            </a:endParaRPr>
          </a:p>
          <a:p>
            <a:pPr marL="342900" indent="-342900">
              <a:buFontTx/>
              <a:buChar char="-"/>
            </a:pPr>
            <a:r>
              <a:rPr lang="hu-HU" sz="2400"/>
              <a:t>fém:		cél a görbületi sugár növelése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/>
      <p:bldP spid="16384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822325" y="557213"/>
            <a:ext cx="7683500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Nagy görbületű elektródok burkolása szigetelőanyaggal</a:t>
            </a:r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2244725" y="1470025"/>
          <a:ext cx="4633913" cy="3935413"/>
        </p:xfrm>
        <a:graphic>
          <a:graphicData uri="http://schemas.openxmlformats.org/presentationml/2006/ole">
            <p:oleObj spid="_x0000_s129027" name="Bitmap Image" r:id="rId3" imgW="3219899" imgH="2734057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669925" y="557213"/>
            <a:ext cx="8002588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Nagy görbületű elektródok burkolása fémmel (árnyékolás)</a:t>
            </a:r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2566988" y="1616075"/>
          <a:ext cx="3894137" cy="3644900"/>
        </p:xfrm>
        <a:graphic>
          <a:graphicData uri="http://schemas.openxmlformats.org/presentationml/2006/ole">
            <p:oleObj spid="_x0000_s130051" name="Bitmap Image" r:id="rId3" imgW="2819794" imgH="2638095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227013" y="476250"/>
            <a:ext cx="8916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u="sng"/>
              <a:t>Szigetelések jobb kihasználtságát elősegítő módszerek</a:t>
            </a:r>
            <a:endParaRPr lang="en-GB" u="sng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468313" y="1773238"/>
            <a:ext cx="5238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hu-HU"/>
              <a:t>Kedvező alaptípus választása</a:t>
            </a:r>
          </a:p>
          <a:p>
            <a:pPr marL="342900" indent="-342900">
              <a:buFontTx/>
              <a:buAutoNum type="arabicParenR"/>
            </a:pPr>
            <a:r>
              <a:rPr lang="hu-HU"/>
              <a:t>Jól számítható elrendezés</a:t>
            </a:r>
            <a:endParaRPr lang="en-GB"/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468313" y="2636838"/>
            <a:ext cx="84296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3) Hengeres erőtérben: -</a:t>
            </a:r>
            <a:r>
              <a:rPr lang="hu-HU" sz="2400"/>
              <a:t>optimális sugárarány választása</a:t>
            </a:r>
          </a:p>
          <a:p>
            <a:pPr marL="342900" indent="-342900"/>
            <a:r>
              <a:rPr lang="hu-HU" sz="2400"/>
              <a:t>					 - rétegzés</a:t>
            </a:r>
            <a:endParaRPr lang="en-GB" sz="240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468313" y="3429000"/>
            <a:ext cx="7077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4) Homogén erőtérben: NE legyen rétegzés</a:t>
            </a:r>
            <a:endParaRPr lang="en-GB" sz="2400"/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468313" y="4076700"/>
            <a:ext cx="6973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5) Gáz v. folyékony szigetelésben: burkolat</a:t>
            </a:r>
            <a:endParaRPr lang="en-GB" sz="2400"/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468313" y="4724400"/>
            <a:ext cx="7294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6) Rövid idejű túlfeszültségek elleni védelem:</a:t>
            </a:r>
          </a:p>
          <a:p>
            <a:pPr marL="342900" indent="-342900"/>
            <a:endParaRPr lang="hu-HU"/>
          </a:p>
          <a:p>
            <a:pPr marL="342900" indent="-342900"/>
            <a:r>
              <a:rPr lang="hu-HU"/>
              <a:t>		- válaszfal (mindig szigetelő)</a:t>
            </a:r>
          </a:p>
          <a:p>
            <a:pPr marL="342900" indent="-342900"/>
            <a:r>
              <a:rPr lang="hu-HU"/>
              <a:t>		- ernyő (fém vagy szigetelő)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3630613" y="601663"/>
            <a:ext cx="1422400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Válaszfal</a:t>
            </a:r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2411413" y="1916113"/>
          <a:ext cx="4470400" cy="3025775"/>
        </p:xfrm>
        <a:graphic>
          <a:graphicData uri="http://schemas.openxmlformats.org/presentationml/2006/ole">
            <p:oleObj spid="_x0000_s131075" name="Bitmap Image" r:id="rId3" imgW="3419952" imgH="2314286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771775" y="692150"/>
            <a:ext cx="3470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u="sng"/>
              <a:t>A biztonsági tényező</a:t>
            </a:r>
            <a:endParaRPr lang="hu-HU" u="sng">
              <a:cs typeface="Arial" pitchFamily="34" charset="0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827088" y="1628775"/>
            <a:ext cx="2878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/>
              <a:t>ipari frekvencián</a:t>
            </a:r>
            <a:r>
              <a:rPr lang="hu-HU"/>
              <a:t>:</a:t>
            </a:r>
            <a:endParaRPr lang="en-GB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4140200" y="1628775"/>
            <a:ext cx="4470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b: 	gáz		1,2 … 2,0</a:t>
            </a:r>
          </a:p>
          <a:p>
            <a:r>
              <a:rPr lang="hu-HU"/>
              <a:t>	folyadék	1,5 … 3,0</a:t>
            </a:r>
          </a:p>
          <a:p>
            <a:r>
              <a:rPr lang="hu-HU"/>
              <a:t>	szilárd	2,0 … 5,0</a:t>
            </a:r>
            <a:endParaRPr lang="en-GB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755650" y="3357563"/>
            <a:ext cx="293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/>
              <a:t>lökőfeszültségen</a:t>
            </a:r>
            <a:r>
              <a:rPr lang="hu-HU"/>
              <a:t>:</a:t>
            </a:r>
            <a:endParaRPr lang="en-GB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827088" y="4638675"/>
            <a:ext cx="254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lökési tényező:</a:t>
            </a:r>
            <a:endParaRPr lang="en-GB"/>
          </a:p>
        </p:txBody>
      </p:sp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371975" y="5311775"/>
          <a:ext cx="1639888" cy="854075"/>
        </p:xfrm>
        <a:graphic>
          <a:graphicData uri="http://schemas.openxmlformats.org/presentationml/2006/ole">
            <p:oleObj spid="_x0000_s142346" name="Egyenlet" r:id="rId3" imgW="850680" imgH="444240" progId="Equation.3">
              <p:embed/>
            </p:oleObj>
          </a:graphicData>
        </a:graphic>
      </p:graphicFrame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4284663" y="3357563"/>
            <a:ext cx="41735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l: 	gáz		1 … 1,5</a:t>
            </a:r>
          </a:p>
          <a:p>
            <a:r>
              <a:rPr lang="hu-HU"/>
              <a:t>	folyadék	1 … 2,0</a:t>
            </a:r>
          </a:p>
          <a:p>
            <a:r>
              <a:rPr lang="hu-HU"/>
              <a:t>	szilárd	2 … 3,0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3630613" y="601663"/>
            <a:ext cx="1422400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Válaszfal</a:t>
            </a: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2413000" y="1670050"/>
          <a:ext cx="4229100" cy="3973513"/>
        </p:xfrm>
        <a:graphic>
          <a:graphicData uri="http://schemas.openxmlformats.org/presentationml/2006/ole">
            <p:oleObj spid="_x0000_s132099" name="Bitmap Image" r:id="rId3" imgW="3619048" imgH="3400900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3852863" y="601663"/>
            <a:ext cx="981075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Ernyő</a:t>
            </a:r>
          </a:p>
        </p:txBody>
      </p:sp>
      <p:pic>
        <p:nvPicPr>
          <p:cNvPr id="133123" name="Picture 3" descr="098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063" y="1852613"/>
            <a:ext cx="6483350" cy="338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227013" y="0"/>
            <a:ext cx="8916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u="sng"/>
              <a:t>Szigetelések jobb kihasználtságát elősegítő módszerek</a:t>
            </a:r>
            <a:endParaRPr lang="en-GB" u="sng"/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468313" y="908050"/>
            <a:ext cx="5238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hu-HU"/>
              <a:t>Kedvező alaptípus választása</a:t>
            </a:r>
          </a:p>
          <a:p>
            <a:pPr marL="342900" indent="-342900">
              <a:buFontTx/>
              <a:buAutoNum type="arabicParenR"/>
            </a:pPr>
            <a:r>
              <a:rPr lang="hu-HU"/>
              <a:t>Jól számítható elrendezés</a:t>
            </a:r>
            <a:endParaRPr lang="en-GB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468313" y="1771650"/>
            <a:ext cx="84296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3) Hengeres erőtérben: -</a:t>
            </a:r>
            <a:r>
              <a:rPr lang="hu-HU" sz="2400"/>
              <a:t>optimális sugárarány választása</a:t>
            </a:r>
          </a:p>
          <a:p>
            <a:pPr marL="342900" indent="-342900"/>
            <a:r>
              <a:rPr lang="hu-HU" sz="2400"/>
              <a:t>					 - rétegzés</a:t>
            </a:r>
            <a:endParaRPr lang="en-GB" sz="2400"/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468313" y="2563813"/>
            <a:ext cx="7077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4) Homogén erőtérben: NE legyen rétegzés</a:t>
            </a:r>
            <a:endParaRPr lang="en-GB" sz="2400"/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468313" y="3211513"/>
            <a:ext cx="6973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5) Gáz v. folyékony szigetelésben: burkolat</a:t>
            </a:r>
            <a:endParaRPr lang="en-GB" sz="2400"/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468313" y="3859213"/>
            <a:ext cx="7196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6) Rövid idejű túlfeszültségek elleni védelem</a:t>
            </a:r>
            <a:endParaRPr lang="en-GB" sz="2400"/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468313" y="4508500"/>
            <a:ext cx="6561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7) Részben beágyazott alaptípus esetén</a:t>
            </a:r>
            <a:endParaRPr lang="en-GB" sz="2400"/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900113" y="5157788"/>
            <a:ext cx="719296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hu-HU"/>
              <a:t>Átalakítása beágyazottá</a:t>
            </a:r>
          </a:p>
          <a:p>
            <a:pPr marL="342900" indent="-342900">
              <a:buFontTx/>
              <a:buAutoNum type="alphaLcParenR"/>
            </a:pPr>
            <a:r>
              <a:rPr lang="hu-HU" sz="2400"/>
              <a:t>Felület bevonása csökkentett ellenállású réteggel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5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95263" y="631825"/>
            <a:ext cx="8750300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Felületi térerősség csökkentése nagyellenállású vezetőréteggel</a:t>
            </a:r>
          </a:p>
        </p:txBody>
      </p:sp>
      <p:pic>
        <p:nvPicPr>
          <p:cNvPr id="167939" name="Picture 3" descr="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650" y="1562100"/>
            <a:ext cx="4813300" cy="449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27013" y="0"/>
            <a:ext cx="8916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u="sng"/>
              <a:t>Szigetelések jobb kihasználtságát elősegítő módszerek</a:t>
            </a:r>
            <a:endParaRPr lang="en-GB" u="sng"/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68313" y="908050"/>
            <a:ext cx="5238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hu-HU"/>
              <a:t>Kedvező alaptípus választása</a:t>
            </a:r>
          </a:p>
          <a:p>
            <a:pPr marL="342900" indent="-342900">
              <a:buFontTx/>
              <a:buAutoNum type="arabicParenR"/>
            </a:pPr>
            <a:r>
              <a:rPr lang="hu-HU"/>
              <a:t>Jól számítható elrendezés</a:t>
            </a:r>
            <a:endParaRPr lang="en-GB"/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468313" y="1771650"/>
            <a:ext cx="84296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3) Hengeres erőtérben: -</a:t>
            </a:r>
            <a:r>
              <a:rPr lang="hu-HU" sz="2400"/>
              <a:t>optimális sugárarány választása</a:t>
            </a:r>
          </a:p>
          <a:p>
            <a:pPr marL="342900" indent="-342900"/>
            <a:r>
              <a:rPr lang="hu-HU" sz="2400"/>
              <a:t>					 - rétegzés</a:t>
            </a:r>
            <a:endParaRPr lang="en-GB" sz="2400"/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468313" y="2563813"/>
            <a:ext cx="7077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4) Homogén erőtérben: NE legyen rétegzés</a:t>
            </a:r>
            <a:endParaRPr lang="en-GB" sz="2400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468313" y="3211513"/>
            <a:ext cx="6973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5) Gáz v. folyékony szigetelésben: burkolat</a:t>
            </a:r>
            <a:endParaRPr lang="en-GB" sz="2400"/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468313" y="3859213"/>
            <a:ext cx="7196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6) Rövid idejű túlfeszültségek elleni védelem</a:t>
            </a:r>
            <a:endParaRPr lang="en-GB" sz="2400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468313" y="4508500"/>
            <a:ext cx="6561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7) Részben beágyazott alaptípus esetén</a:t>
            </a:r>
            <a:endParaRPr lang="en-GB" sz="2400"/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900113" y="5157788"/>
            <a:ext cx="719296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hu-HU"/>
              <a:t>Átalakítása beágyazottá</a:t>
            </a:r>
          </a:p>
          <a:p>
            <a:pPr marL="342900" indent="-342900">
              <a:buFontTx/>
              <a:buAutoNum type="alphaLcParenR"/>
            </a:pPr>
            <a:r>
              <a:rPr lang="hu-HU" sz="2400"/>
              <a:t>Felület bevonása csökkentett ellenállású réteggel</a:t>
            </a:r>
            <a:endParaRPr lang="en-GB" sz="2400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900113" y="6021388"/>
            <a:ext cx="5678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 sz="2400"/>
              <a:t>c) Potenciálvezérlő elektródok beépítése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439738" y="646113"/>
            <a:ext cx="8340725" cy="4572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Felületi térerősség csökkentése fóliaelektródok beépítésével</a:t>
            </a:r>
          </a:p>
        </p:txBody>
      </p:sp>
      <p:pic>
        <p:nvPicPr>
          <p:cNvPr id="134147" name="Picture 3" descr="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1335088"/>
            <a:ext cx="5122862" cy="4725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227013" y="0"/>
            <a:ext cx="8916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u="sng"/>
              <a:t>Szigetelések jobb kihasználtságát elősegítő módszerek</a:t>
            </a:r>
            <a:endParaRPr lang="en-GB" u="sng"/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5238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hu-HU"/>
              <a:t>Kedvező alaptípus választása</a:t>
            </a:r>
          </a:p>
          <a:p>
            <a:pPr marL="342900" indent="-342900">
              <a:buFontTx/>
              <a:buAutoNum type="arabicParenR"/>
            </a:pPr>
            <a:r>
              <a:rPr lang="hu-HU"/>
              <a:t>Jól számítható elrendezés</a:t>
            </a:r>
            <a:endParaRPr lang="en-GB"/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95288" y="1339850"/>
            <a:ext cx="84296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3) Hengeres erőtérben: -</a:t>
            </a:r>
            <a:r>
              <a:rPr lang="hu-HU" sz="2400"/>
              <a:t>optimális sugárarány választása</a:t>
            </a:r>
          </a:p>
          <a:p>
            <a:pPr marL="342900" indent="-342900"/>
            <a:r>
              <a:rPr lang="hu-HU" sz="2400"/>
              <a:t>					 - rétegzés</a:t>
            </a:r>
            <a:endParaRPr lang="en-GB" sz="2400"/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395288" y="2132013"/>
            <a:ext cx="7077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4) Homogén erőtérben: NE legyen rétegzés</a:t>
            </a:r>
            <a:endParaRPr lang="en-GB" sz="2400"/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395288" y="2779713"/>
            <a:ext cx="6973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5) Gáz v. folyékony szigetelésben: burkolat</a:t>
            </a:r>
            <a:endParaRPr lang="en-GB" sz="2400"/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395288" y="3427413"/>
            <a:ext cx="7196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6) Rövid idejű túlfeszültségek elleni védelem</a:t>
            </a:r>
            <a:endParaRPr lang="en-GB" sz="2400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395288" y="4076700"/>
            <a:ext cx="6561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7) Részben beágyazott alaptípus esetén</a:t>
            </a:r>
            <a:endParaRPr lang="en-GB" sz="2400"/>
          </a:p>
        </p:txBody>
      </p: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1022350" y="4652963"/>
            <a:ext cx="71929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hu-HU"/>
              <a:t>Átalakítása beágyazottá</a:t>
            </a:r>
          </a:p>
          <a:p>
            <a:pPr marL="342900" indent="-342900">
              <a:buFontTx/>
              <a:buAutoNum type="alphaLcParenR"/>
            </a:pPr>
            <a:r>
              <a:rPr lang="hu-HU" sz="2400"/>
              <a:t>Felület bevonása csökkentett ellenállású réteggel</a:t>
            </a:r>
            <a:endParaRPr lang="en-GB" sz="2400"/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1022350" y="5516563"/>
            <a:ext cx="649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 sz="2400"/>
              <a:t>c) Belső potenciálvezérlő elektródok beépítése</a:t>
            </a:r>
            <a:endParaRPr lang="en-GB" sz="2400"/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1022350" y="5948363"/>
            <a:ext cx="812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hu-HU" sz="2400"/>
              <a:t>d) Külső potenciálvezérlő elektródok beépítése (végelzáró)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1993900" y="631825"/>
            <a:ext cx="5172075" cy="8223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Felületi térerősség csökkentése </a:t>
            </a:r>
          </a:p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kúpos potenciálvezérlő elektródokkal</a:t>
            </a:r>
          </a:p>
        </p:txBody>
      </p:sp>
      <p:pic>
        <p:nvPicPr>
          <p:cNvPr id="136195" name="Picture 3" descr="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525" y="1784350"/>
            <a:ext cx="2819400" cy="433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720725" y="1770063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hu-HU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ÖSZÖNÖM</a:t>
            </a:r>
            <a:br>
              <a:rPr lang="hu-HU" sz="60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br>
              <a:rPr lang="hu-HU" sz="60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FIGYELMET!</a:t>
            </a:r>
            <a:r>
              <a:rPr lang="hu-HU" sz="60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hu-HU" sz="4400" b="1">
              <a:solidFill>
                <a:schemeClr val="tx2"/>
              </a:solidFill>
              <a:latin typeface="H-Serif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679700" y="1879600"/>
            <a:ext cx="3578225" cy="2647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rot </a:t>
            </a:r>
            <a:r>
              <a:rPr lang="hu-HU" sz="2400" b="1">
                <a:solidFill>
                  <a:srgbClr val="000000"/>
                </a:solidFill>
              </a:rPr>
              <a:t>E</a:t>
            </a:r>
            <a:r>
              <a:rPr lang="hu-HU" sz="2400">
                <a:solidFill>
                  <a:srgbClr val="000000"/>
                </a:solidFill>
              </a:rPr>
              <a:t> = 0</a:t>
            </a:r>
          </a:p>
          <a:p>
            <a:pPr algn="ctr" eaLnBrk="0" hangingPunct="0"/>
            <a:endParaRPr lang="hu-HU" sz="2400">
              <a:solidFill>
                <a:srgbClr val="000000"/>
              </a:solidFill>
            </a:endParaRPr>
          </a:p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div </a:t>
            </a:r>
            <a:r>
              <a:rPr lang="hu-HU" sz="2400" b="1">
                <a:solidFill>
                  <a:srgbClr val="000000"/>
                </a:solidFill>
              </a:rPr>
              <a:t>D</a:t>
            </a:r>
            <a:r>
              <a:rPr lang="hu-HU" sz="2400">
                <a:solidFill>
                  <a:srgbClr val="000000"/>
                </a:solidFill>
              </a:rPr>
              <a:t> = </a:t>
            </a:r>
            <a:r>
              <a:rPr lang="el-GR" sz="2400">
                <a:solidFill>
                  <a:srgbClr val="000000"/>
                </a:solidFill>
                <a:cs typeface="Arial" pitchFamily="34" charset="0"/>
              </a:rPr>
              <a:t>ρ</a:t>
            </a:r>
            <a:endParaRPr lang="hu-HU" sz="2400">
              <a:solidFill>
                <a:srgbClr val="000000"/>
              </a:solidFill>
              <a:cs typeface="Arial" pitchFamily="34" charset="0"/>
            </a:endParaRPr>
          </a:p>
          <a:p>
            <a:pPr algn="ctr" eaLnBrk="0" hangingPunct="0"/>
            <a:endParaRPr lang="hu-HU" sz="2400">
              <a:solidFill>
                <a:srgbClr val="000000"/>
              </a:solidFill>
              <a:cs typeface="Arial" pitchFamily="34" charset="0"/>
            </a:endParaRPr>
          </a:p>
          <a:p>
            <a:pPr algn="ctr" eaLnBrk="0" hangingPunct="0"/>
            <a:r>
              <a:rPr lang="hu-HU" sz="2400" b="1">
                <a:solidFill>
                  <a:srgbClr val="000000"/>
                </a:solidFill>
                <a:cs typeface="Arial" pitchFamily="34" charset="0"/>
              </a:rPr>
              <a:t>D</a:t>
            </a:r>
            <a:r>
              <a:rPr lang="hu-HU" sz="2400">
                <a:solidFill>
                  <a:srgbClr val="000000"/>
                </a:solidFill>
                <a:cs typeface="Arial" pitchFamily="34" charset="0"/>
              </a:rPr>
              <a:t> = </a:t>
            </a:r>
            <a:r>
              <a:rPr lang="el-GR" sz="2400">
                <a:solidFill>
                  <a:srgbClr val="000000"/>
                </a:solidFill>
                <a:cs typeface="Arial" pitchFamily="34" charset="0"/>
              </a:rPr>
              <a:t>ε</a:t>
            </a:r>
            <a:r>
              <a:rPr lang="hu-HU" sz="2400" baseline="-25000">
                <a:solidFill>
                  <a:srgbClr val="000000"/>
                </a:solidFill>
                <a:cs typeface="Arial" pitchFamily="34" charset="0"/>
              </a:rPr>
              <a:t>0</a:t>
            </a:r>
            <a:r>
              <a:rPr lang="hu-HU" sz="24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hu-HU" sz="2400" b="1">
                <a:solidFill>
                  <a:srgbClr val="000000"/>
                </a:solidFill>
                <a:cs typeface="Arial" pitchFamily="34" charset="0"/>
              </a:rPr>
              <a:t>E</a:t>
            </a:r>
          </a:p>
          <a:p>
            <a:pPr algn="ctr" eaLnBrk="0" hangingPunct="0"/>
            <a:endParaRPr lang="hu-HU" sz="2400" b="1">
              <a:solidFill>
                <a:srgbClr val="000000"/>
              </a:solidFill>
              <a:cs typeface="Arial" pitchFamily="34" charset="0"/>
            </a:endParaRPr>
          </a:p>
          <a:p>
            <a:pPr algn="ctr" eaLnBrk="0" hangingPunct="0"/>
            <a:r>
              <a:rPr lang="el-GR" sz="2400">
                <a:solidFill>
                  <a:srgbClr val="000000"/>
                </a:solidFill>
              </a:rPr>
              <a:t>ε</a:t>
            </a:r>
            <a:r>
              <a:rPr lang="hu-HU" sz="2400" baseline="-25000">
                <a:solidFill>
                  <a:srgbClr val="000000"/>
                </a:solidFill>
              </a:rPr>
              <a:t>0</a:t>
            </a:r>
            <a:r>
              <a:rPr lang="hu-HU" sz="2400">
                <a:solidFill>
                  <a:srgbClr val="000000"/>
                </a:solidFill>
              </a:rPr>
              <a:t> = 8,859 10</a:t>
            </a:r>
            <a:r>
              <a:rPr lang="hu-HU" sz="2400" baseline="30000">
                <a:solidFill>
                  <a:srgbClr val="000000"/>
                </a:solidFill>
              </a:rPr>
              <a:t>-12</a:t>
            </a:r>
            <a:r>
              <a:rPr lang="hu-HU" sz="2400">
                <a:solidFill>
                  <a:srgbClr val="000000"/>
                </a:solidFill>
              </a:rPr>
              <a:t> As/Vm</a:t>
            </a:r>
            <a:endParaRPr lang="el-GR" sz="2400" b="1">
              <a:solidFill>
                <a:srgbClr val="000000"/>
              </a:solidFill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435350" y="804863"/>
            <a:ext cx="18129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u="sng">
                <a:solidFill>
                  <a:srgbClr val="000000"/>
                </a:solidFill>
              </a:rPr>
              <a:t>Vákuumban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943350" y="4913313"/>
            <a:ext cx="8699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sz="2400" b="1">
                <a:solidFill>
                  <a:srgbClr val="000000"/>
                </a:solidFill>
              </a:rPr>
              <a:t>J</a:t>
            </a:r>
            <a:r>
              <a:rPr lang="hu-HU" sz="2400">
                <a:solidFill>
                  <a:srgbClr val="000000"/>
                </a:solidFill>
              </a:rPr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2738438" y="906463"/>
            <a:ext cx="327183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sz="2400" u="sng">
                <a:solidFill>
                  <a:srgbClr val="000000"/>
                </a:solidFill>
              </a:rPr>
              <a:t>Szigetelőanyag esetén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024188" y="1952625"/>
            <a:ext cx="2584450" cy="337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b="1">
                <a:solidFill>
                  <a:srgbClr val="000000"/>
                </a:solidFill>
              </a:rPr>
              <a:t>D </a:t>
            </a:r>
            <a:r>
              <a:rPr lang="hu-HU" sz="2400">
                <a:solidFill>
                  <a:srgbClr val="000000"/>
                </a:solidFill>
              </a:rPr>
              <a:t>= </a:t>
            </a:r>
            <a:r>
              <a:rPr lang="el-GR" sz="2400">
                <a:solidFill>
                  <a:srgbClr val="000000"/>
                </a:solidFill>
                <a:cs typeface="Arial" pitchFamily="34" charset="0"/>
              </a:rPr>
              <a:t>ε</a:t>
            </a:r>
            <a:r>
              <a:rPr lang="hu-HU" sz="2400" baseline="-25000">
                <a:solidFill>
                  <a:srgbClr val="000000"/>
                </a:solidFill>
                <a:cs typeface="Arial" pitchFamily="34" charset="0"/>
              </a:rPr>
              <a:t>0</a:t>
            </a:r>
            <a:r>
              <a:rPr lang="el-GR" sz="2400">
                <a:solidFill>
                  <a:srgbClr val="000000"/>
                </a:solidFill>
                <a:cs typeface="Arial" pitchFamily="34" charset="0"/>
              </a:rPr>
              <a:t>ε</a:t>
            </a:r>
            <a:r>
              <a:rPr lang="hu-HU" sz="2400" b="1">
                <a:solidFill>
                  <a:srgbClr val="000000"/>
                </a:solidFill>
                <a:cs typeface="Arial" pitchFamily="34" charset="0"/>
              </a:rPr>
              <a:t>E</a:t>
            </a:r>
          </a:p>
          <a:p>
            <a:pPr algn="ctr" eaLnBrk="0" hangingPunct="0"/>
            <a:endParaRPr lang="hu-HU" sz="2400">
              <a:solidFill>
                <a:srgbClr val="000000"/>
              </a:solidFill>
              <a:cs typeface="Arial" pitchFamily="34" charset="0"/>
            </a:endParaRPr>
          </a:p>
          <a:p>
            <a:pPr algn="ctr" eaLnBrk="0" hangingPunct="0"/>
            <a:r>
              <a:rPr lang="hu-HU" sz="2400" b="1">
                <a:solidFill>
                  <a:srgbClr val="000000"/>
                </a:solidFill>
                <a:cs typeface="Arial" pitchFamily="34" charset="0"/>
              </a:rPr>
              <a:t>J</a:t>
            </a:r>
            <a:r>
              <a:rPr lang="hu-HU" sz="2400">
                <a:solidFill>
                  <a:srgbClr val="000000"/>
                </a:solidFill>
                <a:cs typeface="Arial" pitchFamily="34" charset="0"/>
              </a:rPr>
              <a:t> = </a:t>
            </a:r>
            <a:r>
              <a:rPr lang="el-GR" sz="2400">
                <a:solidFill>
                  <a:srgbClr val="000000"/>
                </a:solidFill>
                <a:cs typeface="Arial" pitchFamily="34" charset="0"/>
              </a:rPr>
              <a:t>γ</a:t>
            </a:r>
            <a:r>
              <a:rPr lang="hu-HU" sz="2400" b="1">
                <a:solidFill>
                  <a:srgbClr val="000000"/>
                </a:solidFill>
                <a:cs typeface="Arial" pitchFamily="34" charset="0"/>
              </a:rPr>
              <a:t>E</a:t>
            </a:r>
          </a:p>
          <a:p>
            <a:pPr algn="ctr" eaLnBrk="0" hangingPunct="0"/>
            <a:endParaRPr lang="hu-HU" sz="2400" b="1">
              <a:solidFill>
                <a:srgbClr val="000000"/>
              </a:solidFill>
              <a:cs typeface="Arial" pitchFamily="34" charset="0"/>
            </a:endParaRPr>
          </a:p>
          <a:p>
            <a:pPr algn="ctr" eaLnBrk="0" hangingPunct="0"/>
            <a:r>
              <a:rPr lang="hu-HU" sz="2400">
                <a:solidFill>
                  <a:srgbClr val="000000"/>
                </a:solidFill>
                <a:cs typeface="Arial" pitchFamily="34" charset="0"/>
              </a:rPr>
              <a:t>div(</a:t>
            </a:r>
            <a:r>
              <a:rPr lang="hu-HU" sz="2400" b="1">
                <a:solidFill>
                  <a:srgbClr val="000000"/>
                </a:solidFill>
                <a:cs typeface="Arial" pitchFamily="34" charset="0"/>
              </a:rPr>
              <a:t>J</a:t>
            </a:r>
            <a:r>
              <a:rPr lang="hu-HU" sz="2400">
                <a:solidFill>
                  <a:srgbClr val="000000"/>
                </a:solidFill>
                <a:cs typeface="Arial" pitchFamily="34" charset="0"/>
              </a:rPr>
              <a:t> + </a:t>
            </a:r>
            <a:r>
              <a:rPr lang="el-GR" sz="2400">
                <a:solidFill>
                  <a:srgbClr val="000000"/>
                </a:solidFill>
                <a:cs typeface="Arial" pitchFamily="34" charset="0"/>
              </a:rPr>
              <a:t>∂</a:t>
            </a:r>
            <a:r>
              <a:rPr lang="hu-HU" sz="2400" b="1">
                <a:solidFill>
                  <a:srgbClr val="000000"/>
                </a:solidFill>
                <a:cs typeface="Arial" pitchFamily="34" charset="0"/>
              </a:rPr>
              <a:t>D</a:t>
            </a:r>
            <a:r>
              <a:rPr lang="hu-HU" sz="2400">
                <a:solidFill>
                  <a:srgbClr val="000000"/>
                </a:solidFill>
                <a:cs typeface="Arial" pitchFamily="34" charset="0"/>
              </a:rPr>
              <a:t>/ </a:t>
            </a:r>
            <a:r>
              <a:rPr lang="el-GR" sz="2400">
                <a:solidFill>
                  <a:srgbClr val="000000"/>
                </a:solidFill>
              </a:rPr>
              <a:t>∂</a:t>
            </a:r>
            <a:r>
              <a:rPr lang="hu-HU" sz="2400" i="1">
                <a:solidFill>
                  <a:srgbClr val="000000"/>
                </a:solidFill>
              </a:rPr>
              <a:t>t</a:t>
            </a:r>
            <a:r>
              <a:rPr lang="hu-HU" sz="2400">
                <a:solidFill>
                  <a:srgbClr val="000000"/>
                </a:solidFill>
              </a:rPr>
              <a:t>) = 0</a:t>
            </a:r>
          </a:p>
          <a:p>
            <a:pPr algn="ctr" eaLnBrk="0" hangingPunct="0"/>
            <a:endParaRPr lang="hu-HU" sz="2400">
              <a:solidFill>
                <a:srgbClr val="000000"/>
              </a:solidFill>
            </a:endParaRPr>
          </a:p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dW/dV = 1/2 </a:t>
            </a:r>
            <a:r>
              <a:rPr lang="hu-HU" sz="2400" b="1">
                <a:solidFill>
                  <a:srgbClr val="000000"/>
                </a:solidFill>
              </a:rPr>
              <a:t>ED</a:t>
            </a:r>
            <a:endParaRPr lang="el-GR" sz="2400" b="1">
              <a:solidFill>
                <a:srgbClr val="000000"/>
              </a:solidFill>
              <a:cs typeface="Arial" pitchFamily="34" charset="0"/>
            </a:endParaRPr>
          </a:p>
          <a:p>
            <a:pPr algn="ctr" eaLnBrk="0" hangingPunct="0"/>
            <a:endParaRPr lang="hu-HU" sz="2400">
              <a:solidFill>
                <a:srgbClr val="000000"/>
              </a:solidFill>
              <a:cs typeface="Arial" pitchFamily="34" charset="0"/>
            </a:endParaRPr>
          </a:p>
          <a:p>
            <a:pPr algn="ctr" eaLnBrk="0" hangingPunct="0"/>
            <a:endParaRPr lang="el-GR" sz="2400" b="1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317750" y="442913"/>
            <a:ext cx="43862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sz="2400">
                <a:solidFill>
                  <a:srgbClr val="000000"/>
                </a:solidFill>
              </a:rPr>
              <a:t>Az elektrosztatika Gauss-tétele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673475" y="1227138"/>
            <a:ext cx="15462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>
                <a:solidFill>
                  <a:srgbClr val="000000"/>
                </a:solidFill>
              </a:rPr>
              <a:t>div </a:t>
            </a:r>
            <a:r>
              <a:rPr lang="hu-HU" sz="2400" b="1">
                <a:solidFill>
                  <a:srgbClr val="000000"/>
                </a:solidFill>
              </a:rPr>
              <a:t>D</a:t>
            </a:r>
            <a:r>
              <a:rPr lang="hu-HU" sz="2400">
                <a:solidFill>
                  <a:srgbClr val="000000"/>
                </a:solidFill>
              </a:rPr>
              <a:t> = </a:t>
            </a:r>
            <a:r>
              <a:rPr lang="el-GR" sz="2400">
                <a:solidFill>
                  <a:srgbClr val="000000"/>
                </a:solidFill>
              </a:rPr>
              <a:t>ρ</a:t>
            </a:r>
            <a:r>
              <a:rPr lang="hu-HU" sz="2400"/>
              <a:t> </a:t>
            </a:r>
            <a:r>
              <a:rPr lang="hu-HU" sz="1800"/>
              <a:t> 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586163" y="4757738"/>
            <a:ext cx="2001837" cy="8858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H="1">
            <a:off x="3470275" y="2974975"/>
            <a:ext cx="304800" cy="333375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5311775" y="2990850"/>
            <a:ext cx="392113" cy="319088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3411538" y="4324350"/>
            <a:ext cx="406400" cy="377825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H="1">
            <a:off x="5226050" y="4324350"/>
            <a:ext cx="377825" cy="347663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95241" name="Object 9"/>
          <p:cNvGraphicFramePr>
            <a:graphicFrameLocks noChangeAspect="1"/>
          </p:cNvGraphicFramePr>
          <p:nvPr/>
        </p:nvGraphicFramePr>
        <p:xfrm>
          <a:off x="3225800" y="2111375"/>
          <a:ext cx="2520950" cy="746125"/>
        </p:xfrm>
        <a:graphic>
          <a:graphicData uri="http://schemas.openxmlformats.org/presentationml/2006/ole">
            <p:oleObj spid="_x0000_s95241" name="Egyenlet" r:id="rId3" imgW="1244520" imgH="368280" progId="Equation.3">
              <p:embed/>
            </p:oleObj>
          </a:graphicData>
        </a:graphic>
      </p:graphicFrame>
      <p:graphicFrame>
        <p:nvGraphicFramePr>
          <p:cNvPr id="95242" name="Object 10"/>
          <p:cNvGraphicFramePr>
            <a:graphicFrameLocks noChangeAspect="1"/>
          </p:cNvGraphicFramePr>
          <p:nvPr/>
        </p:nvGraphicFramePr>
        <p:xfrm>
          <a:off x="1744663" y="3462338"/>
          <a:ext cx="2671762" cy="774700"/>
        </p:xfrm>
        <a:graphic>
          <a:graphicData uri="http://schemas.openxmlformats.org/presentationml/2006/ole">
            <p:oleObj spid="_x0000_s95242" name="Egyenlet" r:id="rId4" imgW="1269720" imgH="368280" progId="Equation.3">
              <p:embed/>
            </p:oleObj>
          </a:graphicData>
        </a:graphic>
      </p:graphicFrame>
      <p:graphicFrame>
        <p:nvGraphicFramePr>
          <p:cNvPr id="95243" name="Object 11"/>
          <p:cNvGraphicFramePr>
            <a:graphicFrameLocks noChangeAspect="1"/>
          </p:cNvGraphicFramePr>
          <p:nvPr/>
        </p:nvGraphicFramePr>
        <p:xfrm>
          <a:off x="3700463" y="4840288"/>
          <a:ext cx="1663700" cy="817562"/>
        </p:xfrm>
        <a:graphic>
          <a:graphicData uri="http://schemas.openxmlformats.org/presentationml/2006/ole">
            <p:oleObj spid="_x0000_s95243" name="Egyenlet" r:id="rId5" imgW="749160" imgH="368280" progId="Equation.3">
              <p:embed/>
            </p:oleObj>
          </a:graphicData>
        </a:graphic>
      </p:graphicFrame>
      <p:graphicFrame>
        <p:nvGraphicFramePr>
          <p:cNvPr id="95244" name="Object 12"/>
          <p:cNvGraphicFramePr>
            <a:graphicFrameLocks noChangeAspect="1"/>
          </p:cNvGraphicFramePr>
          <p:nvPr/>
        </p:nvGraphicFramePr>
        <p:xfrm>
          <a:off x="5465763" y="3451225"/>
          <a:ext cx="1577975" cy="788988"/>
        </p:xfrm>
        <a:graphic>
          <a:graphicData uri="http://schemas.openxmlformats.org/presentationml/2006/ole">
            <p:oleObj spid="_x0000_s95244" name="Egyenlet" r:id="rId6" imgW="73656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1034</Words>
  <Application>Microsoft Office PowerPoint</Application>
  <PresentationFormat>Diavetítés a képernyőre (4:3 oldalarány)</PresentationFormat>
  <Paragraphs>259</Paragraphs>
  <Slides>68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68</vt:i4>
      </vt:variant>
    </vt:vector>
  </HeadingPairs>
  <TitlesOfParts>
    <vt:vector size="76" baseType="lpstr">
      <vt:lpstr>Arial</vt:lpstr>
      <vt:lpstr>H-Serifa</vt:lpstr>
      <vt:lpstr>Symbol</vt:lpstr>
      <vt:lpstr>Symath</vt:lpstr>
      <vt:lpstr>Times New Roman</vt:lpstr>
      <vt:lpstr>Alapértelmezett terv</vt:lpstr>
      <vt:lpstr>Microsoft Equation 3.0</vt:lpstr>
      <vt:lpstr>Bitmap Image</vt:lpstr>
      <vt:lpstr>VIVEM111  Váltakozó áramú rendszerek I. (3+0+0 f 4k)  2013  készítette Dr.Berta István egyetemi tanár és      Dr Szedenik Norbert egyetemi docens  Dr. Horváth Tibor professzor emeritusz és Dr. Németh Endre egyetemi docens könyvei és előadásai felhasználásával  </vt:lpstr>
      <vt:lpstr> I.   A villamos erőterek jellemzői. Energia és erőhatások      villamos erőterekben. Feszültségeloszlás szigetelőkön.      A váltakozó villamos terek analitikus és numerikus      számítása.   II.  Villamos szigetelőanyagok változó erőtérben. Vezetés      és  polarizáció, polarizáció spektrum. Szigetelésre      kapcsolt váltakozó feszültség, vektorábrák, rétegezett      szigetelések. A szigetelők villamos anyagjellemzői, azok      frekvencia- és hőmérsékletfüggése. Villamos      veszteségek (veszteségi tényező, dielektromos      veszteségek).  III. Váltakozó villamos erőterek előállítása és mérése.      Kábelek és   távvezetékek erőtere. Váltakozó      feszültségű szigetelésvizsgálat. Feszültség-      igénybevételek, próbafeszültségek.   </vt:lpstr>
      <vt:lpstr>A villamos igénybevételre méretezés alapjai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Szigetelések gazdaságos kihasználása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  <vt:lpstr>58. dia</vt:lpstr>
      <vt:lpstr>59. dia</vt:lpstr>
      <vt:lpstr>60. dia</vt:lpstr>
      <vt:lpstr>61. dia</vt:lpstr>
      <vt:lpstr>62. dia</vt:lpstr>
      <vt:lpstr>63. dia</vt:lpstr>
      <vt:lpstr>64. dia</vt:lpstr>
      <vt:lpstr>65. dia</vt:lpstr>
      <vt:lpstr>66. dia</vt:lpstr>
      <vt:lpstr>67. dia</vt:lpstr>
      <vt:lpstr>68. dia</vt:lpstr>
    </vt:vector>
  </TitlesOfParts>
  <Company>BME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BME VET NTB</dc:creator>
  <cp:lastModifiedBy>Berta István</cp:lastModifiedBy>
  <cp:revision>50</cp:revision>
  <dcterms:created xsi:type="dcterms:W3CDTF">2005-02-17T12:34:28Z</dcterms:created>
  <dcterms:modified xsi:type="dcterms:W3CDTF">2013-04-29T12:12:06Z</dcterms:modified>
</cp:coreProperties>
</file>