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4"/>
  </p:notesMasterIdLst>
  <p:sldIdLst>
    <p:sldId id="281" r:id="rId2"/>
    <p:sldId id="256" r:id="rId3"/>
    <p:sldId id="257" r:id="rId4"/>
    <p:sldId id="258" r:id="rId5"/>
    <p:sldId id="259" r:id="rId6"/>
    <p:sldId id="296" r:id="rId7"/>
    <p:sldId id="297" r:id="rId8"/>
    <p:sldId id="260" r:id="rId9"/>
    <p:sldId id="261" r:id="rId10"/>
    <p:sldId id="262" r:id="rId11"/>
    <p:sldId id="263" r:id="rId12"/>
    <p:sldId id="264" r:id="rId13"/>
    <p:sldId id="265" r:id="rId14"/>
    <p:sldId id="266" r:id="rId15"/>
    <p:sldId id="267" r:id="rId16"/>
    <p:sldId id="268" r:id="rId17"/>
    <p:sldId id="295"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x="9144000" cy="6858000" type="screen4x3"/>
  <p:notesSz cx="6858000" cy="9144000"/>
  <p:defaultTex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5" Type="http://schemas.openxmlformats.org/officeDocument/2006/relationships/image" Target="../media/image23.wmf"/><Relationship Id="rId4"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2.wmf"/><Relationship Id="rId1" Type="http://schemas.openxmlformats.org/officeDocument/2006/relationships/image" Target="../media/image41.wmf"/><Relationship Id="rId5" Type="http://schemas.openxmlformats.org/officeDocument/2006/relationships/image" Target="../media/image46.wmf"/><Relationship Id="rId4" Type="http://schemas.openxmlformats.org/officeDocument/2006/relationships/image" Target="../media/image4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smtClean="0">
                <a:latin typeface="Times New Roman" charset="0"/>
                <a:ea typeface="ＭＳ Ｐゴシック" charset="0"/>
              </a:defRPr>
            </a:lvl1pPr>
          </a:lstStyle>
          <a:p>
            <a:pPr>
              <a:defRPr/>
            </a:pPr>
            <a:endParaRPr lang="en-US"/>
          </a:p>
        </p:txBody>
      </p:sp>
      <p:sp>
        <p:nvSpPr>
          <p:cNvPr id="4505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smtClean="0">
                <a:latin typeface="Times New Roman" charset="0"/>
                <a:ea typeface="ＭＳ Ｐゴシック"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4506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Mintaszöveg szerkesztése </a:t>
            </a:r>
          </a:p>
          <a:p>
            <a:pPr lvl="1"/>
            <a:r>
              <a:rPr lang="en-US" smtClean="0"/>
              <a:t>Második szint</a:t>
            </a:r>
          </a:p>
          <a:p>
            <a:pPr lvl="2"/>
            <a:r>
              <a:rPr lang="en-US" smtClean="0"/>
              <a:t>Harmadik szint</a:t>
            </a:r>
          </a:p>
          <a:p>
            <a:pPr lvl="3"/>
            <a:r>
              <a:rPr lang="en-US" smtClean="0"/>
              <a:t>Negyedik szint</a:t>
            </a:r>
          </a:p>
          <a:p>
            <a:pPr lvl="4"/>
            <a:r>
              <a:rPr lang="en-US" smtClean="0"/>
              <a:t>Ötödik szint</a:t>
            </a:r>
          </a:p>
        </p:txBody>
      </p:sp>
      <p:sp>
        <p:nvSpPr>
          <p:cNvPr id="4506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smtClean="0">
                <a:latin typeface="Times New Roman" charset="0"/>
                <a:ea typeface="ＭＳ Ｐゴシック" charset="0"/>
              </a:defRPr>
            </a:lvl1pPr>
          </a:lstStyle>
          <a:p>
            <a:pPr>
              <a:defRPr/>
            </a:pPr>
            <a:endParaRPr lang="en-US"/>
          </a:p>
        </p:txBody>
      </p:sp>
      <p:sp>
        <p:nvSpPr>
          <p:cNvPr id="4506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0C7588CC-BC48-42D9-9201-D42367A2BB8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0AB67FE8-2556-4C76-BE1A-F59AE9216CB1}" type="slidenum">
              <a:rPr lang="en-US"/>
              <a:pPr/>
              <a:t>6</a:t>
            </a:fld>
            <a:endParaRPr lang="en-US"/>
          </a:p>
        </p:txBody>
      </p:sp>
      <p:sp>
        <p:nvSpPr>
          <p:cNvPr id="44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4035" name="Rectangle 3"/>
          <p:cNvSpPr>
            <a:spLocks noGrp="1" noChangeArrowheads="1"/>
          </p:cNvSpPr>
          <p:nvPr>
            <p:ph type="body" idx="1"/>
          </p:nvPr>
        </p:nvSpPr>
        <p:spPr/>
        <p:txBody>
          <a:bodyPr/>
          <a:lstStyle/>
          <a:p>
            <a:pPr>
              <a:spcBef>
                <a:spcPts val="500"/>
              </a:spcBef>
              <a:spcAft>
                <a:spcPts val="500"/>
              </a:spcAft>
            </a:pPr>
            <a:r>
              <a:rPr lang="en-US" smtClean="0">
                <a:latin typeface="Times New Roman" pitchFamily="18" charset="0"/>
              </a:rPr>
              <a:t>Creating electrostatic charge by contact and separation of materials is known as "triboelectric charging." It involves the transfer of electrons between materials. The atoms of a material with no static charge have an equal number of positive (+) protons in their nucleus and negative (-) electrons orbiting the nucleus. In Figure 1, Material "A" consists of atoms with equal numbers of protons and electrons. Material B also consists of atoms with equal (though perhaps different) numbers of protons and electrons. Both materials are electrically neutral.</a:t>
            </a:r>
          </a:p>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252B65A6-C0DD-4A2D-BD1B-760A5307E3FC}" type="slidenum">
              <a:rPr lang="en-US"/>
              <a:pPr/>
              <a:t>7</a:t>
            </a:fld>
            <a:endParaRPr lang="en-US"/>
          </a:p>
        </p:txBody>
      </p:sp>
      <p:sp>
        <p:nvSpPr>
          <p:cNvPr id="47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7107" name="Rectangle 3"/>
          <p:cNvSpPr>
            <a:spLocks noGrp="1" noChangeArrowheads="1"/>
          </p:cNvSpPr>
          <p:nvPr>
            <p:ph type="body" idx="1"/>
          </p:nvPr>
        </p:nvSpPr>
        <p:spPr/>
        <p:txBody>
          <a:bodyPr/>
          <a:lstStyle/>
          <a:p>
            <a:pPr>
              <a:spcBef>
                <a:spcPts val="500"/>
              </a:spcBef>
              <a:spcAft>
                <a:spcPts val="500"/>
              </a:spcAft>
            </a:pPr>
            <a:r>
              <a:rPr lang="en-US" smtClean="0">
                <a:latin typeface="Times New Roman" pitchFamily="18" charset="0"/>
              </a:rPr>
              <a:t>When the two materials are placed in contact and then separated, negatively charged electrons are transferred from the surface of one material to the surface of the other material. Which material loses electrons and which gains electrons will depend on the nature of the two materials. The material that loses electrons becomes positively charged, while the material that gains electrons is negatively charged. This is shown in Figure 2. </a:t>
            </a:r>
          </a:p>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hu-H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fld id="{055BB8C3-70A4-44BF-B445-13BB54958046}" type="slidenum">
              <a:rPr lang="hu-HU"/>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fld id="{61731643-3566-48DA-B299-F7F25F49FD3A}" type="slidenum">
              <a:rPr lang="hu-HU"/>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hu-HU"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fld id="{B694873D-E357-4684-8E7F-73281AF3839A}" type="slidenum">
              <a:rPr lang="hu-HU"/>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Click to edit Master title style</a:t>
            </a:r>
            <a:endParaRPr lang="en-US"/>
          </a:p>
        </p:txBody>
      </p:sp>
      <p:sp>
        <p:nvSpPr>
          <p:cNvPr id="3" name="Content Placeholder 2"/>
          <p:cNvSpPr>
            <a:spLocks noGrp="1"/>
          </p:cNvSpPr>
          <p:nvPr>
            <p:ph idx="1"/>
          </p:nvPr>
        </p:nvSpPr>
        <p:spPr/>
        <p:txBody>
          <a:body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fld id="{4F539B98-5B06-4643-A7DD-BA1DA29F14FE}" type="slidenum">
              <a:rPr lang="hu-HU"/>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hu-H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fld id="{EB92E90E-07EC-4D55-BE13-D32D3B5AD018}" type="slidenum">
              <a:rPr lang="hu-HU"/>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fld id="{72DABD7A-6A42-4400-8C1A-80EDD7B2A408}" type="slidenum">
              <a:rPr lang="hu-HU"/>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hu-H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fld id="{10576481-04D9-48EE-93E8-EAB45F0F1C23}" type="slidenum">
              <a:rPr lang="hu-HU"/>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nvPr>
        </p:nvSpPr>
        <p:spPr>
          <a:ln/>
        </p:spPr>
        <p:txBody>
          <a:bodyPr/>
          <a:lstStyle>
            <a:lvl1pPr>
              <a:defRPr/>
            </a:lvl1pPr>
          </a:lstStyle>
          <a:p>
            <a:fld id="{45A7AAFD-7D45-49B4-A504-FD1CAF140B60}" type="slidenum">
              <a:rPr lang="hu-HU"/>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p>
        </p:txBody>
      </p:sp>
      <p:sp>
        <p:nvSpPr>
          <p:cNvPr id="4" name="Rectangle 6"/>
          <p:cNvSpPr>
            <a:spLocks noGrp="1" noChangeArrowheads="1"/>
          </p:cNvSpPr>
          <p:nvPr>
            <p:ph type="sldNum" sz="quarter" idx="12"/>
          </p:nvPr>
        </p:nvSpPr>
        <p:spPr>
          <a:ln/>
        </p:spPr>
        <p:txBody>
          <a:bodyPr/>
          <a:lstStyle>
            <a:lvl1pPr>
              <a:defRPr/>
            </a:lvl1pPr>
          </a:lstStyle>
          <a:p>
            <a:fld id="{9073547F-C47C-4FA1-9700-9777B82B2A94}" type="slidenum">
              <a:rPr lang="hu-HU"/>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hu-H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fld id="{04D11FC6-4B8E-44E0-99B1-54EE9E3F47B9}" type="slidenum">
              <a:rPr lang="hu-HU"/>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hu-H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fld id="{D75A9B5B-8D7A-448D-B153-870CCF5D1A05}" type="slidenum">
              <a:rPr lang="hu-HU"/>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hu-HU" smtClean="0"/>
              <a:t>Mintaszöveg szerkesztése </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smtClean="0">
                <a:latin typeface="Times New Roman" charset="0"/>
                <a:ea typeface="ＭＳ Ｐゴシック" charset="0"/>
              </a:defRPr>
            </a:lvl1pPr>
          </a:lstStyle>
          <a:p>
            <a:pPr>
              <a:defRPr/>
            </a:pPr>
            <a:endParaRPr lang="hu-H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smtClean="0">
                <a:latin typeface="Times New Roman" charset="0"/>
                <a:ea typeface="ＭＳ Ｐゴシック" charset="0"/>
              </a:defRPr>
            </a:lvl1pPr>
          </a:lstStyle>
          <a:p>
            <a:pPr>
              <a:defRPr/>
            </a:pPr>
            <a:endParaRPr lang="hu-H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CD1B7C87-CB8D-4553-93F3-A14C7BDF9A3B}" type="slidenum">
              <a:rPr lang="hu-HU"/>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defRPr>
      </a:lvl2pPr>
      <a:lvl3pPr algn="ctr" rtl="0" eaLnBrk="0" fontAlgn="base" hangingPunct="0">
        <a:spcBef>
          <a:spcPct val="0"/>
        </a:spcBef>
        <a:spcAft>
          <a:spcPct val="0"/>
        </a:spcAft>
        <a:defRPr sz="4400">
          <a:solidFill>
            <a:schemeClr val="tx2"/>
          </a:solidFill>
          <a:latin typeface="Times New Roman" charset="0"/>
          <a:ea typeface="MS PGothic" pitchFamily="34" charset="-128"/>
        </a:defRPr>
      </a:lvl3pPr>
      <a:lvl4pPr algn="ctr" rtl="0" eaLnBrk="0" fontAlgn="base" hangingPunct="0">
        <a:spcBef>
          <a:spcPct val="0"/>
        </a:spcBef>
        <a:spcAft>
          <a:spcPct val="0"/>
        </a:spcAft>
        <a:defRPr sz="4400">
          <a:solidFill>
            <a:schemeClr val="tx2"/>
          </a:solidFill>
          <a:latin typeface="Times New Roman" charset="0"/>
          <a:ea typeface="MS PGothic" pitchFamily="34" charset="-128"/>
        </a:defRPr>
      </a:lvl4pPr>
      <a:lvl5pPr algn="ctr" rtl="0" eaLnBrk="0" fontAlgn="base" hangingPunct="0">
        <a:spcBef>
          <a:spcPct val="0"/>
        </a:spcBef>
        <a:spcAft>
          <a:spcPct val="0"/>
        </a:spcAft>
        <a:defRPr sz="4400">
          <a:solidFill>
            <a:schemeClr val="tx2"/>
          </a:solidFill>
          <a:latin typeface="Times New Roman" charset="0"/>
          <a:ea typeface="MS PGothic" pitchFamily="34" charset="-128"/>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24.png"/><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914400" y="2438400"/>
            <a:ext cx="70866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hu-HU" sz="2800" b="1"/>
              <a:t>Az elektrosztatikus feltöltődés keletkezése</a:t>
            </a:r>
            <a:endParaRPr lang="hu-H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Feltöltődés érintkezés és szétválás útján</a:t>
            </a:r>
            <a:endParaRPr lang="hu-HU"/>
          </a:p>
        </p:txBody>
      </p:sp>
      <p:sp>
        <p:nvSpPr>
          <p:cNvPr id="8195" name="Text Box 3"/>
          <p:cNvSpPr txBox="1">
            <a:spLocks noChangeArrowheads="1"/>
          </p:cNvSpPr>
          <p:nvPr/>
        </p:nvSpPr>
        <p:spPr bwMode="auto">
          <a:xfrm>
            <a:off x="685800" y="1371600"/>
            <a:ext cx="76200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i="1"/>
              <a:t>Elektronok</a:t>
            </a:r>
            <a:r>
              <a:rPr lang="hu-HU" i="1"/>
              <a:t> átadása határfelületen</a:t>
            </a:r>
            <a:r>
              <a:rPr lang="hu-HU"/>
              <a:t> - töltésátadás fém és szigetelőanyag érintkezésekor:</a:t>
            </a:r>
          </a:p>
        </p:txBody>
      </p:sp>
      <p:pic>
        <p:nvPicPr>
          <p:cNvPr id="14339" name="Picture 5" descr="068"/>
          <p:cNvPicPr>
            <a:picLocks noChangeAspect="1" noChangeArrowheads="1"/>
          </p:cNvPicPr>
          <p:nvPr/>
        </p:nvPicPr>
        <p:blipFill>
          <a:blip r:embed="rId2">
            <a:clrChange>
              <a:clrFrom>
                <a:srgbClr val="FFFFFF"/>
              </a:clrFrom>
              <a:clrTo>
                <a:srgbClr val="FFFFFF">
                  <a:alpha val="0"/>
                </a:srgbClr>
              </a:clrTo>
            </a:clrChange>
            <a:lum bright="-36000" contrast="48000"/>
            <a:grayscl/>
          </a:blip>
          <a:srcRect/>
          <a:stretch>
            <a:fillRect/>
          </a:stretch>
        </p:blipFill>
        <p:spPr bwMode="auto">
          <a:xfrm>
            <a:off x="838200" y="2209800"/>
            <a:ext cx="7467600" cy="404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Feltöltődés érintkezés és szétválás útján</a:t>
            </a:r>
            <a:endParaRPr lang="hu-HU"/>
          </a:p>
        </p:txBody>
      </p:sp>
      <p:sp>
        <p:nvSpPr>
          <p:cNvPr id="9219" name="Text Box 3"/>
          <p:cNvSpPr txBox="1">
            <a:spLocks noChangeArrowheads="1"/>
          </p:cNvSpPr>
          <p:nvPr/>
        </p:nvSpPr>
        <p:spPr bwMode="auto">
          <a:xfrm>
            <a:off x="685800" y="1371600"/>
            <a:ext cx="7620000"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i="1"/>
              <a:t>Ionok</a:t>
            </a:r>
            <a:r>
              <a:rPr lang="hu-HU" i="1"/>
              <a:t> átadása határfelületen</a:t>
            </a:r>
            <a:r>
              <a:rPr lang="hu-HU"/>
              <a:t> </a:t>
            </a:r>
          </a:p>
          <a:p>
            <a:pPr>
              <a:spcBef>
                <a:spcPct val="50000"/>
              </a:spcBef>
            </a:pPr>
            <a:r>
              <a:rPr lang="hu-HU"/>
              <a:t>Felületi kettősréteg keletkezése:</a:t>
            </a:r>
          </a:p>
        </p:txBody>
      </p:sp>
      <p:sp>
        <p:nvSpPr>
          <p:cNvPr id="9222" name="Text Box 6"/>
          <p:cNvSpPr txBox="1">
            <a:spLocks noChangeArrowheads="1"/>
          </p:cNvSpPr>
          <p:nvPr/>
        </p:nvSpPr>
        <p:spPr bwMode="auto">
          <a:xfrm>
            <a:off x="1295400" y="3048000"/>
            <a:ext cx="3962400" cy="1054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00">
                <a:latin typeface="Arial" pitchFamily="34" charset="0"/>
              </a:rPr>
              <a:t>1. </a:t>
            </a:r>
            <a:r>
              <a:rPr lang="hu-HU" sz="1800">
                <a:latin typeface="Arial" pitchFamily="34" charset="0"/>
              </a:rPr>
              <a:t>Lazán kötött molekulák a felületen,</a:t>
            </a:r>
            <a:endParaRPr lang="en-US" sz="1800">
              <a:latin typeface="Arial" pitchFamily="34" charset="0"/>
            </a:endParaRPr>
          </a:p>
          <a:p>
            <a:pPr>
              <a:spcBef>
                <a:spcPct val="50000"/>
              </a:spcBef>
            </a:pPr>
            <a:r>
              <a:rPr lang="en-US" sz="1800">
                <a:latin typeface="Arial" pitchFamily="34" charset="0"/>
              </a:rPr>
              <a:t>2. </a:t>
            </a:r>
            <a:r>
              <a:rPr lang="hu-HU" sz="1800">
                <a:latin typeface="Arial" pitchFamily="34" charset="0"/>
              </a:rPr>
              <a:t>ahol szabad vegyértékek keletkeznek.</a:t>
            </a:r>
            <a:endParaRPr lang="en-US" sz="1800">
              <a:latin typeface="Arial" pitchFamily="34" charset="0"/>
            </a:endParaRPr>
          </a:p>
        </p:txBody>
      </p:sp>
      <p:grpSp>
        <p:nvGrpSpPr>
          <p:cNvPr id="9223" name="Group 7"/>
          <p:cNvGrpSpPr>
            <a:grpSpLocks/>
          </p:cNvGrpSpPr>
          <p:nvPr/>
        </p:nvGrpSpPr>
        <p:grpSpPr bwMode="auto">
          <a:xfrm>
            <a:off x="6934200" y="3276600"/>
            <a:ext cx="762000" cy="2362200"/>
            <a:chOff x="4368" y="2064"/>
            <a:chExt cx="480" cy="1488"/>
          </a:xfrm>
        </p:grpSpPr>
        <p:sp>
          <p:nvSpPr>
            <p:cNvPr id="9224" name="Line 8"/>
            <p:cNvSpPr>
              <a:spLocks noChangeShapeType="1"/>
            </p:cNvSpPr>
            <p:nvPr/>
          </p:nvSpPr>
          <p:spPr bwMode="auto">
            <a:xfrm>
              <a:off x="4368" y="2064"/>
              <a:ext cx="0" cy="14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9225" name="Line 9"/>
            <p:cNvSpPr>
              <a:spLocks noChangeShapeType="1"/>
            </p:cNvSpPr>
            <p:nvPr/>
          </p:nvSpPr>
          <p:spPr bwMode="auto">
            <a:xfrm flipV="1">
              <a:off x="4368" y="2064"/>
              <a:ext cx="240" cy="2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9226" name="Line 10"/>
            <p:cNvSpPr>
              <a:spLocks noChangeShapeType="1"/>
            </p:cNvSpPr>
            <p:nvPr/>
          </p:nvSpPr>
          <p:spPr bwMode="auto">
            <a:xfrm flipV="1">
              <a:off x="4368" y="2064"/>
              <a:ext cx="336" cy="4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9227" name="Line 11"/>
            <p:cNvSpPr>
              <a:spLocks noChangeShapeType="1"/>
            </p:cNvSpPr>
            <p:nvPr/>
          </p:nvSpPr>
          <p:spPr bwMode="auto">
            <a:xfrm flipV="1">
              <a:off x="4368" y="2064"/>
              <a:ext cx="144" cy="14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9228" name="Line 12"/>
            <p:cNvSpPr>
              <a:spLocks noChangeShapeType="1"/>
            </p:cNvSpPr>
            <p:nvPr/>
          </p:nvSpPr>
          <p:spPr bwMode="auto">
            <a:xfrm flipV="1">
              <a:off x="4368" y="2064"/>
              <a:ext cx="480" cy="57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9229" name="Line 13"/>
            <p:cNvSpPr>
              <a:spLocks noChangeShapeType="1"/>
            </p:cNvSpPr>
            <p:nvPr/>
          </p:nvSpPr>
          <p:spPr bwMode="auto">
            <a:xfrm flipV="1">
              <a:off x="4368" y="2208"/>
              <a:ext cx="480" cy="57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9230" name="Line 14"/>
            <p:cNvSpPr>
              <a:spLocks noChangeShapeType="1"/>
            </p:cNvSpPr>
            <p:nvPr/>
          </p:nvSpPr>
          <p:spPr bwMode="auto">
            <a:xfrm flipV="1">
              <a:off x="4368" y="2352"/>
              <a:ext cx="480" cy="57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9231" name="Line 15"/>
            <p:cNvSpPr>
              <a:spLocks noChangeShapeType="1"/>
            </p:cNvSpPr>
            <p:nvPr/>
          </p:nvSpPr>
          <p:spPr bwMode="auto">
            <a:xfrm flipV="1">
              <a:off x="4368" y="2496"/>
              <a:ext cx="480" cy="57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9232" name="Line 16"/>
            <p:cNvSpPr>
              <a:spLocks noChangeShapeType="1"/>
            </p:cNvSpPr>
            <p:nvPr/>
          </p:nvSpPr>
          <p:spPr bwMode="auto">
            <a:xfrm flipV="1">
              <a:off x="4368" y="2640"/>
              <a:ext cx="480" cy="57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9233" name="Line 17"/>
            <p:cNvSpPr>
              <a:spLocks noChangeShapeType="1"/>
            </p:cNvSpPr>
            <p:nvPr/>
          </p:nvSpPr>
          <p:spPr bwMode="auto">
            <a:xfrm flipV="1">
              <a:off x="4368" y="2784"/>
              <a:ext cx="480" cy="57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9234" name="Line 18"/>
            <p:cNvSpPr>
              <a:spLocks noChangeShapeType="1"/>
            </p:cNvSpPr>
            <p:nvPr/>
          </p:nvSpPr>
          <p:spPr bwMode="auto">
            <a:xfrm flipV="1">
              <a:off x="4368" y="2928"/>
              <a:ext cx="480" cy="57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9235" name="Line 19"/>
            <p:cNvSpPr>
              <a:spLocks noChangeShapeType="1"/>
            </p:cNvSpPr>
            <p:nvPr/>
          </p:nvSpPr>
          <p:spPr bwMode="auto">
            <a:xfrm flipV="1">
              <a:off x="4464" y="3072"/>
              <a:ext cx="384" cy="48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9236" name="Line 20"/>
            <p:cNvSpPr>
              <a:spLocks noChangeShapeType="1"/>
            </p:cNvSpPr>
            <p:nvPr/>
          </p:nvSpPr>
          <p:spPr bwMode="auto">
            <a:xfrm flipV="1">
              <a:off x="4608" y="3216"/>
              <a:ext cx="240" cy="3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9237" name="Line 21"/>
            <p:cNvSpPr>
              <a:spLocks noChangeShapeType="1"/>
            </p:cNvSpPr>
            <p:nvPr/>
          </p:nvSpPr>
          <p:spPr bwMode="auto">
            <a:xfrm flipH="1">
              <a:off x="4704" y="3408"/>
              <a:ext cx="144" cy="14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grpSp>
      <p:grpSp>
        <p:nvGrpSpPr>
          <p:cNvPr id="9238" name="Group 22"/>
          <p:cNvGrpSpPr>
            <a:grpSpLocks/>
          </p:cNvGrpSpPr>
          <p:nvPr/>
        </p:nvGrpSpPr>
        <p:grpSpPr bwMode="auto">
          <a:xfrm>
            <a:off x="6553200" y="3429000"/>
            <a:ext cx="304800" cy="2209800"/>
            <a:chOff x="5280" y="2064"/>
            <a:chExt cx="192" cy="1392"/>
          </a:xfrm>
        </p:grpSpPr>
        <p:grpSp>
          <p:nvGrpSpPr>
            <p:cNvPr id="15375" name="Group 23"/>
            <p:cNvGrpSpPr>
              <a:grpSpLocks/>
            </p:cNvGrpSpPr>
            <p:nvPr/>
          </p:nvGrpSpPr>
          <p:grpSpPr bwMode="auto">
            <a:xfrm>
              <a:off x="5280" y="2064"/>
              <a:ext cx="192" cy="192"/>
              <a:chOff x="5280" y="2064"/>
              <a:chExt cx="192" cy="192"/>
            </a:xfrm>
          </p:grpSpPr>
          <p:sp>
            <p:nvSpPr>
              <p:cNvPr id="9240" name="Line 24"/>
              <p:cNvSpPr>
                <a:spLocks noChangeShapeType="1"/>
              </p:cNvSpPr>
              <p:nvPr/>
            </p:nvSpPr>
            <p:spPr bwMode="auto">
              <a:xfrm>
                <a:off x="5328" y="2160"/>
                <a:ext cx="96" cy="0"/>
              </a:xfrm>
              <a:prstGeom prst="line">
                <a:avLst/>
              </a:prstGeom>
              <a:noFill/>
              <a:ln w="38100">
                <a:solidFill>
                  <a:srgbClr val="CC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9241" name="Line 25"/>
              <p:cNvSpPr>
                <a:spLocks noChangeShapeType="1"/>
              </p:cNvSpPr>
              <p:nvPr/>
            </p:nvSpPr>
            <p:spPr bwMode="auto">
              <a:xfrm>
                <a:off x="5376" y="2112"/>
                <a:ext cx="0" cy="96"/>
              </a:xfrm>
              <a:prstGeom prst="line">
                <a:avLst/>
              </a:prstGeom>
              <a:noFill/>
              <a:ln w="38100">
                <a:solidFill>
                  <a:srgbClr val="CC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9242" name="Oval 26"/>
              <p:cNvSpPr>
                <a:spLocks noChangeArrowheads="1"/>
              </p:cNvSpPr>
              <p:nvPr/>
            </p:nvSpPr>
            <p:spPr bwMode="auto">
              <a:xfrm>
                <a:off x="5280" y="2064"/>
                <a:ext cx="192" cy="192"/>
              </a:xfrm>
              <a:prstGeom prst="ellipse">
                <a:avLst/>
              </a:prstGeom>
              <a:noFill/>
              <a:ln w="19050">
                <a:solidFill>
                  <a:srgbClr val="CC33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grpSp>
        <p:grpSp>
          <p:nvGrpSpPr>
            <p:cNvPr id="15376" name="Group 27"/>
            <p:cNvGrpSpPr>
              <a:grpSpLocks/>
            </p:cNvGrpSpPr>
            <p:nvPr/>
          </p:nvGrpSpPr>
          <p:grpSpPr bwMode="auto">
            <a:xfrm>
              <a:off x="5280" y="2304"/>
              <a:ext cx="192" cy="192"/>
              <a:chOff x="5280" y="2064"/>
              <a:chExt cx="192" cy="192"/>
            </a:xfrm>
          </p:grpSpPr>
          <p:sp>
            <p:nvSpPr>
              <p:cNvPr id="9244" name="Line 28"/>
              <p:cNvSpPr>
                <a:spLocks noChangeShapeType="1"/>
              </p:cNvSpPr>
              <p:nvPr/>
            </p:nvSpPr>
            <p:spPr bwMode="auto">
              <a:xfrm>
                <a:off x="5328" y="2160"/>
                <a:ext cx="96" cy="0"/>
              </a:xfrm>
              <a:prstGeom prst="line">
                <a:avLst/>
              </a:prstGeom>
              <a:noFill/>
              <a:ln w="38100">
                <a:solidFill>
                  <a:srgbClr val="CC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9245" name="Line 29"/>
              <p:cNvSpPr>
                <a:spLocks noChangeShapeType="1"/>
              </p:cNvSpPr>
              <p:nvPr/>
            </p:nvSpPr>
            <p:spPr bwMode="auto">
              <a:xfrm>
                <a:off x="5376" y="2112"/>
                <a:ext cx="0" cy="96"/>
              </a:xfrm>
              <a:prstGeom prst="line">
                <a:avLst/>
              </a:prstGeom>
              <a:noFill/>
              <a:ln w="38100">
                <a:solidFill>
                  <a:srgbClr val="CC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9246" name="Oval 30"/>
              <p:cNvSpPr>
                <a:spLocks noChangeArrowheads="1"/>
              </p:cNvSpPr>
              <p:nvPr/>
            </p:nvSpPr>
            <p:spPr bwMode="auto">
              <a:xfrm>
                <a:off x="5280" y="2064"/>
                <a:ext cx="192" cy="192"/>
              </a:xfrm>
              <a:prstGeom prst="ellipse">
                <a:avLst/>
              </a:prstGeom>
              <a:noFill/>
              <a:ln w="19050">
                <a:solidFill>
                  <a:srgbClr val="CC33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grpSp>
        <p:grpSp>
          <p:nvGrpSpPr>
            <p:cNvPr id="15377" name="Group 31"/>
            <p:cNvGrpSpPr>
              <a:grpSpLocks/>
            </p:cNvGrpSpPr>
            <p:nvPr/>
          </p:nvGrpSpPr>
          <p:grpSpPr bwMode="auto">
            <a:xfrm>
              <a:off x="5280" y="2544"/>
              <a:ext cx="192" cy="192"/>
              <a:chOff x="5280" y="2064"/>
              <a:chExt cx="192" cy="192"/>
            </a:xfrm>
          </p:grpSpPr>
          <p:sp>
            <p:nvSpPr>
              <p:cNvPr id="9248" name="Line 32"/>
              <p:cNvSpPr>
                <a:spLocks noChangeShapeType="1"/>
              </p:cNvSpPr>
              <p:nvPr/>
            </p:nvSpPr>
            <p:spPr bwMode="auto">
              <a:xfrm>
                <a:off x="5328" y="2160"/>
                <a:ext cx="96" cy="0"/>
              </a:xfrm>
              <a:prstGeom prst="line">
                <a:avLst/>
              </a:prstGeom>
              <a:noFill/>
              <a:ln w="38100">
                <a:solidFill>
                  <a:srgbClr val="CC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9249" name="Line 33"/>
              <p:cNvSpPr>
                <a:spLocks noChangeShapeType="1"/>
              </p:cNvSpPr>
              <p:nvPr/>
            </p:nvSpPr>
            <p:spPr bwMode="auto">
              <a:xfrm>
                <a:off x="5376" y="2112"/>
                <a:ext cx="0" cy="96"/>
              </a:xfrm>
              <a:prstGeom prst="line">
                <a:avLst/>
              </a:prstGeom>
              <a:noFill/>
              <a:ln w="38100">
                <a:solidFill>
                  <a:srgbClr val="CC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9250" name="Oval 34"/>
              <p:cNvSpPr>
                <a:spLocks noChangeArrowheads="1"/>
              </p:cNvSpPr>
              <p:nvPr/>
            </p:nvSpPr>
            <p:spPr bwMode="auto">
              <a:xfrm>
                <a:off x="5280" y="2064"/>
                <a:ext cx="192" cy="192"/>
              </a:xfrm>
              <a:prstGeom prst="ellipse">
                <a:avLst/>
              </a:prstGeom>
              <a:noFill/>
              <a:ln w="19050">
                <a:solidFill>
                  <a:srgbClr val="CC33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grpSp>
        <p:grpSp>
          <p:nvGrpSpPr>
            <p:cNvPr id="15378" name="Group 35"/>
            <p:cNvGrpSpPr>
              <a:grpSpLocks/>
            </p:cNvGrpSpPr>
            <p:nvPr/>
          </p:nvGrpSpPr>
          <p:grpSpPr bwMode="auto">
            <a:xfrm>
              <a:off x="5280" y="2784"/>
              <a:ext cx="192" cy="192"/>
              <a:chOff x="5280" y="2064"/>
              <a:chExt cx="192" cy="192"/>
            </a:xfrm>
          </p:grpSpPr>
          <p:sp>
            <p:nvSpPr>
              <p:cNvPr id="9252" name="Line 36"/>
              <p:cNvSpPr>
                <a:spLocks noChangeShapeType="1"/>
              </p:cNvSpPr>
              <p:nvPr/>
            </p:nvSpPr>
            <p:spPr bwMode="auto">
              <a:xfrm>
                <a:off x="5328" y="2160"/>
                <a:ext cx="96" cy="0"/>
              </a:xfrm>
              <a:prstGeom prst="line">
                <a:avLst/>
              </a:prstGeom>
              <a:noFill/>
              <a:ln w="38100">
                <a:solidFill>
                  <a:srgbClr val="CC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9253" name="Line 37"/>
              <p:cNvSpPr>
                <a:spLocks noChangeShapeType="1"/>
              </p:cNvSpPr>
              <p:nvPr/>
            </p:nvSpPr>
            <p:spPr bwMode="auto">
              <a:xfrm>
                <a:off x="5376" y="2112"/>
                <a:ext cx="0" cy="96"/>
              </a:xfrm>
              <a:prstGeom prst="line">
                <a:avLst/>
              </a:prstGeom>
              <a:noFill/>
              <a:ln w="38100">
                <a:solidFill>
                  <a:srgbClr val="CC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9254" name="Oval 38"/>
              <p:cNvSpPr>
                <a:spLocks noChangeArrowheads="1"/>
              </p:cNvSpPr>
              <p:nvPr/>
            </p:nvSpPr>
            <p:spPr bwMode="auto">
              <a:xfrm>
                <a:off x="5280" y="2064"/>
                <a:ext cx="192" cy="192"/>
              </a:xfrm>
              <a:prstGeom prst="ellipse">
                <a:avLst/>
              </a:prstGeom>
              <a:noFill/>
              <a:ln w="19050">
                <a:solidFill>
                  <a:srgbClr val="CC33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grpSp>
        <p:grpSp>
          <p:nvGrpSpPr>
            <p:cNvPr id="15379" name="Group 39"/>
            <p:cNvGrpSpPr>
              <a:grpSpLocks/>
            </p:cNvGrpSpPr>
            <p:nvPr/>
          </p:nvGrpSpPr>
          <p:grpSpPr bwMode="auto">
            <a:xfrm>
              <a:off x="5280" y="3024"/>
              <a:ext cx="192" cy="192"/>
              <a:chOff x="5280" y="2064"/>
              <a:chExt cx="192" cy="192"/>
            </a:xfrm>
          </p:grpSpPr>
          <p:sp>
            <p:nvSpPr>
              <p:cNvPr id="9256" name="Line 40"/>
              <p:cNvSpPr>
                <a:spLocks noChangeShapeType="1"/>
              </p:cNvSpPr>
              <p:nvPr/>
            </p:nvSpPr>
            <p:spPr bwMode="auto">
              <a:xfrm>
                <a:off x="5328" y="2160"/>
                <a:ext cx="96" cy="0"/>
              </a:xfrm>
              <a:prstGeom prst="line">
                <a:avLst/>
              </a:prstGeom>
              <a:noFill/>
              <a:ln w="38100">
                <a:solidFill>
                  <a:srgbClr val="CC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9257" name="Line 41"/>
              <p:cNvSpPr>
                <a:spLocks noChangeShapeType="1"/>
              </p:cNvSpPr>
              <p:nvPr/>
            </p:nvSpPr>
            <p:spPr bwMode="auto">
              <a:xfrm>
                <a:off x="5376" y="2112"/>
                <a:ext cx="0" cy="96"/>
              </a:xfrm>
              <a:prstGeom prst="line">
                <a:avLst/>
              </a:prstGeom>
              <a:noFill/>
              <a:ln w="38100">
                <a:solidFill>
                  <a:srgbClr val="CC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9258" name="Oval 42"/>
              <p:cNvSpPr>
                <a:spLocks noChangeArrowheads="1"/>
              </p:cNvSpPr>
              <p:nvPr/>
            </p:nvSpPr>
            <p:spPr bwMode="auto">
              <a:xfrm>
                <a:off x="5280" y="2064"/>
                <a:ext cx="192" cy="192"/>
              </a:xfrm>
              <a:prstGeom prst="ellipse">
                <a:avLst/>
              </a:prstGeom>
              <a:noFill/>
              <a:ln w="19050">
                <a:solidFill>
                  <a:srgbClr val="CC33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grpSp>
        <p:grpSp>
          <p:nvGrpSpPr>
            <p:cNvPr id="15380" name="Group 43"/>
            <p:cNvGrpSpPr>
              <a:grpSpLocks/>
            </p:cNvGrpSpPr>
            <p:nvPr/>
          </p:nvGrpSpPr>
          <p:grpSpPr bwMode="auto">
            <a:xfrm>
              <a:off x="5280" y="3264"/>
              <a:ext cx="192" cy="192"/>
              <a:chOff x="5280" y="2064"/>
              <a:chExt cx="192" cy="192"/>
            </a:xfrm>
          </p:grpSpPr>
          <p:sp>
            <p:nvSpPr>
              <p:cNvPr id="9260" name="Line 44"/>
              <p:cNvSpPr>
                <a:spLocks noChangeShapeType="1"/>
              </p:cNvSpPr>
              <p:nvPr/>
            </p:nvSpPr>
            <p:spPr bwMode="auto">
              <a:xfrm>
                <a:off x="5328" y="2160"/>
                <a:ext cx="96" cy="0"/>
              </a:xfrm>
              <a:prstGeom prst="line">
                <a:avLst/>
              </a:prstGeom>
              <a:noFill/>
              <a:ln w="38100">
                <a:solidFill>
                  <a:srgbClr val="CC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9261" name="Line 45"/>
              <p:cNvSpPr>
                <a:spLocks noChangeShapeType="1"/>
              </p:cNvSpPr>
              <p:nvPr/>
            </p:nvSpPr>
            <p:spPr bwMode="auto">
              <a:xfrm>
                <a:off x="5376" y="2112"/>
                <a:ext cx="0" cy="96"/>
              </a:xfrm>
              <a:prstGeom prst="line">
                <a:avLst/>
              </a:prstGeom>
              <a:noFill/>
              <a:ln w="38100">
                <a:solidFill>
                  <a:srgbClr val="CC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9262" name="Oval 46"/>
              <p:cNvSpPr>
                <a:spLocks noChangeArrowheads="1"/>
              </p:cNvSpPr>
              <p:nvPr/>
            </p:nvSpPr>
            <p:spPr bwMode="auto">
              <a:xfrm>
                <a:off x="5280" y="2064"/>
                <a:ext cx="192" cy="192"/>
              </a:xfrm>
              <a:prstGeom prst="ellipse">
                <a:avLst/>
              </a:prstGeom>
              <a:noFill/>
              <a:ln w="19050">
                <a:solidFill>
                  <a:srgbClr val="CC33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grpSp>
      </p:grpSp>
      <p:grpSp>
        <p:nvGrpSpPr>
          <p:cNvPr id="9263" name="Group 47"/>
          <p:cNvGrpSpPr>
            <a:grpSpLocks/>
          </p:cNvGrpSpPr>
          <p:nvPr/>
        </p:nvGrpSpPr>
        <p:grpSpPr bwMode="auto">
          <a:xfrm>
            <a:off x="7010400" y="3581400"/>
            <a:ext cx="152400" cy="1905000"/>
            <a:chOff x="5040" y="2160"/>
            <a:chExt cx="96" cy="1200"/>
          </a:xfrm>
        </p:grpSpPr>
        <p:sp>
          <p:nvSpPr>
            <p:cNvPr id="9264" name="Line 48"/>
            <p:cNvSpPr>
              <a:spLocks noChangeShapeType="1"/>
            </p:cNvSpPr>
            <p:nvPr/>
          </p:nvSpPr>
          <p:spPr bwMode="auto">
            <a:xfrm>
              <a:off x="5040" y="2160"/>
              <a:ext cx="96" cy="0"/>
            </a:xfrm>
            <a:prstGeom prst="line">
              <a:avLst/>
            </a:prstGeom>
            <a:noFill/>
            <a:ln w="38100">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9265" name="Line 49"/>
            <p:cNvSpPr>
              <a:spLocks noChangeShapeType="1"/>
            </p:cNvSpPr>
            <p:nvPr/>
          </p:nvSpPr>
          <p:spPr bwMode="auto">
            <a:xfrm>
              <a:off x="5040" y="2400"/>
              <a:ext cx="96" cy="0"/>
            </a:xfrm>
            <a:prstGeom prst="line">
              <a:avLst/>
            </a:prstGeom>
            <a:noFill/>
            <a:ln w="38100">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9266" name="Line 50"/>
            <p:cNvSpPr>
              <a:spLocks noChangeShapeType="1"/>
            </p:cNvSpPr>
            <p:nvPr/>
          </p:nvSpPr>
          <p:spPr bwMode="auto">
            <a:xfrm>
              <a:off x="5040" y="2640"/>
              <a:ext cx="96" cy="0"/>
            </a:xfrm>
            <a:prstGeom prst="line">
              <a:avLst/>
            </a:prstGeom>
            <a:noFill/>
            <a:ln w="38100">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9267" name="Line 51"/>
            <p:cNvSpPr>
              <a:spLocks noChangeShapeType="1"/>
            </p:cNvSpPr>
            <p:nvPr/>
          </p:nvSpPr>
          <p:spPr bwMode="auto">
            <a:xfrm>
              <a:off x="5040" y="2880"/>
              <a:ext cx="96" cy="0"/>
            </a:xfrm>
            <a:prstGeom prst="line">
              <a:avLst/>
            </a:prstGeom>
            <a:noFill/>
            <a:ln w="38100">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9268" name="Line 52"/>
            <p:cNvSpPr>
              <a:spLocks noChangeShapeType="1"/>
            </p:cNvSpPr>
            <p:nvPr/>
          </p:nvSpPr>
          <p:spPr bwMode="auto">
            <a:xfrm>
              <a:off x="5040" y="3120"/>
              <a:ext cx="96" cy="0"/>
            </a:xfrm>
            <a:prstGeom prst="line">
              <a:avLst/>
            </a:prstGeom>
            <a:noFill/>
            <a:ln w="38100">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9269" name="Line 53"/>
            <p:cNvSpPr>
              <a:spLocks noChangeShapeType="1"/>
            </p:cNvSpPr>
            <p:nvPr/>
          </p:nvSpPr>
          <p:spPr bwMode="auto">
            <a:xfrm>
              <a:off x="5040" y="3360"/>
              <a:ext cx="96" cy="0"/>
            </a:xfrm>
            <a:prstGeom prst="line">
              <a:avLst/>
            </a:prstGeom>
            <a:noFill/>
            <a:ln w="38100">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grpSp>
      <p:sp>
        <p:nvSpPr>
          <p:cNvPr id="9270" name="Rectangle 54"/>
          <p:cNvSpPr>
            <a:spLocks noChangeArrowheads="1"/>
          </p:cNvSpPr>
          <p:nvPr/>
        </p:nvSpPr>
        <p:spPr bwMode="auto">
          <a:xfrm>
            <a:off x="1295400" y="4267200"/>
            <a:ext cx="4284663" cy="915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00">
                <a:latin typeface="Arial" pitchFamily="34" charset="0"/>
              </a:rPr>
              <a:t>3. </a:t>
            </a:r>
            <a:r>
              <a:rPr lang="hu-HU" sz="1800">
                <a:latin typeface="Arial" pitchFamily="34" charset="0"/>
              </a:rPr>
              <a:t>A felület a környezetből molekulákat köt magához (általában oxigén – felületi oxidképződés - elektronaffinitás).</a:t>
            </a:r>
            <a:endParaRPr lang="en-US" sz="1800">
              <a:latin typeface="Arial" pitchFamily="34" charset="0"/>
            </a:endParaRPr>
          </a:p>
        </p:txBody>
      </p:sp>
      <p:sp>
        <p:nvSpPr>
          <p:cNvPr id="9271" name="Rectangle 55"/>
          <p:cNvSpPr>
            <a:spLocks noChangeArrowheads="1"/>
          </p:cNvSpPr>
          <p:nvPr/>
        </p:nvSpPr>
        <p:spPr bwMode="auto">
          <a:xfrm>
            <a:off x="1295400" y="5334000"/>
            <a:ext cx="41148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800">
                <a:latin typeface="Arial" pitchFamily="34" charset="0"/>
              </a:rPr>
              <a:t>4. </a:t>
            </a:r>
            <a:r>
              <a:rPr lang="hu-HU" sz="1800">
                <a:latin typeface="Arial" pitchFamily="34" charset="0"/>
              </a:rPr>
              <a:t>A felület negatív töltésűvé válik, és pozitív ionokat vonz magához.</a:t>
            </a:r>
            <a:endParaRPr lang="en-US" sz="180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dissolve">
                                      <p:cBhvr>
                                        <p:cTn id="7" dur="500"/>
                                        <p:tgtEl>
                                          <p:spTgt spid="9222"/>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9223"/>
                                        </p:tgtEl>
                                        <p:attrNameLst>
                                          <p:attrName>style.visibility</p:attrName>
                                        </p:attrNameLst>
                                      </p:cBhvr>
                                      <p:to>
                                        <p:strVal val="visible"/>
                                      </p:to>
                                    </p:set>
                                    <p:animEffect transition="in" filter="dissolve">
                                      <p:cBhvr>
                                        <p:cTn id="11" dur="500"/>
                                        <p:tgtEl>
                                          <p:spTgt spid="922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9270"/>
                                        </p:tgtEl>
                                        <p:attrNameLst>
                                          <p:attrName>style.visibility</p:attrName>
                                        </p:attrNameLst>
                                      </p:cBhvr>
                                      <p:to>
                                        <p:strVal val="visible"/>
                                      </p:to>
                                    </p:set>
                                    <p:animEffect transition="in" filter="dissolve">
                                      <p:cBhvr>
                                        <p:cTn id="16" dur="500"/>
                                        <p:tgtEl>
                                          <p:spTgt spid="9270"/>
                                        </p:tgtEl>
                                      </p:cBhvr>
                                    </p:animEffect>
                                  </p:childTnLst>
                                </p:cTn>
                              </p:par>
                            </p:childTnLst>
                          </p:cTn>
                        </p:par>
                        <p:par>
                          <p:cTn id="17" fill="hold" nodeType="afterGroup">
                            <p:stCondLst>
                              <p:cond delay="500"/>
                            </p:stCondLst>
                            <p:childTnLst>
                              <p:par>
                                <p:cTn id="18" presetID="23" presetClass="entr" presetSubtype="528" fill="hold" nodeType="afterEffect">
                                  <p:stCondLst>
                                    <p:cond delay="0"/>
                                  </p:stCondLst>
                                  <p:childTnLst>
                                    <p:set>
                                      <p:cBhvr>
                                        <p:cTn id="19" dur="1" fill="hold">
                                          <p:stCondLst>
                                            <p:cond delay="0"/>
                                          </p:stCondLst>
                                        </p:cTn>
                                        <p:tgtEl>
                                          <p:spTgt spid="9263"/>
                                        </p:tgtEl>
                                        <p:attrNameLst>
                                          <p:attrName>style.visibility</p:attrName>
                                        </p:attrNameLst>
                                      </p:cBhvr>
                                      <p:to>
                                        <p:strVal val="visible"/>
                                      </p:to>
                                    </p:set>
                                    <p:anim calcmode="lin" valueType="num">
                                      <p:cBhvr>
                                        <p:cTn id="20" dur="500" fill="hold"/>
                                        <p:tgtEl>
                                          <p:spTgt spid="9263"/>
                                        </p:tgtEl>
                                        <p:attrNameLst>
                                          <p:attrName>ppt_w</p:attrName>
                                        </p:attrNameLst>
                                      </p:cBhvr>
                                      <p:tavLst>
                                        <p:tav tm="0">
                                          <p:val>
                                            <p:fltVal val="0"/>
                                          </p:val>
                                        </p:tav>
                                        <p:tav tm="100000">
                                          <p:val>
                                            <p:strVal val="#ppt_w"/>
                                          </p:val>
                                        </p:tav>
                                      </p:tavLst>
                                    </p:anim>
                                    <p:anim calcmode="lin" valueType="num">
                                      <p:cBhvr>
                                        <p:cTn id="21" dur="500" fill="hold"/>
                                        <p:tgtEl>
                                          <p:spTgt spid="9263"/>
                                        </p:tgtEl>
                                        <p:attrNameLst>
                                          <p:attrName>ppt_h</p:attrName>
                                        </p:attrNameLst>
                                      </p:cBhvr>
                                      <p:tavLst>
                                        <p:tav tm="0">
                                          <p:val>
                                            <p:fltVal val="0"/>
                                          </p:val>
                                        </p:tav>
                                        <p:tav tm="100000">
                                          <p:val>
                                            <p:strVal val="#ppt_h"/>
                                          </p:val>
                                        </p:tav>
                                      </p:tavLst>
                                    </p:anim>
                                    <p:anim calcmode="lin" valueType="num">
                                      <p:cBhvr>
                                        <p:cTn id="22" dur="500" fill="hold"/>
                                        <p:tgtEl>
                                          <p:spTgt spid="9263"/>
                                        </p:tgtEl>
                                        <p:attrNameLst>
                                          <p:attrName>ppt_x</p:attrName>
                                        </p:attrNameLst>
                                      </p:cBhvr>
                                      <p:tavLst>
                                        <p:tav tm="0">
                                          <p:val>
                                            <p:fltVal val="0.5"/>
                                          </p:val>
                                        </p:tav>
                                        <p:tav tm="100000">
                                          <p:val>
                                            <p:strVal val="#ppt_x"/>
                                          </p:val>
                                        </p:tav>
                                      </p:tavLst>
                                    </p:anim>
                                    <p:anim calcmode="lin" valueType="num">
                                      <p:cBhvr>
                                        <p:cTn id="23" dur="500" fill="hold"/>
                                        <p:tgtEl>
                                          <p:spTgt spid="9263"/>
                                        </p:tgtEl>
                                        <p:attrNameLst>
                                          <p:attrName>ppt_y</p:attrName>
                                        </p:attrNameLst>
                                      </p:cBhvr>
                                      <p:tavLst>
                                        <p:tav tm="0">
                                          <p:val>
                                            <p:fltVal val="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9271"/>
                                        </p:tgtEl>
                                        <p:attrNameLst>
                                          <p:attrName>style.visibility</p:attrName>
                                        </p:attrNameLst>
                                      </p:cBhvr>
                                      <p:to>
                                        <p:strVal val="visible"/>
                                      </p:to>
                                    </p:set>
                                    <p:animEffect transition="in" filter="dissolve">
                                      <p:cBhvr>
                                        <p:cTn id="28" dur="500"/>
                                        <p:tgtEl>
                                          <p:spTgt spid="9271"/>
                                        </p:tgtEl>
                                      </p:cBhvr>
                                    </p:animEffect>
                                  </p:childTnLst>
                                </p:cTn>
                              </p:par>
                            </p:childTnLst>
                          </p:cTn>
                        </p:par>
                        <p:par>
                          <p:cTn id="29" fill="hold" nodeType="afterGroup">
                            <p:stCondLst>
                              <p:cond delay="500"/>
                            </p:stCondLst>
                            <p:childTnLst>
                              <p:par>
                                <p:cTn id="30" presetID="23" presetClass="entr" presetSubtype="528" fill="hold" nodeType="afterEffect">
                                  <p:stCondLst>
                                    <p:cond delay="0"/>
                                  </p:stCondLst>
                                  <p:childTnLst>
                                    <p:set>
                                      <p:cBhvr>
                                        <p:cTn id="31" dur="1" fill="hold">
                                          <p:stCondLst>
                                            <p:cond delay="0"/>
                                          </p:stCondLst>
                                        </p:cTn>
                                        <p:tgtEl>
                                          <p:spTgt spid="9238"/>
                                        </p:tgtEl>
                                        <p:attrNameLst>
                                          <p:attrName>style.visibility</p:attrName>
                                        </p:attrNameLst>
                                      </p:cBhvr>
                                      <p:to>
                                        <p:strVal val="visible"/>
                                      </p:to>
                                    </p:set>
                                    <p:anim calcmode="lin" valueType="num">
                                      <p:cBhvr>
                                        <p:cTn id="32" dur="500" fill="hold"/>
                                        <p:tgtEl>
                                          <p:spTgt spid="9238"/>
                                        </p:tgtEl>
                                        <p:attrNameLst>
                                          <p:attrName>ppt_w</p:attrName>
                                        </p:attrNameLst>
                                      </p:cBhvr>
                                      <p:tavLst>
                                        <p:tav tm="0">
                                          <p:val>
                                            <p:fltVal val="0"/>
                                          </p:val>
                                        </p:tav>
                                        <p:tav tm="100000">
                                          <p:val>
                                            <p:strVal val="#ppt_w"/>
                                          </p:val>
                                        </p:tav>
                                      </p:tavLst>
                                    </p:anim>
                                    <p:anim calcmode="lin" valueType="num">
                                      <p:cBhvr>
                                        <p:cTn id="33" dur="500" fill="hold"/>
                                        <p:tgtEl>
                                          <p:spTgt spid="9238"/>
                                        </p:tgtEl>
                                        <p:attrNameLst>
                                          <p:attrName>ppt_h</p:attrName>
                                        </p:attrNameLst>
                                      </p:cBhvr>
                                      <p:tavLst>
                                        <p:tav tm="0">
                                          <p:val>
                                            <p:fltVal val="0"/>
                                          </p:val>
                                        </p:tav>
                                        <p:tav tm="100000">
                                          <p:val>
                                            <p:strVal val="#ppt_h"/>
                                          </p:val>
                                        </p:tav>
                                      </p:tavLst>
                                    </p:anim>
                                    <p:anim calcmode="lin" valueType="num">
                                      <p:cBhvr>
                                        <p:cTn id="34" dur="500" fill="hold"/>
                                        <p:tgtEl>
                                          <p:spTgt spid="9238"/>
                                        </p:tgtEl>
                                        <p:attrNameLst>
                                          <p:attrName>ppt_x</p:attrName>
                                        </p:attrNameLst>
                                      </p:cBhvr>
                                      <p:tavLst>
                                        <p:tav tm="0">
                                          <p:val>
                                            <p:fltVal val="0.5"/>
                                          </p:val>
                                        </p:tav>
                                        <p:tav tm="100000">
                                          <p:val>
                                            <p:strVal val="#ppt_x"/>
                                          </p:val>
                                        </p:tav>
                                      </p:tavLst>
                                    </p:anim>
                                    <p:anim calcmode="lin" valueType="num">
                                      <p:cBhvr>
                                        <p:cTn id="35" dur="500" fill="hold"/>
                                        <p:tgtEl>
                                          <p:spTgt spid="923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utoUpdateAnimBg="0"/>
      <p:bldP spid="9270" grpId="0" autoUpdateAnimBg="0"/>
      <p:bldP spid="927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Feltöltődés érintkezés és szétválás útján</a:t>
            </a:r>
            <a:endParaRPr lang="hu-HU"/>
          </a:p>
        </p:txBody>
      </p:sp>
      <p:sp>
        <p:nvSpPr>
          <p:cNvPr id="10243" name="Text Box 3"/>
          <p:cNvSpPr txBox="1">
            <a:spLocks noChangeArrowheads="1"/>
          </p:cNvSpPr>
          <p:nvPr/>
        </p:nvSpPr>
        <p:spPr bwMode="auto">
          <a:xfrm>
            <a:off x="685800" y="1371600"/>
            <a:ext cx="7924800"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i="1"/>
              <a:t>Ionok</a:t>
            </a:r>
            <a:r>
              <a:rPr lang="hu-HU" i="1"/>
              <a:t> átadása határfelületen</a:t>
            </a:r>
            <a:r>
              <a:rPr lang="hu-HU"/>
              <a:t> </a:t>
            </a:r>
          </a:p>
          <a:p>
            <a:pPr>
              <a:spcBef>
                <a:spcPct val="50000"/>
              </a:spcBef>
            </a:pPr>
            <a:r>
              <a:rPr lang="hu-HU"/>
              <a:t>Abszorbeált felületi ionréteg átadása szigetelők érintkezésekor:</a:t>
            </a:r>
          </a:p>
        </p:txBody>
      </p:sp>
      <p:pic>
        <p:nvPicPr>
          <p:cNvPr id="16387" name="Picture 5" descr="070"/>
          <p:cNvPicPr>
            <a:picLocks noChangeAspect="1" noChangeArrowheads="1"/>
          </p:cNvPicPr>
          <p:nvPr/>
        </p:nvPicPr>
        <p:blipFill>
          <a:blip r:embed="rId2">
            <a:clrChange>
              <a:clrFrom>
                <a:srgbClr val="FFFFFF"/>
              </a:clrFrom>
              <a:clrTo>
                <a:srgbClr val="FFFFFF">
                  <a:alpha val="0"/>
                </a:srgbClr>
              </a:clrTo>
            </a:clrChange>
            <a:lum bright="-30000" contrast="48000"/>
          </a:blip>
          <a:srcRect/>
          <a:stretch>
            <a:fillRect/>
          </a:stretch>
        </p:blipFill>
        <p:spPr bwMode="auto">
          <a:xfrm>
            <a:off x="3505200" y="2438400"/>
            <a:ext cx="2406650" cy="346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Feltöltődés érintkezés és szétválás útján</a:t>
            </a:r>
            <a:endParaRPr lang="hu-HU"/>
          </a:p>
        </p:txBody>
      </p:sp>
      <p:sp>
        <p:nvSpPr>
          <p:cNvPr id="11267" name="Text Box 3"/>
          <p:cNvSpPr txBox="1">
            <a:spLocks noChangeArrowheads="1"/>
          </p:cNvSpPr>
          <p:nvPr/>
        </p:nvSpPr>
        <p:spPr bwMode="auto">
          <a:xfrm>
            <a:off x="685800" y="1371600"/>
            <a:ext cx="7924800"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i="1"/>
              <a:t>Ionok</a:t>
            </a:r>
            <a:r>
              <a:rPr lang="hu-HU" i="1"/>
              <a:t> átadása határfelületen</a:t>
            </a:r>
            <a:r>
              <a:rPr lang="hu-HU"/>
              <a:t> </a:t>
            </a:r>
          </a:p>
          <a:p>
            <a:pPr>
              <a:spcBef>
                <a:spcPct val="50000"/>
              </a:spcBef>
            </a:pPr>
            <a:r>
              <a:rPr lang="hu-HU"/>
              <a:t>Felületi töltések átadása diffúzió hatására:</a:t>
            </a:r>
          </a:p>
        </p:txBody>
      </p:sp>
      <p:pic>
        <p:nvPicPr>
          <p:cNvPr id="17411" name="Picture 5" descr="071"/>
          <p:cNvPicPr>
            <a:picLocks noChangeAspect="1" noChangeArrowheads="1"/>
          </p:cNvPicPr>
          <p:nvPr/>
        </p:nvPicPr>
        <p:blipFill>
          <a:blip r:embed="rId2">
            <a:clrChange>
              <a:clrFrom>
                <a:srgbClr val="FFFFFF"/>
              </a:clrFrom>
              <a:clrTo>
                <a:srgbClr val="FFFFFF">
                  <a:alpha val="0"/>
                </a:srgbClr>
              </a:clrTo>
            </a:clrChange>
            <a:lum bright="-30000" contrast="30000"/>
          </a:blip>
          <a:srcRect/>
          <a:stretch>
            <a:fillRect/>
          </a:stretch>
        </p:blipFill>
        <p:spPr bwMode="auto">
          <a:xfrm>
            <a:off x="1143000" y="2590800"/>
            <a:ext cx="7010400" cy="3595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Feltöltődés érintkezés és szétválás útján</a:t>
            </a:r>
            <a:endParaRPr lang="hu-HU"/>
          </a:p>
        </p:txBody>
      </p:sp>
      <p:sp>
        <p:nvSpPr>
          <p:cNvPr id="12291" name="Text Box 3"/>
          <p:cNvSpPr txBox="1">
            <a:spLocks noChangeArrowheads="1"/>
          </p:cNvSpPr>
          <p:nvPr/>
        </p:nvSpPr>
        <p:spPr bwMode="auto">
          <a:xfrm>
            <a:off x="685800" y="1371600"/>
            <a:ext cx="7924800"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i="1"/>
              <a:t>Feltöltött felületek szétválása</a:t>
            </a:r>
            <a:r>
              <a:rPr lang="hu-HU"/>
              <a:t> </a:t>
            </a:r>
          </a:p>
          <a:p>
            <a:pPr>
              <a:spcBef>
                <a:spcPct val="50000"/>
              </a:spcBef>
            </a:pPr>
            <a:r>
              <a:rPr lang="hu-HU"/>
              <a:t>Elektronok visszavándorlása alagúthatás következtében:</a:t>
            </a:r>
          </a:p>
        </p:txBody>
      </p:sp>
      <p:pic>
        <p:nvPicPr>
          <p:cNvPr id="18435" name="Picture 5" descr="073"/>
          <p:cNvPicPr>
            <a:picLocks noChangeAspect="1" noChangeArrowheads="1"/>
          </p:cNvPicPr>
          <p:nvPr/>
        </p:nvPicPr>
        <p:blipFill>
          <a:blip r:embed="rId2">
            <a:clrChange>
              <a:clrFrom>
                <a:srgbClr val="FFFFFF"/>
              </a:clrFrom>
              <a:clrTo>
                <a:srgbClr val="FFFFFF">
                  <a:alpha val="0"/>
                </a:srgbClr>
              </a:clrTo>
            </a:clrChange>
            <a:lum bright="-36000" contrast="42000"/>
          </a:blip>
          <a:srcRect/>
          <a:stretch>
            <a:fillRect/>
          </a:stretch>
        </p:blipFill>
        <p:spPr bwMode="auto">
          <a:xfrm>
            <a:off x="2514600" y="3048000"/>
            <a:ext cx="4114800" cy="224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Feltöltődés érintkezés és szétválás útján</a:t>
            </a:r>
            <a:endParaRPr lang="hu-HU"/>
          </a:p>
        </p:txBody>
      </p:sp>
      <p:sp>
        <p:nvSpPr>
          <p:cNvPr id="13315" name="Text Box 3"/>
          <p:cNvSpPr txBox="1">
            <a:spLocks noChangeArrowheads="1"/>
          </p:cNvSpPr>
          <p:nvPr/>
        </p:nvSpPr>
        <p:spPr bwMode="auto">
          <a:xfrm>
            <a:off x="685800" y="1371600"/>
            <a:ext cx="4419600"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i="1"/>
              <a:t>Feltöltött felületek szétválása</a:t>
            </a:r>
            <a:r>
              <a:rPr lang="hu-HU"/>
              <a:t> </a:t>
            </a:r>
          </a:p>
          <a:p>
            <a:pPr>
              <a:spcBef>
                <a:spcPct val="50000"/>
              </a:spcBef>
            </a:pPr>
            <a:endParaRPr lang="hu-HU"/>
          </a:p>
        </p:txBody>
      </p:sp>
      <p:pic>
        <p:nvPicPr>
          <p:cNvPr id="19459" name="Picture 5" descr="074"/>
          <p:cNvPicPr>
            <a:picLocks noChangeAspect="1" noChangeArrowheads="1"/>
          </p:cNvPicPr>
          <p:nvPr/>
        </p:nvPicPr>
        <p:blipFill>
          <a:blip r:embed="rId2">
            <a:lum bright="-30000" contrast="60000"/>
          </a:blip>
          <a:srcRect/>
          <a:stretch>
            <a:fillRect/>
          </a:stretch>
        </p:blipFill>
        <p:spPr bwMode="auto">
          <a:xfrm>
            <a:off x="3352800" y="1905000"/>
            <a:ext cx="5429250" cy="4241800"/>
          </a:xfrm>
          <a:prstGeom prst="rect">
            <a:avLst/>
          </a:prstGeom>
          <a:noFill/>
          <a:ln w="9525">
            <a:noFill/>
            <a:miter lim="800000"/>
            <a:headEnd/>
            <a:tailEnd/>
          </a:ln>
        </p:spPr>
      </p:pic>
      <p:sp>
        <p:nvSpPr>
          <p:cNvPr id="13318" name="Text Box 6"/>
          <p:cNvSpPr txBox="1">
            <a:spLocks noChangeArrowheads="1"/>
          </p:cNvSpPr>
          <p:nvPr/>
        </p:nvSpPr>
        <p:spPr bwMode="auto">
          <a:xfrm>
            <a:off x="685800" y="2209800"/>
            <a:ext cx="2743200" cy="2282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a:t>Szétváló felületeken levő töltéssűrűség és a köztük levő feszültség változása a távolság függvényében: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Feltöltődés érintkezés és szétválás útján</a:t>
            </a:r>
            <a:endParaRPr lang="hu-HU"/>
          </a:p>
        </p:txBody>
      </p:sp>
      <p:sp>
        <p:nvSpPr>
          <p:cNvPr id="14339" name="Text Box 3"/>
          <p:cNvSpPr txBox="1">
            <a:spLocks noChangeArrowheads="1"/>
          </p:cNvSpPr>
          <p:nvPr/>
        </p:nvSpPr>
        <p:spPr bwMode="auto">
          <a:xfrm>
            <a:off x="685800" y="1371600"/>
            <a:ext cx="4419600"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i="1"/>
              <a:t>Feltöltött felületek szétválása</a:t>
            </a:r>
            <a:r>
              <a:rPr lang="hu-HU"/>
              <a:t> </a:t>
            </a:r>
          </a:p>
          <a:p>
            <a:pPr>
              <a:spcBef>
                <a:spcPct val="50000"/>
              </a:spcBef>
            </a:pPr>
            <a:endParaRPr lang="hu-HU"/>
          </a:p>
        </p:txBody>
      </p:sp>
      <p:pic>
        <p:nvPicPr>
          <p:cNvPr id="20483" name="Picture 6" descr="075"/>
          <p:cNvPicPr>
            <a:picLocks noChangeAspect="1" noChangeArrowheads="1"/>
          </p:cNvPicPr>
          <p:nvPr/>
        </p:nvPicPr>
        <p:blipFill>
          <a:blip r:embed="rId2">
            <a:clrChange>
              <a:clrFrom>
                <a:srgbClr val="FFFFFF"/>
              </a:clrFrom>
              <a:clrTo>
                <a:srgbClr val="FFFFFF">
                  <a:alpha val="0"/>
                </a:srgbClr>
              </a:clrTo>
            </a:clrChange>
            <a:lum bright="-30000" contrast="42000"/>
          </a:blip>
          <a:srcRect/>
          <a:stretch>
            <a:fillRect/>
          </a:stretch>
        </p:blipFill>
        <p:spPr bwMode="auto">
          <a:xfrm>
            <a:off x="838200" y="3352800"/>
            <a:ext cx="7343775" cy="2771775"/>
          </a:xfrm>
          <a:prstGeom prst="rect">
            <a:avLst/>
          </a:prstGeom>
          <a:noFill/>
          <a:ln w="9525">
            <a:noFill/>
            <a:miter lim="800000"/>
            <a:headEnd/>
            <a:tailEnd/>
          </a:ln>
        </p:spPr>
      </p:pic>
      <p:sp>
        <p:nvSpPr>
          <p:cNvPr id="14343" name="Text Box 7"/>
          <p:cNvSpPr txBox="1">
            <a:spLocks noChangeArrowheads="1"/>
          </p:cNvSpPr>
          <p:nvPr/>
        </p:nvSpPr>
        <p:spPr bwMode="auto">
          <a:xfrm>
            <a:off x="685800" y="2133600"/>
            <a:ext cx="56388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a:t>Ellenkező töltésű folt keletkezése a szétváló feltöltött felületeken kisülés hatására:</a:t>
            </a:r>
          </a:p>
        </p:txBody>
      </p:sp>
      <p:pic>
        <p:nvPicPr>
          <p:cNvPr id="14344"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24600" y="990600"/>
            <a:ext cx="1885950" cy="2247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dissolve">
                                      <p:cBhvr>
                                        <p:cTn id="7" dur="5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Feltöltődés érintkezés és szétválás útján</a:t>
            </a:r>
            <a:endParaRPr lang="hu-HU"/>
          </a:p>
        </p:txBody>
      </p:sp>
      <p:sp>
        <p:nvSpPr>
          <p:cNvPr id="41987" name="Text Box 3"/>
          <p:cNvSpPr txBox="1">
            <a:spLocks noChangeArrowheads="1"/>
          </p:cNvSpPr>
          <p:nvPr/>
        </p:nvSpPr>
        <p:spPr bwMode="auto">
          <a:xfrm>
            <a:off x="685800" y="1371600"/>
            <a:ext cx="4419600"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i="1"/>
              <a:t>Townsend-kisülés</a:t>
            </a:r>
            <a:r>
              <a:rPr lang="hu-HU"/>
              <a:t> </a:t>
            </a:r>
          </a:p>
          <a:p>
            <a:pPr>
              <a:spcBef>
                <a:spcPct val="50000"/>
              </a:spcBef>
            </a:pPr>
            <a:endParaRPr lang="hu-HU"/>
          </a:p>
        </p:txBody>
      </p:sp>
      <p:graphicFrame>
        <p:nvGraphicFramePr>
          <p:cNvPr id="21507" name="Object 7">
            <a:hlinkClick r:id="" action="ppaction://ole?verb=0"/>
          </p:cNvPr>
          <p:cNvGraphicFramePr>
            <a:graphicFrameLocks noChangeAspect="1"/>
          </p:cNvGraphicFramePr>
          <p:nvPr/>
        </p:nvGraphicFramePr>
        <p:xfrm>
          <a:off x="6096000" y="2209800"/>
          <a:ext cx="2286000" cy="2543175"/>
        </p:xfrm>
        <a:graphic>
          <a:graphicData uri="http://schemas.openxmlformats.org/presentationml/2006/ole">
            <p:oleObj spid="_x0000_s21507" name="Media Clip" r:id="rId3" imgW="2438095" imgH="2704762" progId="MPlayer">
              <p:embed/>
            </p:oleObj>
          </a:graphicData>
        </a:graphic>
      </p:graphicFrame>
      <p:pic>
        <p:nvPicPr>
          <p:cNvPr id="21508" name="Picture 8" descr="townsend_kiserle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85800" y="2133600"/>
            <a:ext cx="5353050" cy="3486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A töltések kilépése és felhalmozódása</a:t>
            </a:r>
            <a:endParaRPr lang="hu-HU"/>
          </a:p>
        </p:txBody>
      </p:sp>
      <p:sp>
        <p:nvSpPr>
          <p:cNvPr id="15363" name="Text Box 3"/>
          <p:cNvSpPr txBox="1">
            <a:spLocks noChangeArrowheads="1"/>
          </p:cNvSpPr>
          <p:nvPr/>
        </p:nvSpPr>
        <p:spPr bwMode="auto">
          <a:xfrm>
            <a:off x="685800" y="1371600"/>
            <a:ext cx="4419600"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i="1"/>
              <a:t>Hő- és fotoemisszió</a:t>
            </a:r>
            <a:r>
              <a:rPr lang="hu-HU"/>
              <a:t> </a:t>
            </a:r>
          </a:p>
          <a:p>
            <a:pPr>
              <a:spcBef>
                <a:spcPct val="50000"/>
              </a:spcBef>
            </a:pPr>
            <a:endParaRPr lang="hu-HU"/>
          </a:p>
        </p:txBody>
      </p:sp>
      <p:sp>
        <p:nvSpPr>
          <p:cNvPr id="15365" name="Text Box 5"/>
          <p:cNvSpPr txBox="1">
            <a:spLocks noChangeArrowheads="1"/>
          </p:cNvSpPr>
          <p:nvPr/>
        </p:nvSpPr>
        <p:spPr bwMode="auto">
          <a:xfrm>
            <a:off x="685800" y="2133600"/>
            <a:ext cx="77724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a:t>A hőemisszió folytán kilépő elektronokból képződő tértöltés a kibocsátó felület előtt:</a:t>
            </a:r>
          </a:p>
        </p:txBody>
      </p:sp>
      <p:pic>
        <p:nvPicPr>
          <p:cNvPr id="22532" name="Picture 6" descr="077"/>
          <p:cNvPicPr>
            <a:picLocks noChangeAspect="1" noChangeArrowheads="1"/>
          </p:cNvPicPr>
          <p:nvPr/>
        </p:nvPicPr>
        <p:blipFill>
          <a:blip r:embed="rId2">
            <a:clrChange>
              <a:clrFrom>
                <a:srgbClr val="FFFFFF"/>
              </a:clrFrom>
              <a:clrTo>
                <a:srgbClr val="FFFFFF">
                  <a:alpha val="0"/>
                </a:srgbClr>
              </a:clrTo>
            </a:clrChange>
            <a:lum bright="-42000" contrast="60000"/>
          </a:blip>
          <a:srcRect/>
          <a:stretch>
            <a:fillRect/>
          </a:stretch>
        </p:blipFill>
        <p:spPr bwMode="auto">
          <a:xfrm>
            <a:off x="3200400" y="2971800"/>
            <a:ext cx="2867025" cy="299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A töltések kilépése és felhalmozódása</a:t>
            </a:r>
            <a:endParaRPr lang="hu-HU"/>
          </a:p>
        </p:txBody>
      </p:sp>
      <p:sp>
        <p:nvSpPr>
          <p:cNvPr id="16387" name="Text Box 3"/>
          <p:cNvSpPr txBox="1">
            <a:spLocks noChangeArrowheads="1"/>
          </p:cNvSpPr>
          <p:nvPr/>
        </p:nvSpPr>
        <p:spPr bwMode="auto">
          <a:xfrm>
            <a:off x="685800" y="1371600"/>
            <a:ext cx="4419600"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i="1"/>
              <a:t>Hő- és fotoemisszió</a:t>
            </a:r>
            <a:r>
              <a:rPr lang="hu-HU"/>
              <a:t> </a:t>
            </a:r>
          </a:p>
          <a:p>
            <a:pPr>
              <a:spcBef>
                <a:spcPct val="50000"/>
              </a:spcBef>
            </a:pPr>
            <a:endParaRPr lang="hu-HU"/>
          </a:p>
        </p:txBody>
      </p:sp>
      <p:sp>
        <p:nvSpPr>
          <p:cNvPr id="16388" name="Text Box 4"/>
          <p:cNvSpPr txBox="1">
            <a:spLocks noChangeArrowheads="1"/>
          </p:cNvSpPr>
          <p:nvPr/>
        </p:nvSpPr>
        <p:spPr bwMode="auto">
          <a:xfrm>
            <a:off x="685800" y="2133600"/>
            <a:ext cx="777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a:t>Láng hatására keletkező feltöltődés szigetelt égőfejen:</a:t>
            </a:r>
          </a:p>
        </p:txBody>
      </p:sp>
      <p:pic>
        <p:nvPicPr>
          <p:cNvPr id="23556" name="Picture 6" descr="078"/>
          <p:cNvPicPr>
            <a:picLocks noChangeAspect="1" noChangeArrowheads="1"/>
          </p:cNvPicPr>
          <p:nvPr/>
        </p:nvPicPr>
        <p:blipFill>
          <a:blip r:embed="rId2">
            <a:clrChange>
              <a:clrFrom>
                <a:srgbClr val="FFFFFF"/>
              </a:clrFrom>
              <a:clrTo>
                <a:srgbClr val="FFFFFF">
                  <a:alpha val="0"/>
                </a:srgbClr>
              </a:clrTo>
            </a:clrChange>
            <a:lum bright="-48000" contrast="90000"/>
          </a:blip>
          <a:srcRect/>
          <a:stretch>
            <a:fillRect/>
          </a:stretch>
        </p:blipFill>
        <p:spPr bwMode="auto">
          <a:xfrm>
            <a:off x="3200400" y="2590800"/>
            <a:ext cx="2613025"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Elektrosztatikus feltöltődés</a:t>
            </a:r>
            <a:endParaRPr lang="hu-HU"/>
          </a:p>
        </p:txBody>
      </p:sp>
      <p:sp>
        <p:nvSpPr>
          <p:cNvPr id="2052" name="Text Box 4"/>
          <p:cNvSpPr txBox="1">
            <a:spLocks noChangeArrowheads="1"/>
          </p:cNvSpPr>
          <p:nvPr/>
        </p:nvSpPr>
        <p:spPr bwMode="auto">
          <a:xfrm>
            <a:off x="533400" y="1524000"/>
            <a:ext cx="7696200" cy="3195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lvl="1">
              <a:spcBef>
                <a:spcPct val="50000"/>
              </a:spcBef>
            </a:pPr>
            <a:r>
              <a:rPr lang="hu-HU"/>
              <a:t>Keletkezhet:</a:t>
            </a:r>
          </a:p>
          <a:p>
            <a:pPr lvl="1">
              <a:spcBef>
                <a:spcPct val="50000"/>
              </a:spcBef>
              <a:buFontTx/>
              <a:buChar char="•"/>
            </a:pPr>
            <a:r>
              <a:rPr lang="hu-HU"/>
              <a:t>vezető,</a:t>
            </a:r>
          </a:p>
          <a:p>
            <a:pPr lvl="1">
              <a:spcBef>
                <a:spcPct val="50000"/>
              </a:spcBef>
              <a:buFontTx/>
              <a:buChar char="•"/>
            </a:pPr>
            <a:r>
              <a:rPr lang="hu-HU"/>
              <a:t>szigetelő anyagokon.</a:t>
            </a:r>
          </a:p>
          <a:p>
            <a:pPr lvl="1">
              <a:spcBef>
                <a:spcPct val="50000"/>
              </a:spcBef>
            </a:pPr>
            <a:endParaRPr lang="hu-HU"/>
          </a:p>
          <a:p>
            <a:pPr lvl="1">
              <a:spcBef>
                <a:spcPct val="50000"/>
              </a:spcBef>
            </a:pPr>
            <a:r>
              <a:rPr lang="hu-HU"/>
              <a:t>Szilárd testek - </a:t>
            </a:r>
            <a:r>
              <a:rPr lang="hu-HU" i="1"/>
              <a:t>felületén</a:t>
            </a:r>
            <a:r>
              <a:rPr lang="hu-HU"/>
              <a:t>,</a:t>
            </a:r>
          </a:p>
          <a:p>
            <a:pPr lvl="1">
              <a:spcBef>
                <a:spcPct val="50000"/>
              </a:spcBef>
            </a:pPr>
            <a:r>
              <a:rPr lang="hu-HU"/>
              <a:t>folyadékok, tömör por, gőz-, köd-, porfelhők - </a:t>
            </a:r>
            <a:r>
              <a:rPr lang="hu-HU" i="1"/>
              <a:t>belsejében</a:t>
            </a:r>
            <a:endParaRPr lang="hu-H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A töltések kilépése és felhalmozódása</a:t>
            </a:r>
            <a:endParaRPr lang="hu-HU"/>
          </a:p>
        </p:txBody>
      </p:sp>
      <p:sp>
        <p:nvSpPr>
          <p:cNvPr id="17411" name="Text Box 3"/>
          <p:cNvSpPr txBox="1">
            <a:spLocks noChangeArrowheads="1"/>
          </p:cNvSpPr>
          <p:nvPr/>
        </p:nvSpPr>
        <p:spPr bwMode="auto">
          <a:xfrm>
            <a:off x="685800" y="1371600"/>
            <a:ext cx="4419600"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i="1"/>
              <a:t>A töltések felhalmozódása</a:t>
            </a:r>
            <a:r>
              <a:rPr lang="hu-HU"/>
              <a:t> </a:t>
            </a:r>
          </a:p>
          <a:p>
            <a:pPr>
              <a:spcBef>
                <a:spcPct val="50000"/>
              </a:spcBef>
            </a:pPr>
            <a:endParaRPr lang="hu-HU"/>
          </a:p>
        </p:txBody>
      </p:sp>
      <p:sp>
        <p:nvSpPr>
          <p:cNvPr id="17412" name="Text Box 4"/>
          <p:cNvSpPr txBox="1">
            <a:spLocks noChangeArrowheads="1"/>
          </p:cNvSpPr>
          <p:nvPr/>
        </p:nvSpPr>
        <p:spPr bwMode="auto">
          <a:xfrm>
            <a:off x="685800" y="2133600"/>
            <a:ext cx="777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a:t>Mozgó, ionozott levegő által létrehozott feltöltődés:</a:t>
            </a:r>
          </a:p>
        </p:txBody>
      </p:sp>
      <p:pic>
        <p:nvPicPr>
          <p:cNvPr id="24580" name="Picture 6" descr="079"/>
          <p:cNvPicPr>
            <a:picLocks noChangeAspect="1" noChangeArrowheads="1"/>
          </p:cNvPicPr>
          <p:nvPr/>
        </p:nvPicPr>
        <p:blipFill>
          <a:blip r:embed="rId2">
            <a:clrChange>
              <a:clrFrom>
                <a:srgbClr val="FFFFFF"/>
              </a:clrFrom>
              <a:clrTo>
                <a:srgbClr val="FFFFFF">
                  <a:alpha val="0"/>
                </a:srgbClr>
              </a:clrTo>
            </a:clrChange>
            <a:lum bright="-24000" contrast="42000"/>
          </a:blip>
          <a:srcRect/>
          <a:stretch>
            <a:fillRect/>
          </a:stretch>
        </p:blipFill>
        <p:spPr bwMode="auto">
          <a:xfrm>
            <a:off x="2971800" y="2743200"/>
            <a:ext cx="3790950" cy="275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A töltések kilépése és felhalmozódása</a:t>
            </a:r>
            <a:endParaRPr lang="hu-HU"/>
          </a:p>
        </p:txBody>
      </p:sp>
      <p:sp>
        <p:nvSpPr>
          <p:cNvPr id="18435" name="Text Box 3"/>
          <p:cNvSpPr txBox="1">
            <a:spLocks noChangeArrowheads="1"/>
          </p:cNvSpPr>
          <p:nvPr/>
        </p:nvSpPr>
        <p:spPr bwMode="auto">
          <a:xfrm>
            <a:off x="685800" y="1371600"/>
            <a:ext cx="4419600"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i="1"/>
              <a:t>A töltések felhalmozódása</a:t>
            </a:r>
            <a:r>
              <a:rPr lang="hu-HU"/>
              <a:t> </a:t>
            </a:r>
          </a:p>
          <a:p>
            <a:pPr>
              <a:spcBef>
                <a:spcPct val="50000"/>
              </a:spcBef>
            </a:pPr>
            <a:endParaRPr lang="hu-HU"/>
          </a:p>
        </p:txBody>
      </p:sp>
      <p:sp>
        <p:nvSpPr>
          <p:cNvPr id="18436" name="Text Box 4"/>
          <p:cNvSpPr txBox="1">
            <a:spLocks noChangeArrowheads="1"/>
          </p:cNvSpPr>
          <p:nvPr/>
        </p:nvSpPr>
        <p:spPr bwMode="auto">
          <a:xfrm>
            <a:off x="685800" y="2133600"/>
            <a:ext cx="777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a:t>Szigetelőtartályba beömlő folyadék feltöltődése:</a:t>
            </a:r>
          </a:p>
        </p:txBody>
      </p:sp>
      <p:pic>
        <p:nvPicPr>
          <p:cNvPr id="25604" name="Picture 6" descr="080"/>
          <p:cNvPicPr>
            <a:picLocks noChangeAspect="1" noChangeArrowheads="1"/>
          </p:cNvPicPr>
          <p:nvPr/>
        </p:nvPicPr>
        <p:blipFill>
          <a:blip r:embed="rId2">
            <a:clrChange>
              <a:clrFrom>
                <a:srgbClr val="FFFFFF"/>
              </a:clrFrom>
              <a:clrTo>
                <a:srgbClr val="FFFFFF">
                  <a:alpha val="0"/>
                </a:srgbClr>
              </a:clrTo>
            </a:clrChange>
            <a:lum bright="-18000" contrast="24000"/>
          </a:blip>
          <a:srcRect/>
          <a:stretch>
            <a:fillRect/>
          </a:stretch>
        </p:blipFill>
        <p:spPr bwMode="auto">
          <a:xfrm>
            <a:off x="2895600" y="2590800"/>
            <a:ext cx="3232150" cy="347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A töltések kilépése és felhalmozódása</a:t>
            </a:r>
            <a:endParaRPr lang="hu-HU"/>
          </a:p>
        </p:txBody>
      </p:sp>
      <p:sp>
        <p:nvSpPr>
          <p:cNvPr id="19459" name="Text Box 3"/>
          <p:cNvSpPr txBox="1">
            <a:spLocks noChangeArrowheads="1"/>
          </p:cNvSpPr>
          <p:nvPr/>
        </p:nvSpPr>
        <p:spPr bwMode="auto">
          <a:xfrm>
            <a:off x="685800" y="1371600"/>
            <a:ext cx="4419600"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i="1"/>
              <a:t>A töltések felhalmozódása</a:t>
            </a:r>
            <a:r>
              <a:rPr lang="hu-HU"/>
              <a:t> </a:t>
            </a:r>
          </a:p>
          <a:p>
            <a:pPr>
              <a:spcBef>
                <a:spcPct val="50000"/>
              </a:spcBef>
            </a:pPr>
            <a:endParaRPr lang="hu-HU"/>
          </a:p>
        </p:txBody>
      </p:sp>
      <p:pic>
        <p:nvPicPr>
          <p:cNvPr id="26627" name="Picture 6" descr="081"/>
          <p:cNvPicPr>
            <a:picLocks noChangeAspect="1" noChangeArrowheads="1"/>
          </p:cNvPicPr>
          <p:nvPr/>
        </p:nvPicPr>
        <p:blipFill>
          <a:blip r:embed="rId3">
            <a:clrChange>
              <a:clrFrom>
                <a:srgbClr val="FFFFFF"/>
              </a:clrFrom>
              <a:clrTo>
                <a:srgbClr val="FFFFFF">
                  <a:alpha val="0"/>
                </a:srgbClr>
              </a:clrTo>
            </a:clrChange>
            <a:lum bright="-18000" contrast="18000"/>
          </a:blip>
          <a:srcRect/>
          <a:stretch>
            <a:fillRect/>
          </a:stretch>
        </p:blipFill>
        <p:spPr bwMode="auto">
          <a:xfrm>
            <a:off x="1371600" y="2438400"/>
            <a:ext cx="2819400" cy="2673350"/>
          </a:xfrm>
          <a:prstGeom prst="rect">
            <a:avLst/>
          </a:prstGeom>
          <a:noFill/>
          <a:ln w="9525">
            <a:noFill/>
            <a:miter lim="800000"/>
            <a:headEnd/>
            <a:tailEnd/>
          </a:ln>
        </p:spPr>
      </p:pic>
      <p:graphicFrame>
        <p:nvGraphicFramePr>
          <p:cNvPr id="26628" name="Object 7"/>
          <p:cNvGraphicFramePr>
            <a:graphicFrameLocks noChangeAspect="1"/>
          </p:cNvGraphicFramePr>
          <p:nvPr/>
        </p:nvGraphicFramePr>
        <p:xfrm>
          <a:off x="4953000" y="1676400"/>
          <a:ext cx="2209800" cy="854075"/>
        </p:xfrm>
        <a:graphic>
          <a:graphicData uri="http://schemas.openxmlformats.org/presentationml/2006/ole">
            <p:oleObj spid="_x0000_s26628" name="Egyenlet" r:id="rId4" imgW="1016000" imgH="393700" progId="Equation.3">
              <p:embed/>
            </p:oleObj>
          </a:graphicData>
        </a:graphic>
      </p:graphicFrame>
      <p:graphicFrame>
        <p:nvGraphicFramePr>
          <p:cNvPr id="26629" name="Object 8"/>
          <p:cNvGraphicFramePr>
            <a:graphicFrameLocks noChangeAspect="1"/>
          </p:cNvGraphicFramePr>
          <p:nvPr/>
        </p:nvGraphicFramePr>
        <p:xfrm>
          <a:off x="4953000" y="2667000"/>
          <a:ext cx="1989138" cy="854075"/>
        </p:xfrm>
        <a:graphic>
          <a:graphicData uri="http://schemas.openxmlformats.org/presentationml/2006/ole">
            <p:oleObj spid="_x0000_s26629" name="Egyenlet" r:id="rId5" imgW="914400" imgH="393700" progId="Equation.3">
              <p:embed/>
            </p:oleObj>
          </a:graphicData>
        </a:graphic>
      </p:graphicFrame>
      <p:graphicFrame>
        <p:nvGraphicFramePr>
          <p:cNvPr id="26630" name="Object 9"/>
          <p:cNvGraphicFramePr>
            <a:graphicFrameLocks noChangeAspect="1"/>
          </p:cNvGraphicFramePr>
          <p:nvPr/>
        </p:nvGraphicFramePr>
        <p:xfrm>
          <a:off x="4953000" y="3810000"/>
          <a:ext cx="2817813" cy="522288"/>
        </p:xfrm>
        <a:graphic>
          <a:graphicData uri="http://schemas.openxmlformats.org/presentationml/2006/ole">
            <p:oleObj spid="_x0000_s26630" name="Egyenlet" r:id="rId6" imgW="1295400" imgH="241300" progId="Equation.3">
              <p:embed/>
            </p:oleObj>
          </a:graphicData>
        </a:graphic>
      </p:graphicFrame>
      <p:graphicFrame>
        <p:nvGraphicFramePr>
          <p:cNvPr id="26631" name="Object 10"/>
          <p:cNvGraphicFramePr>
            <a:graphicFrameLocks noChangeAspect="1"/>
          </p:cNvGraphicFramePr>
          <p:nvPr/>
        </p:nvGraphicFramePr>
        <p:xfrm>
          <a:off x="4953000" y="4495800"/>
          <a:ext cx="1462088" cy="498475"/>
        </p:xfrm>
        <a:graphic>
          <a:graphicData uri="http://schemas.openxmlformats.org/presentationml/2006/ole">
            <p:oleObj spid="_x0000_s26631" name="Egyenlet" r:id="rId7" imgW="672808" imgH="228501" progId="Equation.3">
              <p:embed/>
            </p:oleObj>
          </a:graphicData>
        </a:graphic>
      </p:graphicFrame>
      <p:graphicFrame>
        <p:nvGraphicFramePr>
          <p:cNvPr id="26632" name="Object 11"/>
          <p:cNvGraphicFramePr>
            <a:graphicFrameLocks noChangeAspect="1"/>
          </p:cNvGraphicFramePr>
          <p:nvPr/>
        </p:nvGraphicFramePr>
        <p:xfrm>
          <a:off x="4953000" y="5181600"/>
          <a:ext cx="1682750" cy="498475"/>
        </p:xfrm>
        <a:graphic>
          <a:graphicData uri="http://schemas.openxmlformats.org/presentationml/2006/ole">
            <p:oleObj spid="_x0000_s26632" name="Egyenlet" r:id="rId8" imgW="774364" imgH="228501" progId="Equation.3">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Mechanikai hatások</a:t>
            </a:r>
            <a:endParaRPr lang="hu-HU"/>
          </a:p>
        </p:txBody>
      </p:sp>
      <p:sp>
        <p:nvSpPr>
          <p:cNvPr id="20483" name="Text Box 3"/>
          <p:cNvSpPr txBox="1">
            <a:spLocks noChangeArrowheads="1"/>
          </p:cNvSpPr>
          <p:nvPr/>
        </p:nvSpPr>
        <p:spPr bwMode="auto">
          <a:xfrm>
            <a:off x="685800" y="1371600"/>
            <a:ext cx="4419600"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i="1"/>
              <a:t>Töltésátadás nyomás hatására</a:t>
            </a:r>
            <a:endParaRPr lang="hu-HU"/>
          </a:p>
          <a:p>
            <a:pPr>
              <a:spcBef>
                <a:spcPct val="50000"/>
              </a:spcBef>
            </a:pPr>
            <a:endParaRPr lang="hu-HU"/>
          </a:p>
        </p:txBody>
      </p:sp>
      <p:pic>
        <p:nvPicPr>
          <p:cNvPr id="27651" name="Picture 7" descr="083"/>
          <p:cNvPicPr>
            <a:picLocks noChangeAspect="1" noChangeArrowheads="1"/>
          </p:cNvPicPr>
          <p:nvPr/>
        </p:nvPicPr>
        <p:blipFill>
          <a:blip r:embed="rId2">
            <a:clrChange>
              <a:clrFrom>
                <a:srgbClr val="FFFFFF"/>
              </a:clrFrom>
              <a:clrTo>
                <a:srgbClr val="FFFFFF">
                  <a:alpha val="0"/>
                </a:srgbClr>
              </a:clrTo>
            </a:clrChange>
            <a:lum bright="-36000" contrast="54000"/>
          </a:blip>
          <a:srcRect/>
          <a:stretch>
            <a:fillRect/>
          </a:stretch>
        </p:blipFill>
        <p:spPr bwMode="auto">
          <a:xfrm>
            <a:off x="2286000" y="2438400"/>
            <a:ext cx="4800600" cy="2528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Mechanikai hatások</a:t>
            </a:r>
            <a:endParaRPr lang="hu-HU"/>
          </a:p>
        </p:txBody>
      </p:sp>
      <p:sp>
        <p:nvSpPr>
          <p:cNvPr id="21507" name="Text Box 3"/>
          <p:cNvSpPr txBox="1">
            <a:spLocks noChangeArrowheads="1"/>
          </p:cNvSpPr>
          <p:nvPr/>
        </p:nvSpPr>
        <p:spPr bwMode="auto">
          <a:xfrm>
            <a:off x="685800" y="1371600"/>
            <a:ext cx="7620000" cy="1370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i="1"/>
              <a:t>Töltésátadás nyomás hatására</a:t>
            </a:r>
            <a:endParaRPr lang="hu-HU"/>
          </a:p>
          <a:p>
            <a:pPr>
              <a:spcBef>
                <a:spcPct val="50000"/>
              </a:spcBef>
            </a:pPr>
            <a:r>
              <a:rPr lang="hu-HU"/>
              <a:t>Azonos anyagú piezzokristályok ütközésekor fellépő töltésátadás:</a:t>
            </a:r>
          </a:p>
        </p:txBody>
      </p:sp>
      <p:pic>
        <p:nvPicPr>
          <p:cNvPr id="28675" name="Picture 5" descr="084"/>
          <p:cNvPicPr>
            <a:picLocks noChangeAspect="1" noChangeArrowheads="1"/>
          </p:cNvPicPr>
          <p:nvPr/>
        </p:nvPicPr>
        <p:blipFill>
          <a:blip r:embed="rId2">
            <a:clrChange>
              <a:clrFrom>
                <a:srgbClr val="FFFFFF"/>
              </a:clrFrom>
              <a:clrTo>
                <a:srgbClr val="FFFFFF">
                  <a:alpha val="0"/>
                </a:srgbClr>
              </a:clrTo>
            </a:clrChange>
            <a:lum bright="-24000" contrast="30000"/>
          </a:blip>
          <a:srcRect/>
          <a:stretch>
            <a:fillRect/>
          </a:stretch>
        </p:blipFill>
        <p:spPr bwMode="auto">
          <a:xfrm>
            <a:off x="2514600" y="2514600"/>
            <a:ext cx="4419600" cy="3103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Mechanikai hatások</a:t>
            </a:r>
            <a:endParaRPr lang="hu-HU"/>
          </a:p>
        </p:txBody>
      </p:sp>
      <p:sp>
        <p:nvSpPr>
          <p:cNvPr id="22531" name="Text Box 3"/>
          <p:cNvSpPr txBox="1">
            <a:spLocks noChangeArrowheads="1"/>
          </p:cNvSpPr>
          <p:nvPr/>
        </p:nvSpPr>
        <p:spPr bwMode="auto">
          <a:xfrm>
            <a:off x="685800" y="1371600"/>
            <a:ext cx="7620000"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i="1"/>
              <a:t>Az anyag törésének következményei</a:t>
            </a:r>
            <a:endParaRPr lang="hu-HU"/>
          </a:p>
          <a:p>
            <a:pPr>
              <a:spcBef>
                <a:spcPct val="50000"/>
              </a:spcBef>
            </a:pPr>
            <a:endParaRPr lang="hu-HU"/>
          </a:p>
        </p:txBody>
      </p:sp>
      <p:pic>
        <p:nvPicPr>
          <p:cNvPr id="29699" name="Picture 5" descr="085"/>
          <p:cNvPicPr>
            <a:picLocks noChangeAspect="1" noChangeArrowheads="1"/>
          </p:cNvPicPr>
          <p:nvPr/>
        </p:nvPicPr>
        <p:blipFill>
          <a:blip r:embed="rId2">
            <a:clrChange>
              <a:clrFrom>
                <a:srgbClr val="FFFFFF"/>
              </a:clrFrom>
              <a:clrTo>
                <a:srgbClr val="FFFFFF">
                  <a:alpha val="0"/>
                </a:srgbClr>
              </a:clrTo>
            </a:clrChange>
            <a:lum bright="-24000" contrast="24000"/>
          </a:blip>
          <a:srcRect/>
          <a:stretch>
            <a:fillRect/>
          </a:stretch>
        </p:blipFill>
        <p:spPr bwMode="auto">
          <a:xfrm>
            <a:off x="3200400" y="2362200"/>
            <a:ext cx="3003550" cy="302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Mechanikai hatások</a:t>
            </a:r>
            <a:endParaRPr lang="hu-HU"/>
          </a:p>
        </p:txBody>
      </p:sp>
      <p:sp>
        <p:nvSpPr>
          <p:cNvPr id="23555" name="Text Box 3"/>
          <p:cNvSpPr txBox="1">
            <a:spLocks noChangeArrowheads="1"/>
          </p:cNvSpPr>
          <p:nvPr/>
        </p:nvSpPr>
        <p:spPr bwMode="auto">
          <a:xfrm>
            <a:off x="685800" y="1371600"/>
            <a:ext cx="7924800" cy="410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i="1"/>
              <a:t>A dörzsölés ill. surlódás</a:t>
            </a:r>
          </a:p>
          <a:p>
            <a:pPr>
              <a:spcBef>
                <a:spcPct val="50000"/>
              </a:spcBef>
            </a:pPr>
            <a:r>
              <a:rPr lang="hu-HU" b="1"/>
              <a:t>önmagában nem okozója a feltöltődésnek</a:t>
            </a:r>
            <a:r>
              <a:rPr lang="hu-HU"/>
              <a:t>, hanem erősíti ill. megindítja a következő feltöltődési folyamatokat:</a:t>
            </a:r>
          </a:p>
          <a:p>
            <a:pPr>
              <a:spcBef>
                <a:spcPct val="50000"/>
              </a:spcBef>
              <a:buFontTx/>
              <a:buChar char="•"/>
            </a:pPr>
            <a:r>
              <a:rPr lang="hu-HU"/>
              <a:t>ismétlődő érintkezés és szétválás, érintkező felületek nőnek,</a:t>
            </a:r>
          </a:p>
          <a:p>
            <a:pPr>
              <a:spcBef>
                <a:spcPct val="50000"/>
              </a:spcBef>
              <a:buFontTx/>
              <a:buChar char="•"/>
            </a:pPr>
            <a:r>
              <a:rPr lang="hu-HU"/>
              <a:t>hőhatás erősíti a feltöltődést,</a:t>
            </a:r>
          </a:p>
          <a:p>
            <a:pPr>
              <a:spcBef>
                <a:spcPct val="50000"/>
              </a:spcBef>
              <a:buFontTx/>
              <a:buChar char="•"/>
            </a:pPr>
            <a:r>
              <a:rPr lang="hu-HU"/>
              <a:t>aszimmetrikus felmelegedés hatására feltöltődés,</a:t>
            </a:r>
          </a:p>
          <a:p>
            <a:pPr>
              <a:spcBef>
                <a:spcPct val="50000"/>
              </a:spcBef>
              <a:buFontTx/>
              <a:buChar char="•"/>
            </a:pPr>
            <a:r>
              <a:rPr lang="hu-HU"/>
              <a:t>letöredező vagy kenődő anyagrészecskék.</a:t>
            </a:r>
          </a:p>
          <a:p>
            <a:pPr>
              <a:spcBef>
                <a:spcPct val="50000"/>
              </a:spcBef>
            </a:pPr>
            <a:endParaRPr lang="hu-H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Mechanikai hatások</a:t>
            </a:r>
            <a:endParaRPr lang="hu-HU"/>
          </a:p>
        </p:txBody>
      </p:sp>
      <p:sp>
        <p:nvSpPr>
          <p:cNvPr id="24579" name="Text Box 3"/>
          <p:cNvSpPr txBox="1">
            <a:spLocks noChangeArrowheads="1"/>
          </p:cNvSpPr>
          <p:nvPr/>
        </p:nvSpPr>
        <p:spPr bwMode="auto">
          <a:xfrm>
            <a:off x="685800" y="1371600"/>
            <a:ext cx="7620000"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i="1"/>
              <a:t>Dörzsölés hatása</a:t>
            </a:r>
            <a:endParaRPr lang="hu-HU"/>
          </a:p>
          <a:p>
            <a:pPr>
              <a:spcBef>
                <a:spcPct val="50000"/>
              </a:spcBef>
            </a:pPr>
            <a:endParaRPr lang="hu-HU"/>
          </a:p>
        </p:txBody>
      </p:sp>
      <p:pic>
        <p:nvPicPr>
          <p:cNvPr id="31747" name="Picture 4" descr="086"/>
          <p:cNvPicPr>
            <a:picLocks noChangeAspect="1" noChangeArrowheads="1"/>
          </p:cNvPicPr>
          <p:nvPr/>
        </p:nvPicPr>
        <p:blipFill>
          <a:blip r:embed="rId2">
            <a:clrChange>
              <a:clrFrom>
                <a:srgbClr val="FFFFFF"/>
              </a:clrFrom>
              <a:clrTo>
                <a:srgbClr val="FFFFFF">
                  <a:alpha val="0"/>
                </a:srgbClr>
              </a:clrTo>
            </a:clrChange>
            <a:lum bright="-36000" contrast="36000"/>
          </a:blip>
          <a:srcRect/>
          <a:stretch>
            <a:fillRect/>
          </a:stretch>
        </p:blipFill>
        <p:spPr bwMode="auto">
          <a:xfrm>
            <a:off x="1676400" y="2438400"/>
            <a:ext cx="5715000" cy="2973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Halmazállapot változás</a:t>
            </a:r>
            <a:endParaRPr lang="hu-HU"/>
          </a:p>
        </p:txBody>
      </p:sp>
      <p:sp>
        <p:nvSpPr>
          <p:cNvPr id="25603" name="Text Box 3"/>
          <p:cNvSpPr txBox="1">
            <a:spLocks noChangeArrowheads="1"/>
          </p:cNvSpPr>
          <p:nvPr/>
        </p:nvSpPr>
        <p:spPr bwMode="auto">
          <a:xfrm>
            <a:off x="685800" y="1371600"/>
            <a:ext cx="7620000"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i="1"/>
              <a:t>Jégszemcse feltöltődése fagyás hatására</a:t>
            </a:r>
            <a:endParaRPr lang="hu-HU"/>
          </a:p>
          <a:p>
            <a:pPr>
              <a:spcBef>
                <a:spcPct val="50000"/>
              </a:spcBef>
            </a:pPr>
            <a:endParaRPr lang="hu-HU"/>
          </a:p>
        </p:txBody>
      </p:sp>
      <p:pic>
        <p:nvPicPr>
          <p:cNvPr id="32771" name="Picture 5" descr="087"/>
          <p:cNvPicPr>
            <a:picLocks noChangeAspect="1" noChangeArrowheads="1"/>
          </p:cNvPicPr>
          <p:nvPr/>
        </p:nvPicPr>
        <p:blipFill>
          <a:blip r:embed="rId2">
            <a:clrChange>
              <a:clrFrom>
                <a:srgbClr val="FFFFFF"/>
              </a:clrFrom>
              <a:clrTo>
                <a:srgbClr val="FFFFFF">
                  <a:alpha val="0"/>
                </a:srgbClr>
              </a:clrTo>
            </a:clrChange>
            <a:lum bright="-24000" contrast="24000"/>
          </a:blip>
          <a:srcRect/>
          <a:stretch>
            <a:fillRect/>
          </a:stretch>
        </p:blipFill>
        <p:spPr bwMode="auto">
          <a:xfrm>
            <a:off x="1981200" y="2362200"/>
            <a:ext cx="5314950" cy="220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Gerjesztett feltöltődési folyamatok</a:t>
            </a:r>
            <a:endParaRPr lang="hu-HU"/>
          </a:p>
        </p:txBody>
      </p:sp>
      <p:sp>
        <p:nvSpPr>
          <p:cNvPr id="26627" name="Text Box 3"/>
          <p:cNvSpPr txBox="1">
            <a:spLocks noChangeArrowheads="1"/>
          </p:cNvSpPr>
          <p:nvPr/>
        </p:nvSpPr>
        <p:spPr bwMode="auto">
          <a:xfrm>
            <a:off x="685800" y="1371600"/>
            <a:ext cx="7620000"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i="1"/>
              <a:t>Elektrosztatikus megosztás vezető testeken</a:t>
            </a:r>
            <a:endParaRPr lang="hu-HU"/>
          </a:p>
          <a:p>
            <a:pPr>
              <a:spcBef>
                <a:spcPct val="50000"/>
              </a:spcBef>
            </a:pPr>
            <a:endParaRPr lang="hu-HU"/>
          </a:p>
        </p:txBody>
      </p:sp>
      <p:pic>
        <p:nvPicPr>
          <p:cNvPr id="33795" name="Picture 5" descr="088"/>
          <p:cNvPicPr>
            <a:picLocks noChangeAspect="1" noChangeArrowheads="1"/>
          </p:cNvPicPr>
          <p:nvPr/>
        </p:nvPicPr>
        <p:blipFill>
          <a:blip r:embed="rId2">
            <a:clrChange>
              <a:clrFrom>
                <a:srgbClr val="FFFFFF"/>
              </a:clrFrom>
              <a:clrTo>
                <a:srgbClr val="FFFFFF">
                  <a:alpha val="0"/>
                </a:srgbClr>
              </a:clrTo>
            </a:clrChange>
            <a:lum bright="-24000" contrast="30000"/>
          </a:blip>
          <a:srcRect/>
          <a:stretch>
            <a:fillRect/>
          </a:stretch>
        </p:blipFill>
        <p:spPr bwMode="auto">
          <a:xfrm>
            <a:off x="1905000" y="2286000"/>
            <a:ext cx="5334000" cy="3400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Feltöltődési folyamatok:</a:t>
            </a:r>
            <a:endParaRPr lang="hu-HU"/>
          </a:p>
        </p:txBody>
      </p:sp>
      <p:sp>
        <p:nvSpPr>
          <p:cNvPr id="3075" name="Text Box 3"/>
          <p:cNvSpPr txBox="1">
            <a:spLocks noChangeArrowheads="1"/>
          </p:cNvSpPr>
          <p:nvPr/>
        </p:nvSpPr>
        <p:spPr bwMode="auto">
          <a:xfrm>
            <a:off x="2286000" y="1524000"/>
            <a:ext cx="4191000"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lvl="1">
              <a:spcBef>
                <a:spcPct val="50000"/>
              </a:spcBef>
            </a:pPr>
            <a:r>
              <a:rPr lang="hu-HU" i="1"/>
              <a:t>a)	</a:t>
            </a:r>
            <a:r>
              <a:rPr lang="hu-HU"/>
              <a:t>Töltések szétválása,</a:t>
            </a:r>
          </a:p>
          <a:p>
            <a:pPr lvl="1">
              <a:spcBef>
                <a:spcPct val="50000"/>
              </a:spcBef>
            </a:pPr>
            <a:r>
              <a:rPr lang="hu-HU" i="1"/>
              <a:t>b) 	</a:t>
            </a:r>
            <a:r>
              <a:rPr lang="hu-HU"/>
              <a:t>töltésleadás,</a:t>
            </a:r>
          </a:p>
          <a:p>
            <a:pPr lvl="1">
              <a:spcBef>
                <a:spcPct val="50000"/>
              </a:spcBef>
            </a:pPr>
            <a:r>
              <a:rPr lang="hu-HU" i="1"/>
              <a:t>c)	</a:t>
            </a:r>
            <a:r>
              <a:rPr lang="hu-HU"/>
              <a:t>töltésfelvétel.</a:t>
            </a:r>
          </a:p>
        </p:txBody>
      </p:sp>
      <p:grpSp>
        <p:nvGrpSpPr>
          <p:cNvPr id="5123" name="Group 42"/>
          <p:cNvGrpSpPr>
            <a:grpSpLocks/>
          </p:cNvGrpSpPr>
          <p:nvPr/>
        </p:nvGrpSpPr>
        <p:grpSpPr bwMode="auto">
          <a:xfrm>
            <a:off x="1066800" y="3810000"/>
            <a:ext cx="6705600" cy="2286000"/>
            <a:chOff x="672" y="2400"/>
            <a:chExt cx="4224" cy="1440"/>
          </a:xfrm>
        </p:grpSpPr>
        <p:sp>
          <p:nvSpPr>
            <p:cNvPr id="3076" name="Text Box 4"/>
            <p:cNvSpPr txBox="1">
              <a:spLocks noChangeArrowheads="1"/>
            </p:cNvSpPr>
            <p:nvPr/>
          </p:nvSpPr>
          <p:spPr bwMode="auto">
            <a:xfrm>
              <a:off x="720" y="2736"/>
              <a:ext cx="1056" cy="6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hu-HU">
                  <a:latin typeface="Courier New" charset="0"/>
                  <a:ea typeface="ＭＳ Ｐゴシック" charset="0"/>
                </a:rPr>
                <a:t>+ + + +</a:t>
              </a:r>
            </a:p>
            <a:p>
              <a:pPr>
                <a:spcBef>
                  <a:spcPct val="50000"/>
                </a:spcBef>
                <a:defRPr/>
              </a:pPr>
              <a:r>
                <a:rPr lang="hu-HU">
                  <a:latin typeface="Courier New" charset="0"/>
                  <a:ea typeface="ＭＳ Ｐゴシック" charset="0"/>
                </a:rPr>
                <a:t>- - - -</a:t>
              </a:r>
              <a:r>
                <a:rPr lang="hu-HU">
                  <a:latin typeface="Times New Roman" charset="0"/>
                  <a:ea typeface="ＭＳ Ｐゴシック" charset="0"/>
                </a:rPr>
                <a:t> </a:t>
              </a:r>
            </a:p>
          </p:txBody>
        </p:sp>
        <p:sp>
          <p:nvSpPr>
            <p:cNvPr id="3078" name="Text Box 6"/>
            <p:cNvSpPr txBox="1">
              <a:spLocks noChangeArrowheads="1"/>
            </p:cNvSpPr>
            <p:nvPr/>
          </p:nvSpPr>
          <p:spPr bwMode="auto">
            <a:xfrm>
              <a:off x="1680" y="2688"/>
              <a:ext cx="38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hu-HU">
                  <a:latin typeface="Courier New" charset="0"/>
                  <a:ea typeface="ＭＳ Ｐゴシック" charset="0"/>
                </a:rPr>
                <a:t>+</a:t>
              </a:r>
              <a:endParaRPr lang="hu-HU">
                <a:latin typeface="Times New Roman" charset="0"/>
                <a:ea typeface="ＭＳ Ｐゴシック" charset="0"/>
              </a:endParaRPr>
            </a:p>
          </p:txBody>
        </p:sp>
        <p:sp>
          <p:nvSpPr>
            <p:cNvPr id="3079" name="Text Box 7"/>
            <p:cNvSpPr txBox="1">
              <a:spLocks noChangeArrowheads="1"/>
            </p:cNvSpPr>
            <p:nvPr/>
          </p:nvSpPr>
          <p:spPr bwMode="auto">
            <a:xfrm>
              <a:off x="1872" y="2592"/>
              <a:ext cx="38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hu-HU">
                  <a:latin typeface="Courier New" charset="0"/>
                  <a:ea typeface="ＭＳ Ｐゴシック" charset="0"/>
                </a:rPr>
                <a:t>+</a:t>
              </a:r>
              <a:endParaRPr lang="hu-HU">
                <a:latin typeface="Times New Roman" charset="0"/>
                <a:ea typeface="ＭＳ Ｐゴシック" charset="0"/>
              </a:endParaRPr>
            </a:p>
          </p:txBody>
        </p:sp>
        <p:sp>
          <p:nvSpPr>
            <p:cNvPr id="3080" name="Text Box 8"/>
            <p:cNvSpPr txBox="1">
              <a:spLocks noChangeArrowheads="1"/>
            </p:cNvSpPr>
            <p:nvPr/>
          </p:nvSpPr>
          <p:spPr bwMode="auto">
            <a:xfrm>
              <a:off x="2064" y="2496"/>
              <a:ext cx="38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hu-HU">
                  <a:latin typeface="Courier New" charset="0"/>
                  <a:ea typeface="ＭＳ Ｐゴシック" charset="0"/>
                </a:rPr>
                <a:t>+</a:t>
              </a:r>
              <a:endParaRPr lang="hu-HU">
                <a:latin typeface="Times New Roman" charset="0"/>
                <a:ea typeface="ＭＳ Ｐゴシック" charset="0"/>
              </a:endParaRPr>
            </a:p>
          </p:txBody>
        </p:sp>
        <p:sp>
          <p:nvSpPr>
            <p:cNvPr id="3081" name="Text Box 9"/>
            <p:cNvSpPr txBox="1">
              <a:spLocks noChangeArrowheads="1"/>
            </p:cNvSpPr>
            <p:nvPr/>
          </p:nvSpPr>
          <p:spPr bwMode="auto">
            <a:xfrm>
              <a:off x="1680" y="3120"/>
              <a:ext cx="38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hu-HU">
                  <a:latin typeface="Courier New" charset="0"/>
                  <a:ea typeface="ＭＳ Ｐゴシック" charset="0"/>
                </a:rPr>
                <a:t>-</a:t>
              </a:r>
              <a:endParaRPr lang="hu-HU">
                <a:latin typeface="Times New Roman" charset="0"/>
                <a:ea typeface="ＭＳ Ｐゴシック" charset="0"/>
              </a:endParaRPr>
            </a:p>
          </p:txBody>
        </p:sp>
        <p:sp>
          <p:nvSpPr>
            <p:cNvPr id="3082" name="Text Box 10"/>
            <p:cNvSpPr txBox="1">
              <a:spLocks noChangeArrowheads="1"/>
            </p:cNvSpPr>
            <p:nvPr/>
          </p:nvSpPr>
          <p:spPr bwMode="auto">
            <a:xfrm>
              <a:off x="1872" y="3216"/>
              <a:ext cx="38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hu-HU">
                  <a:latin typeface="Courier New" charset="0"/>
                  <a:ea typeface="ＭＳ Ｐゴシック" charset="0"/>
                </a:rPr>
                <a:t>-</a:t>
              </a:r>
              <a:endParaRPr lang="hu-HU">
                <a:latin typeface="Times New Roman" charset="0"/>
                <a:ea typeface="ＭＳ Ｐゴシック" charset="0"/>
              </a:endParaRPr>
            </a:p>
          </p:txBody>
        </p:sp>
        <p:sp>
          <p:nvSpPr>
            <p:cNvPr id="3083" name="Text Box 11"/>
            <p:cNvSpPr txBox="1">
              <a:spLocks noChangeArrowheads="1"/>
            </p:cNvSpPr>
            <p:nvPr/>
          </p:nvSpPr>
          <p:spPr bwMode="auto">
            <a:xfrm>
              <a:off x="2112" y="3312"/>
              <a:ext cx="38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hu-HU">
                  <a:latin typeface="Courier New" charset="0"/>
                  <a:ea typeface="ＭＳ Ｐゴシック" charset="0"/>
                </a:rPr>
                <a:t>-</a:t>
              </a:r>
              <a:endParaRPr lang="hu-HU">
                <a:latin typeface="Times New Roman" charset="0"/>
                <a:ea typeface="ＭＳ Ｐゴシック" charset="0"/>
              </a:endParaRPr>
            </a:p>
          </p:txBody>
        </p:sp>
        <p:sp>
          <p:nvSpPr>
            <p:cNvPr id="3084" name="Line 12"/>
            <p:cNvSpPr>
              <a:spLocks noChangeShapeType="1"/>
            </p:cNvSpPr>
            <p:nvPr/>
          </p:nvSpPr>
          <p:spPr bwMode="auto">
            <a:xfrm>
              <a:off x="672" y="2736"/>
              <a:ext cx="0" cy="57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085" name="Line 13"/>
            <p:cNvSpPr>
              <a:spLocks noChangeShapeType="1"/>
            </p:cNvSpPr>
            <p:nvPr/>
          </p:nvSpPr>
          <p:spPr bwMode="auto">
            <a:xfrm>
              <a:off x="672" y="3312"/>
              <a:ext cx="96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086" name="Line 14"/>
            <p:cNvSpPr>
              <a:spLocks noChangeShapeType="1"/>
            </p:cNvSpPr>
            <p:nvPr/>
          </p:nvSpPr>
          <p:spPr bwMode="auto">
            <a:xfrm>
              <a:off x="1632" y="3312"/>
              <a:ext cx="720"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087" name="Line 15"/>
            <p:cNvSpPr>
              <a:spLocks noChangeShapeType="1"/>
            </p:cNvSpPr>
            <p:nvPr/>
          </p:nvSpPr>
          <p:spPr bwMode="auto">
            <a:xfrm flipV="1">
              <a:off x="2352" y="3456"/>
              <a:ext cx="144" cy="24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088" name="Line 16"/>
            <p:cNvSpPr>
              <a:spLocks noChangeShapeType="1"/>
            </p:cNvSpPr>
            <p:nvPr/>
          </p:nvSpPr>
          <p:spPr bwMode="auto">
            <a:xfrm flipH="1" flipV="1">
              <a:off x="1728" y="3024"/>
              <a:ext cx="768" cy="4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089" name="Line 17"/>
            <p:cNvSpPr>
              <a:spLocks noChangeShapeType="1"/>
            </p:cNvSpPr>
            <p:nvPr/>
          </p:nvSpPr>
          <p:spPr bwMode="auto">
            <a:xfrm flipV="1">
              <a:off x="1728" y="2688"/>
              <a:ext cx="720" cy="3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090" name="Line 18"/>
            <p:cNvSpPr>
              <a:spLocks noChangeShapeType="1"/>
            </p:cNvSpPr>
            <p:nvPr/>
          </p:nvSpPr>
          <p:spPr bwMode="auto">
            <a:xfrm flipH="1" flipV="1">
              <a:off x="2304" y="2400"/>
              <a:ext cx="144" cy="2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091" name="Line 19"/>
            <p:cNvSpPr>
              <a:spLocks noChangeShapeType="1"/>
            </p:cNvSpPr>
            <p:nvPr/>
          </p:nvSpPr>
          <p:spPr bwMode="auto">
            <a:xfrm flipH="1">
              <a:off x="1632" y="2400"/>
              <a:ext cx="672" cy="3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092" name="Line 20"/>
            <p:cNvSpPr>
              <a:spLocks noChangeShapeType="1"/>
            </p:cNvSpPr>
            <p:nvPr/>
          </p:nvSpPr>
          <p:spPr bwMode="auto">
            <a:xfrm flipH="1">
              <a:off x="672" y="2736"/>
              <a:ext cx="96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094" name="Text Box 22"/>
            <p:cNvSpPr txBox="1">
              <a:spLocks noChangeArrowheads="1"/>
            </p:cNvSpPr>
            <p:nvPr/>
          </p:nvSpPr>
          <p:spPr bwMode="auto">
            <a:xfrm>
              <a:off x="2880" y="2976"/>
              <a:ext cx="81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hu-HU">
                  <a:latin typeface="Courier New" charset="0"/>
                  <a:ea typeface="ＭＳ Ｐゴシック" charset="0"/>
                </a:rPr>
                <a:t>+   +</a:t>
              </a:r>
              <a:endParaRPr lang="hu-HU">
                <a:latin typeface="Times New Roman" charset="0"/>
                <a:ea typeface="ＭＳ Ｐゴシック" charset="0"/>
              </a:endParaRPr>
            </a:p>
          </p:txBody>
        </p:sp>
        <p:sp>
          <p:nvSpPr>
            <p:cNvPr id="3095" name="Rectangle 23"/>
            <p:cNvSpPr>
              <a:spLocks noChangeArrowheads="1"/>
            </p:cNvSpPr>
            <p:nvPr/>
          </p:nvSpPr>
          <p:spPr bwMode="auto">
            <a:xfrm>
              <a:off x="2736" y="2976"/>
              <a:ext cx="1008" cy="38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097" name="Text Box 25"/>
            <p:cNvSpPr txBox="1">
              <a:spLocks noChangeArrowheads="1"/>
            </p:cNvSpPr>
            <p:nvPr/>
          </p:nvSpPr>
          <p:spPr bwMode="auto">
            <a:xfrm>
              <a:off x="2880" y="2544"/>
              <a:ext cx="81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hu-HU">
                  <a:latin typeface="Courier New" charset="0"/>
                  <a:ea typeface="ＭＳ Ｐゴシック" charset="0"/>
                </a:rPr>
                <a:t>-   -</a:t>
              </a:r>
              <a:endParaRPr lang="hu-HU">
                <a:latin typeface="Times New Roman" charset="0"/>
                <a:ea typeface="ＭＳ Ｐゴシック" charset="0"/>
              </a:endParaRPr>
            </a:p>
          </p:txBody>
        </p:sp>
        <p:sp>
          <p:nvSpPr>
            <p:cNvPr id="3098" name="Oval 26"/>
            <p:cNvSpPr>
              <a:spLocks noChangeArrowheads="1"/>
            </p:cNvSpPr>
            <p:nvPr/>
          </p:nvSpPr>
          <p:spPr bwMode="auto">
            <a:xfrm>
              <a:off x="2880" y="2592"/>
              <a:ext cx="240" cy="192"/>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100" name="Oval 28"/>
            <p:cNvSpPr>
              <a:spLocks noChangeArrowheads="1"/>
            </p:cNvSpPr>
            <p:nvPr/>
          </p:nvSpPr>
          <p:spPr bwMode="auto">
            <a:xfrm>
              <a:off x="3360" y="2592"/>
              <a:ext cx="240" cy="192"/>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101" name="Line 29"/>
            <p:cNvSpPr>
              <a:spLocks noChangeShapeType="1"/>
            </p:cNvSpPr>
            <p:nvPr/>
          </p:nvSpPr>
          <p:spPr bwMode="auto">
            <a:xfrm flipV="1">
              <a:off x="2976" y="2784"/>
              <a:ext cx="0" cy="144"/>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103" name="Line 31"/>
            <p:cNvSpPr>
              <a:spLocks noChangeShapeType="1"/>
            </p:cNvSpPr>
            <p:nvPr/>
          </p:nvSpPr>
          <p:spPr bwMode="auto">
            <a:xfrm flipV="1">
              <a:off x="3504" y="2784"/>
              <a:ext cx="0" cy="144"/>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104" name="Text Box 32"/>
            <p:cNvSpPr txBox="1">
              <a:spLocks noChangeArrowheads="1"/>
            </p:cNvSpPr>
            <p:nvPr/>
          </p:nvSpPr>
          <p:spPr bwMode="auto">
            <a:xfrm>
              <a:off x="4032" y="2976"/>
              <a:ext cx="81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hu-HU">
                  <a:latin typeface="Courier New" charset="0"/>
                  <a:ea typeface="ＭＳ Ｐゴシック" charset="0"/>
                </a:rPr>
                <a:t>+   +</a:t>
              </a:r>
              <a:endParaRPr lang="hu-HU">
                <a:latin typeface="Times New Roman" charset="0"/>
                <a:ea typeface="ＭＳ Ｐゴシック" charset="0"/>
              </a:endParaRPr>
            </a:p>
          </p:txBody>
        </p:sp>
        <p:sp>
          <p:nvSpPr>
            <p:cNvPr id="3105" name="Rectangle 33"/>
            <p:cNvSpPr>
              <a:spLocks noChangeArrowheads="1"/>
            </p:cNvSpPr>
            <p:nvPr/>
          </p:nvSpPr>
          <p:spPr bwMode="auto">
            <a:xfrm>
              <a:off x="3888" y="2976"/>
              <a:ext cx="1008" cy="38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107" name="Oval 35"/>
            <p:cNvSpPr>
              <a:spLocks noChangeArrowheads="1"/>
            </p:cNvSpPr>
            <p:nvPr/>
          </p:nvSpPr>
          <p:spPr bwMode="auto">
            <a:xfrm>
              <a:off x="4032" y="3024"/>
              <a:ext cx="240" cy="192"/>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108" name="Oval 36"/>
            <p:cNvSpPr>
              <a:spLocks noChangeArrowheads="1"/>
            </p:cNvSpPr>
            <p:nvPr/>
          </p:nvSpPr>
          <p:spPr bwMode="auto">
            <a:xfrm>
              <a:off x="4464" y="3024"/>
              <a:ext cx="240" cy="192"/>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109" name="Line 37"/>
            <p:cNvSpPr>
              <a:spLocks noChangeShapeType="1"/>
            </p:cNvSpPr>
            <p:nvPr/>
          </p:nvSpPr>
          <p:spPr bwMode="auto">
            <a:xfrm flipV="1">
              <a:off x="4128" y="2784"/>
              <a:ext cx="0" cy="144"/>
            </a:xfrm>
            <a:prstGeom prst="line">
              <a:avLst/>
            </a:prstGeom>
            <a:noFill/>
            <a:ln w="9525">
              <a:solidFill>
                <a:schemeClr val="tx1"/>
              </a:solidFill>
              <a:round/>
              <a:headEnd type="triangle" w="lg" len="med"/>
              <a:tailEnd type="non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110" name="Line 38"/>
            <p:cNvSpPr>
              <a:spLocks noChangeShapeType="1"/>
            </p:cNvSpPr>
            <p:nvPr/>
          </p:nvSpPr>
          <p:spPr bwMode="auto">
            <a:xfrm flipV="1">
              <a:off x="4656" y="2784"/>
              <a:ext cx="0" cy="144"/>
            </a:xfrm>
            <a:prstGeom prst="line">
              <a:avLst/>
            </a:prstGeom>
            <a:noFill/>
            <a:ln w="9525">
              <a:solidFill>
                <a:schemeClr val="tx1"/>
              </a:solidFill>
              <a:round/>
              <a:headEnd type="triangle" w="lg" len="med"/>
              <a:tailEnd type="non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111" name="Rectangle 39"/>
            <p:cNvSpPr>
              <a:spLocks noChangeArrowheads="1"/>
            </p:cNvSpPr>
            <p:nvPr/>
          </p:nvSpPr>
          <p:spPr bwMode="auto">
            <a:xfrm>
              <a:off x="4272" y="3552"/>
              <a:ext cx="265"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hu-HU" i="1">
                  <a:latin typeface="Times New Roman" charset="0"/>
                  <a:ea typeface="ＭＳ Ｐゴシック" charset="0"/>
                </a:rPr>
                <a:t>c)</a:t>
              </a:r>
            </a:p>
          </p:txBody>
        </p:sp>
        <p:sp>
          <p:nvSpPr>
            <p:cNvPr id="3112" name="Rectangle 40"/>
            <p:cNvSpPr>
              <a:spLocks noChangeArrowheads="1"/>
            </p:cNvSpPr>
            <p:nvPr/>
          </p:nvSpPr>
          <p:spPr bwMode="auto">
            <a:xfrm>
              <a:off x="3120" y="3552"/>
              <a:ext cx="27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hu-HU" i="1">
                  <a:latin typeface="Times New Roman" charset="0"/>
                  <a:ea typeface="ＭＳ Ｐゴシック" charset="0"/>
                </a:rPr>
                <a:t>b)</a:t>
              </a:r>
            </a:p>
          </p:txBody>
        </p:sp>
        <p:sp>
          <p:nvSpPr>
            <p:cNvPr id="3113" name="Rectangle 41"/>
            <p:cNvSpPr>
              <a:spLocks noChangeArrowheads="1"/>
            </p:cNvSpPr>
            <p:nvPr/>
          </p:nvSpPr>
          <p:spPr bwMode="auto">
            <a:xfrm>
              <a:off x="1344" y="3552"/>
              <a:ext cx="27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hu-HU" i="1">
                  <a:latin typeface="Times New Roman" charset="0"/>
                  <a:ea typeface="ＭＳ Ｐゴシック" charset="0"/>
                </a:rPr>
                <a:t>a)</a:t>
              </a: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Gerjesztett feltöltődési folyamatok</a:t>
            </a:r>
            <a:endParaRPr lang="hu-HU"/>
          </a:p>
        </p:txBody>
      </p:sp>
      <p:sp>
        <p:nvSpPr>
          <p:cNvPr id="28675" name="Text Box 3"/>
          <p:cNvSpPr txBox="1">
            <a:spLocks noChangeArrowheads="1"/>
          </p:cNvSpPr>
          <p:nvPr/>
        </p:nvSpPr>
        <p:spPr bwMode="auto">
          <a:xfrm>
            <a:off x="685800" y="1371600"/>
            <a:ext cx="7620000"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i="1"/>
              <a:t>Elektrosztatikus megosztás vezető testeken</a:t>
            </a:r>
            <a:endParaRPr lang="hu-HU"/>
          </a:p>
          <a:p>
            <a:pPr>
              <a:spcBef>
                <a:spcPct val="50000"/>
              </a:spcBef>
            </a:pPr>
            <a:r>
              <a:rPr lang="hu-HU" i="1"/>
              <a:t>a)</a:t>
            </a:r>
            <a:r>
              <a:rPr lang="hu-HU"/>
              <a:t>	szétvágással</a:t>
            </a:r>
          </a:p>
          <a:p>
            <a:pPr>
              <a:spcBef>
                <a:spcPct val="50000"/>
              </a:spcBef>
            </a:pPr>
            <a:r>
              <a:rPr lang="hu-HU" i="1"/>
              <a:t>b)</a:t>
            </a:r>
            <a:r>
              <a:rPr lang="hu-HU"/>
              <a:t>	darabolással keletkező töltés.</a:t>
            </a:r>
          </a:p>
        </p:txBody>
      </p:sp>
      <p:pic>
        <p:nvPicPr>
          <p:cNvPr id="34819" name="Picture 5" descr="089"/>
          <p:cNvPicPr>
            <a:picLocks noChangeAspect="1" noChangeArrowheads="1"/>
          </p:cNvPicPr>
          <p:nvPr/>
        </p:nvPicPr>
        <p:blipFill>
          <a:blip r:embed="rId2">
            <a:clrChange>
              <a:clrFrom>
                <a:srgbClr val="FFFFFF"/>
              </a:clrFrom>
              <a:clrTo>
                <a:srgbClr val="FFFFFF">
                  <a:alpha val="0"/>
                </a:srgbClr>
              </a:clrTo>
            </a:clrChange>
            <a:lum bright="-36000" contrast="18000"/>
          </a:blip>
          <a:srcRect/>
          <a:stretch>
            <a:fillRect/>
          </a:stretch>
        </p:blipFill>
        <p:spPr bwMode="auto">
          <a:xfrm>
            <a:off x="1066800" y="2895600"/>
            <a:ext cx="6934200" cy="306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Gerjesztett feltöltődési folyamatok</a:t>
            </a:r>
            <a:endParaRPr lang="hu-HU"/>
          </a:p>
        </p:txBody>
      </p:sp>
      <p:sp>
        <p:nvSpPr>
          <p:cNvPr id="29699" name="Text Box 3"/>
          <p:cNvSpPr txBox="1">
            <a:spLocks noChangeArrowheads="1"/>
          </p:cNvSpPr>
          <p:nvPr/>
        </p:nvSpPr>
        <p:spPr bwMode="auto">
          <a:xfrm>
            <a:off x="685800" y="1371600"/>
            <a:ext cx="7620000"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i="1"/>
              <a:t>Elektrosztatikus megosztás vezető testeken</a:t>
            </a:r>
            <a:endParaRPr lang="hu-HU"/>
          </a:p>
          <a:p>
            <a:pPr>
              <a:spcBef>
                <a:spcPct val="50000"/>
              </a:spcBef>
            </a:pPr>
            <a:r>
              <a:rPr lang="hu-HU"/>
              <a:t>Légárammal szemben eső vízcsepp villamos erőtérben:</a:t>
            </a:r>
          </a:p>
        </p:txBody>
      </p:sp>
      <p:pic>
        <p:nvPicPr>
          <p:cNvPr id="35843" name="Picture 5" descr="090"/>
          <p:cNvPicPr>
            <a:picLocks noChangeAspect="1" noChangeArrowheads="1"/>
          </p:cNvPicPr>
          <p:nvPr/>
        </p:nvPicPr>
        <p:blipFill>
          <a:blip r:embed="rId2">
            <a:clrChange>
              <a:clrFrom>
                <a:srgbClr val="FFFFFF"/>
              </a:clrFrom>
              <a:clrTo>
                <a:srgbClr val="FFFFFF">
                  <a:alpha val="0"/>
                </a:srgbClr>
              </a:clrTo>
            </a:clrChange>
            <a:lum bright="-42000" contrast="72000"/>
          </a:blip>
          <a:srcRect/>
          <a:stretch>
            <a:fillRect/>
          </a:stretch>
        </p:blipFill>
        <p:spPr bwMode="auto">
          <a:xfrm>
            <a:off x="1676400" y="2438400"/>
            <a:ext cx="6000750" cy="352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Gerjesztett feltöltődési folyamatok</a:t>
            </a:r>
            <a:endParaRPr lang="hu-HU"/>
          </a:p>
        </p:txBody>
      </p:sp>
      <p:sp>
        <p:nvSpPr>
          <p:cNvPr id="30723" name="Text Box 3"/>
          <p:cNvSpPr txBox="1">
            <a:spLocks noChangeArrowheads="1"/>
          </p:cNvSpPr>
          <p:nvPr/>
        </p:nvSpPr>
        <p:spPr bwMode="auto">
          <a:xfrm>
            <a:off x="685800" y="1371600"/>
            <a:ext cx="7620000"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i="1"/>
              <a:t>Elektrosztatikus megosztás vezető testeken</a:t>
            </a:r>
            <a:endParaRPr lang="hu-HU"/>
          </a:p>
          <a:p>
            <a:pPr>
              <a:spcBef>
                <a:spcPct val="50000"/>
              </a:spcBef>
            </a:pPr>
            <a:r>
              <a:rPr lang="hu-HU"/>
              <a:t>Feltöltődés megosztás és időszakos földelés következtében:</a:t>
            </a:r>
          </a:p>
        </p:txBody>
      </p:sp>
      <p:pic>
        <p:nvPicPr>
          <p:cNvPr id="36867" name="Picture 5" descr="091"/>
          <p:cNvPicPr>
            <a:picLocks noChangeAspect="1" noChangeArrowheads="1"/>
          </p:cNvPicPr>
          <p:nvPr/>
        </p:nvPicPr>
        <p:blipFill>
          <a:blip r:embed="rId2">
            <a:clrChange>
              <a:clrFrom>
                <a:srgbClr val="FFFFFF"/>
              </a:clrFrom>
              <a:clrTo>
                <a:srgbClr val="FFFFFF">
                  <a:alpha val="0"/>
                </a:srgbClr>
              </a:clrTo>
            </a:clrChange>
            <a:lum bright="-54000" contrast="78000"/>
          </a:blip>
          <a:srcRect/>
          <a:stretch>
            <a:fillRect/>
          </a:stretch>
        </p:blipFill>
        <p:spPr bwMode="auto">
          <a:xfrm>
            <a:off x="685800" y="2659063"/>
            <a:ext cx="7924800" cy="3770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Gerjesztett feltöltődési folyamatok</a:t>
            </a:r>
            <a:endParaRPr lang="hu-HU"/>
          </a:p>
        </p:txBody>
      </p:sp>
      <p:sp>
        <p:nvSpPr>
          <p:cNvPr id="31747" name="Text Box 3"/>
          <p:cNvSpPr txBox="1">
            <a:spLocks noChangeArrowheads="1"/>
          </p:cNvSpPr>
          <p:nvPr/>
        </p:nvSpPr>
        <p:spPr bwMode="auto">
          <a:xfrm>
            <a:off x="685800" y="1371600"/>
            <a:ext cx="8077200"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i="1"/>
              <a:t>Elektrosztatikus megosztás vezető testeken</a:t>
            </a:r>
            <a:endParaRPr lang="hu-HU"/>
          </a:p>
          <a:p>
            <a:pPr>
              <a:spcBef>
                <a:spcPct val="50000"/>
              </a:spcBef>
            </a:pPr>
            <a:r>
              <a:rPr lang="hu-HU"/>
              <a:t>Feltöltődés a földelés és külső erőtér megszűnte következtében:</a:t>
            </a:r>
          </a:p>
        </p:txBody>
      </p:sp>
      <p:pic>
        <p:nvPicPr>
          <p:cNvPr id="37891" name="Picture 5" descr="092"/>
          <p:cNvPicPr>
            <a:picLocks noChangeAspect="1" noChangeArrowheads="1"/>
          </p:cNvPicPr>
          <p:nvPr/>
        </p:nvPicPr>
        <p:blipFill>
          <a:blip r:embed="rId2">
            <a:clrChange>
              <a:clrFrom>
                <a:srgbClr val="FFFFFF"/>
              </a:clrFrom>
              <a:clrTo>
                <a:srgbClr val="FFFFFF">
                  <a:alpha val="0"/>
                </a:srgbClr>
              </a:clrTo>
            </a:clrChange>
            <a:lum bright="-36000" contrast="60000"/>
          </a:blip>
          <a:srcRect/>
          <a:stretch>
            <a:fillRect/>
          </a:stretch>
        </p:blipFill>
        <p:spPr bwMode="auto">
          <a:xfrm>
            <a:off x="685800" y="2895600"/>
            <a:ext cx="771525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Gerjesztett feltöltődési folyamatok</a:t>
            </a:r>
            <a:endParaRPr lang="hu-HU"/>
          </a:p>
        </p:txBody>
      </p:sp>
      <p:sp>
        <p:nvSpPr>
          <p:cNvPr id="32771" name="Text Box 3"/>
          <p:cNvSpPr txBox="1">
            <a:spLocks noChangeArrowheads="1"/>
          </p:cNvSpPr>
          <p:nvPr/>
        </p:nvSpPr>
        <p:spPr bwMode="auto">
          <a:xfrm>
            <a:off x="685800" y="1371600"/>
            <a:ext cx="8077200"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i="1"/>
              <a:t>Elektrosztatikus megosztás vezető testeken</a:t>
            </a:r>
            <a:endParaRPr lang="hu-HU"/>
          </a:p>
          <a:p>
            <a:pPr>
              <a:spcBef>
                <a:spcPct val="50000"/>
              </a:spcBef>
            </a:pPr>
            <a:r>
              <a:rPr lang="hu-HU"/>
              <a:t>Nagy ellenálláson át földelt test feltöltődése:</a:t>
            </a:r>
          </a:p>
        </p:txBody>
      </p:sp>
      <p:pic>
        <p:nvPicPr>
          <p:cNvPr id="38915" name="Picture 5" descr="093"/>
          <p:cNvPicPr>
            <a:picLocks noChangeAspect="1" noChangeArrowheads="1"/>
          </p:cNvPicPr>
          <p:nvPr/>
        </p:nvPicPr>
        <p:blipFill>
          <a:blip r:embed="rId2">
            <a:clrChange>
              <a:clrFrom>
                <a:srgbClr val="FFFFFF"/>
              </a:clrFrom>
              <a:clrTo>
                <a:srgbClr val="FFFFFF">
                  <a:alpha val="0"/>
                </a:srgbClr>
              </a:clrTo>
            </a:clrChange>
            <a:lum bright="-42000" contrast="66000"/>
          </a:blip>
          <a:srcRect/>
          <a:stretch>
            <a:fillRect/>
          </a:stretch>
        </p:blipFill>
        <p:spPr bwMode="auto">
          <a:xfrm>
            <a:off x="2362200" y="2514600"/>
            <a:ext cx="4533900" cy="3617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Gerjesztett feltöltődési folyamatok</a:t>
            </a:r>
            <a:endParaRPr lang="hu-HU"/>
          </a:p>
        </p:txBody>
      </p:sp>
      <p:sp>
        <p:nvSpPr>
          <p:cNvPr id="33795" name="Text Box 3"/>
          <p:cNvSpPr txBox="1">
            <a:spLocks noChangeArrowheads="1"/>
          </p:cNvSpPr>
          <p:nvPr/>
        </p:nvSpPr>
        <p:spPr bwMode="auto">
          <a:xfrm>
            <a:off x="685800" y="1371600"/>
            <a:ext cx="8077200"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i="1"/>
              <a:t>Ionok összegyűjtése polarizált testeken</a:t>
            </a:r>
            <a:endParaRPr lang="hu-HU"/>
          </a:p>
          <a:p>
            <a:pPr>
              <a:spcBef>
                <a:spcPct val="50000"/>
              </a:spcBef>
            </a:pPr>
            <a:r>
              <a:rPr lang="hu-HU"/>
              <a:t>Polarizált vezető- v. szigetelőtest feltöltődése mozgó levegőben:</a:t>
            </a:r>
          </a:p>
        </p:txBody>
      </p:sp>
      <p:pic>
        <p:nvPicPr>
          <p:cNvPr id="39939" name="Picture 5" descr="094"/>
          <p:cNvPicPr>
            <a:picLocks noChangeAspect="1" noChangeArrowheads="1"/>
          </p:cNvPicPr>
          <p:nvPr/>
        </p:nvPicPr>
        <p:blipFill>
          <a:blip r:embed="rId2">
            <a:clrChange>
              <a:clrFrom>
                <a:srgbClr val="FFFFFF"/>
              </a:clrFrom>
              <a:clrTo>
                <a:srgbClr val="FFFFFF">
                  <a:alpha val="0"/>
                </a:srgbClr>
              </a:clrTo>
            </a:clrChange>
            <a:lum bright="-42000" contrast="66000"/>
            <a:grayscl/>
          </a:blip>
          <a:srcRect/>
          <a:stretch>
            <a:fillRect/>
          </a:stretch>
        </p:blipFill>
        <p:spPr bwMode="auto">
          <a:xfrm>
            <a:off x="838200" y="2667000"/>
            <a:ext cx="76200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Gerjesztett feltöltődési folyamatok</a:t>
            </a:r>
            <a:endParaRPr lang="hu-HU"/>
          </a:p>
        </p:txBody>
      </p:sp>
      <p:sp>
        <p:nvSpPr>
          <p:cNvPr id="34819" name="Text Box 3"/>
          <p:cNvSpPr txBox="1">
            <a:spLocks noChangeArrowheads="1"/>
          </p:cNvSpPr>
          <p:nvPr/>
        </p:nvSpPr>
        <p:spPr bwMode="auto">
          <a:xfrm>
            <a:off x="685800" y="1371600"/>
            <a:ext cx="8077200" cy="1370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i="1"/>
              <a:t>Ionok összegyűjtése polarizált testeken</a:t>
            </a:r>
            <a:endParaRPr lang="hu-HU"/>
          </a:p>
          <a:p>
            <a:pPr>
              <a:spcBef>
                <a:spcPct val="50000"/>
              </a:spcBef>
            </a:pPr>
            <a:r>
              <a:rPr lang="hu-HU"/>
              <a:t>Térerősség eloszlása mozgó levegőben feltöltődött gömbön maximális feltöltődés esetén:</a:t>
            </a:r>
          </a:p>
        </p:txBody>
      </p:sp>
      <p:pic>
        <p:nvPicPr>
          <p:cNvPr id="40963" name="Picture 5" descr="095"/>
          <p:cNvPicPr>
            <a:picLocks noChangeAspect="1" noChangeArrowheads="1"/>
          </p:cNvPicPr>
          <p:nvPr/>
        </p:nvPicPr>
        <p:blipFill>
          <a:blip r:embed="rId2">
            <a:clrChange>
              <a:clrFrom>
                <a:srgbClr val="FFFFFF"/>
              </a:clrFrom>
              <a:clrTo>
                <a:srgbClr val="FFFFFF">
                  <a:alpha val="0"/>
                </a:srgbClr>
              </a:clrTo>
            </a:clrChange>
            <a:lum bright="-30000" contrast="48000"/>
          </a:blip>
          <a:srcRect/>
          <a:stretch>
            <a:fillRect/>
          </a:stretch>
        </p:blipFill>
        <p:spPr bwMode="auto">
          <a:xfrm>
            <a:off x="2743200" y="2743200"/>
            <a:ext cx="3924300" cy="318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Gerjesztett feltöltődési folyamatok</a:t>
            </a:r>
            <a:endParaRPr lang="hu-HU"/>
          </a:p>
        </p:txBody>
      </p:sp>
      <p:sp>
        <p:nvSpPr>
          <p:cNvPr id="35843" name="Text Box 3"/>
          <p:cNvSpPr txBox="1">
            <a:spLocks noChangeArrowheads="1"/>
          </p:cNvSpPr>
          <p:nvPr/>
        </p:nvSpPr>
        <p:spPr bwMode="auto">
          <a:xfrm>
            <a:off x="685800" y="1371600"/>
            <a:ext cx="8077200"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i="1"/>
              <a:t>Feltöltődés koronakisüléssel</a:t>
            </a:r>
            <a:endParaRPr lang="hu-HU"/>
          </a:p>
          <a:p>
            <a:pPr>
              <a:spcBef>
                <a:spcPct val="50000"/>
              </a:spcBef>
            </a:pPr>
            <a:endParaRPr lang="hu-HU"/>
          </a:p>
        </p:txBody>
      </p:sp>
      <p:pic>
        <p:nvPicPr>
          <p:cNvPr id="41987" name="Picture 6" descr="096"/>
          <p:cNvPicPr>
            <a:picLocks noChangeAspect="1" noChangeArrowheads="1"/>
          </p:cNvPicPr>
          <p:nvPr/>
        </p:nvPicPr>
        <p:blipFill>
          <a:blip r:embed="rId2">
            <a:clrChange>
              <a:clrFrom>
                <a:srgbClr val="FFFFFF"/>
              </a:clrFrom>
              <a:clrTo>
                <a:srgbClr val="FFFFFF">
                  <a:alpha val="0"/>
                </a:srgbClr>
              </a:clrTo>
            </a:clrChange>
            <a:lum bright="-30000" contrast="54000"/>
          </a:blip>
          <a:srcRect/>
          <a:stretch>
            <a:fillRect/>
          </a:stretch>
        </p:blipFill>
        <p:spPr bwMode="auto">
          <a:xfrm>
            <a:off x="2362200" y="2362200"/>
            <a:ext cx="4371975" cy="274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Gerjesztett feltöltődési folyamatok</a:t>
            </a:r>
            <a:endParaRPr lang="hu-HU"/>
          </a:p>
        </p:txBody>
      </p:sp>
      <p:sp>
        <p:nvSpPr>
          <p:cNvPr id="36867" name="Text Box 3"/>
          <p:cNvSpPr txBox="1">
            <a:spLocks noChangeArrowheads="1"/>
          </p:cNvSpPr>
          <p:nvPr/>
        </p:nvSpPr>
        <p:spPr bwMode="auto">
          <a:xfrm>
            <a:off x="685800" y="1371600"/>
            <a:ext cx="8077200"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i="1"/>
              <a:t>Feltöltődés koronakisüléssel</a:t>
            </a:r>
            <a:endParaRPr lang="hu-HU"/>
          </a:p>
          <a:p>
            <a:pPr>
              <a:spcBef>
                <a:spcPct val="50000"/>
              </a:spcBef>
            </a:pPr>
            <a:r>
              <a:rPr lang="hu-HU"/>
              <a:t>Vezető testre rárakódó egynemű töltés:</a:t>
            </a:r>
          </a:p>
        </p:txBody>
      </p:sp>
      <p:pic>
        <p:nvPicPr>
          <p:cNvPr id="43011" name="Picture 5" descr="097"/>
          <p:cNvPicPr>
            <a:picLocks noChangeAspect="1" noChangeArrowheads="1"/>
          </p:cNvPicPr>
          <p:nvPr/>
        </p:nvPicPr>
        <p:blipFill>
          <a:blip r:embed="rId2">
            <a:clrChange>
              <a:clrFrom>
                <a:srgbClr val="FFFFFF"/>
              </a:clrFrom>
              <a:clrTo>
                <a:srgbClr val="FFFFFF">
                  <a:alpha val="0"/>
                </a:srgbClr>
              </a:clrTo>
            </a:clrChange>
            <a:lum bright="-24000" contrast="42000"/>
          </a:blip>
          <a:srcRect/>
          <a:stretch>
            <a:fillRect/>
          </a:stretch>
        </p:blipFill>
        <p:spPr bwMode="auto">
          <a:xfrm>
            <a:off x="762000" y="2667000"/>
            <a:ext cx="7562850" cy="338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Gerjesztett feltöltődési folyamatok</a:t>
            </a:r>
            <a:endParaRPr lang="hu-HU"/>
          </a:p>
        </p:txBody>
      </p:sp>
      <p:sp>
        <p:nvSpPr>
          <p:cNvPr id="37891" name="Text Box 3"/>
          <p:cNvSpPr txBox="1">
            <a:spLocks noChangeArrowheads="1"/>
          </p:cNvSpPr>
          <p:nvPr/>
        </p:nvSpPr>
        <p:spPr bwMode="auto">
          <a:xfrm>
            <a:off x="685800" y="1371600"/>
            <a:ext cx="8077200"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i="1"/>
              <a:t>Feltöltődés koronakisüléssel</a:t>
            </a:r>
            <a:endParaRPr lang="hu-HU"/>
          </a:p>
          <a:p>
            <a:pPr>
              <a:spcBef>
                <a:spcPct val="50000"/>
              </a:spcBef>
            </a:pPr>
            <a:r>
              <a:rPr lang="hu-HU"/>
              <a:t>Szigetelő testre rárakódó töltés:</a:t>
            </a:r>
          </a:p>
        </p:txBody>
      </p:sp>
      <p:pic>
        <p:nvPicPr>
          <p:cNvPr id="44035" name="Picture 5" descr="098"/>
          <p:cNvPicPr>
            <a:picLocks noChangeAspect="1" noChangeArrowheads="1"/>
          </p:cNvPicPr>
          <p:nvPr/>
        </p:nvPicPr>
        <p:blipFill>
          <a:blip r:embed="rId2">
            <a:clrChange>
              <a:clrFrom>
                <a:srgbClr val="FFFFFF"/>
              </a:clrFrom>
              <a:clrTo>
                <a:srgbClr val="FFFFFF">
                  <a:alpha val="0"/>
                </a:srgbClr>
              </a:clrTo>
            </a:clrChange>
            <a:lum bright="-54000" contrast="84000"/>
          </a:blip>
          <a:srcRect/>
          <a:stretch>
            <a:fillRect/>
          </a:stretch>
        </p:blipFill>
        <p:spPr bwMode="auto">
          <a:xfrm>
            <a:off x="2743200" y="2590800"/>
            <a:ext cx="3800475"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Feltöltődési folyamatok okai:</a:t>
            </a:r>
            <a:endParaRPr lang="hu-HU"/>
          </a:p>
        </p:txBody>
      </p:sp>
      <p:sp>
        <p:nvSpPr>
          <p:cNvPr id="4133" name="Text Box 37"/>
          <p:cNvSpPr txBox="1">
            <a:spLocks noChangeArrowheads="1"/>
          </p:cNvSpPr>
          <p:nvPr/>
        </p:nvSpPr>
        <p:spPr bwMode="auto">
          <a:xfrm>
            <a:off x="2057400" y="1447800"/>
            <a:ext cx="5257800" cy="4291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pPr>
            <a:r>
              <a:rPr lang="hu-HU"/>
              <a:t>Érintkezés utáni szétválás;</a:t>
            </a:r>
          </a:p>
          <a:p>
            <a:pPr>
              <a:spcBef>
                <a:spcPct val="50000"/>
              </a:spcBef>
              <a:buFontTx/>
              <a:buChar char="•"/>
            </a:pPr>
            <a:r>
              <a:rPr lang="hu-HU"/>
              <a:t>hasítás, darabolás vagy porlasztás;</a:t>
            </a:r>
          </a:p>
          <a:p>
            <a:pPr>
              <a:spcBef>
                <a:spcPct val="50000"/>
              </a:spcBef>
              <a:buFontTx/>
              <a:buChar char="•"/>
            </a:pPr>
            <a:r>
              <a:rPr lang="hu-HU"/>
              <a:t>elektrosztatikus megosztás;</a:t>
            </a:r>
          </a:p>
          <a:p>
            <a:pPr>
              <a:spcBef>
                <a:spcPct val="50000"/>
              </a:spcBef>
              <a:buFontTx/>
              <a:buChar char="•"/>
            </a:pPr>
            <a:r>
              <a:rPr lang="hu-HU"/>
              <a:t>fotoionozás,  hőionozás;</a:t>
            </a:r>
          </a:p>
          <a:p>
            <a:pPr>
              <a:spcBef>
                <a:spcPct val="50000"/>
              </a:spcBef>
              <a:buFontTx/>
              <a:buChar char="•"/>
            </a:pPr>
            <a:r>
              <a:rPr lang="hu-HU"/>
              <a:t>nagyfeszültségű kisülés;</a:t>
            </a:r>
          </a:p>
          <a:p>
            <a:pPr>
              <a:spcBef>
                <a:spcPct val="50000"/>
              </a:spcBef>
              <a:buFontTx/>
              <a:buChar char="•"/>
            </a:pPr>
            <a:r>
              <a:rPr lang="hu-HU"/>
              <a:t>halmazállapot változás;</a:t>
            </a:r>
          </a:p>
          <a:p>
            <a:pPr>
              <a:spcBef>
                <a:spcPct val="50000"/>
              </a:spcBef>
              <a:buFontTx/>
              <a:buChar char="•"/>
            </a:pPr>
            <a:r>
              <a:rPr lang="hu-HU"/>
              <a:t>mozgás, dörzsölés,</a:t>
            </a:r>
          </a:p>
          <a:p>
            <a:pPr>
              <a:spcBef>
                <a:spcPct val="50000"/>
              </a:spcBef>
              <a:buFontTx/>
              <a:buChar char="•"/>
            </a:pPr>
            <a:r>
              <a:rPr lang="hu-HU"/>
              <a:t>ütés, nyomás.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Részecskefeltöltődés</a:t>
            </a:r>
            <a:endParaRPr lang="hu-HU"/>
          </a:p>
        </p:txBody>
      </p:sp>
      <p:sp>
        <p:nvSpPr>
          <p:cNvPr id="38915" name="Text Box 3"/>
          <p:cNvSpPr txBox="1">
            <a:spLocks noChangeArrowheads="1"/>
          </p:cNvSpPr>
          <p:nvPr/>
        </p:nvSpPr>
        <p:spPr bwMode="auto">
          <a:xfrm>
            <a:off x="685800" y="1371600"/>
            <a:ext cx="8077200"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a:t>Feltöltött test aprózódása</a:t>
            </a:r>
          </a:p>
          <a:p>
            <a:pPr>
              <a:spcBef>
                <a:spcPct val="50000"/>
              </a:spcBef>
            </a:pPr>
            <a:endParaRPr lang="hu-HU"/>
          </a:p>
        </p:txBody>
      </p:sp>
      <p:pic>
        <p:nvPicPr>
          <p:cNvPr id="45059" name="Picture 5" descr="099"/>
          <p:cNvPicPr>
            <a:picLocks noChangeAspect="1" noChangeArrowheads="1"/>
          </p:cNvPicPr>
          <p:nvPr/>
        </p:nvPicPr>
        <p:blipFill>
          <a:blip r:embed="rId3">
            <a:clrChange>
              <a:clrFrom>
                <a:srgbClr val="FFFFFF"/>
              </a:clrFrom>
              <a:clrTo>
                <a:srgbClr val="FFFFFF">
                  <a:alpha val="0"/>
                </a:srgbClr>
              </a:clrTo>
            </a:clrChange>
            <a:lum bright="-42000" contrast="66000"/>
          </a:blip>
          <a:srcRect/>
          <a:stretch>
            <a:fillRect/>
          </a:stretch>
        </p:blipFill>
        <p:spPr bwMode="auto">
          <a:xfrm>
            <a:off x="1524000" y="1828800"/>
            <a:ext cx="5895975" cy="3155950"/>
          </a:xfrm>
          <a:prstGeom prst="rect">
            <a:avLst/>
          </a:prstGeom>
          <a:noFill/>
          <a:ln w="9525">
            <a:noFill/>
            <a:miter lim="800000"/>
            <a:headEnd/>
            <a:tailEnd/>
          </a:ln>
        </p:spPr>
      </p:pic>
      <p:graphicFrame>
        <p:nvGraphicFramePr>
          <p:cNvPr id="45060" name="Object 6"/>
          <p:cNvGraphicFramePr>
            <a:graphicFrameLocks noChangeAspect="1"/>
          </p:cNvGraphicFramePr>
          <p:nvPr/>
        </p:nvGraphicFramePr>
        <p:xfrm>
          <a:off x="1536700" y="5105400"/>
          <a:ext cx="2565400" cy="582613"/>
        </p:xfrm>
        <a:graphic>
          <a:graphicData uri="http://schemas.openxmlformats.org/presentationml/2006/ole">
            <p:oleObj spid="_x0000_s45060" name="Egyenlet" r:id="rId4" imgW="1054100" imgH="241300" progId="Equation.3">
              <p:embed/>
            </p:oleObj>
          </a:graphicData>
        </a:graphic>
      </p:graphicFrame>
      <p:graphicFrame>
        <p:nvGraphicFramePr>
          <p:cNvPr id="45061" name="Object 8"/>
          <p:cNvGraphicFramePr>
            <a:graphicFrameLocks noChangeAspect="1"/>
          </p:cNvGraphicFramePr>
          <p:nvPr/>
        </p:nvGraphicFramePr>
        <p:xfrm>
          <a:off x="4800600" y="5105400"/>
          <a:ext cx="2813050" cy="582613"/>
        </p:xfrm>
        <a:graphic>
          <a:graphicData uri="http://schemas.openxmlformats.org/presentationml/2006/ole">
            <p:oleObj spid="_x0000_s45061" name="Egyenlet" r:id="rId5" imgW="1155700" imgH="241300" progId="Equation.3">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Részecskefeltöltődés</a:t>
            </a:r>
            <a:endParaRPr lang="hu-HU"/>
          </a:p>
        </p:txBody>
      </p:sp>
      <p:sp>
        <p:nvSpPr>
          <p:cNvPr id="39939" name="Text Box 3"/>
          <p:cNvSpPr txBox="1">
            <a:spLocks noChangeArrowheads="1"/>
          </p:cNvSpPr>
          <p:nvPr/>
        </p:nvSpPr>
        <p:spPr bwMode="auto">
          <a:xfrm>
            <a:off x="685800" y="1371600"/>
            <a:ext cx="8077200"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a:t>Feltöltött test aprózódása</a:t>
            </a:r>
          </a:p>
          <a:p>
            <a:pPr>
              <a:spcBef>
                <a:spcPct val="50000"/>
              </a:spcBef>
            </a:pPr>
            <a:endParaRPr lang="hu-HU"/>
          </a:p>
        </p:txBody>
      </p:sp>
      <p:graphicFrame>
        <p:nvGraphicFramePr>
          <p:cNvPr id="46083" name="Object 5"/>
          <p:cNvGraphicFramePr>
            <a:graphicFrameLocks noChangeAspect="1"/>
          </p:cNvGraphicFramePr>
          <p:nvPr/>
        </p:nvGraphicFramePr>
        <p:xfrm>
          <a:off x="1536700" y="2133600"/>
          <a:ext cx="2565400" cy="582613"/>
        </p:xfrm>
        <a:graphic>
          <a:graphicData uri="http://schemas.openxmlformats.org/presentationml/2006/ole">
            <p:oleObj spid="_x0000_s46083" name="Egyenlet" r:id="rId3" imgW="1054100" imgH="241300" progId="Equation.3">
              <p:embed/>
            </p:oleObj>
          </a:graphicData>
        </a:graphic>
      </p:graphicFrame>
      <p:graphicFrame>
        <p:nvGraphicFramePr>
          <p:cNvPr id="46084" name="Object 6"/>
          <p:cNvGraphicFramePr>
            <a:graphicFrameLocks noChangeAspect="1"/>
          </p:cNvGraphicFramePr>
          <p:nvPr/>
        </p:nvGraphicFramePr>
        <p:xfrm>
          <a:off x="4800600" y="2133600"/>
          <a:ext cx="2813050" cy="582613"/>
        </p:xfrm>
        <a:graphic>
          <a:graphicData uri="http://schemas.openxmlformats.org/presentationml/2006/ole">
            <p:oleObj spid="_x0000_s46084" name="Egyenlet" r:id="rId4" imgW="1155700" imgH="241300" progId="Equation.3">
              <p:embed/>
            </p:oleObj>
          </a:graphicData>
        </a:graphic>
      </p:graphicFrame>
      <p:graphicFrame>
        <p:nvGraphicFramePr>
          <p:cNvPr id="46085" name="Object 7"/>
          <p:cNvGraphicFramePr>
            <a:graphicFrameLocks noChangeAspect="1"/>
          </p:cNvGraphicFramePr>
          <p:nvPr/>
        </p:nvGraphicFramePr>
        <p:xfrm>
          <a:off x="1524000" y="3124200"/>
          <a:ext cx="3216275" cy="954088"/>
        </p:xfrm>
        <a:graphic>
          <a:graphicData uri="http://schemas.openxmlformats.org/presentationml/2006/ole">
            <p:oleObj spid="_x0000_s46085" name="Egyenlet" r:id="rId5" imgW="1320227" imgH="393529" progId="Equation.3">
              <p:embed/>
            </p:oleObj>
          </a:graphicData>
        </a:graphic>
      </p:graphicFrame>
      <p:graphicFrame>
        <p:nvGraphicFramePr>
          <p:cNvPr id="46086" name="Object 8"/>
          <p:cNvGraphicFramePr>
            <a:graphicFrameLocks noChangeAspect="1"/>
          </p:cNvGraphicFramePr>
          <p:nvPr/>
        </p:nvGraphicFramePr>
        <p:xfrm>
          <a:off x="6400800" y="3048000"/>
          <a:ext cx="1144588" cy="1019175"/>
        </p:xfrm>
        <a:graphic>
          <a:graphicData uri="http://schemas.openxmlformats.org/presentationml/2006/ole">
            <p:oleObj spid="_x0000_s46086" name="Egyenlet" r:id="rId6" imgW="469900" imgH="419100" progId="Equation.3">
              <p:embed/>
            </p:oleObj>
          </a:graphicData>
        </a:graphic>
      </p:graphicFrame>
      <p:sp>
        <p:nvSpPr>
          <p:cNvPr id="39945" name="Line 9"/>
          <p:cNvSpPr>
            <a:spLocks noChangeShapeType="1"/>
          </p:cNvSpPr>
          <p:nvPr/>
        </p:nvSpPr>
        <p:spPr bwMode="auto">
          <a:xfrm>
            <a:off x="5181600" y="3581400"/>
            <a:ext cx="8382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graphicFrame>
        <p:nvGraphicFramePr>
          <p:cNvPr id="46088" name="Object 11"/>
          <p:cNvGraphicFramePr>
            <a:graphicFrameLocks noChangeAspect="1"/>
          </p:cNvGraphicFramePr>
          <p:nvPr/>
        </p:nvGraphicFramePr>
        <p:xfrm>
          <a:off x="3962400" y="4419600"/>
          <a:ext cx="1293813" cy="1046163"/>
        </p:xfrm>
        <a:graphic>
          <a:graphicData uri="http://schemas.openxmlformats.org/presentationml/2006/ole">
            <p:oleObj spid="_x0000_s46088" name="Egyenlet" r:id="rId7" imgW="533169" imgH="431613" progId="Equation.3">
              <p:embed/>
            </p:oleObj>
          </a:graphicData>
        </a:graphic>
      </p:graphicFrame>
      <p:sp>
        <p:nvSpPr>
          <p:cNvPr id="39948" name="Rectangle 12"/>
          <p:cNvSpPr>
            <a:spLocks noChangeArrowheads="1"/>
          </p:cNvSpPr>
          <p:nvPr/>
        </p:nvSpPr>
        <p:spPr bwMode="auto">
          <a:xfrm>
            <a:off x="3810000" y="4267200"/>
            <a:ext cx="1600200" cy="1371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Részecskefeltöltődés</a:t>
            </a:r>
            <a:endParaRPr lang="hu-HU"/>
          </a:p>
        </p:txBody>
      </p:sp>
      <p:sp>
        <p:nvSpPr>
          <p:cNvPr id="40963" name="Text Box 3"/>
          <p:cNvSpPr txBox="1">
            <a:spLocks noChangeArrowheads="1"/>
          </p:cNvSpPr>
          <p:nvPr/>
        </p:nvSpPr>
        <p:spPr bwMode="auto">
          <a:xfrm>
            <a:off x="685800" y="1371600"/>
            <a:ext cx="8077200" cy="1370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a:t>Töltésfelhő erőtere feltöltött állapotban kiszórt részecskék esetén:</a:t>
            </a:r>
          </a:p>
          <a:p>
            <a:pPr>
              <a:spcBef>
                <a:spcPct val="50000"/>
              </a:spcBef>
            </a:pPr>
            <a:endParaRPr lang="hu-HU"/>
          </a:p>
        </p:txBody>
      </p:sp>
      <p:sp>
        <p:nvSpPr>
          <p:cNvPr id="40972" name="Text Box 12"/>
          <p:cNvSpPr txBox="1">
            <a:spLocks noChangeArrowheads="1"/>
          </p:cNvSpPr>
          <p:nvPr/>
        </p:nvSpPr>
        <p:spPr bwMode="auto">
          <a:xfrm>
            <a:off x="685800" y="2438400"/>
            <a:ext cx="3429000" cy="915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00">
                <a:latin typeface="Arial" pitchFamily="34" charset="0"/>
              </a:rPr>
              <a:t>1. </a:t>
            </a:r>
            <a:r>
              <a:rPr lang="hu-HU" sz="1800">
                <a:latin typeface="Arial" pitchFamily="34" charset="0"/>
              </a:rPr>
              <a:t>Érintkezés és elválás okozta kismértékű feltöltődés a kiáramlási ponton</a:t>
            </a:r>
            <a:r>
              <a:rPr lang="en-US" sz="1800">
                <a:latin typeface="Arial" pitchFamily="34" charset="0"/>
              </a:rPr>
              <a:t>.</a:t>
            </a:r>
          </a:p>
        </p:txBody>
      </p:sp>
      <p:sp>
        <p:nvSpPr>
          <p:cNvPr id="40973" name="Rectangle 13"/>
          <p:cNvSpPr>
            <a:spLocks noChangeArrowheads="1"/>
          </p:cNvSpPr>
          <p:nvPr/>
        </p:nvSpPr>
        <p:spPr bwMode="auto">
          <a:xfrm>
            <a:off x="685800" y="3352800"/>
            <a:ext cx="3429000" cy="1465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00">
                <a:latin typeface="Arial" pitchFamily="34" charset="0"/>
              </a:rPr>
              <a:t>2. </a:t>
            </a:r>
            <a:r>
              <a:rPr lang="hu-HU" sz="1800">
                <a:latin typeface="Arial" pitchFamily="34" charset="0"/>
              </a:rPr>
              <a:t>Távolabb egynemű töltésfelhő képződik, ami a mozgás irányával szembe mutató villamos térerősséget hoz létre</a:t>
            </a:r>
            <a:r>
              <a:rPr lang="en-US" sz="1800">
                <a:latin typeface="Arial" pitchFamily="34" charset="0"/>
              </a:rPr>
              <a:t>.</a:t>
            </a:r>
          </a:p>
        </p:txBody>
      </p:sp>
      <p:sp>
        <p:nvSpPr>
          <p:cNvPr id="40974" name="Rectangle 14"/>
          <p:cNvSpPr>
            <a:spLocks noChangeArrowheads="1"/>
          </p:cNvSpPr>
          <p:nvPr/>
        </p:nvSpPr>
        <p:spPr bwMode="auto">
          <a:xfrm>
            <a:off x="685800" y="4800600"/>
            <a:ext cx="3505200" cy="1465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800">
                <a:latin typeface="Arial" pitchFamily="34" charset="0"/>
              </a:rPr>
              <a:t>3. </a:t>
            </a:r>
            <a:r>
              <a:rPr lang="hu-HU" sz="1800">
                <a:latin typeface="Arial" pitchFamily="34" charset="0"/>
              </a:rPr>
              <a:t>A kiáramló részecskék polarizálódnak, melyek feltöltődését a levegőben lévő ionok tovább növelik (36. dia), ami a pozitív feltöltődést erősíti</a:t>
            </a:r>
            <a:r>
              <a:rPr lang="en-US" sz="1800">
                <a:latin typeface="Arial" pitchFamily="34" charset="0"/>
              </a:rPr>
              <a:t>.</a:t>
            </a:r>
          </a:p>
        </p:txBody>
      </p:sp>
      <p:graphicFrame>
        <p:nvGraphicFramePr>
          <p:cNvPr id="40975" name="Object 15"/>
          <p:cNvGraphicFramePr>
            <a:graphicFrameLocks noChangeAspect="1"/>
          </p:cNvGraphicFramePr>
          <p:nvPr/>
        </p:nvGraphicFramePr>
        <p:xfrm>
          <a:off x="3886200" y="2819400"/>
          <a:ext cx="2330450" cy="1131888"/>
        </p:xfrm>
        <a:graphic>
          <a:graphicData uri="http://schemas.openxmlformats.org/presentationml/2006/ole">
            <p:oleObj spid="_x0000_s47110" name="Bitkép alakzat" r:id="rId3" imgW="2629378" imgH="1276026" progId="Paint.kép">
              <p:embed/>
            </p:oleObj>
          </a:graphicData>
        </a:graphic>
      </p:graphicFrame>
      <p:graphicFrame>
        <p:nvGraphicFramePr>
          <p:cNvPr id="40976" name="Object 16"/>
          <p:cNvGraphicFramePr>
            <a:graphicFrameLocks noChangeAspect="1"/>
          </p:cNvGraphicFramePr>
          <p:nvPr/>
        </p:nvGraphicFramePr>
        <p:xfrm>
          <a:off x="6248400" y="2514600"/>
          <a:ext cx="1163638" cy="1585913"/>
        </p:xfrm>
        <a:graphic>
          <a:graphicData uri="http://schemas.openxmlformats.org/presentationml/2006/ole">
            <p:oleObj spid="_x0000_s47111" name="Bitkép alakzat" r:id="rId4" imgW="1314381" imgH="1790602" progId="Paint.kép">
              <p:embed/>
            </p:oleObj>
          </a:graphicData>
        </a:graphic>
      </p:graphicFrame>
      <p:graphicFrame>
        <p:nvGraphicFramePr>
          <p:cNvPr id="40977" name="Object 17"/>
          <p:cNvGraphicFramePr>
            <a:graphicFrameLocks noChangeAspect="1"/>
          </p:cNvGraphicFramePr>
          <p:nvPr/>
        </p:nvGraphicFramePr>
        <p:xfrm>
          <a:off x="7467600" y="2133600"/>
          <a:ext cx="1409700" cy="2336800"/>
        </p:xfrm>
        <a:graphic>
          <a:graphicData uri="http://schemas.openxmlformats.org/presentationml/2006/ole">
            <p:oleObj spid="_x0000_s47112" name="Bitkép alakzat" r:id="rId5" imgW="1590721" imgH="2638436" progId="Paint.kép">
              <p:embed/>
            </p:oleObj>
          </a:graphicData>
        </a:graphic>
      </p:graphicFrame>
      <p:grpSp>
        <p:nvGrpSpPr>
          <p:cNvPr id="40978" name="Group 18"/>
          <p:cNvGrpSpPr>
            <a:grpSpLocks/>
          </p:cNvGrpSpPr>
          <p:nvPr/>
        </p:nvGrpSpPr>
        <p:grpSpPr bwMode="auto">
          <a:xfrm>
            <a:off x="7010400" y="2971800"/>
            <a:ext cx="609600" cy="381000"/>
            <a:chOff x="4416" y="1872"/>
            <a:chExt cx="384" cy="240"/>
          </a:xfrm>
        </p:grpSpPr>
        <p:sp>
          <p:nvSpPr>
            <p:cNvPr id="40979" name="Line 19"/>
            <p:cNvSpPr>
              <a:spLocks noChangeShapeType="1"/>
            </p:cNvSpPr>
            <p:nvPr/>
          </p:nvSpPr>
          <p:spPr bwMode="auto">
            <a:xfrm flipH="1">
              <a:off x="4416" y="2112"/>
              <a:ext cx="288" cy="0"/>
            </a:xfrm>
            <a:prstGeom prst="line">
              <a:avLst/>
            </a:prstGeom>
            <a:noFill/>
            <a:ln w="19050">
              <a:solidFill>
                <a:srgbClr val="CC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40980" name="Text Box 20"/>
            <p:cNvSpPr txBox="1">
              <a:spLocks noChangeArrowheads="1"/>
            </p:cNvSpPr>
            <p:nvPr/>
          </p:nvSpPr>
          <p:spPr bwMode="auto">
            <a:xfrm>
              <a:off x="4464" y="1872"/>
              <a:ext cx="33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CC33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solidFill>
                    <a:srgbClr val="CC3300"/>
                  </a:solidFill>
                  <a:latin typeface="Arial" charset="0"/>
                  <a:ea typeface="ＭＳ Ｐゴシック" charset="0"/>
                </a:rPr>
                <a:t>E</a:t>
              </a:r>
            </a:p>
          </p:txBody>
        </p:sp>
      </p:grpSp>
      <p:sp>
        <p:nvSpPr>
          <p:cNvPr id="40981" name="Line 21"/>
          <p:cNvSpPr>
            <a:spLocks noChangeShapeType="1"/>
          </p:cNvSpPr>
          <p:nvPr/>
        </p:nvSpPr>
        <p:spPr bwMode="auto">
          <a:xfrm flipH="1">
            <a:off x="6248400" y="2743200"/>
            <a:ext cx="76200" cy="381000"/>
          </a:xfrm>
          <a:prstGeom prst="line">
            <a:avLst/>
          </a:prstGeom>
          <a:noFill/>
          <a:ln w="19050">
            <a:solidFill>
              <a:srgbClr val="00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grpSp>
        <p:nvGrpSpPr>
          <p:cNvPr id="40982" name="Group 22"/>
          <p:cNvGrpSpPr>
            <a:grpSpLocks/>
          </p:cNvGrpSpPr>
          <p:nvPr/>
        </p:nvGrpSpPr>
        <p:grpSpPr bwMode="auto">
          <a:xfrm>
            <a:off x="8077200" y="3048000"/>
            <a:ext cx="457200" cy="457200"/>
            <a:chOff x="4752" y="2976"/>
            <a:chExt cx="288" cy="288"/>
          </a:xfrm>
        </p:grpSpPr>
        <p:sp>
          <p:nvSpPr>
            <p:cNvPr id="40983" name="Line 23"/>
            <p:cNvSpPr>
              <a:spLocks noChangeShapeType="1"/>
            </p:cNvSpPr>
            <p:nvPr/>
          </p:nvSpPr>
          <p:spPr bwMode="auto">
            <a:xfrm>
              <a:off x="4752" y="3120"/>
              <a:ext cx="288" cy="0"/>
            </a:xfrm>
            <a:prstGeom prst="line">
              <a:avLst/>
            </a:prstGeom>
            <a:noFill/>
            <a:ln w="38100">
              <a:solidFill>
                <a:srgbClr val="CC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40984" name="Line 24"/>
            <p:cNvSpPr>
              <a:spLocks noChangeShapeType="1"/>
            </p:cNvSpPr>
            <p:nvPr/>
          </p:nvSpPr>
          <p:spPr bwMode="auto">
            <a:xfrm>
              <a:off x="4896" y="2976"/>
              <a:ext cx="0" cy="288"/>
            </a:xfrm>
            <a:prstGeom prst="line">
              <a:avLst/>
            </a:prstGeom>
            <a:noFill/>
            <a:ln w="38100">
              <a:solidFill>
                <a:srgbClr val="CC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40975"/>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8" fill="hold" nodeType="afterEffect">
                                  <p:stCondLst>
                                    <p:cond delay="0"/>
                                  </p:stCondLst>
                                  <p:childTnLst>
                                    <p:set>
                                      <p:cBhvr>
                                        <p:cTn id="9" dur="1" fill="hold">
                                          <p:stCondLst>
                                            <p:cond delay="0"/>
                                          </p:stCondLst>
                                        </p:cTn>
                                        <p:tgtEl>
                                          <p:spTgt spid="40976"/>
                                        </p:tgtEl>
                                        <p:attrNameLst>
                                          <p:attrName>style.visibility</p:attrName>
                                        </p:attrNameLst>
                                      </p:cBhvr>
                                      <p:to>
                                        <p:strVal val="visible"/>
                                      </p:to>
                                    </p:set>
                                    <p:animEffect transition="in" filter="wipe(left)">
                                      <p:cBhvr>
                                        <p:cTn id="10" dur="500"/>
                                        <p:tgtEl>
                                          <p:spTgt spid="4097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0972"/>
                                        </p:tgtEl>
                                        <p:attrNameLst>
                                          <p:attrName>style.visibility</p:attrName>
                                        </p:attrNameLst>
                                      </p:cBhvr>
                                      <p:to>
                                        <p:strVal val="visible"/>
                                      </p:to>
                                    </p:set>
                                    <p:animEffect transition="in" filter="dissolve">
                                      <p:cBhvr>
                                        <p:cTn id="15" dur="500"/>
                                        <p:tgtEl>
                                          <p:spTgt spid="40972"/>
                                        </p:tgtEl>
                                      </p:cBhvr>
                                    </p:animEffect>
                                  </p:childTnLst>
                                </p:cTn>
                              </p:par>
                            </p:childTnLst>
                          </p:cTn>
                        </p:par>
                        <p:par>
                          <p:cTn id="16" fill="hold" nodeType="afterGroup">
                            <p:stCondLst>
                              <p:cond delay="500"/>
                            </p:stCondLst>
                            <p:childTnLst>
                              <p:par>
                                <p:cTn id="17" presetID="22" presetClass="entr" presetSubtype="1" fill="hold" nodeType="afterEffect">
                                  <p:stCondLst>
                                    <p:cond delay="0"/>
                                  </p:stCondLst>
                                  <p:childTnLst>
                                    <p:set>
                                      <p:cBhvr>
                                        <p:cTn id="18" dur="1" fill="hold">
                                          <p:stCondLst>
                                            <p:cond delay="0"/>
                                          </p:stCondLst>
                                        </p:cTn>
                                        <p:tgtEl>
                                          <p:spTgt spid="40981"/>
                                        </p:tgtEl>
                                        <p:attrNameLst>
                                          <p:attrName>style.visibility</p:attrName>
                                        </p:attrNameLst>
                                      </p:cBhvr>
                                      <p:to>
                                        <p:strVal val="visible"/>
                                      </p:to>
                                    </p:set>
                                    <p:animEffect transition="in" filter="wipe(up)">
                                      <p:cBhvr>
                                        <p:cTn id="19" dur="500"/>
                                        <p:tgtEl>
                                          <p:spTgt spid="4098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40973"/>
                                        </p:tgtEl>
                                        <p:attrNameLst>
                                          <p:attrName>style.visibility</p:attrName>
                                        </p:attrNameLst>
                                      </p:cBhvr>
                                      <p:to>
                                        <p:strVal val="visible"/>
                                      </p:to>
                                    </p:set>
                                    <p:animEffect transition="in" filter="dissolve">
                                      <p:cBhvr>
                                        <p:cTn id="24" dur="500"/>
                                        <p:tgtEl>
                                          <p:spTgt spid="40973"/>
                                        </p:tgtEl>
                                      </p:cBhvr>
                                    </p:animEffect>
                                  </p:childTnLst>
                                </p:cTn>
                              </p:par>
                            </p:childTnLst>
                          </p:cTn>
                        </p:par>
                        <p:par>
                          <p:cTn id="25" fill="hold" nodeType="afterGroup">
                            <p:stCondLst>
                              <p:cond delay="500"/>
                            </p:stCondLst>
                            <p:childTnLst>
                              <p:par>
                                <p:cTn id="26" presetID="9" presetClass="entr" presetSubtype="0" fill="hold" nodeType="afterEffect">
                                  <p:stCondLst>
                                    <p:cond delay="0"/>
                                  </p:stCondLst>
                                  <p:childTnLst>
                                    <p:set>
                                      <p:cBhvr>
                                        <p:cTn id="27" dur="1" fill="hold">
                                          <p:stCondLst>
                                            <p:cond delay="0"/>
                                          </p:stCondLst>
                                        </p:cTn>
                                        <p:tgtEl>
                                          <p:spTgt spid="40977"/>
                                        </p:tgtEl>
                                        <p:attrNameLst>
                                          <p:attrName>style.visibility</p:attrName>
                                        </p:attrNameLst>
                                      </p:cBhvr>
                                      <p:to>
                                        <p:strVal val="visible"/>
                                      </p:to>
                                    </p:set>
                                    <p:animEffect transition="in" filter="dissolve">
                                      <p:cBhvr>
                                        <p:cTn id="28" dur="500"/>
                                        <p:tgtEl>
                                          <p:spTgt spid="40977"/>
                                        </p:tgtEl>
                                      </p:cBhvr>
                                    </p:animEffect>
                                  </p:childTnLst>
                                </p:cTn>
                              </p:par>
                            </p:childTnLst>
                          </p:cTn>
                        </p:par>
                        <p:par>
                          <p:cTn id="29" fill="hold" nodeType="afterGroup">
                            <p:stCondLst>
                              <p:cond delay="1000"/>
                            </p:stCondLst>
                            <p:childTnLst>
                              <p:par>
                                <p:cTn id="30" presetID="22" presetClass="entr" presetSubtype="2" fill="hold" nodeType="afterEffect">
                                  <p:stCondLst>
                                    <p:cond delay="0"/>
                                  </p:stCondLst>
                                  <p:childTnLst>
                                    <p:set>
                                      <p:cBhvr>
                                        <p:cTn id="31" dur="1" fill="hold">
                                          <p:stCondLst>
                                            <p:cond delay="0"/>
                                          </p:stCondLst>
                                        </p:cTn>
                                        <p:tgtEl>
                                          <p:spTgt spid="40978"/>
                                        </p:tgtEl>
                                        <p:attrNameLst>
                                          <p:attrName>style.visibility</p:attrName>
                                        </p:attrNameLst>
                                      </p:cBhvr>
                                      <p:to>
                                        <p:strVal val="visible"/>
                                      </p:to>
                                    </p:set>
                                    <p:animEffect transition="in" filter="wipe(right)">
                                      <p:cBhvr>
                                        <p:cTn id="32" dur="500"/>
                                        <p:tgtEl>
                                          <p:spTgt spid="4097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0974"/>
                                        </p:tgtEl>
                                        <p:attrNameLst>
                                          <p:attrName>style.visibility</p:attrName>
                                        </p:attrNameLst>
                                      </p:cBhvr>
                                      <p:to>
                                        <p:strVal val="visible"/>
                                      </p:to>
                                    </p:set>
                                    <p:animEffect transition="in" filter="dissolve">
                                      <p:cBhvr>
                                        <p:cTn id="37" dur="500"/>
                                        <p:tgtEl>
                                          <p:spTgt spid="40974"/>
                                        </p:tgtEl>
                                      </p:cBhvr>
                                    </p:animEffect>
                                  </p:childTnLst>
                                </p:cTn>
                              </p:par>
                            </p:childTnLst>
                          </p:cTn>
                        </p:par>
                        <p:par>
                          <p:cTn id="38" fill="hold" nodeType="afterGroup">
                            <p:stCondLst>
                              <p:cond delay="500"/>
                            </p:stCondLst>
                            <p:childTnLst>
                              <p:par>
                                <p:cTn id="39" presetID="23" presetClass="entr" presetSubtype="16" fill="hold" nodeType="afterEffect">
                                  <p:stCondLst>
                                    <p:cond delay="0"/>
                                  </p:stCondLst>
                                  <p:childTnLst>
                                    <p:set>
                                      <p:cBhvr>
                                        <p:cTn id="40" dur="1" fill="hold">
                                          <p:stCondLst>
                                            <p:cond delay="0"/>
                                          </p:stCondLst>
                                        </p:cTn>
                                        <p:tgtEl>
                                          <p:spTgt spid="40982"/>
                                        </p:tgtEl>
                                        <p:attrNameLst>
                                          <p:attrName>style.visibility</p:attrName>
                                        </p:attrNameLst>
                                      </p:cBhvr>
                                      <p:to>
                                        <p:strVal val="visible"/>
                                      </p:to>
                                    </p:set>
                                    <p:anim calcmode="lin" valueType="num">
                                      <p:cBhvr>
                                        <p:cTn id="41" dur="500" fill="hold"/>
                                        <p:tgtEl>
                                          <p:spTgt spid="40982"/>
                                        </p:tgtEl>
                                        <p:attrNameLst>
                                          <p:attrName>ppt_w</p:attrName>
                                        </p:attrNameLst>
                                      </p:cBhvr>
                                      <p:tavLst>
                                        <p:tav tm="0">
                                          <p:val>
                                            <p:fltVal val="0"/>
                                          </p:val>
                                        </p:tav>
                                        <p:tav tm="100000">
                                          <p:val>
                                            <p:strVal val="#ppt_w"/>
                                          </p:val>
                                        </p:tav>
                                      </p:tavLst>
                                    </p:anim>
                                    <p:anim calcmode="lin" valueType="num">
                                      <p:cBhvr>
                                        <p:cTn id="42" dur="500" fill="hold"/>
                                        <p:tgtEl>
                                          <p:spTgt spid="409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2" grpId="0" autoUpdateAnimBg="0"/>
      <p:bldP spid="40973" grpId="0" autoUpdateAnimBg="0"/>
      <p:bldP spid="4097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Feltöltődés érintkezés és szétválás útján</a:t>
            </a:r>
            <a:endParaRPr lang="hu-HU"/>
          </a:p>
        </p:txBody>
      </p:sp>
      <p:sp>
        <p:nvSpPr>
          <p:cNvPr id="5124" name="Text Box 4"/>
          <p:cNvSpPr txBox="1">
            <a:spLocks noChangeArrowheads="1"/>
          </p:cNvSpPr>
          <p:nvPr/>
        </p:nvSpPr>
        <p:spPr bwMode="auto">
          <a:xfrm>
            <a:off x="685800" y="1447800"/>
            <a:ext cx="3810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a:t>Az érintkezés módja:</a:t>
            </a:r>
          </a:p>
        </p:txBody>
      </p:sp>
      <p:sp>
        <p:nvSpPr>
          <p:cNvPr id="5125" name="Text Box 5"/>
          <p:cNvSpPr txBox="1">
            <a:spLocks noChangeArrowheads="1"/>
          </p:cNvSpPr>
          <p:nvPr/>
        </p:nvSpPr>
        <p:spPr bwMode="auto">
          <a:xfrm>
            <a:off x="1371600" y="23622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a:t>látszólagos</a:t>
            </a:r>
          </a:p>
        </p:txBody>
      </p:sp>
      <p:sp>
        <p:nvSpPr>
          <p:cNvPr id="5126" name="Text Box 6"/>
          <p:cNvSpPr txBox="1">
            <a:spLocks noChangeArrowheads="1"/>
          </p:cNvSpPr>
          <p:nvPr/>
        </p:nvSpPr>
        <p:spPr bwMode="auto">
          <a:xfrm>
            <a:off x="5105400" y="38862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hu-HU">
                <a:latin typeface="Times New Roman" charset="0"/>
                <a:ea typeface="ＭＳ Ｐゴシック" charset="0"/>
              </a:rPr>
              <a:t>szoros</a:t>
            </a:r>
          </a:p>
        </p:txBody>
      </p:sp>
      <p:sp>
        <p:nvSpPr>
          <p:cNvPr id="5127" name="Text Box 7"/>
          <p:cNvSpPr txBox="1">
            <a:spLocks noChangeArrowheads="1"/>
          </p:cNvSpPr>
          <p:nvPr/>
        </p:nvSpPr>
        <p:spPr bwMode="auto">
          <a:xfrm>
            <a:off x="2438400" y="31242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hu-HU"/>
              <a:t>közvetett</a:t>
            </a:r>
          </a:p>
        </p:txBody>
      </p:sp>
      <p:sp>
        <p:nvSpPr>
          <p:cNvPr id="5128" name="Text Box 8"/>
          <p:cNvSpPr txBox="1">
            <a:spLocks noChangeArrowheads="1"/>
          </p:cNvSpPr>
          <p:nvPr/>
        </p:nvSpPr>
        <p:spPr bwMode="auto">
          <a:xfrm>
            <a:off x="4191000" y="31242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hu-HU"/>
              <a:t>közvetlen</a:t>
            </a:r>
          </a:p>
        </p:txBody>
      </p:sp>
      <p:sp>
        <p:nvSpPr>
          <p:cNvPr id="5129" name="Text Box 9"/>
          <p:cNvSpPr txBox="1">
            <a:spLocks noChangeArrowheads="1"/>
          </p:cNvSpPr>
          <p:nvPr/>
        </p:nvSpPr>
        <p:spPr bwMode="auto">
          <a:xfrm>
            <a:off x="3352800" y="38862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hu-HU">
                <a:latin typeface="Times New Roman" charset="0"/>
                <a:ea typeface="ＭＳ Ｐゴシック" charset="0"/>
              </a:rPr>
              <a:t>laza</a:t>
            </a:r>
          </a:p>
        </p:txBody>
      </p:sp>
      <p:sp>
        <p:nvSpPr>
          <p:cNvPr id="5130" name="Text Box 10"/>
          <p:cNvSpPr txBox="1">
            <a:spLocks noChangeArrowheads="1"/>
          </p:cNvSpPr>
          <p:nvPr/>
        </p:nvSpPr>
        <p:spPr bwMode="auto">
          <a:xfrm>
            <a:off x="3505200" y="23622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a:t>valóságos</a:t>
            </a:r>
          </a:p>
        </p:txBody>
      </p:sp>
      <p:sp>
        <p:nvSpPr>
          <p:cNvPr id="5131" name="Line 11"/>
          <p:cNvSpPr>
            <a:spLocks noChangeShapeType="1"/>
          </p:cNvSpPr>
          <p:nvPr/>
        </p:nvSpPr>
        <p:spPr bwMode="auto">
          <a:xfrm flipV="1">
            <a:off x="3429000" y="2971800"/>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5132" name="Line 12"/>
          <p:cNvSpPr>
            <a:spLocks noChangeShapeType="1"/>
          </p:cNvSpPr>
          <p:nvPr/>
        </p:nvSpPr>
        <p:spPr bwMode="auto">
          <a:xfrm>
            <a:off x="3429000" y="2971800"/>
            <a:ext cx="1600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5133" name="Line 13"/>
          <p:cNvSpPr>
            <a:spLocks noChangeShapeType="1"/>
          </p:cNvSpPr>
          <p:nvPr/>
        </p:nvSpPr>
        <p:spPr bwMode="auto">
          <a:xfrm>
            <a:off x="5029200" y="2971800"/>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5134" name="Line 14"/>
          <p:cNvSpPr>
            <a:spLocks noChangeShapeType="1"/>
          </p:cNvSpPr>
          <p:nvPr/>
        </p:nvSpPr>
        <p:spPr bwMode="auto">
          <a:xfrm flipV="1">
            <a:off x="4191000" y="2743200"/>
            <a:ext cx="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5135" name="Line 15"/>
          <p:cNvSpPr>
            <a:spLocks noChangeShapeType="1"/>
          </p:cNvSpPr>
          <p:nvPr/>
        </p:nvSpPr>
        <p:spPr bwMode="auto">
          <a:xfrm flipV="1">
            <a:off x="4343400" y="3733800"/>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5136" name="Line 16"/>
          <p:cNvSpPr>
            <a:spLocks noChangeShapeType="1"/>
          </p:cNvSpPr>
          <p:nvPr/>
        </p:nvSpPr>
        <p:spPr bwMode="auto">
          <a:xfrm>
            <a:off x="4343400" y="3733800"/>
            <a:ext cx="1600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5137" name="Line 17"/>
          <p:cNvSpPr>
            <a:spLocks noChangeShapeType="1"/>
          </p:cNvSpPr>
          <p:nvPr/>
        </p:nvSpPr>
        <p:spPr bwMode="auto">
          <a:xfrm>
            <a:off x="5943600" y="3733800"/>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5138" name="Line 18"/>
          <p:cNvSpPr>
            <a:spLocks noChangeShapeType="1"/>
          </p:cNvSpPr>
          <p:nvPr/>
        </p:nvSpPr>
        <p:spPr bwMode="auto">
          <a:xfrm flipV="1">
            <a:off x="5105400" y="3505200"/>
            <a:ext cx="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5139" name="Text Box 19"/>
          <p:cNvSpPr txBox="1">
            <a:spLocks noChangeArrowheads="1"/>
          </p:cNvSpPr>
          <p:nvPr/>
        </p:nvSpPr>
        <p:spPr bwMode="auto">
          <a:xfrm>
            <a:off x="6019800" y="46482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hu-HU"/>
              <a:t>bensőséges</a:t>
            </a:r>
          </a:p>
        </p:txBody>
      </p:sp>
      <p:sp>
        <p:nvSpPr>
          <p:cNvPr id="5140" name="Text Box 20"/>
          <p:cNvSpPr txBox="1">
            <a:spLocks noChangeArrowheads="1"/>
          </p:cNvSpPr>
          <p:nvPr/>
        </p:nvSpPr>
        <p:spPr bwMode="auto">
          <a:xfrm>
            <a:off x="4267200" y="46482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hu-HU"/>
              <a:t>molekuláris</a:t>
            </a:r>
          </a:p>
        </p:txBody>
      </p:sp>
      <p:sp>
        <p:nvSpPr>
          <p:cNvPr id="5141" name="Line 21"/>
          <p:cNvSpPr>
            <a:spLocks noChangeShapeType="1"/>
          </p:cNvSpPr>
          <p:nvPr/>
        </p:nvSpPr>
        <p:spPr bwMode="auto">
          <a:xfrm flipV="1">
            <a:off x="5257800" y="4495800"/>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5142" name="Line 22"/>
          <p:cNvSpPr>
            <a:spLocks noChangeShapeType="1"/>
          </p:cNvSpPr>
          <p:nvPr/>
        </p:nvSpPr>
        <p:spPr bwMode="auto">
          <a:xfrm>
            <a:off x="5257800" y="4495800"/>
            <a:ext cx="1600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5143" name="Line 23"/>
          <p:cNvSpPr>
            <a:spLocks noChangeShapeType="1"/>
          </p:cNvSpPr>
          <p:nvPr/>
        </p:nvSpPr>
        <p:spPr bwMode="auto">
          <a:xfrm>
            <a:off x="6858000" y="4495800"/>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5144" name="Line 24"/>
          <p:cNvSpPr>
            <a:spLocks noChangeShapeType="1"/>
          </p:cNvSpPr>
          <p:nvPr/>
        </p:nvSpPr>
        <p:spPr bwMode="auto">
          <a:xfrm flipV="1">
            <a:off x="6019800" y="4267200"/>
            <a:ext cx="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5145" name="Line 25"/>
          <p:cNvSpPr>
            <a:spLocks noChangeShapeType="1"/>
          </p:cNvSpPr>
          <p:nvPr/>
        </p:nvSpPr>
        <p:spPr bwMode="auto">
          <a:xfrm flipV="1">
            <a:off x="2362200" y="2286000"/>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5146" name="Line 26"/>
          <p:cNvSpPr>
            <a:spLocks noChangeShapeType="1"/>
          </p:cNvSpPr>
          <p:nvPr/>
        </p:nvSpPr>
        <p:spPr bwMode="auto">
          <a:xfrm>
            <a:off x="2362200" y="2286000"/>
            <a:ext cx="1600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5147" name="Line 27"/>
          <p:cNvSpPr>
            <a:spLocks noChangeShapeType="1"/>
          </p:cNvSpPr>
          <p:nvPr/>
        </p:nvSpPr>
        <p:spPr bwMode="auto">
          <a:xfrm>
            <a:off x="3962400" y="2286000"/>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5148" name="Line 28"/>
          <p:cNvSpPr>
            <a:spLocks noChangeShapeType="1"/>
          </p:cNvSpPr>
          <p:nvPr/>
        </p:nvSpPr>
        <p:spPr bwMode="auto">
          <a:xfrm flipV="1">
            <a:off x="3124200" y="2057400"/>
            <a:ext cx="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solidFill>
                  <a:schemeClr val="accent2"/>
                </a:solidFill>
                <a:latin typeface="Arial" pitchFamily="34" charset="0"/>
              </a:rPr>
              <a:t>Feltöltődés érintkezés és elválás útján</a:t>
            </a:r>
            <a:endParaRPr lang="hu-HU">
              <a:solidFill>
                <a:schemeClr val="accent2"/>
              </a:solidFill>
              <a:latin typeface="Arial" pitchFamily="34" charset="0"/>
            </a:endParaRPr>
          </a:p>
        </p:txBody>
      </p:sp>
      <p:pic>
        <p:nvPicPr>
          <p:cNvPr id="43011"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819400" y="1676400"/>
            <a:ext cx="3597275" cy="396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819400" y="1676400"/>
            <a:ext cx="3722688" cy="396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6084" name="Text Box 4"/>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solidFill>
                  <a:schemeClr val="accent2"/>
                </a:solidFill>
                <a:latin typeface="Arial" pitchFamily="34" charset="0"/>
              </a:rPr>
              <a:t>Feltöltődés érintkezés és elválás útján</a:t>
            </a:r>
            <a:endParaRPr lang="hu-HU">
              <a:solidFill>
                <a:schemeClr val="accent2"/>
              </a:solidFill>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Feltöltődés érintkezés és szétválás útján</a:t>
            </a:r>
            <a:endParaRPr lang="hu-HU"/>
          </a:p>
        </p:txBody>
      </p:sp>
      <p:sp>
        <p:nvSpPr>
          <p:cNvPr id="6172" name="Text Box 28"/>
          <p:cNvSpPr txBox="1">
            <a:spLocks noChangeArrowheads="1"/>
          </p:cNvSpPr>
          <p:nvPr/>
        </p:nvSpPr>
        <p:spPr bwMode="auto">
          <a:xfrm>
            <a:off x="685800" y="1371600"/>
            <a:ext cx="76200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i="1"/>
              <a:t>Elektronok</a:t>
            </a:r>
            <a:r>
              <a:rPr lang="hu-HU" i="1"/>
              <a:t> átadása határfelületen</a:t>
            </a:r>
            <a:r>
              <a:rPr lang="hu-HU"/>
              <a:t> - töltésátadás félvezető és fém érintkezésekor:</a:t>
            </a:r>
          </a:p>
        </p:txBody>
      </p:sp>
      <p:pic>
        <p:nvPicPr>
          <p:cNvPr id="12291" name="Picture 30" descr="066"/>
          <p:cNvPicPr>
            <a:picLocks noChangeAspect="1" noChangeArrowheads="1"/>
          </p:cNvPicPr>
          <p:nvPr/>
        </p:nvPicPr>
        <p:blipFill>
          <a:blip r:embed="rId2">
            <a:clrChange>
              <a:clrFrom>
                <a:srgbClr val="FFFFFF"/>
              </a:clrFrom>
              <a:clrTo>
                <a:srgbClr val="FFFFFF">
                  <a:alpha val="0"/>
                </a:srgbClr>
              </a:clrTo>
            </a:clrChange>
            <a:lum bright="-30000" contrast="54000"/>
            <a:grayscl/>
          </a:blip>
          <a:srcRect/>
          <a:stretch>
            <a:fillRect/>
          </a:stretch>
        </p:blipFill>
        <p:spPr bwMode="auto">
          <a:xfrm>
            <a:off x="685800" y="2276475"/>
            <a:ext cx="7848600" cy="346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09600" y="762000"/>
            <a:ext cx="7162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a:t>Feltöltődés érintkezés és szétválás útján</a:t>
            </a:r>
            <a:endParaRPr lang="hu-HU"/>
          </a:p>
        </p:txBody>
      </p:sp>
      <p:sp>
        <p:nvSpPr>
          <p:cNvPr id="7171" name="Text Box 3"/>
          <p:cNvSpPr txBox="1">
            <a:spLocks noChangeArrowheads="1"/>
          </p:cNvSpPr>
          <p:nvPr/>
        </p:nvSpPr>
        <p:spPr bwMode="auto">
          <a:xfrm>
            <a:off x="685800" y="1371600"/>
            <a:ext cx="76200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hu-HU" b="1" i="1"/>
              <a:t>Elektronok</a:t>
            </a:r>
            <a:r>
              <a:rPr lang="hu-HU" i="1"/>
              <a:t> átadása határfelületen</a:t>
            </a:r>
            <a:r>
              <a:rPr lang="hu-HU"/>
              <a:t> - töltésátadás különböző típusú félvezetők érintkezésekor:</a:t>
            </a:r>
          </a:p>
        </p:txBody>
      </p:sp>
      <p:pic>
        <p:nvPicPr>
          <p:cNvPr id="13315" name="Picture 5" descr="067"/>
          <p:cNvPicPr>
            <a:picLocks noChangeAspect="1" noChangeArrowheads="1"/>
          </p:cNvPicPr>
          <p:nvPr/>
        </p:nvPicPr>
        <p:blipFill>
          <a:blip r:embed="rId2">
            <a:clrChange>
              <a:clrFrom>
                <a:srgbClr val="FFFFFF"/>
              </a:clrFrom>
              <a:clrTo>
                <a:srgbClr val="FFFFFF">
                  <a:alpha val="0"/>
                </a:srgbClr>
              </a:clrTo>
            </a:clrChange>
            <a:lum bright="-30000" contrast="48000"/>
            <a:grayscl/>
          </a:blip>
          <a:srcRect/>
          <a:stretch>
            <a:fillRect/>
          </a:stretch>
        </p:blipFill>
        <p:spPr bwMode="auto">
          <a:xfrm>
            <a:off x="838200" y="2362200"/>
            <a:ext cx="7467600" cy="3660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lapértelmezett terv">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Alapértelmezett ter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apértelmezett ter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apértelmezett ter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apértelmezett ter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263</TotalTime>
  <Words>849</Words>
  <Application>Microsoft Office PowerPoint</Application>
  <PresentationFormat>Diavetítés a képernyőre (4:3 oldalarány)</PresentationFormat>
  <Paragraphs>155</Paragraphs>
  <Slides>42</Slides>
  <Notes>2</Notes>
  <HiddenSlides>0</HiddenSlides>
  <MMClips>0</MMClips>
  <ScaleCrop>false</ScaleCrop>
  <HeadingPairs>
    <vt:vector size="8" baseType="variant">
      <vt:variant>
        <vt:lpstr>Használt betűtípusok</vt:lpstr>
      </vt:variant>
      <vt:variant>
        <vt:i4>4</vt:i4>
      </vt:variant>
      <vt:variant>
        <vt:lpstr>Téma</vt:lpstr>
      </vt:variant>
      <vt:variant>
        <vt:i4>1</vt:i4>
      </vt:variant>
      <vt:variant>
        <vt:lpstr>Beágyazott OLE kiszolgálók</vt:lpstr>
      </vt:variant>
      <vt:variant>
        <vt:i4>3</vt:i4>
      </vt:variant>
      <vt:variant>
        <vt:lpstr>Diacímek</vt:lpstr>
      </vt:variant>
      <vt:variant>
        <vt:i4>42</vt:i4>
      </vt:variant>
    </vt:vector>
  </HeadingPairs>
  <TitlesOfParts>
    <vt:vector size="50" baseType="lpstr">
      <vt:lpstr>Times New Roman</vt:lpstr>
      <vt:lpstr>MS PGothic</vt:lpstr>
      <vt:lpstr>Arial</vt:lpstr>
      <vt:lpstr>Courier New</vt:lpstr>
      <vt:lpstr>Alapértelmezett terv</vt:lpstr>
      <vt:lpstr>Media Clip</vt:lpstr>
      <vt:lpstr>Microsoft Egyenlet 3.0</vt:lpstr>
      <vt:lpstr>Bitkép alakzat</vt:lpstr>
      <vt:lpstr>1. dia</vt:lpstr>
      <vt:lpstr>2. dia</vt:lpstr>
      <vt:lpstr>3. dia</vt:lpstr>
      <vt:lpstr>4. dia</vt:lpstr>
      <vt:lpstr>5. dia</vt:lpstr>
      <vt:lpstr>6. dia</vt:lpstr>
      <vt:lpstr>7. dia</vt:lpstr>
      <vt:lpstr>8. dia</vt:lpstr>
      <vt:lpstr>9. dia</vt:lpstr>
      <vt:lpstr>10. dia</vt:lpstr>
      <vt:lpstr>11. dia</vt:lpstr>
      <vt:lpstr>12. dia</vt:lpstr>
      <vt:lpstr>13. dia</vt:lpstr>
      <vt:lpstr>14. dia</vt:lpstr>
      <vt:lpstr>15. dia</vt:lpstr>
      <vt:lpstr>16. dia</vt:lpstr>
      <vt:lpstr>17. dia</vt:lpstr>
      <vt:lpstr>18. dia</vt:lpstr>
      <vt:lpstr>19. dia</vt:lpstr>
      <vt:lpstr>20. dia</vt:lpstr>
      <vt:lpstr>21. dia</vt:lpstr>
      <vt:lpstr>22. dia</vt:lpstr>
      <vt:lpstr>23. dia</vt:lpstr>
      <vt:lpstr>24. dia</vt:lpstr>
      <vt:lpstr>25. dia</vt:lpstr>
      <vt:lpstr>26. dia</vt:lpstr>
      <vt:lpstr>27. dia</vt:lpstr>
      <vt:lpstr>28. dia</vt:lpstr>
      <vt:lpstr>29. dia</vt:lpstr>
      <vt:lpstr>30. dia</vt:lpstr>
      <vt:lpstr>31. dia</vt:lpstr>
      <vt:lpstr>32. dia</vt:lpstr>
      <vt:lpstr>33. dia</vt:lpstr>
      <vt:lpstr>34. dia</vt:lpstr>
      <vt:lpstr>35. dia</vt:lpstr>
      <vt:lpstr>36. dia</vt:lpstr>
      <vt:lpstr>37. dia</vt:lpstr>
      <vt:lpstr>38. dia</vt:lpstr>
      <vt:lpstr>39. dia</vt:lpstr>
      <vt:lpstr>40. dia</vt:lpstr>
      <vt:lpstr>41. dia</vt:lpstr>
      <vt:lpstr>42. dia</vt:lpstr>
    </vt:vector>
  </TitlesOfParts>
  <Company>Novaplan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Nincs diacím</dc:title>
  <dc:creator>Novák József</dc:creator>
  <cp:lastModifiedBy>Pigen</cp:lastModifiedBy>
  <cp:revision>22</cp:revision>
  <dcterms:created xsi:type="dcterms:W3CDTF">2002-09-22T13:35:25Z</dcterms:created>
  <dcterms:modified xsi:type="dcterms:W3CDTF">2011-12-14T11:22:27Z</dcterms:modified>
</cp:coreProperties>
</file>