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10" y="-90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ECD66-CD8C-4CD1-A53D-0353905A378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F1339-855C-442F-9196-D9882B4DB37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99FA0-8052-40B1-A144-12E2B333988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929C5-0927-46F3-8227-5926B7A42F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47AA3-4290-4437-979B-5D2F6F297DE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797B-CA18-46C4-8183-FAFC200737E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72808-BC9F-48DC-93BD-ED5890F661B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16152-A983-42BD-B1E6-3C01E050CD6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135E5-772E-42AF-BB41-066B4F0976A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704E0-4A9D-4820-A8E0-92BBAA1D979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97D57-B328-4B0F-B107-3574EC022EC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24399A-59F7-493C-8E48-2A45D383EF7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2438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Az elektrosztatikus feltöltődés keletkezése</a:t>
            </a:r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Ionok</a:t>
            </a:r>
            <a:r>
              <a:rPr lang="hu-HU" i="1"/>
              <a:t> átadása határfelületen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r>
              <a:rPr lang="hu-HU"/>
              <a:t>Abszorbeált felületi ionréteg átadása szigetelők érintkezésekor:</a:t>
            </a:r>
          </a:p>
        </p:txBody>
      </p:sp>
      <p:pic>
        <p:nvPicPr>
          <p:cNvPr id="10245" name="Picture 5" descr="D:\ment\BME\kornyeltec\PICS\07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</a:blip>
          <a:srcRect/>
          <a:stretch>
            <a:fillRect/>
          </a:stretch>
        </p:blipFill>
        <p:spPr bwMode="auto">
          <a:xfrm>
            <a:off x="3505200" y="2438400"/>
            <a:ext cx="240665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Ionok</a:t>
            </a:r>
            <a:r>
              <a:rPr lang="hu-HU" i="1"/>
              <a:t> átadása határfelületen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r>
              <a:rPr lang="hu-HU"/>
              <a:t>Felületi töltések átadása diffúzió hatására:</a:t>
            </a:r>
          </a:p>
        </p:txBody>
      </p:sp>
      <p:pic>
        <p:nvPicPr>
          <p:cNvPr id="11269" name="Picture 5" descr="D:\ment\BME\kornyeltec\PICS\07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1143000" y="2590800"/>
            <a:ext cx="7010400" cy="359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Feltöltött felületek szétválása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r>
              <a:rPr lang="hu-HU"/>
              <a:t>Elektronok visszavándorlása alagúthatás következtében:</a:t>
            </a:r>
          </a:p>
        </p:txBody>
      </p:sp>
      <p:pic>
        <p:nvPicPr>
          <p:cNvPr id="12293" name="Picture 5" descr="D:\ment\BME\kornyeltec\PICS\073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2000"/>
          </a:blip>
          <a:srcRect/>
          <a:stretch>
            <a:fillRect/>
          </a:stretch>
        </p:blipFill>
        <p:spPr bwMode="auto">
          <a:xfrm>
            <a:off x="2514600" y="3048000"/>
            <a:ext cx="4114800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Feltöltött felületek szétválása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13317" name="Picture 5" descr="D:\ment\BME\kornyeltec\PICS\074.bmp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3352800" y="1905000"/>
            <a:ext cx="5429250" cy="42418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2743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Szétváló felületeken levő töltéssűrűség és a köztük levő feszültség változása a távolság függvényében: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Feltöltött felületek szétválása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14342" name="Picture 6" descr="D:\ment\BME\kornyeltec\PICS\07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2000"/>
          </a:blip>
          <a:srcRect/>
          <a:stretch>
            <a:fillRect/>
          </a:stretch>
        </p:blipFill>
        <p:spPr bwMode="auto">
          <a:xfrm>
            <a:off x="838200" y="3352800"/>
            <a:ext cx="7343775" cy="2771775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Ellenkező töltésű folt keletkezése a szétváló feltöltött felületeken kisülés hatására: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1885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 töltések kilépése és felhalmozódása</a:t>
            </a:r>
            <a:endParaRPr lang="hu-H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Hő- és fotoemisszió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hőemisszió folytán kilépő elektronokból képződő tértöltés a kibocsátó felület előtt:</a:t>
            </a:r>
          </a:p>
        </p:txBody>
      </p:sp>
      <p:pic>
        <p:nvPicPr>
          <p:cNvPr id="15366" name="Picture 6" descr="D:\ment\BME\kornyeltec\PICS\07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0000"/>
          </a:blip>
          <a:srcRect/>
          <a:stretch>
            <a:fillRect/>
          </a:stretch>
        </p:blipFill>
        <p:spPr bwMode="auto">
          <a:xfrm>
            <a:off x="3200400" y="2971800"/>
            <a:ext cx="2867025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 töltések kilépése és felhalmozódása</a:t>
            </a:r>
            <a:endParaRPr lang="hu-HU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Hő- és fotoemisszió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Láng hatására keletkező feltöltődés szigetelt égőfejen:</a:t>
            </a:r>
          </a:p>
        </p:txBody>
      </p:sp>
      <p:pic>
        <p:nvPicPr>
          <p:cNvPr id="16390" name="Picture 6" descr="D:\ment\BME\kornyeltec\PICS\07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90000"/>
          </a:blip>
          <a:srcRect/>
          <a:stretch>
            <a:fillRect/>
          </a:stretch>
        </p:blipFill>
        <p:spPr bwMode="auto">
          <a:xfrm>
            <a:off x="3200400" y="2590800"/>
            <a:ext cx="26130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 töltések kilépése és felhalmozódása</a:t>
            </a:r>
            <a:endParaRPr lang="hu-H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A töltések felhalmozódása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Mozgó, ionozott levegő által létrehozott feltöltődés:</a:t>
            </a:r>
          </a:p>
        </p:txBody>
      </p:sp>
      <p:pic>
        <p:nvPicPr>
          <p:cNvPr id="17414" name="Picture 6" descr="D:\ment\BME\kornyeltec\PICS\07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</a:blip>
          <a:srcRect/>
          <a:stretch>
            <a:fillRect/>
          </a:stretch>
        </p:blipFill>
        <p:spPr bwMode="auto">
          <a:xfrm>
            <a:off x="2971800" y="2743200"/>
            <a:ext cx="379095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 töltések kilépése és felhalmozódása</a:t>
            </a:r>
            <a:endParaRPr lang="hu-H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A töltések felhalmozódása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Szigetelőtartályba beömlő folyadék feltöltődése:</a:t>
            </a:r>
          </a:p>
        </p:txBody>
      </p:sp>
      <p:pic>
        <p:nvPicPr>
          <p:cNvPr id="18438" name="Picture 6" descr="D:\ment\BME\kornyeltec\PICS\08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2895600" y="2590800"/>
            <a:ext cx="323215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 töltések kilépése és felhalmozódása</a:t>
            </a:r>
            <a:endParaRPr lang="hu-H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A töltések felhalmozódása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19462" name="Picture 6" descr="D:\ment\BME\kornyeltec\PICS\081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1371600" y="2438400"/>
            <a:ext cx="2819400" cy="2673350"/>
          </a:xfrm>
          <a:prstGeom prst="rect">
            <a:avLst/>
          </a:prstGeom>
          <a:noFill/>
        </p:spPr>
      </p:pic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953000" y="1676400"/>
          <a:ext cx="2209800" cy="854075"/>
        </p:xfrm>
        <a:graphic>
          <a:graphicData uri="http://schemas.openxmlformats.org/presentationml/2006/ole">
            <p:oleObj spid="_x0000_s19463" name="Egyenlet" r:id="rId4" imgW="1015920" imgH="393480" progId="Equation.3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953000" y="2667000"/>
          <a:ext cx="1989138" cy="854075"/>
        </p:xfrm>
        <a:graphic>
          <a:graphicData uri="http://schemas.openxmlformats.org/presentationml/2006/ole">
            <p:oleObj spid="_x0000_s19464" name="Egyenlet" r:id="rId5" imgW="914400" imgH="39348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4953000" y="3810000"/>
          <a:ext cx="2817813" cy="522288"/>
        </p:xfrm>
        <a:graphic>
          <a:graphicData uri="http://schemas.openxmlformats.org/presentationml/2006/ole">
            <p:oleObj spid="_x0000_s19465" name="Egyenlet" r:id="rId6" imgW="1295280" imgH="241200" progId="Equation.3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4953000" y="4495800"/>
          <a:ext cx="1462088" cy="498475"/>
        </p:xfrm>
        <a:graphic>
          <a:graphicData uri="http://schemas.openxmlformats.org/presentationml/2006/ole">
            <p:oleObj spid="_x0000_s19466" name="Egyenlet" r:id="rId7" imgW="672840" imgH="228600" progId="Equation.3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953000" y="5181600"/>
          <a:ext cx="1682750" cy="498475"/>
        </p:xfrm>
        <a:graphic>
          <a:graphicData uri="http://schemas.openxmlformats.org/presentationml/2006/ole">
            <p:oleObj spid="_x0000_s19467" name="Egyenlet" r:id="rId8" imgW="77436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Elektrosztatikus feltöltődés</a:t>
            </a:r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696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hu-HU"/>
              <a:t>Keletkezhet: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/>
              <a:t>vezető,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/>
              <a:t>szigetelő anyagokon.</a:t>
            </a:r>
          </a:p>
          <a:p>
            <a:pPr lvl="1">
              <a:spcBef>
                <a:spcPct val="50000"/>
              </a:spcBef>
            </a:pPr>
            <a:endParaRPr lang="hu-HU"/>
          </a:p>
          <a:p>
            <a:pPr lvl="1">
              <a:spcBef>
                <a:spcPct val="50000"/>
              </a:spcBef>
            </a:pPr>
            <a:r>
              <a:rPr lang="hu-HU"/>
              <a:t>Szilárd testek - </a:t>
            </a:r>
            <a:r>
              <a:rPr lang="hu-HU" i="1"/>
              <a:t>felületén</a:t>
            </a:r>
            <a:r>
              <a:rPr lang="hu-HU"/>
              <a:t>,</a:t>
            </a:r>
          </a:p>
          <a:p>
            <a:pPr lvl="1">
              <a:spcBef>
                <a:spcPct val="50000"/>
              </a:spcBef>
            </a:pPr>
            <a:r>
              <a:rPr lang="hu-HU"/>
              <a:t>folyadékok, tömör por, gőz-, köd-, porfelhők - </a:t>
            </a:r>
            <a:r>
              <a:rPr lang="hu-HU" i="1"/>
              <a:t>belsejében</a:t>
            </a:r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Mechanikai hatások</a:t>
            </a:r>
            <a:endParaRPr lang="hu-H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Töltésátadás nyomás hatására</a:t>
            </a: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0487" name="Picture 7" descr="D:\ment\BME\kornyeltec\PICS\083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54000"/>
          </a:blip>
          <a:srcRect/>
          <a:stretch>
            <a:fillRect/>
          </a:stretch>
        </p:blipFill>
        <p:spPr bwMode="auto">
          <a:xfrm>
            <a:off x="2286000" y="2438400"/>
            <a:ext cx="4800600" cy="252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Mechanikai hatások</a:t>
            </a:r>
            <a:endParaRPr lang="hu-H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Töltésátadás nyomás hatására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Azonos anyagú piezzokristályok ütközésekor fellépő töltésátadás:</a:t>
            </a:r>
          </a:p>
        </p:txBody>
      </p:sp>
      <p:pic>
        <p:nvPicPr>
          <p:cNvPr id="21509" name="Picture 5" descr="D:\ment\BME\kornyeltec\PICS\084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30000"/>
          </a:blip>
          <a:srcRect/>
          <a:stretch>
            <a:fillRect/>
          </a:stretch>
        </p:blipFill>
        <p:spPr bwMode="auto">
          <a:xfrm>
            <a:off x="2514600" y="2514600"/>
            <a:ext cx="4419600" cy="310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Mechanikai hatások</a:t>
            </a:r>
            <a:endParaRPr lang="hu-H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Az anyag törésének következményei</a:t>
            </a: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2533" name="Picture 5" descr="D:\ment\BME\kornyeltec\PICS\08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</a:blip>
          <a:srcRect/>
          <a:stretch>
            <a:fillRect/>
          </a:stretch>
        </p:blipFill>
        <p:spPr bwMode="auto">
          <a:xfrm>
            <a:off x="3200400" y="2362200"/>
            <a:ext cx="300355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Mechanikai hatások</a:t>
            </a:r>
            <a:endParaRPr lang="hu-H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24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A dörzsölés ill. surlódás</a:t>
            </a:r>
          </a:p>
          <a:p>
            <a:pPr>
              <a:spcBef>
                <a:spcPct val="50000"/>
              </a:spcBef>
            </a:pPr>
            <a:r>
              <a:rPr lang="hu-HU" b="1"/>
              <a:t>önmagában nem okozója a feltöltődésnek</a:t>
            </a:r>
            <a:r>
              <a:rPr lang="hu-HU"/>
              <a:t>, hanem erősíti ill. megindítja a következő feltöltődési folyamatokat: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ismétlődő érintkezés és szétválás, érintkező felületek nőnek,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hőhatás erősíti a feltöltődést,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aszimmetrikus felmelegedés hatására feltöltődés,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letöredező vagy kenődő anyagrészecskék.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Mechanikai hatások</a:t>
            </a:r>
            <a:endParaRPr lang="hu-H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Dörzsölés hatása</a:t>
            </a: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4580" name="Picture 4" descr="D:\ment\BME\kornyeltec\PICS\08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1676400" y="2438400"/>
            <a:ext cx="5715000" cy="297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Halmazállapot változás</a:t>
            </a:r>
            <a:endParaRPr lang="hu-H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Jégszemcse feltöltődése fagyás hatására</a:t>
            </a: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5605" name="Picture 5" descr="D:\ment\BME\kornyeltec\PICS\08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</a:blip>
          <a:srcRect/>
          <a:stretch>
            <a:fillRect/>
          </a:stretch>
        </p:blipFill>
        <p:spPr bwMode="auto">
          <a:xfrm>
            <a:off x="1981200" y="2362200"/>
            <a:ext cx="53149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Elektrosztatikus megosztás vezető testeken</a:t>
            </a: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6629" name="Picture 5" descr="D:\ment\BME\kornyeltec\PICS\08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30000"/>
          </a:blip>
          <a:srcRect/>
          <a:stretch>
            <a:fillRect/>
          </a:stretch>
        </p:blipFill>
        <p:spPr bwMode="auto">
          <a:xfrm>
            <a:off x="1905000" y="2286000"/>
            <a:ext cx="5334000" cy="34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Elektrosztatikus megosztás vezető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 i="1"/>
              <a:t>a)</a:t>
            </a:r>
            <a:r>
              <a:rPr lang="hu-HU"/>
              <a:t>	szétvágással</a:t>
            </a:r>
          </a:p>
          <a:p>
            <a:pPr>
              <a:spcBef>
                <a:spcPct val="50000"/>
              </a:spcBef>
            </a:pPr>
            <a:r>
              <a:rPr lang="hu-HU" i="1"/>
              <a:t>b)</a:t>
            </a:r>
            <a:r>
              <a:rPr lang="hu-HU"/>
              <a:t>	darabolással keletkező töltés.</a:t>
            </a:r>
          </a:p>
        </p:txBody>
      </p:sp>
      <p:pic>
        <p:nvPicPr>
          <p:cNvPr id="28677" name="Picture 5" descr="D:\ment\BME\kornyeltec\PICS\08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18000"/>
          </a:blip>
          <a:srcRect/>
          <a:stretch>
            <a:fillRect/>
          </a:stretch>
        </p:blipFill>
        <p:spPr bwMode="auto">
          <a:xfrm>
            <a:off x="1066800" y="2895600"/>
            <a:ext cx="69342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Elektrosztatikus megosztás vezető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Légárammal szemben eső vízcsepp villamos erőtérben:</a:t>
            </a:r>
          </a:p>
        </p:txBody>
      </p:sp>
      <p:pic>
        <p:nvPicPr>
          <p:cNvPr id="29701" name="Picture 5" descr="D:\ment\BME\kornyeltec\PICS\09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72000"/>
          </a:blip>
          <a:srcRect/>
          <a:stretch>
            <a:fillRect/>
          </a:stretch>
        </p:blipFill>
        <p:spPr bwMode="auto">
          <a:xfrm>
            <a:off x="1676400" y="2438400"/>
            <a:ext cx="6000750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Elektrosztatikus megosztás vezető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Feltöltődés megosztás és időszakos földelés következtében:</a:t>
            </a:r>
          </a:p>
        </p:txBody>
      </p:sp>
      <p:pic>
        <p:nvPicPr>
          <p:cNvPr id="30725" name="Picture 5" descr="D:\ment\BME\kornyeltec\PICS\09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8000"/>
          </a:blip>
          <a:srcRect/>
          <a:stretch>
            <a:fillRect/>
          </a:stretch>
        </p:blipFill>
        <p:spPr bwMode="auto">
          <a:xfrm>
            <a:off x="685800" y="2659063"/>
            <a:ext cx="7924800" cy="377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Feltöltődési folyamatok:</a:t>
            </a:r>
            <a:endParaRPr lang="hu-H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hu-HU" i="1"/>
              <a:t>a)	</a:t>
            </a:r>
            <a:r>
              <a:rPr lang="hu-HU"/>
              <a:t>Töltések szétválása,</a:t>
            </a:r>
          </a:p>
          <a:p>
            <a:pPr lvl="1">
              <a:spcBef>
                <a:spcPct val="50000"/>
              </a:spcBef>
            </a:pPr>
            <a:r>
              <a:rPr lang="hu-HU" i="1"/>
              <a:t>b) 	</a:t>
            </a:r>
            <a:r>
              <a:rPr lang="hu-HU"/>
              <a:t>töltésleadás,</a:t>
            </a:r>
          </a:p>
          <a:p>
            <a:pPr lvl="1">
              <a:spcBef>
                <a:spcPct val="50000"/>
              </a:spcBef>
            </a:pPr>
            <a:r>
              <a:rPr lang="hu-HU" i="1"/>
              <a:t>c)	</a:t>
            </a:r>
            <a:r>
              <a:rPr lang="hu-HU"/>
              <a:t>töltésfelvétel.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1066800" y="3810000"/>
            <a:ext cx="6705600" cy="2286000"/>
            <a:chOff x="672" y="2400"/>
            <a:chExt cx="4224" cy="144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720" y="2736"/>
              <a:ext cx="105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+ + + +</a:t>
              </a:r>
            </a:p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- - - -</a:t>
              </a:r>
              <a:r>
                <a:rPr lang="hu-HU"/>
                <a:t> 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680" y="268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+</a:t>
              </a:r>
              <a:endParaRPr lang="hu-HU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872" y="259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+</a:t>
              </a:r>
              <a:endParaRPr lang="hu-HU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064" y="24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+</a:t>
              </a:r>
              <a:endParaRPr lang="hu-HU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680" y="312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-</a:t>
              </a:r>
              <a:endParaRPr lang="hu-HU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872" y="32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-</a:t>
              </a:r>
              <a:endParaRPr lang="hu-HU"/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2112" y="331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-</a:t>
              </a:r>
              <a:endParaRPr lang="hu-HU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672" y="27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672" y="33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632" y="3312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2352" y="345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H="1" flipV="1">
              <a:off x="1728" y="302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V="1">
              <a:off x="1728" y="2688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 flipV="1">
              <a:off x="2304" y="240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1632" y="2400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>
              <a:off x="672" y="273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2880" y="2976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+   +</a:t>
              </a:r>
              <a:endParaRPr lang="hu-HU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2736" y="2976"/>
              <a:ext cx="100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2880" y="254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-   -</a:t>
              </a:r>
              <a:endParaRPr lang="hu-HU"/>
            </a:p>
          </p:txBody>
        </p:sp>
        <p:sp>
          <p:nvSpPr>
            <p:cNvPr id="3098" name="Oval 26"/>
            <p:cNvSpPr>
              <a:spLocks noChangeArrowheads="1"/>
            </p:cNvSpPr>
            <p:nvPr/>
          </p:nvSpPr>
          <p:spPr bwMode="auto">
            <a:xfrm>
              <a:off x="2880" y="2592"/>
              <a:ext cx="24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3360" y="2592"/>
              <a:ext cx="24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 flipV="1">
              <a:off x="2976" y="27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V="1">
              <a:off x="3504" y="27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4032" y="2976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latin typeface="Courier New" pitchFamily="49" charset="-18"/>
                </a:rPr>
                <a:t>+   +</a:t>
              </a:r>
              <a:endParaRPr lang="hu-HU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3888" y="2976"/>
              <a:ext cx="100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7" name="Oval 35"/>
            <p:cNvSpPr>
              <a:spLocks noChangeArrowheads="1"/>
            </p:cNvSpPr>
            <p:nvPr/>
          </p:nvSpPr>
          <p:spPr bwMode="auto">
            <a:xfrm>
              <a:off x="4032" y="3024"/>
              <a:ext cx="24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8" name="Oval 36"/>
            <p:cNvSpPr>
              <a:spLocks noChangeArrowheads="1"/>
            </p:cNvSpPr>
            <p:nvPr/>
          </p:nvSpPr>
          <p:spPr bwMode="auto">
            <a:xfrm>
              <a:off x="4464" y="3024"/>
              <a:ext cx="24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V="1">
              <a:off x="4128" y="27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4272" y="355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/>
                <a:t>c)</a:t>
              </a: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3120" y="355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/>
                <a:t>b)</a:t>
              </a: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344" y="355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/>
                <a:t>a)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Elektrosztatikus megosztás vezető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Feltöltődés a földelés és külső erőtér megszűnte következtében:</a:t>
            </a:r>
          </a:p>
        </p:txBody>
      </p:sp>
      <p:pic>
        <p:nvPicPr>
          <p:cNvPr id="31749" name="Picture 5" descr="D:\ment\BME\kornyeltec\PICS\09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0"/>
          </a:blip>
          <a:srcRect/>
          <a:stretch>
            <a:fillRect/>
          </a:stretch>
        </p:blipFill>
        <p:spPr bwMode="auto">
          <a:xfrm>
            <a:off x="685800" y="2895600"/>
            <a:ext cx="771525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Elektrosztatikus megosztás vezető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Nagy ellenálláson át földelt test feltöltődése:</a:t>
            </a:r>
          </a:p>
        </p:txBody>
      </p:sp>
      <p:pic>
        <p:nvPicPr>
          <p:cNvPr id="32773" name="Picture 5" descr="D:\ment\BME\kornyeltec\PICS\093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6000"/>
          </a:blip>
          <a:srcRect/>
          <a:stretch>
            <a:fillRect/>
          </a:stretch>
        </p:blipFill>
        <p:spPr bwMode="auto">
          <a:xfrm>
            <a:off x="2362200" y="2514600"/>
            <a:ext cx="4533900" cy="361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Ionok összegyűjtése polarizált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Polarizált vezető- v. szigetelőtest feltöltődése mozgó levegőben:</a:t>
            </a:r>
          </a:p>
        </p:txBody>
      </p:sp>
      <p:pic>
        <p:nvPicPr>
          <p:cNvPr id="33797" name="Picture 5" descr="D:\ment\BME\kornyeltec\PICS\094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6000"/>
            <a:grayscl/>
          </a:blip>
          <a:srcRect/>
          <a:stretch>
            <a:fillRect/>
          </a:stretch>
        </p:blipFill>
        <p:spPr bwMode="auto">
          <a:xfrm>
            <a:off x="838200" y="2667000"/>
            <a:ext cx="7620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Ionok összegyűjtése polarizált testeken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Térerősség eloszlása mozgó levegőben feltöltődött gömbön maximális feltöltődés esetén:</a:t>
            </a:r>
          </a:p>
        </p:txBody>
      </p:sp>
      <p:pic>
        <p:nvPicPr>
          <p:cNvPr id="34821" name="Picture 5" descr="D:\ment\BME\kornyeltec\PICS\09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</a:blip>
          <a:srcRect/>
          <a:stretch>
            <a:fillRect/>
          </a:stretch>
        </p:blipFill>
        <p:spPr bwMode="auto">
          <a:xfrm>
            <a:off x="2743200" y="2743200"/>
            <a:ext cx="39243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Feltöltődés koronakisüléssel</a:t>
            </a: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35846" name="Picture 6" descr="D:\ment\BME\kornyeltec\PICS\09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</a:blip>
          <a:srcRect/>
          <a:stretch>
            <a:fillRect/>
          </a:stretch>
        </p:blipFill>
        <p:spPr bwMode="auto">
          <a:xfrm>
            <a:off x="2362200" y="2362200"/>
            <a:ext cx="4371975" cy="274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Feltöltődés koronakisüléssel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Vezető testre rárakódó egynemű töltés:</a:t>
            </a:r>
          </a:p>
        </p:txBody>
      </p:sp>
      <p:pic>
        <p:nvPicPr>
          <p:cNvPr id="36869" name="Picture 5" descr="D:\ment\BME\kornyeltec\PICS\09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</a:blip>
          <a:srcRect/>
          <a:stretch>
            <a:fillRect/>
          </a:stretch>
        </p:blipFill>
        <p:spPr bwMode="auto">
          <a:xfrm>
            <a:off x="762000" y="2667000"/>
            <a:ext cx="7562850" cy="338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Gerjesztett feltöltődési folyamatok</a:t>
            </a:r>
            <a:endParaRPr lang="hu-H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/>
              <a:t>Feltöltődés koronakisüléssel</a:t>
            </a: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Szigetelő testre rárakódó töltés:</a:t>
            </a:r>
          </a:p>
        </p:txBody>
      </p:sp>
      <p:pic>
        <p:nvPicPr>
          <p:cNvPr id="37893" name="Picture 5" descr="D:\ment\BME\kornyeltec\PICS\09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84000"/>
          </a:blip>
          <a:srcRect/>
          <a:stretch>
            <a:fillRect/>
          </a:stretch>
        </p:blipFill>
        <p:spPr bwMode="auto">
          <a:xfrm>
            <a:off x="2743200" y="2590800"/>
            <a:ext cx="3800475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Részecskefeltöltődés</a:t>
            </a:r>
            <a:endParaRPr lang="hu-HU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Feltöltött test aprózódása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38917" name="Picture 5" descr="D:\ment\BME\kornyeltec\PICS\099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6000"/>
          </a:blip>
          <a:srcRect/>
          <a:stretch>
            <a:fillRect/>
          </a:stretch>
        </p:blipFill>
        <p:spPr bwMode="auto">
          <a:xfrm>
            <a:off x="1524000" y="1828800"/>
            <a:ext cx="5895975" cy="3155950"/>
          </a:xfrm>
          <a:prstGeom prst="rect">
            <a:avLst/>
          </a:prstGeom>
          <a:noFill/>
        </p:spPr>
      </p:pic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536700" y="5105400"/>
          <a:ext cx="2565400" cy="582613"/>
        </p:xfrm>
        <a:graphic>
          <a:graphicData uri="http://schemas.openxmlformats.org/presentationml/2006/ole">
            <p:oleObj spid="_x0000_s38918" name="Egyenlet" r:id="rId4" imgW="1054080" imgH="2412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4800600" y="5105400"/>
          <a:ext cx="2813050" cy="582613"/>
        </p:xfrm>
        <a:graphic>
          <a:graphicData uri="http://schemas.openxmlformats.org/presentationml/2006/ole">
            <p:oleObj spid="_x0000_s38920" name="Egyenlet" r:id="rId5" imgW="115560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Részecskefeltöltődés</a:t>
            </a:r>
            <a:endParaRPr lang="hu-H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Feltöltött test aprózódása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536700" y="2133600"/>
          <a:ext cx="2565400" cy="582613"/>
        </p:xfrm>
        <a:graphic>
          <a:graphicData uri="http://schemas.openxmlformats.org/presentationml/2006/ole">
            <p:oleObj spid="_x0000_s39941" name="Egyenlet" r:id="rId3" imgW="1054080" imgH="24120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800600" y="2133600"/>
          <a:ext cx="2813050" cy="582613"/>
        </p:xfrm>
        <a:graphic>
          <a:graphicData uri="http://schemas.openxmlformats.org/presentationml/2006/ole">
            <p:oleObj spid="_x0000_s39942" name="Egyenlet" r:id="rId4" imgW="1155600" imgH="24120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524000" y="3124200"/>
          <a:ext cx="3216275" cy="954088"/>
        </p:xfrm>
        <a:graphic>
          <a:graphicData uri="http://schemas.openxmlformats.org/presentationml/2006/ole">
            <p:oleObj spid="_x0000_s39943" name="Egyenlet" r:id="rId5" imgW="1320480" imgH="39348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6400800" y="3048000"/>
          <a:ext cx="1144588" cy="1019175"/>
        </p:xfrm>
        <a:graphic>
          <a:graphicData uri="http://schemas.openxmlformats.org/presentationml/2006/ole">
            <p:oleObj spid="_x0000_s39944" name="Egyenlet" r:id="rId6" imgW="469800" imgH="419040" progId="Equation.3">
              <p:embed/>
            </p:oleObj>
          </a:graphicData>
        </a:graphic>
      </p:graphicFrame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5181600" y="3581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3962400" y="4419600"/>
          <a:ext cx="1293813" cy="1046163"/>
        </p:xfrm>
        <a:graphic>
          <a:graphicData uri="http://schemas.openxmlformats.org/presentationml/2006/ole">
            <p:oleObj spid="_x0000_s39947" name="Egyenlet" r:id="rId7" imgW="533160" imgH="431640" progId="Equation.3">
              <p:embed/>
            </p:oleObj>
          </a:graphicData>
        </a:graphic>
      </p:graphicFrame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810000" y="4267200"/>
            <a:ext cx="1600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Részecskefeltöltődés</a:t>
            </a:r>
            <a:endParaRPr lang="hu-H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Töltésfelhő erőtere feltöltött állapotban kiszórt részecskék esetén:</a:t>
            </a:r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40971" name="Picture 11" descr="D:\ment\BME\kornyeltec\PICS\10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84000"/>
          </a:blip>
          <a:srcRect/>
          <a:stretch>
            <a:fillRect/>
          </a:stretch>
        </p:blipFill>
        <p:spPr bwMode="auto">
          <a:xfrm>
            <a:off x="1905000" y="2438400"/>
            <a:ext cx="53721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Feltöltődési folyamatok okai:</a:t>
            </a:r>
            <a:endParaRPr lang="hu-HU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057400" y="1447800"/>
            <a:ext cx="5257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Érintkezés utáni szétválás;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hasítás, darabolás vagy porlasztás;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elektrosztatikus megosztás;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fotoionozás,  hőionozás;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nagyfeszültségű kisülés;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halmazállapot változás;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mozgás, dörzsölés,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ütés, nyomás.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érintkezés módja: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látszólagos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05400" y="388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szoros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438400" y="3124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közvetett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91000" y="3124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közvetlen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352800" y="388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laza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5052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valóságos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429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429000" y="2971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0292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4191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43434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343400" y="3733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9436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51054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019800" y="4648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bensőséges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267200" y="4648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molekuláris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52578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5257800" y="4495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68580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6019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23622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2362200" y="2286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39624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31242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85800" y="1371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Elektronok</a:t>
            </a:r>
            <a:r>
              <a:rPr lang="hu-HU" i="1"/>
              <a:t> átadása határfelületen</a:t>
            </a:r>
            <a:r>
              <a:rPr lang="hu-HU"/>
              <a:t> - töltésátadás félvezető és fém érintkezésekor:</a:t>
            </a:r>
          </a:p>
        </p:txBody>
      </p:sp>
      <p:pic>
        <p:nvPicPr>
          <p:cNvPr id="6174" name="Picture 30" descr="D:\ment\BME\kornyeltec\PICS\06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  <a:grayscl/>
          </a:blip>
          <a:srcRect/>
          <a:stretch>
            <a:fillRect/>
          </a:stretch>
        </p:blipFill>
        <p:spPr bwMode="auto">
          <a:xfrm>
            <a:off x="685800" y="2276475"/>
            <a:ext cx="7848600" cy="346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Elektronok</a:t>
            </a:r>
            <a:r>
              <a:rPr lang="hu-HU" i="1"/>
              <a:t> átadása határfelületen</a:t>
            </a:r>
            <a:r>
              <a:rPr lang="hu-HU"/>
              <a:t> - töltésátadás különböző típusú félvezetők érintkezésekor:</a:t>
            </a:r>
          </a:p>
        </p:txBody>
      </p:sp>
      <p:pic>
        <p:nvPicPr>
          <p:cNvPr id="7173" name="Picture 5" descr="D:\ment\BME\kornyeltec\PICS\06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  <a:grayscl/>
          </a:blip>
          <a:srcRect/>
          <a:stretch>
            <a:fillRect/>
          </a:stretch>
        </p:blipFill>
        <p:spPr bwMode="auto">
          <a:xfrm>
            <a:off x="838200" y="2362200"/>
            <a:ext cx="7467600" cy="366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Elektronok</a:t>
            </a:r>
            <a:r>
              <a:rPr lang="hu-HU" i="1"/>
              <a:t> átadása határfelületen</a:t>
            </a:r>
            <a:r>
              <a:rPr lang="hu-HU"/>
              <a:t> - töltésátadás fém és szigetelőanyag érintkezésekor:</a:t>
            </a:r>
          </a:p>
        </p:txBody>
      </p:sp>
      <p:pic>
        <p:nvPicPr>
          <p:cNvPr id="8197" name="Picture 5" descr="D:\ment\BME\kornyeltec\PICS\06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8000"/>
            <a:grayscl/>
          </a:blip>
          <a:srcRect/>
          <a:stretch>
            <a:fillRect/>
          </a:stretch>
        </p:blipFill>
        <p:spPr bwMode="auto">
          <a:xfrm>
            <a:off x="838200" y="2209800"/>
            <a:ext cx="74676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Feltöltődés érintkezés és szétválás útján</a:t>
            </a:r>
            <a:endParaRPr lang="hu-H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/>
              <a:t>Ionok</a:t>
            </a:r>
            <a:r>
              <a:rPr lang="hu-HU" i="1"/>
              <a:t> átadása határfelületen</a:t>
            </a:r>
            <a:r>
              <a:rPr lang="hu-HU"/>
              <a:t> </a:t>
            </a:r>
          </a:p>
          <a:p>
            <a:pPr>
              <a:spcBef>
                <a:spcPct val="50000"/>
              </a:spcBef>
            </a:pPr>
            <a:r>
              <a:rPr lang="hu-HU"/>
              <a:t>Felületi kettősréteg keletkezése:</a:t>
            </a:r>
          </a:p>
        </p:txBody>
      </p:sp>
      <p:pic>
        <p:nvPicPr>
          <p:cNvPr id="9221" name="Picture 5" descr="D:\ment\BME\kornyeltec\PICS\06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3962400" y="2667000"/>
            <a:ext cx="138906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555</Words>
  <Application>Microsoft Office PowerPoint</Application>
  <PresentationFormat>Diavetítés a képernyőre (4:3 oldalarány)</PresentationFormat>
  <Paragraphs>139</Paragraphs>
  <Slides>39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3" baseType="lpstr">
      <vt:lpstr>Times New Roman</vt:lpstr>
      <vt:lpstr>Courier New</vt:lpstr>
      <vt:lpstr>Office-téma</vt:lpstr>
      <vt:lpstr>Microsoft Egyenlet 3.0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</vt:vector>
  </TitlesOfParts>
  <Company>Novaplan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Novák József</dc:creator>
  <cp:lastModifiedBy>Pigen</cp:lastModifiedBy>
  <cp:revision>18</cp:revision>
  <dcterms:created xsi:type="dcterms:W3CDTF">2002-09-22T13:35:25Z</dcterms:created>
  <dcterms:modified xsi:type="dcterms:W3CDTF">2011-12-14T11:49:06Z</dcterms:modified>
</cp:coreProperties>
</file>