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4"/>
  </p:notesMasterIdLst>
  <p:sldIdLst>
    <p:sldId id="260" r:id="rId2"/>
    <p:sldId id="261" r:id="rId3"/>
    <p:sldId id="265" r:id="rId4"/>
    <p:sldId id="262" r:id="rId5"/>
    <p:sldId id="263" r:id="rId6"/>
    <p:sldId id="264" r:id="rId7"/>
    <p:sldId id="267" r:id="rId8"/>
    <p:sldId id="266" r:id="rId9"/>
    <p:sldId id="276" r:id="rId10"/>
    <p:sldId id="272" r:id="rId11"/>
    <p:sldId id="322" r:id="rId12"/>
    <p:sldId id="273" r:id="rId13"/>
    <p:sldId id="271" r:id="rId14"/>
    <p:sldId id="274" r:id="rId15"/>
    <p:sldId id="270" r:id="rId16"/>
    <p:sldId id="269" r:id="rId17"/>
    <p:sldId id="268" r:id="rId18"/>
    <p:sldId id="289" r:id="rId19"/>
    <p:sldId id="275" r:id="rId20"/>
    <p:sldId id="277" r:id="rId21"/>
    <p:sldId id="278" r:id="rId22"/>
    <p:sldId id="280" r:id="rId23"/>
    <p:sldId id="279" r:id="rId24"/>
    <p:sldId id="281" r:id="rId25"/>
    <p:sldId id="288" r:id="rId26"/>
    <p:sldId id="282" r:id="rId27"/>
    <p:sldId id="283" r:id="rId28"/>
    <p:sldId id="284" r:id="rId29"/>
    <p:sldId id="285" r:id="rId30"/>
    <p:sldId id="286" r:id="rId31"/>
    <p:sldId id="287"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Lst>
  <p:sldSz cx="9144000" cy="6858000" type="screen4x3"/>
  <p:notesSz cx="6858000" cy="9144000"/>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FF00"/>
    <a:srgbClr val="656565"/>
    <a:srgbClr val="CCCC0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8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260" y="55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hu-HU"/>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 </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6D4678-FF2E-424A-A853-899D2C31C77E}" type="slidenum">
              <a:rPr lang="hu-HU"/>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E5397-C871-45AB-8BC9-58688993DBFE}" type="slidenum">
              <a:rPr lang="hu-HU"/>
              <a:pPr/>
              <a:t>1</a:t>
            </a:fld>
            <a:endParaRPr lang="hu-HU"/>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AFC36-60B3-41B5-954F-E79E2CC4C7E7}" type="slidenum">
              <a:rPr lang="hu-HU"/>
              <a:pPr/>
              <a:t>10</a:t>
            </a:fld>
            <a:endParaRPr lang="hu-HU"/>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42192-503B-47B5-891D-EF95B235253B}" type="slidenum">
              <a:rPr lang="hu-HU"/>
              <a:pPr/>
              <a:t>12</a:t>
            </a:fld>
            <a:endParaRPr lang="hu-HU"/>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5643F-5A73-4800-BCFD-054F56BB2C6B}" type="slidenum">
              <a:rPr lang="hu-HU"/>
              <a:pPr/>
              <a:t>13</a:t>
            </a:fld>
            <a:endParaRPr lang="hu-HU"/>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C0A9C-9E02-4056-9FB0-3C33468AA0A3}" type="slidenum">
              <a:rPr lang="hu-HU"/>
              <a:pPr/>
              <a:t>14</a:t>
            </a:fld>
            <a:endParaRPr lang="hu-HU"/>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111B6-4935-47D2-98E4-69103B5B6E33}" type="slidenum">
              <a:rPr lang="hu-HU"/>
              <a:pPr/>
              <a:t>15</a:t>
            </a:fld>
            <a:endParaRPr lang="hu-HU"/>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50A6A-07E3-41F1-937C-C08396EDA9E1}" type="slidenum">
              <a:rPr lang="hu-HU"/>
              <a:pPr/>
              <a:t>16</a:t>
            </a:fld>
            <a:endParaRPr lang="hu-HU"/>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644A6-2BE0-47FE-858E-C13AB29E91C3}" type="slidenum">
              <a:rPr lang="hu-HU"/>
              <a:pPr/>
              <a:t>17</a:t>
            </a:fld>
            <a:endParaRPr lang="hu-HU"/>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4B1E4-4B79-4081-822E-E1BF440AC26A}" type="slidenum">
              <a:rPr lang="hu-HU"/>
              <a:pPr/>
              <a:t>19</a:t>
            </a:fld>
            <a:endParaRPr lang="hu-HU"/>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A6382-2AB4-4181-9AFB-2BD4A71D5D9F}" type="slidenum">
              <a:rPr lang="hu-HU"/>
              <a:pPr/>
              <a:t>20</a:t>
            </a:fld>
            <a:endParaRPr lang="hu-HU"/>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E3FAD-0EB1-4561-8A06-961290D028B3}" type="slidenum">
              <a:rPr lang="hu-HU"/>
              <a:pPr/>
              <a:t>21</a:t>
            </a:fld>
            <a:endParaRPr lang="hu-HU"/>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C57D5-4328-4094-AB5A-78008CDBAC9F}" type="slidenum">
              <a:rPr lang="hu-HU"/>
              <a:pPr/>
              <a:t>2</a:t>
            </a:fld>
            <a:endParaRPr lang="hu-HU"/>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pPr>
              <a:spcBef>
                <a:spcPts val="500"/>
              </a:spcBef>
              <a:spcAft>
                <a:spcPts val="500"/>
              </a:spcAft>
            </a:pPr>
            <a:r>
              <a:rPr lang="hu-HU"/>
              <a:t>Az elmúlt évtizedekben az erőművek hatásfoka a várt tendenciáknál erőteljesebben növekedett. Jelenleg a hazai erőműrendszer átlagos hatásfoka mintegy 35%, ami megfelel a korábbi legjobb gőzerőművek hatásfokának, az épülő kombinált gáz/gőzerőművek hatásfoka pedig már 55-60%. A jelentős hatásfokjavulásban átütő a szerepe a gázturbinák gyors fejlődésének, és az általuk előidézett versenyhelyzetnek. (MT 2001/11)</a:t>
            </a:r>
          </a:p>
          <a:p>
            <a:pPr>
              <a:spcBef>
                <a:spcPts val="500"/>
              </a:spcBef>
              <a:spcAft>
                <a:spcPts val="500"/>
              </a:spcAft>
            </a:pPr>
            <a:endParaRPr lang="hu-HU"/>
          </a:p>
          <a:p>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E6572-56E7-4B9C-9A14-BF1958A2D0D2}" type="slidenum">
              <a:rPr lang="hu-HU"/>
              <a:pPr/>
              <a:t>22</a:t>
            </a:fld>
            <a:endParaRPr lang="hu-HU"/>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9954D-AE83-47E7-B26C-A4CCB6C35DC6}" type="slidenum">
              <a:rPr lang="hu-HU"/>
              <a:pPr/>
              <a:t>23</a:t>
            </a:fld>
            <a:endParaRPr lang="hu-HU"/>
          </a:p>
        </p:txBody>
      </p:sp>
      <p:sp>
        <p:nvSpPr>
          <p:cNvPr id="199682" name="Rectangle 2050"/>
          <p:cNvSpPr>
            <a:spLocks noChangeArrowheads="1" noTextEdit="1"/>
          </p:cNvSpPr>
          <p:nvPr>
            <p:ph type="sldImg"/>
          </p:nvPr>
        </p:nvSpPr>
        <p:spPr>
          <a:ln/>
        </p:spPr>
      </p:sp>
      <p:sp>
        <p:nvSpPr>
          <p:cNvPr id="199683" name="Rectangle 2051"/>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7F2F2C-9C52-4F14-AF1F-F99026A55850}" type="slidenum">
              <a:rPr lang="hu-HU"/>
              <a:pPr/>
              <a:t>55</a:t>
            </a:fld>
            <a:endParaRPr lang="hu-HU"/>
          </a:p>
        </p:txBody>
      </p:sp>
      <p:sp>
        <p:nvSpPr>
          <p:cNvPr id="228354" name="Rectangle 2"/>
          <p:cNvSpPr>
            <a:spLocks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99083-9ADF-44FE-93C6-194C045B8772}" type="slidenum">
              <a:rPr lang="hu-HU"/>
              <a:pPr/>
              <a:t>56</a:t>
            </a:fld>
            <a:endParaRPr lang="hu-HU"/>
          </a:p>
        </p:txBody>
      </p:sp>
      <p:sp>
        <p:nvSpPr>
          <p:cNvPr id="230402" name="Rectangle 2"/>
          <p:cNvSpPr>
            <a:spLocks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ABAE4-8084-4F22-A6FB-7DC1AF20E32D}" type="slidenum">
              <a:rPr lang="hu-HU"/>
              <a:pPr/>
              <a:t>57</a:t>
            </a:fld>
            <a:endParaRPr lang="hu-HU"/>
          </a:p>
        </p:txBody>
      </p:sp>
      <p:sp>
        <p:nvSpPr>
          <p:cNvPr id="232450" name="Rectangle 2"/>
          <p:cNvSpPr>
            <a:spLocks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92E27-76FD-41E6-8D81-6D1C9E42ABBC}" type="slidenum">
              <a:rPr lang="hu-HU"/>
              <a:pPr/>
              <a:t>58</a:t>
            </a:fld>
            <a:endParaRPr lang="hu-HU"/>
          </a:p>
        </p:txBody>
      </p:sp>
      <p:sp>
        <p:nvSpPr>
          <p:cNvPr id="234498" name="Rectangle 2"/>
          <p:cNvSpPr>
            <a:spLocks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9C27B-44AF-4A84-AF0F-ADC8398A9B13}" type="slidenum">
              <a:rPr lang="hu-HU"/>
              <a:pPr/>
              <a:t>59</a:t>
            </a:fld>
            <a:endParaRPr lang="hu-HU"/>
          </a:p>
        </p:txBody>
      </p:sp>
      <p:sp>
        <p:nvSpPr>
          <p:cNvPr id="236546" name="Rectangle 2"/>
          <p:cNvSpPr>
            <a:spLocks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hu-HU" sz="1000"/>
              <a:t>A kisfrekvenciás villamos erőterek főként nagyfeszültségű távvezetékek és berendezések közvetlen közelében fordulnak elő. Ezzel szemben a mágneses erőterek nagysága a készülékek áramfelvételével arányos. Mindez azt jelenti, hogy akár a kisfeszültségű hálózatra kapcsolódó berendezések, valamint az őket tápláló vezetékek közelében is előfordulhat nagyobb mágneses erőtér. Mivel életünk javarészét a minket körülvevő kisfeszültségű készülékek között éljük le, különösön fontos az általuk kibocsátott mágneses térerősség ismerete. A táblázatban néhány háztartási illetve irodai készüléktől különböző távolságra előforduló mágneses térerősség nagysága látható.</a:t>
            </a:r>
          </a:p>
          <a:p>
            <a:r>
              <a:rPr lang="hu-HU" sz="1000"/>
              <a:t>Ki kell azonban emelni, hogy az egyes gyártmányok között eltérések lehetnek, ezek az értékek csak tájékoztató jellegűek. Azonban figyelembe kell venni az egyes készülékekkel kapcsolatos használati szokásokat, pl. a TV készüléket általában néhány méteres távolságból nézzük, a hajszárítót igaz, hogy a fejünktől 10-30 cm-es távolságra használjuk, de általában csak percekig, egyes munkakörökben dolgozók monitor előtt töltik az egész napot stb.</a:t>
            </a:r>
            <a:endParaRPr lang="en-US"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BE75C-E0E8-41F2-8A9D-48C6C5C945E6}" type="slidenum">
              <a:rPr lang="hu-HU"/>
              <a:pPr/>
              <a:t>60</a:t>
            </a:fld>
            <a:endParaRPr lang="hu-HU"/>
          </a:p>
        </p:txBody>
      </p:sp>
      <p:sp>
        <p:nvSpPr>
          <p:cNvPr id="238594" name="Rectangle 2"/>
          <p:cNvSpPr>
            <a:spLocks noChangeArrowheads="1" noTextEdit="1"/>
          </p:cNvSpPr>
          <p:nvPr>
            <p:ph type="sldImg"/>
          </p:nvPr>
        </p:nvSpPr>
        <p:spPr>
          <a:ln/>
        </p:spPr>
      </p:sp>
      <p:sp>
        <p:nvSpPr>
          <p:cNvPr id="238595" name="Rectangle 3"/>
          <p:cNvSpPr>
            <a:spLocks noGrp="1" noChangeArrowheads="1"/>
          </p:cNvSpPr>
          <p:nvPr>
            <p:ph type="body" idx="1"/>
          </p:nvPr>
        </p:nvSpPr>
        <p:spPr/>
        <p:txBody>
          <a:bodyPr/>
          <a:lstStyle/>
          <a:p>
            <a:pPr>
              <a:lnSpc>
                <a:spcPct val="75000"/>
              </a:lnSpc>
            </a:pPr>
            <a:r>
              <a:rPr lang="hu-HU" sz="1000" b="1" i="1"/>
              <a:t>Epidemiológiai vizsgálatok</a:t>
            </a:r>
          </a:p>
          <a:p>
            <a:pPr>
              <a:lnSpc>
                <a:spcPct val="75000"/>
              </a:lnSpc>
            </a:pPr>
            <a:r>
              <a:rPr lang="hu-HU" sz="1000"/>
              <a:t>Az epidemiológiai vizsgálatok egyik eszköze az un. eset-kontroll (case-control) vizsgálat, melynek lényege, hogy egy adott betegségben szenvedő csoport mellé választanak egy egészséges kontrollcsoportot, majd a betegség feltételezett okának előfordulási gyakoriságát vizsgálják mindkét csoport esetében, és ebből következtetnek a feltételezett ok és a betegség közötti kapcsolat erősségére. A kontrollcsoport kiválasztásnál a legfontosabb – egyben legnehezebben teljesíthető – szempont, hogy a két csoport a betegséget leszámítva minél jobban hasonlítson egymásra. A vizsgálatok másik csoportja az un. kohort vizsgálat, mely során a kezdetben egészséges populációt a rizikófaktornak kitett egyének és kontroll egyének csoportjára bontják, majd a követési idő lejárta után a betegség kialakulásának gyakoriságát hasonlítják össze a két csoport között.</a:t>
            </a:r>
          </a:p>
          <a:p>
            <a:pPr>
              <a:lnSpc>
                <a:spcPct val="75000"/>
              </a:lnSpc>
            </a:pPr>
            <a:endParaRPr lang="en-US"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14DC9-6334-45A4-B054-F4C416F18B60}" type="slidenum">
              <a:rPr lang="hu-HU"/>
              <a:pPr/>
              <a:t>61</a:t>
            </a:fld>
            <a:endParaRPr lang="hu-HU"/>
          </a:p>
        </p:txBody>
      </p:sp>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p:txBody>
          <a:bodyPr/>
          <a:lstStyle/>
          <a:p>
            <a:pPr>
              <a:lnSpc>
                <a:spcPct val="75000"/>
              </a:lnSpc>
            </a:pPr>
            <a:r>
              <a:rPr lang="hu-HU" sz="1000"/>
              <a:t>Az epidemiológiai vizsgálatok egy része az ELF erőterek magzati fejlődésre, spontán vetélésre valamint a születési rendellenességekre gyakorolt hatásával foglalkozik. E területen folyó kutatások időszerűségét a számítógépek és a monitorok egyre szélesebb körű munkahelyi és otthoni elterjedése, és a nők terhesség alatti munkavégzése indokolja. Természetes tehát a kismamák fokozódó aggodalma. A témával kapcsolatosan több független, széleskörű vizsgálatot is végeztek, összehasonlítva a számítógéppel dolgozó, és számítógépet nem használó várandós kismamákat. A megjelent tanulmányok nagyobbik része nem talált összefüggést a monitorhasználat és a spontán vetélés, illetve a születési rendellenességek között, néhány azonban egyértelműen nem zárja ki az összefüggést.</a:t>
            </a:r>
          </a:p>
          <a:p>
            <a:pPr>
              <a:lnSpc>
                <a:spcPct val="75000"/>
              </a:lnSpc>
            </a:pPr>
            <a:r>
              <a:rPr lang="hu-HU" sz="1000"/>
              <a:t>Az 1. táblázat kiemelten tartalmazza néhány vizsgálat eredményét. A táblázat egyes soraiban kérdőjelek utalnak azokra a tanulmányokra, amelyek felvetnek némi bizonytalanságot.A montreali vizsgálat gyenge korrelációt mutatott a monitorhasználat és a spontán abortusz között, de a terhesség alatti monitorhasználat időtartamának meghatározása csak a bevont személyek elmondásain alapult, így a vizsgálat eredménye nem bizonyító erejű. A születési rendellenességek gyakorisága pedig túl kicsi volt ahhoz, hogy ebből egyértelmű következtetéseket lehetne levonni. Az egyik svéd vizsgálat is növekedést mutatott ki a születési rendellenességek relatív gyakoriságában, de ebben az esetben az egyéb rizikófaktorokat – munkahelyi stressz, dohányzás – nem lehetett elhanyagolni. A michigani tanulmány 120 résztvevője dolgozott heti 20 óránál többet számítógépes monitorok közelében. A spontán vetélések száma az elvárt 21,2-el szemben 26 esetben volt megfigyelhető, de szerzők véleménye szerint ez az eltérés statisztikailag nem szignifikáns. A kaliforniai vizsgálatról elmondható hogy az esetek száma itt is túl alacsony volt ahhoz, hogy egyértelmű következtetéseket lehessen levonni, valamint az egyéb rizikófaktorok elhanyagolása itt sem volt biztosított.</a:t>
            </a:r>
          </a:p>
          <a:p>
            <a:pPr>
              <a:lnSpc>
                <a:spcPct val="75000"/>
              </a:lnSpc>
            </a:pPr>
            <a:r>
              <a:rPr lang="hu-HU" sz="1000"/>
              <a:t>Az eddigi kutatások alapján elmondható, hogy az ELF erőterek magzati növekedésre, a spontán abortusz gyakoriságának, valamint a születési rendellenességek gyakorolt hatása nem bizonyított, de a kérdés eldöntéséhez még további kutatásokat, állatkísérleteket folytatnak napjainkban is.</a:t>
            </a:r>
            <a:endParaRPr 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7D4D1-BF63-402A-9F48-C8591B868AEE}" type="slidenum">
              <a:rPr lang="hu-HU"/>
              <a:pPr/>
              <a:t>62</a:t>
            </a:fld>
            <a:endParaRPr lang="hu-HU"/>
          </a:p>
        </p:txBody>
      </p:sp>
      <p:sp>
        <p:nvSpPr>
          <p:cNvPr id="242690" name="Rectangle 2"/>
          <p:cNvSpPr>
            <a:spLocks noChangeArrowheads="1" noTextEdit="1"/>
          </p:cNvSpPr>
          <p:nvPr>
            <p:ph type="sldImg"/>
          </p:nvPr>
        </p:nvSpPr>
        <p:spPr>
          <a:ln/>
        </p:spPr>
      </p:sp>
      <p:sp>
        <p:nvSpPr>
          <p:cNvPr id="242691" name="Rectangle 3"/>
          <p:cNvSpPr>
            <a:spLocks noGrp="1" noChangeArrowheads="1"/>
          </p:cNvSpPr>
          <p:nvPr>
            <p:ph type="body" idx="1"/>
          </p:nvPr>
        </p:nvSpPr>
        <p:spPr/>
        <p:txBody>
          <a:bodyPr/>
          <a:lstStyle/>
          <a:p>
            <a:pPr>
              <a:lnSpc>
                <a:spcPct val="80000"/>
              </a:lnSpc>
            </a:pPr>
            <a:r>
              <a:rPr lang="hu-HU" sz="1000"/>
              <a:t>Az epidemiológiai vizsgálatok másik csoportja az ELF erőterek és a különböző rákfajták kialakulása közötti összefüggését kutatják. Az első ilyen jellegű publikáció a hetvenes évek végén jelent meg, amely nem kevesebbet állított, minthogy azon gyermekek között, akik nagyfeszültségű távvezetékek közelében élnek gyakrabban fordul elő leukémia. A témában végzett vizsgálatokról azóta számos cikk látott napvilágot, melyeket többek közt az Egyesült Államokban, Németországban valamint a skandináv országokban végeztek. A megállapításokat a következőképpen lehet összegezni: általában a kritikus térerősséget 0,2-0,4 </a:t>
            </a:r>
            <a:r>
              <a:rPr lang="hu-HU" sz="1000">
                <a:sym typeface="Symbol" pitchFamily="18" charset="2"/>
              </a:rPr>
              <a:t></a:t>
            </a:r>
            <a:r>
              <a:rPr lang="hu-HU" sz="1000"/>
              <a:t>T között állapítják meg, amely fölött a gyermekkori (15 életévnél fiatalabb egyéneknél) leukémia kialakulásának relatív gyakorisága 2 körüli érték. De nem szabad figyelmen kívül hagyni azt a tényt, hogy ezek a vizsgálatok a lakáson belüli mágneses térerősséget becsléssel állapították meg, a távvezeték természetes teljesítménye és vezetőelrendezése alapján. A lakáson belüli, rövid időtartamú térerősségmérésen alapuló – az Egyesült Államokban és Norvégiában végzett – vizsgálatok nem találtak összefüggést a gyermekkori leukémia és a nagyfeszültségű távvezeték közelsége között. A megbetegedések előfordulási gyakoriságának növekedését tapasztalták az Egyesült Államokban és Németországban a gyerekszobában végzett 24 órás térerősségmérést alapul vevő vizsgálatok is.</a:t>
            </a:r>
          </a:p>
          <a:p>
            <a:pPr>
              <a:lnSpc>
                <a:spcPct val="80000"/>
              </a:lnSpc>
            </a:pPr>
            <a:r>
              <a:rPr lang="hu-HU" sz="1000"/>
              <a:t>Összességében ezen tanulmányokkal kapcsolatosan számos probléma merül fel. Első – mivel case-control vizsgálatokról van szó –, hogy igazából nincs információ a lakóhelyen fellépő múltbéli mágneses térerősség értékekről. Mind a teljesítménybecslésen, mind a mérésen alapuló vizsgálatok csak irányadónak tekinthetők a betegség diagnózisát megelőzően a tartózkodási helyen fellépő mágneses térerősség értékekre. Tovább nehezíti a helyzetet, hogy a vizsgálatokban gyakorlatilag nem sikerült eliminálni a nagyfeszültségű távvezeték által keltett mágneses teret, egyéb rákkeltő hatásoktól (dohányzás, forgalmas autóút közelsége, szociális helyzet stb.). Növeli a kétségeket az is, hogy a ténylegesen regisztrált megbetegedések száma még abban az esetben is alacsony, amikor a vizsgálatba bevont személyek száma viszonylag magas, ugyanakkor a relatív kockázat növekedése minden esetben kicsi. Éppen ezért a helyzet tisztázására további kutatások folynak.</a:t>
            </a:r>
          </a:p>
          <a:p>
            <a:pPr>
              <a:lnSpc>
                <a:spcPct val="80000"/>
              </a:lnSpc>
            </a:pPr>
            <a:r>
              <a:rPr lang="hu-HU" sz="1000"/>
              <a:t>A második leggyakrabban előforduló rákos megbetegedés gyermekeknél az agydaganat, ezért néhány tanulmány ezt a megbetegedést állította a vizsgálat középpontjába. Ezek kivétel nélkül negatív eredménnyel zárultak függetlenül a mágneses tér meghatározására választott módszertől. A felnőttkori rákos megbetegedések és az ELF erőtér között az ide vonatkozó tanulmányok egyike sem talált összefüggést.</a:t>
            </a:r>
          </a:p>
          <a:p>
            <a:pPr>
              <a:lnSpc>
                <a:spcPct val="80000"/>
              </a:lnSpc>
            </a:pPr>
            <a:r>
              <a:rPr lang="hu-HU" sz="1000"/>
              <a:t>Egymásnak ellentmondó jelentések láttak napvilágot a villamos szakmában – tehát nagyobb elektromos és mágneses erőtérben – dolgozó emberek rákos megbetegedéseivel kapcsolatosan, ezek sem nem cáfolják, sem nem erősítik, az ELF erőterek és a rák közötti összefüggés létezését.</a:t>
            </a:r>
            <a:endParaRPr 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31D65-CEC8-4D5B-ABA0-E7B1ECF1A111}" type="slidenum">
              <a:rPr lang="hu-HU"/>
              <a:pPr/>
              <a:t>3</a:t>
            </a:fld>
            <a:endParaRPr lang="hu-HU"/>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83E2E-4F6A-47A0-AF32-54B16B932700}" type="slidenum">
              <a:rPr lang="hu-HU"/>
              <a:pPr/>
              <a:t>4</a:t>
            </a:fld>
            <a:endParaRPr lang="hu-HU"/>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3370B-EBE2-43E5-8B89-08B5AFA329B3}" type="slidenum">
              <a:rPr lang="hu-HU"/>
              <a:pPr/>
              <a:t>5</a:t>
            </a:fld>
            <a:endParaRPr lang="hu-HU"/>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hu-HU">
                <a:solidFill>
                  <a:srgbClr val="000000"/>
                </a:solidFill>
                <a:latin typeface="MS Sans Serif"/>
              </a:rPr>
              <a:t>44.000 zivatar/nap</a:t>
            </a:r>
          </a:p>
          <a:p>
            <a:r>
              <a:rPr lang="hu-HU">
                <a:solidFill>
                  <a:srgbClr val="000000"/>
                </a:solidFill>
                <a:latin typeface="MS Sans Serif"/>
              </a:rPr>
              <a:t>8.000.000 villám/nap</a:t>
            </a:r>
          </a:p>
          <a:p>
            <a:r>
              <a:rPr lang="hu-HU">
                <a:solidFill>
                  <a:srgbClr val="000000"/>
                </a:solidFill>
                <a:latin typeface="MS Sans Serif"/>
              </a:rPr>
              <a:t>Egy 200 kA-es villám energiája elegendõ arra, hogy a Queen </a:t>
            </a:r>
          </a:p>
          <a:p>
            <a:r>
              <a:rPr lang="hu-HU">
                <a:solidFill>
                  <a:srgbClr val="000000"/>
                </a:solidFill>
                <a:latin typeface="MS Sans Serif"/>
              </a:rPr>
              <a:t>Elisabeth-et 60 cm-rel megemelje.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8DEFF-6AD6-4647-955E-8E78DEA361AF}" type="slidenum">
              <a:rPr lang="hu-HU"/>
              <a:pPr/>
              <a:t>6</a:t>
            </a:fld>
            <a:endParaRPr lang="hu-HU"/>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C162D-3DBB-47EF-8602-A142A7630FFA}" type="slidenum">
              <a:rPr lang="hu-HU"/>
              <a:pPr/>
              <a:t>7</a:t>
            </a:fld>
            <a:endParaRPr lang="hu-HU"/>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pPr>
              <a:spcBef>
                <a:spcPts val="500"/>
              </a:spcBef>
              <a:spcAft>
                <a:spcPts val="500"/>
              </a:spcAft>
            </a:pPr>
            <a:r>
              <a:rPr lang="hu-HU">
                <a:latin typeface="Arial" pitchFamily="34" charset="0"/>
              </a:rPr>
              <a:t>The Yankee Rowe nuclear power plant, in Massachusetts, shut down in 1991 after 31 years of operation. When the decommissioning effort is completed in 2003 and all of the buildings are removed, the site will be returned to green space.</a:t>
            </a:r>
          </a:p>
          <a:p>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15BC4-EB2B-4912-952F-4A9BC194E265}" type="slidenum">
              <a:rPr lang="hu-HU"/>
              <a:pPr/>
              <a:t>8</a:t>
            </a:fld>
            <a:endParaRPr lang="hu-HU"/>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7516A-225F-4C0D-8B1F-1F3D97AF9419}" type="slidenum">
              <a:rPr lang="hu-HU"/>
              <a:pPr/>
              <a:t>9</a:t>
            </a:fld>
            <a:endParaRPr lang="hu-HU"/>
          </a:p>
        </p:txBody>
      </p:sp>
      <p:sp>
        <p:nvSpPr>
          <p:cNvPr id="194562" name="Rectangle 2050"/>
          <p:cNvSpPr>
            <a:spLocks noChangeArrowheads="1" noTextEdit="1"/>
          </p:cNvSpPr>
          <p:nvPr>
            <p:ph type="sldImg"/>
          </p:nvPr>
        </p:nvSpPr>
        <p:spPr>
          <a:ln/>
        </p:spPr>
      </p:sp>
      <p:sp>
        <p:nvSpPr>
          <p:cNvPr id="194563" name="Rectangle 2051"/>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fld id="{418F4F8F-2C2D-47E1-97B2-5B4496BE364B}" type="datetime1">
              <a:rPr lang="hu-HU"/>
              <a:pPr/>
              <a:t>2011.12.14.</a:t>
            </a:fld>
            <a:endParaRPr lang="hu-HU">
              <a:latin typeface="Times New Roman" pitchFamily="18" charset="0"/>
            </a:endParaRPr>
          </a:p>
        </p:txBody>
      </p:sp>
      <p:sp>
        <p:nvSpPr>
          <p:cNvPr id="5" name="Dia számának helye 4"/>
          <p:cNvSpPr>
            <a:spLocks noGrp="1"/>
          </p:cNvSpPr>
          <p:nvPr>
            <p:ph type="sldNum" sz="quarter" idx="11"/>
          </p:nvPr>
        </p:nvSpPr>
        <p:spPr/>
        <p:txBody>
          <a:bodyPr/>
          <a:lstStyle>
            <a:lvl1pPr>
              <a:defRPr/>
            </a:lvl1pPr>
          </a:lstStyle>
          <a:p>
            <a:fld id="{6DCE9B56-D500-4B47-9BFB-568F54D0E882}" type="slidenum">
              <a:rPr lang="hu-HU"/>
              <a:pPr/>
              <a:t>‹#›</a:t>
            </a:fld>
            <a:endParaRPr lang="hu-HU">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fld id="{DA9CE313-C258-42DB-B54E-5D7F0092C84F}" type="datetime1">
              <a:rPr lang="hu-HU"/>
              <a:pPr/>
              <a:t>2011.12.14.</a:t>
            </a:fld>
            <a:endParaRPr lang="hu-HU">
              <a:latin typeface="Times New Roman" pitchFamily="18" charset="0"/>
            </a:endParaRPr>
          </a:p>
        </p:txBody>
      </p:sp>
      <p:sp>
        <p:nvSpPr>
          <p:cNvPr id="5" name="Dia számának helye 4"/>
          <p:cNvSpPr>
            <a:spLocks noGrp="1"/>
          </p:cNvSpPr>
          <p:nvPr>
            <p:ph type="sldNum" sz="quarter" idx="11"/>
          </p:nvPr>
        </p:nvSpPr>
        <p:spPr/>
        <p:txBody>
          <a:bodyPr/>
          <a:lstStyle>
            <a:lvl1pPr>
              <a:defRPr/>
            </a:lvl1pPr>
          </a:lstStyle>
          <a:p>
            <a:fld id="{DB9C91E9-8A8C-4D04-B276-0763DD3942A9}" type="slidenum">
              <a:rPr lang="hu-HU"/>
              <a:pPr/>
              <a:t>‹#›</a:t>
            </a:fld>
            <a:endParaRPr lang="hu-HU">
              <a:latin typeface="Times New Roman"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76200"/>
            <a:ext cx="1943100" cy="60198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76200"/>
            <a:ext cx="5676900" cy="60198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fld id="{E9A62E6D-AB32-447E-83F1-FF9D694E3226}" type="datetime1">
              <a:rPr lang="hu-HU"/>
              <a:pPr/>
              <a:t>2011.12.14.</a:t>
            </a:fld>
            <a:endParaRPr lang="hu-HU">
              <a:latin typeface="Times New Roman" pitchFamily="18" charset="0"/>
            </a:endParaRPr>
          </a:p>
        </p:txBody>
      </p:sp>
      <p:sp>
        <p:nvSpPr>
          <p:cNvPr id="5" name="Dia számának helye 4"/>
          <p:cNvSpPr>
            <a:spLocks noGrp="1"/>
          </p:cNvSpPr>
          <p:nvPr>
            <p:ph type="sldNum" sz="quarter" idx="11"/>
          </p:nvPr>
        </p:nvSpPr>
        <p:spPr/>
        <p:txBody>
          <a:bodyPr/>
          <a:lstStyle>
            <a:lvl1pPr>
              <a:defRPr/>
            </a:lvl1pPr>
          </a:lstStyle>
          <a:p>
            <a:fld id="{2D41BE66-66AC-4117-A0F0-0BC8CCA0812F}" type="slidenum">
              <a:rPr lang="hu-HU"/>
              <a:pPr/>
              <a:t>‹#›</a:t>
            </a:fld>
            <a:endParaRPr lang="hu-HU">
              <a:latin typeface="Times New Roman"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85800" y="76200"/>
            <a:ext cx="7772400" cy="6019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Dátum helye 2"/>
          <p:cNvSpPr>
            <a:spLocks noGrp="1"/>
          </p:cNvSpPr>
          <p:nvPr>
            <p:ph type="dt" sz="half" idx="10"/>
          </p:nvPr>
        </p:nvSpPr>
        <p:spPr>
          <a:xfrm>
            <a:off x="685800" y="6400800"/>
            <a:ext cx="1905000" cy="457200"/>
          </a:xfrm>
        </p:spPr>
        <p:txBody>
          <a:bodyPr/>
          <a:lstStyle>
            <a:lvl1pPr>
              <a:defRPr/>
            </a:lvl1pPr>
          </a:lstStyle>
          <a:p>
            <a:fld id="{5AC7C510-C35B-4DC9-8960-114EBEB572DD}" type="datetime1">
              <a:rPr lang="hu-HU"/>
              <a:pPr/>
              <a:t>2011.12.14.</a:t>
            </a:fld>
            <a:endParaRPr lang="hu-HU">
              <a:latin typeface="Times New Roman" pitchFamily="18" charset="0"/>
            </a:endParaRPr>
          </a:p>
        </p:txBody>
      </p:sp>
      <p:sp>
        <p:nvSpPr>
          <p:cNvPr id="4" name="Dia számának helye 3"/>
          <p:cNvSpPr>
            <a:spLocks noGrp="1"/>
          </p:cNvSpPr>
          <p:nvPr>
            <p:ph type="sldNum" sz="quarter" idx="11"/>
          </p:nvPr>
        </p:nvSpPr>
        <p:spPr>
          <a:xfrm>
            <a:off x="6553200" y="6400800"/>
            <a:ext cx="1905000" cy="457200"/>
          </a:xfrm>
        </p:spPr>
        <p:txBody>
          <a:bodyPr/>
          <a:lstStyle>
            <a:lvl1pPr>
              <a:defRPr/>
            </a:lvl1pPr>
          </a:lstStyle>
          <a:p>
            <a:fld id="{6CEFD699-4C0A-4DA0-85C6-739F5E3B0D7E}" type="slidenum">
              <a:rPr lang="hu-HU"/>
              <a:pPr/>
              <a:t>‹#›</a:t>
            </a:fld>
            <a:endParaRPr lang="hu-HU">
              <a:latin typeface="Times New Roman"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85800" y="76200"/>
            <a:ext cx="77724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685800" y="1981200"/>
            <a:ext cx="7772400" cy="4114800"/>
          </a:xfrm>
        </p:spPr>
        <p:txBody>
          <a:bodyPr/>
          <a:lstStyle/>
          <a:p>
            <a:endParaRPr lang="hu-HU"/>
          </a:p>
        </p:txBody>
      </p:sp>
      <p:sp>
        <p:nvSpPr>
          <p:cNvPr id="4" name="Dátum helye 3"/>
          <p:cNvSpPr>
            <a:spLocks noGrp="1"/>
          </p:cNvSpPr>
          <p:nvPr>
            <p:ph type="dt" sz="half" idx="10"/>
          </p:nvPr>
        </p:nvSpPr>
        <p:spPr>
          <a:xfrm>
            <a:off x="685800" y="6400800"/>
            <a:ext cx="1905000" cy="457200"/>
          </a:xfrm>
        </p:spPr>
        <p:txBody>
          <a:bodyPr/>
          <a:lstStyle>
            <a:lvl1pPr>
              <a:defRPr/>
            </a:lvl1pPr>
          </a:lstStyle>
          <a:p>
            <a:fld id="{51966003-A0F3-4074-8927-0DCFCAACF696}" type="datetime1">
              <a:rPr lang="hu-HU"/>
              <a:pPr/>
              <a:t>2011.12.14.</a:t>
            </a:fld>
            <a:endParaRPr lang="hu-HU">
              <a:latin typeface="Times New Roman" pitchFamily="18" charset="0"/>
            </a:endParaRPr>
          </a:p>
        </p:txBody>
      </p:sp>
      <p:sp>
        <p:nvSpPr>
          <p:cNvPr id="5" name="Dia számának helye 4"/>
          <p:cNvSpPr>
            <a:spLocks noGrp="1"/>
          </p:cNvSpPr>
          <p:nvPr>
            <p:ph type="sldNum" sz="quarter" idx="11"/>
          </p:nvPr>
        </p:nvSpPr>
        <p:spPr>
          <a:xfrm>
            <a:off x="6553200" y="6400800"/>
            <a:ext cx="1905000" cy="457200"/>
          </a:xfrm>
        </p:spPr>
        <p:txBody>
          <a:bodyPr/>
          <a:lstStyle>
            <a:lvl1pPr>
              <a:defRPr/>
            </a:lvl1pPr>
          </a:lstStyle>
          <a:p>
            <a:fld id="{D5FE118A-96D2-4CB0-8509-4FEDAFB1376B}" type="slidenum">
              <a:rPr lang="hu-HU"/>
              <a:pPr/>
              <a:t>‹#›</a:t>
            </a:fld>
            <a:endParaRPr lang="hu-HU">
              <a:latin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fld id="{4BBACF6A-9513-4EE1-A4C8-25FECD98DAE5}" type="datetime1">
              <a:rPr lang="hu-HU"/>
              <a:pPr/>
              <a:t>2011.12.14.</a:t>
            </a:fld>
            <a:endParaRPr lang="hu-HU">
              <a:latin typeface="Times New Roman" pitchFamily="18" charset="0"/>
            </a:endParaRPr>
          </a:p>
        </p:txBody>
      </p:sp>
      <p:sp>
        <p:nvSpPr>
          <p:cNvPr id="5" name="Dia számának helye 4"/>
          <p:cNvSpPr>
            <a:spLocks noGrp="1"/>
          </p:cNvSpPr>
          <p:nvPr>
            <p:ph type="sldNum" sz="quarter" idx="11"/>
          </p:nvPr>
        </p:nvSpPr>
        <p:spPr/>
        <p:txBody>
          <a:bodyPr/>
          <a:lstStyle>
            <a:lvl1pPr>
              <a:defRPr/>
            </a:lvl1pPr>
          </a:lstStyle>
          <a:p>
            <a:fld id="{9EAB3E79-34B1-43F8-9370-D71C2647D51D}" type="slidenum">
              <a:rPr lang="hu-HU"/>
              <a:pPr/>
              <a:t>‹#›</a:t>
            </a:fld>
            <a:endParaRPr lang="hu-HU">
              <a:latin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fld id="{97A99FCB-75B6-4733-83AE-EF27A480AA88}" type="datetime1">
              <a:rPr lang="hu-HU"/>
              <a:pPr/>
              <a:t>2011.12.14.</a:t>
            </a:fld>
            <a:endParaRPr lang="hu-HU">
              <a:latin typeface="Times New Roman" pitchFamily="18" charset="0"/>
            </a:endParaRPr>
          </a:p>
        </p:txBody>
      </p:sp>
      <p:sp>
        <p:nvSpPr>
          <p:cNvPr id="5" name="Dia számának helye 4"/>
          <p:cNvSpPr>
            <a:spLocks noGrp="1"/>
          </p:cNvSpPr>
          <p:nvPr>
            <p:ph type="sldNum" sz="quarter" idx="11"/>
          </p:nvPr>
        </p:nvSpPr>
        <p:spPr/>
        <p:txBody>
          <a:bodyPr/>
          <a:lstStyle>
            <a:lvl1pPr>
              <a:defRPr/>
            </a:lvl1pPr>
          </a:lstStyle>
          <a:p>
            <a:fld id="{FE019246-A2E0-455C-8CB1-B0274DF0D4BD}" type="slidenum">
              <a:rPr lang="hu-HU"/>
              <a:pPr/>
              <a:t>‹#›</a:t>
            </a:fld>
            <a:endParaRPr lang="hu-HU">
              <a:latin typeface="Times New Roman"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fld id="{B1E2306F-4EBE-44A8-8DD7-F4C58440B2B7}" type="datetime1">
              <a:rPr lang="hu-HU"/>
              <a:pPr/>
              <a:t>2011.12.14.</a:t>
            </a:fld>
            <a:endParaRPr lang="hu-HU">
              <a:latin typeface="Times New Roman" pitchFamily="18" charset="0"/>
            </a:endParaRPr>
          </a:p>
        </p:txBody>
      </p:sp>
      <p:sp>
        <p:nvSpPr>
          <p:cNvPr id="6" name="Dia számának helye 5"/>
          <p:cNvSpPr>
            <a:spLocks noGrp="1"/>
          </p:cNvSpPr>
          <p:nvPr>
            <p:ph type="sldNum" sz="quarter" idx="11"/>
          </p:nvPr>
        </p:nvSpPr>
        <p:spPr/>
        <p:txBody>
          <a:bodyPr/>
          <a:lstStyle>
            <a:lvl1pPr>
              <a:defRPr/>
            </a:lvl1pPr>
          </a:lstStyle>
          <a:p>
            <a:fld id="{FE116DED-768D-49C8-B1AD-B41DFED7D072}" type="slidenum">
              <a:rPr lang="hu-HU"/>
              <a:pPr/>
              <a:t>‹#›</a:t>
            </a:fld>
            <a:endParaRPr lang="hu-HU">
              <a:latin typeface="Times New Roman"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fld id="{B2A93D62-ADA4-4F6E-BCE9-322582EFF14A}" type="datetime1">
              <a:rPr lang="hu-HU"/>
              <a:pPr/>
              <a:t>2011.12.14.</a:t>
            </a:fld>
            <a:endParaRPr lang="hu-HU">
              <a:latin typeface="Times New Roman" pitchFamily="18" charset="0"/>
            </a:endParaRPr>
          </a:p>
        </p:txBody>
      </p:sp>
      <p:sp>
        <p:nvSpPr>
          <p:cNvPr id="8" name="Dia számának helye 7"/>
          <p:cNvSpPr>
            <a:spLocks noGrp="1"/>
          </p:cNvSpPr>
          <p:nvPr>
            <p:ph type="sldNum" sz="quarter" idx="11"/>
          </p:nvPr>
        </p:nvSpPr>
        <p:spPr/>
        <p:txBody>
          <a:bodyPr/>
          <a:lstStyle>
            <a:lvl1pPr>
              <a:defRPr/>
            </a:lvl1pPr>
          </a:lstStyle>
          <a:p>
            <a:fld id="{C610BAE1-F8DA-4754-BEDE-843515837976}" type="slidenum">
              <a:rPr lang="hu-HU"/>
              <a:pPr/>
              <a:t>‹#›</a:t>
            </a:fld>
            <a:endParaRPr lang="hu-HU">
              <a:latin typeface="Times New Roman"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fld id="{8185F742-3F83-44DC-B646-A70A14F94184}" type="datetime1">
              <a:rPr lang="hu-HU"/>
              <a:pPr/>
              <a:t>2011.12.14.</a:t>
            </a:fld>
            <a:endParaRPr lang="hu-HU">
              <a:latin typeface="Times New Roman" pitchFamily="18" charset="0"/>
            </a:endParaRPr>
          </a:p>
        </p:txBody>
      </p:sp>
      <p:sp>
        <p:nvSpPr>
          <p:cNvPr id="4" name="Dia számának helye 3"/>
          <p:cNvSpPr>
            <a:spLocks noGrp="1"/>
          </p:cNvSpPr>
          <p:nvPr>
            <p:ph type="sldNum" sz="quarter" idx="11"/>
          </p:nvPr>
        </p:nvSpPr>
        <p:spPr/>
        <p:txBody>
          <a:bodyPr/>
          <a:lstStyle>
            <a:lvl1pPr>
              <a:defRPr/>
            </a:lvl1pPr>
          </a:lstStyle>
          <a:p>
            <a:fld id="{32ED30C9-43DE-4E88-8F21-1A8F26E8EFA0}" type="slidenum">
              <a:rPr lang="hu-HU"/>
              <a:pPr/>
              <a:t>‹#›</a:t>
            </a:fld>
            <a:endParaRPr lang="hu-HU">
              <a:latin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fld id="{40290461-AAF1-4E48-BB44-6EE17C2C11C9}" type="datetime1">
              <a:rPr lang="hu-HU"/>
              <a:pPr/>
              <a:t>2011.12.14.</a:t>
            </a:fld>
            <a:endParaRPr lang="hu-HU">
              <a:latin typeface="Times New Roman" pitchFamily="18" charset="0"/>
            </a:endParaRPr>
          </a:p>
        </p:txBody>
      </p:sp>
      <p:sp>
        <p:nvSpPr>
          <p:cNvPr id="3" name="Dia számának helye 2"/>
          <p:cNvSpPr>
            <a:spLocks noGrp="1"/>
          </p:cNvSpPr>
          <p:nvPr>
            <p:ph type="sldNum" sz="quarter" idx="11"/>
          </p:nvPr>
        </p:nvSpPr>
        <p:spPr/>
        <p:txBody>
          <a:bodyPr/>
          <a:lstStyle>
            <a:lvl1pPr>
              <a:defRPr/>
            </a:lvl1pPr>
          </a:lstStyle>
          <a:p>
            <a:fld id="{E24768BF-C605-4BE9-89DD-B4E238E1DC41}" type="slidenum">
              <a:rPr lang="hu-HU"/>
              <a:pPr/>
              <a:t>‹#›</a:t>
            </a:fld>
            <a:endParaRPr lang="hu-HU">
              <a:latin typeface="Times New Roman"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fld id="{BFF3CB3D-DCB6-4D61-A4D7-F065C7E9D8FD}" type="datetime1">
              <a:rPr lang="hu-HU"/>
              <a:pPr/>
              <a:t>2011.12.14.</a:t>
            </a:fld>
            <a:endParaRPr lang="hu-HU">
              <a:latin typeface="Times New Roman" pitchFamily="18" charset="0"/>
            </a:endParaRPr>
          </a:p>
        </p:txBody>
      </p:sp>
      <p:sp>
        <p:nvSpPr>
          <p:cNvPr id="6" name="Dia számának helye 5"/>
          <p:cNvSpPr>
            <a:spLocks noGrp="1"/>
          </p:cNvSpPr>
          <p:nvPr>
            <p:ph type="sldNum" sz="quarter" idx="11"/>
          </p:nvPr>
        </p:nvSpPr>
        <p:spPr/>
        <p:txBody>
          <a:bodyPr/>
          <a:lstStyle>
            <a:lvl1pPr>
              <a:defRPr/>
            </a:lvl1pPr>
          </a:lstStyle>
          <a:p>
            <a:fld id="{E4D5B740-B1FF-4F36-8F9B-CF552A084109}" type="slidenum">
              <a:rPr lang="hu-HU"/>
              <a:pPr/>
              <a:t>‹#›</a:t>
            </a:fld>
            <a:endParaRPr lang="hu-HU">
              <a:latin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fld id="{93B8E62F-6F7D-49C3-8A7F-70B3FB01446B}" type="datetime1">
              <a:rPr lang="hu-HU"/>
              <a:pPr/>
              <a:t>2011.12.14.</a:t>
            </a:fld>
            <a:endParaRPr lang="hu-HU">
              <a:latin typeface="Times New Roman" pitchFamily="18" charset="0"/>
            </a:endParaRPr>
          </a:p>
        </p:txBody>
      </p:sp>
      <p:sp>
        <p:nvSpPr>
          <p:cNvPr id="6" name="Dia számának helye 5"/>
          <p:cNvSpPr>
            <a:spLocks noGrp="1"/>
          </p:cNvSpPr>
          <p:nvPr>
            <p:ph type="sldNum" sz="quarter" idx="11"/>
          </p:nvPr>
        </p:nvSpPr>
        <p:spPr/>
        <p:txBody>
          <a:bodyPr/>
          <a:lstStyle>
            <a:lvl1pPr>
              <a:defRPr/>
            </a:lvl1pPr>
          </a:lstStyle>
          <a:p>
            <a:fld id="{196A4721-23D7-4C8C-BEB4-119B36F86F5F}" type="slidenum">
              <a:rPr lang="hu-HU"/>
              <a:pPr/>
              <a:t>‹#›</a:t>
            </a:fld>
            <a:endParaRPr lang="hu-HU">
              <a:latin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 </a:t>
            </a:r>
          </a:p>
          <a:p>
            <a:pPr lvl="1"/>
            <a:r>
              <a:rPr lang="hu-HU" smtClean="0"/>
              <a:t>Második szint</a:t>
            </a:r>
          </a:p>
          <a:p>
            <a:pPr lvl="2"/>
            <a:r>
              <a:rPr lang="hu-HU" smtClean="0"/>
              <a:t>Harmadik szint</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2"/>
                </a:solidFill>
                <a:effectLst>
                  <a:outerShdw blurRad="38100" dist="38100" dir="2700000" algn="tl">
                    <a:srgbClr val="C0C0C0"/>
                  </a:outerShdw>
                </a:effectLst>
                <a:latin typeface="+mn-lt"/>
              </a:defRPr>
            </a:lvl1pPr>
          </a:lstStyle>
          <a:p>
            <a:fld id="{77DFF7F1-0457-422A-9C93-EC2D948C7CF0}" type="datetime1">
              <a:rPr lang="hu-HU"/>
              <a:pPr/>
              <a:t>2011.12.14.</a:t>
            </a:fld>
            <a:endParaRPr lang="hu-HU"/>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tx2"/>
                </a:solidFill>
                <a:effectLst>
                  <a:outerShdw blurRad="38100" dist="38100" dir="2700000" algn="tl">
                    <a:srgbClr val="C0C0C0"/>
                  </a:outerShdw>
                </a:effectLst>
                <a:latin typeface="+mn-lt"/>
              </a:defRPr>
            </a:lvl1pPr>
          </a:lstStyle>
          <a:p>
            <a:fld id="{4AB58912-BE4E-4B78-A202-3CE4EA460B2A}"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D:\Users\Tamus\Villk&#246;rny\3.ea\Sketch3\TERMEM.BM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file:///D:\Users\Tamus\Villk&#246;rny\3.ea\Sketch3\CO2EMM.BMP"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Word_97-2003_dokumentum2.doc"/></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file:///D:\Users\Tamus\Villk&#246;rny\3.ea\Sketch3\TERMEMXX.BM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file:///D:\Users\Tamus\Villk&#246;rny\3.ea\olajgaztort.bm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D:\Users\Tamus\Villk&#246;rny\3.ea\olajkeszlet.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file:///D:\Users\Tamus\Villk&#246;rny\3.ea\co2kibocsat.jpg"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Word_97-2003_dokumentum3.doc"/><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Microsoft_Office_Word_97-2003_dokumentum4.doc"/></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D:\Users\Tamus\Villk&#246;rny\3.ea\PowerPlant.gi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file:///D:\Users\Tamus\Villk&#246;rny\3.ea\Sketch3\VONALT.BMP" TargetMode="External"/><Relationship Id="rId5" Type="http://schemas.openxmlformats.org/officeDocument/2006/relationships/image" Target="../media/image23.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file:///D:\Users\Tamus\Villk&#246;rny\3.ea\Sketch3\3FTVV.BM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file:///D:\Users\Tamus\Villk&#246;rny\3.ea\Sketch3\400KVVET.BM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file:///D:\Users\Tamus\Villk&#246;rny\3.ea\Sketch3\FVTVVHR.BM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file:///D:\Users\Tamus\Villk&#246;rny\3.ea\Sketch3\VEZMAGNT.BMP"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file:///D:\Users\Tamus\Villk&#246;rny\3.ea\Sketch3\TVMAGNET.BMP"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file:///D:\Users\Tamus\Villk&#246;rny\3.ea\Sketch3\METV.BMP"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file:///D:\Users\Tamus\Villk&#246;rny\3.ea\powerline2.jpg"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file:///D:\Users\Tamus\Villk&#246;rny\3.ea\Sketch3\KAPCSAT1.BMP"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file:///D:\Users\Tamus\Villk&#246;rny\3.ea\Sketch3\KAPCSAT2.BMP"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file:///D:\Users\Tamus\Villk&#246;rny\3.ea\icepowerlines.jpg" TargetMode="External"/><Relationship Id="rId5" Type="http://schemas.openxmlformats.org/officeDocument/2006/relationships/image" Target="../media/image5.jpeg"/><Relationship Id="rId4" Type="http://schemas.openxmlformats.org/officeDocument/2006/relationships/image" Target="file:///D:\Users\Tamus\Villk&#246;rny\3.ea\pollution.jpg" TargetMode="Externa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file:///D:\Users\Tamus\Villk&#246;rny\3.ea\Sketch3\FOLDVIS.BMP" TargetMode="Externa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file:///D:\Users\Tamus\Villk&#246;rny\3.ea\Sketch3\EYENFELG.BMP"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file:///D:\Users\Tamus\Villk&#246;rny\4.ea\vstory.seoul.dust.afp.jpg" TargetMode="Externa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file:///D:\Users\Tamus\Villk&#246;rny\4.ea\powerplant.jpg"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file:///D:\Users\Tamus\Villk&#246;rny\4.ea\respiratory1.jpg" TargetMode="External"/><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file:///D:\Users\Tamus\Villk&#246;rny\4.ea\respiratory2.jpg" TargetMode="Externa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file:///D:\Users\Tamus\Villk&#246;rny\4.ea\respiratory3.jpg" TargetMode="External"/><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file:///D:\Users\Tamus\Villk&#246;rny\4.ea\powerplant2.jpg" TargetMode="Externa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file:///D:\Users\Tamus\Villk&#246;rny\4.ea\nehezfemI.gif"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file:///D:\Users\Tamus\Villk&#246;rny\4.ea\nehezfemII.gif"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Word_97-2003_dokumentum5.doc"/><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D:\Users\Tamus\Villk&#246;rny\3.ea\powerline.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file:///D:\Users\Tamus\Villk&#246;rny\4.ea\sketch\FRQBIO.BMP" TargetMode="External"/><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Word_97-2003_dokumentum6.doc"/><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42.xml.rels><?xml version="1.0" encoding="UTF-8" standalone="yes"?>
<Relationships xmlns="http://schemas.openxmlformats.org/package/2006/relationships"><Relationship Id="rId3" Type="http://schemas.openxmlformats.org/officeDocument/2006/relationships/image" Target="file:///D:\Users\Tamus\Villk&#246;rny\4.ea\sketch\FRQBIO2.BMP" TargetMode="External"/><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Word_97-2003_dokumentum7.doc"/><Relationship Id="rId2" Type="http://schemas.openxmlformats.org/officeDocument/2006/relationships/slideLayout" Target="../slideLayouts/slideLayout13.xml"/><Relationship Id="rId1" Type="http://schemas.openxmlformats.org/officeDocument/2006/relationships/vmlDrawing" Target="../drawings/vmlDrawing10.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Word_97-2003_dokumentum8.doc"/><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Microsoft_Office_Word_97-2003_dokumentum9.doc"/></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Word_97-2003_dokumentum10.doc"/><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46.xml.rels><?xml version="1.0" encoding="UTF-8" standalone="yes"?>
<Relationships xmlns="http://schemas.openxmlformats.org/package/2006/relationships"><Relationship Id="rId3" Type="http://schemas.openxmlformats.org/officeDocument/2006/relationships/image" Target="file:///D:\Users\Tamus\Villk&#246;rny\4.ea\sketch\KAPTOLT.BMP" TargetMode="External"/><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file:///D:\Users\Tamus\Villk&#246;rny\4.ea\sketch\KAPTOLT2.BMP" TargetMode="External"/><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file:///D:\Users\Tamus\Villk&#246;rny\4.ea\sketch\VILLTER.BMP" TargetMode="External"/><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file:///D:\Users\Tamus\Villk&#246;rny\4.ea\sketch\TESTAR.BMP" TargetMode="External"/><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D:\Users\Tamus\Villk&#246;rny\3.ea\lightning%2520rainbow%2520sedona.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file:///D:\Users\Tamus\Villk&#246;rny\4.ea\sketch\TESTAR2.BMP"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file:///D:\Users\Tamus\Villk&#246;rny\4.ea\sketch\TESTAR.BMP" TargetMode="External"/><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Office_Word_97-2003_dokumentum11.doc"/><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file:///D:\Users\Tamus\Villk&#246;rny\3.ea\Sketch3\3FTVV.BMP"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file:///D:\Users\Tamus\Villk&#246;rny\3.ea\Sketch3\400KVVET.BMP"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Microsoft_Office_Word_97-2003_dokumentum12.doc"/><Relationship Id="rId5" Type="http://schemas.openxmlformats.org/officeDocument/2006/relationships/image" Target="file:///D:\Users\Tamus\Villk&#246;rny\4.ea\sketch\TAVLAK.BMP" TargetMode="Externa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file:///D:\Users\Tamus\Villk&#246;rny\3.ea\Sketch3\TVMAGNET.BMP"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file:///D:\Users\Tamus\Villk&#246;rny\3.ea\Sketch3\METV.BMP"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D:\Users\Tamus\Villk&#246;rny\3.ea\tavvezetek_szanton.jpg"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file:///D:\Users\Tamus\Villk&#246;rny\3.ea\Massachusettspowerplant.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D:\Users\Tamus\Villk&#246;rny\3.ea\powerplantnight.gi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Word_97-2003_dokumentum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2400" y="2438400"/>
            <a:ext cx="8839200" cy="2286000"/>
          </a:xfrm>
        </p:spPr>
        <p:txBody>
          <a:bodyPr/>
          <a:lstStyle/>
          <a:p>
            <a:r>
              <a:rPr lang="hu-HU"/>
              <a:t>Villamosság élettani hatásai</a:t>
            </a:r>
            <a:br>
              <a:rPr lang="hu-HU"/>
            </a:br>
            <a:r>
              <a:rPr lang="hu-HU" sz="2000"/>
              <a:t>10. előadás</a:t>
            </a:r>
            <a:r>
              <a:rPr lang="hu-HU" sz="2800"/>
              <a:t> </a:t>
            </a:r>
            <a:br>
              <a:rPr lang="hu-HU" sz="2800"/>
            </a:br>
            <a:endParaRPr lang="hu-HU" sz="2800"/>
          </a:p>
        </p:txBody>
      </p:sp>
      <p:sp>
        <p:nvSpPr>
          <p:cNvPr id="7173" name="Text Box 5"/>
          <p:cNvSpPr txBox="1">
            <a:spLocks noChangeArrowheads="1"/>
          </p:cNvSpPr>
          <p:nvPr/>
        </p:nvSpPr>
        <p:spPr bwMode="auto">
          <a:xfrm>
            <a:off x="533400" y="5334000"/>
            <a:ext cx="8610600" cy="1736725"/>
          </a:xfrm>
          <a:prstGeom prst="rect">
            <a:avLst/>
          </a:prstGeom>
          <a:noFill/>
          <a:ln w="9525">
            <a:noFill/>
            <a:miter lim="800000"/>
            <a:headEnd/>
            <a:tailEnd/>
          </a:ln>
          <a:effectLst/>
        </p:spPr>
        <p:txBody>
          <a:bodyPr>
            <a:spAutoFit/>
          </a:bodyPr>
          <a:lstStyle/>
          <a:p>
            <a:pPr algn="ctr"/>
            <a:r>
              <a:rPr lang="hu-HU" b="1">
                <a:effectLst>
                  <a:outerShdw blurRad="38100" dist="38100" dir="2700000" algn="tl">
                    <a:srgbClr val="C0C0C0"/>
                  </a:outerShdw>
                </a:effectLst>
                <a:latin typeface="Tahoma" pitchFamily="34" charset="0"/>
              </a:rPr>
              <a:t>Tamus Zoltán Ádám </a:t>
            </a:r>
            <a:endParaRPr lang="hu-HU" b="1" baseline="30000">
              <a:effectLst>
                <a:outerShdw blurRad="38100" dist="38100" dir="2700000" algn="tl">
                  <a:srgbClr val="C0C0C0"/>
                </a:outerShdw>
              </a:effectLst>
              <a:latin typeface="Tahoma" pitchFamily="34" charset="0"/>
            </a:endParaRPr>
          </a:p>
          <a:p>
            <a:pPr algn="ctr"/>
            <a:r>
              <a:rPr lang="hu-HU" sz="1800">
                <a:latin typeface="Tahoma" pitchFamily="34" charset="0"/>
              </a:rPr>
              <a:t>tamus@ntb.bme.hu</a:t>
            </a:r>
          </a:p>
          <a:p>
            <a:pPr algn="ctr"/>
            <a:endParaRPr lang="hu-HU" sz="1800" b="1" baseline="30000">
              <a:effectLst>
                <a:outerShdw blurRad="38100" dist="38100" dir="2700000" algn="tl">
                  <a:srgbClr val="C0C0C0"/>
                </a:outerShdw>
              </a:effectLst>
              <a:latin typeface="Tahoma" pitchFamily="34" charset="0"/>
            </a:endParaRPr>
          </a:p>
          <a:p>
            <a:pPr algn="ctr"/>
            <a:endParaRPr lang="hu-HU" sz="1800" b="1" baseline="30000">
              <a:effectLst>
                <a:outerShdw blurRad="38100" dist="38100" dir="2700000" algn="tl">
                  <a:srgbClr val="C0C0C0"/>
                </a:outerShdw>
              </a:effectLst>
              <a:latin typeface="Tahoma" pitchFamily="34" charset="0"/>
            </a:endParaRPr>
          </a:p>
          <a:p>
            <a:r>
              <a:rPr lang="hu-HU" sz="1800" baseline="30000">
                <a:latin typeface="Tahoma" pitchFamily="34" charset="0"/>
              </a:rPr>
              <a:t> </a:t>
            </a:r>
            <a:endParaRPr lang="hu-HU" sz="1800">
              <a:latin typeface="Tahoma" pitchFamily="34" charset="0"/>
            </a:endParaRPr>
          </a:p>
          <a:p>
            <a:endParaRPr lang="hu-HU"/>
          </a:p>
        </p:txBody>
      </p:sp>
      <p:graphicFrame>
        <p:nvGraphicFramePr>
          <p:cNvPr id="7174" name="Object 6"/>
          <p:cNvGraphicFramePr>
            <a:graphicFrameLocks/>
          </p:cNvGraphicFramePr>
          <p:nvPr/>
        </p:nvGraphicFramePr>
        <p:xfrm>
          <a:off x="2209800" y="290513"/>
          <a:ext cx="4800600" cy="928687"/>
        </p:xfrm>
        <a:graphic>
          <a:graphicData uri="http://schemas.openxmlformats.org/presentationml/2006/ole">
            <p:oleObj spid="_x0000_s7174" name="Dokumentum" r:id="rId4" imgW="6305354" imgH="1390273" progId="Word.Document.8">
              <p:embed/>
            </p:oleObj>
          </a:graphicData>
        </a:graphic>
      </p:graphicFrame>
      <p:sp>
        <p:nvSpPr>
          <p:cNvPr id="7175" name="Text Box 7"/>
          <p:cNvSpPr txBox="1">
            <a:spLocks noChangeArrowheads="1"/>
          </p:cNvSpPr>
          <p:nvPr/>
        </p:nvSpPr>
        <p:spPr bwMode="auto">
          <a:xfrm>
            <a:off x="533400" y="1371600"/>
            <a:ext cx="8305800" cy="701675"/>
          </a:xfrm>
          <a:prstGeom prst="rect">
            <a:avLst/>
          </a:prstGeom>
          <a:noFill/>
          <a:ln w="9525">
            <a:noFill/>
            <a:miter lim="800000"/>
            <a:headEnd/>
            <a:tailEnd/>
          </a:ln>
          <a:effectLst/>
        </p:spPr>
        <p:txBody>
          <a:bodyPr>
            <a:spAutoFit/>
          </a:bodyPr>
          <a:lstStyle/>
          <a:p>
            <a:pPr algn="ctr"/>
            <a:r>
              <a:rPr lang="hu-HU" sz="2000" b="1">
                <a:effectLst>
                  <a:outerShdw blurRad="38100" dist="38100" dir="2700000" algn="tl">
                    <a:srgbClr val="C0C0C0"/>
                  </a:outerShdw>
                </a:effectLst>
                <a:latin typeface="Tahoma" pitchFamily="34" charset="0"/>
              </a:rPr>
              <a:t>Villamos Energetika Tanszék</a:t>
            </a:r>
          </a:p>
          <a:p>
            <a:pPr algn="ctr"/>
            <a:r>
              <a:rPr lang="hu-HU" sz="2000" b="1">
                <a:effectLst>
                  <a:outerShdw blurRad="38100" dist="38100" dir="2700000" algn="tl">
                    <a:srgbClr val="C0C0C0"/>
                  </a:outerShdw>
                </a:effectLst>
                <a:latin typeface="Tahoma" pitchFamily="34" charset="0"/>
              </a:rPr>
              <a:t>Nagyfeszültségű Technika és Berendezések Csoport </a:t>
            </a:r>
            <a:endParaRPr lang="hu-HU" sz="1800" b="1" baseline="30000">
              <a:effectLst>
                <a:outerShdw blurRad="38100" dist="38100" dir="2700000" algn="tl">
                  <a:srgbClr val="C0C0C0"/>
                </a:outerShdw>
              </a:effectLst>
              <a:latin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8BBF3BAC-86F6-41D8-9CC4-3BFCE077630F}"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2297C5BA-E92C-4742-9B63-3E16C69F19B6}" type="slidenum">
              <a:rPr lang="hu-HU"/>
              <a:pPr/>
              <a:t>10</a:t>
            </a:fld>
            <a:endParaRPr lang="hu-HU">
              <a:latin typeface="Times New Roman" pitchFamily="18" charset="0"/>
            </a:endParaRPr>
          </a:p>
        </p:txBody>
      </p:sp>
      <p:sp>
        <p:nvSpPr>
          <p:cNvPr id="175106"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pic>
        <p:nvPicPr>
          <p:cNvPr id="175107" name="Picture 3" descr="D:\Users\Tamus\Villkörny\3.ea\Sketch3\TERMEM.BMP"/>
          <p:cNvPicPr>
            <a:picLocks noChangeAspect="1" noChangeArrowheads="1"/>
          </p:cNvPicPr>
          <p:nvPr/>
        </p:nvPicPr>
        <p:blipFill>
          <a:blip r:embed="rId3" r:link="rId4" cstate="print"/>
          <a:srcRect/>
          <a:stretch>
            <a:fillRect/>
          </a:stretch>
        </p:blipFill>
        <p:spPr bwMode="auto">
          <a:xfrm>
            <a:off x="457200" y="2667000"/>
            <a:ext cx="8077200" cy="3192463"/>
          </a:xfrm>
          <a:prstGeom prst="rect">
            <a:avLst/>
          </a:prstGeom>
          <a:noFill/>
        </p:spPr>
      </p:pic>
      <p:sp>
        <p:nvSpPr>
          <p:cNvPr id="175108" name="Rectangle 4"/>
          <p:cNvSpPr>
            <a:spLocks noChangeArrowheads="1"/>
          </p:cNvSpPr>
          <p:nvPr/>
        </p:nvSpPr>
        <p:spPr bwMode="auto">
          <a:xfrm>
            <a:off x="152400" y="1600200"/>
            <a:ext cx="8534400" cy="609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A Föld átlaghőmérsékletének változása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2"/>
          <p:cNvSpPr>
            <a:spLocks noGrp="1"/>
          </p:cNvSpPr>
          <p:nvPr>
            <p:ph type="dt" sz="half" idx="10"/>
          </p:nvPr>
        </p:nvSpPr>
        <p:spPr/>
        <p:txBody>
          <a:bodyPr/>
          <a:lstStyle/>
          <a:p>
            <a:fld id="{BBF0851D-203B-4B3A-A983-A195424739F7}" type="datetime1">
              <a:rPr lang="hu-HU"/>
              <a:pPr/>
              <a:t>2011.12.14.</a:t>
            </a:fld>
            <a:endParaRPr lang="hu-HU">
              <a:latin typeface="Times New Roman" pitchFamily="18" charset="0"/>
            </a:endParaRPr>
          </a:p>
        </p:txBody>
      </p:sp>
      <p:sp>
        <p:nvSpPr>
          <p:cNvPr id="5" name="Dia számának helye 3"/>
          <p:cNvSpPr>
            <a:spLocks noGrp="1"/>
          </p:cNvSpPr>
          <p:nvPr>
            <p:ph type="sldNum" sz="quarter" idx="11"/>
          </p:nvPr>
        </p:nvSpPr>
        <p:spPr/>
        <p:txBody>
          <a:bodyPr/>
          <a:lstStyle/>
          <a:p>
            <a:fld id="{BB289793-A658-4C61-A87F-3A268191D9F1}" type="slidenum">
              <a:rPr lang="hu-HU"/>
              <a:pPr/>
              <a:t>11</a:t>
            </a:fld>
            <a:endParaRPr lang="hu-HU">
              <a:latin typeface="Times New Roman" pitchFamily="18" charset="0"/>
            </a:endParaRPr>
          </a:p>
        </p:txBody>
      </p:sp>
      <p:sp>
        <p:nvSpPr>
          <p:cNvPr id="243714"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Effect on the enviroment</a:t>
            </a:r>
          </a:p>
        </p:txBody>
      </p:sp>
      <p:pic>
        <p:nvPicPr>
          <p:cNvPr id="243715" name="Picture 3" descr="NewFlowFig2"/>
          <p:cNvPicPr>
            <a:picLocks noChangeAspect="1" noChangeArrowheads="1"/>
          </p:cNvPicPr>
          <p:nvPr>
            <p:ph/>
          </p:nvPr>
        </p:nvPicPr>
        <p:blipFill>
          <a:blip r:embed="rId2" cstate="print"/>
          <a:srcRect/>
          <a:stretch>
            <a:fillRect/>
          </a:stretch>
        </p:blipFill>
        <p:spPr>
          <a:xfrm>
            <a:off x="611188" y="1390650"/>
            <a:ext cx="8137525" cy="4735513"/>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7494B9DB-CA3A-4A81-8B37-BA2703030C30}"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10F4446E-2E70-42B4-9880-1B534E570FF2}" type="slidenum">
              <a:rPr lang="hu-HU"/>
              <a:pPr/>
              <a:t>12</a:t>
            </a:fld>
            <a:endParaRPr lang="hu-HU">
              <a:latin typeface="Times New Roman" pitchFamily="18" charset="0"/>
            </a:endParaRPr>
          </a:p>
        </p:txBody>
      </p:sp>
      <p:sp>
        <p:nvSpPr>
          <p:cNvPr id="176130" name="Rectangle 1026"/>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pic>
        <p:nvPicPr>
          <p:cNvPr id="176131" name="Picture 1027" descr="D:\Users\Tamus\Villkörny\3.ea\Sketch3\CO2EMM.BMP"/>
          <p:cNvPicPr>
            <a:picLocks noChangeAspect="1" noChangeArrowheads="1"/>
          </p:cNvPicPr>
          <p:nvPr/>
        </p:nvPicPr>
        <p:blipFill>
          <a:blip r:embed="rId3" r:link="rId4" cstate="print"/>
          <a:srcRect/>
          <a:stretch>
            <a:fillRect/>
          </a:stretch>
        </p:blipFill>
        <p:spPr bwMode="auto">
          <a:xfrm>
            <a:off x="990600" y="2667000"/>
            <a:ext cx="7086600" cy="3687763"/>
          </a:xfrm>
          <a:prstGeom prst="rect">
            <a:avLst/>
          </a:prstGeom>
          <a:noFill/>
        </p:spPr>
      </p:pic>
      <p:sp>
        <p:nvSpPr>
          <p:cNvPr id="176132" name="Rectangle 1028"/>
          <p:cNvSpPr>
            <a:spLocks noChangeArrowheads="1"/>
          </p:cNvSpPr>
          <p:nvPr/>
        </p:nvSpPr>
        <p:spPr bwMode="auto">
          <a:xfrm>
            <a:off x="990600" y="990600"/>
            <a:ext cx="6858000" cy="15240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CO</a:t>
            </a:r>
            <a:r>
              <a:rPr lang="hu-HU" sz="3200" b="1" baseline="-25000">
                <a:effectLst>
                  <a:outerShdw blurRad="38100" dist="38100" dir="2700000" algn="tl">
                    <a:srgbClr val="C0C0C0"/>
                  </a:outerShdw>
                </a:effectLst>
                <a:latin typeface="Tahoma" pitchFamily="34" charset="0"/>
              </a:rPr>
              <a:t>2</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emisszió</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koncentrációja a levegőben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1"/>
          <p:cNvSpPr>
            <a:spLocks noGrp="1"/>
          </p:cNvSpPr>
          <p:nvPr>
            <p:ph type="dt" sz="half" idx="10"/>
          </p:nvPr>
        </p:nvSpPr>
        <p:spPr/>
        <p:txBody>
          <a:bodyPr/>
          <a:lstStyle/>
          <a:p>
            <a:fld id="{0BAC3F8E-FB7A-4DFE-9EA3-A335F2B1FBB0}" type="datetime1">
              <a:rPr lang="hu-HU"/>
              <a:pPr/>
              <a:t>2011.12.14.</a:t>
            </a:fld>
            <a:endParaRPr lang="hu-HU">
              <a:latin typeface="Times New Roman" pitchFamily="18" charset="0"/>
            </a:endParaRPr>
          </a:p>
        </p:txBody>
      </p:sp>
      <p:sp>
        <p:nvSpPr>
          <p:cNvPr id="5" name="Dia számának helye 2"/>
          <p:cNvSpPr>
            <a:spLocks noGrp="1"/>
          </p:cNvSpPr>
          <p:nvPr>
            <p:ph type="sldNum" sz="quarter" idx="11"/>
          </p:nvPr>
        </p:nvSpPr>
        <p:spPr/>
        <p:txBody>
          <a:bodyPr/>
          <a:lstStyle/>
          <a:p>
            <a:fld id="{0F942560-AB66-4FB2-8E85-F5196C18A40E}" type="slidenum">
              <a:rPr lang="hu-HU"/>
              <a:pPr/>
              <a:t>13</a:t>
            </a:fld>
            <a:endParaRPr lang="hu-HU">
              <a:latin typeface="Times New Roman" pitchFamily="18" charset="0"/>
            </a:endParaRPr>
          </a:p>
        </p:txBody>
      </p:sp>
      <p:sp>
        <p:nvSpPr>
          <p:cNvPr id="169986"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graphicFrame>
        <p:nvGraphicFramePr>
          <p:cNvPr id="245760" name="Object 1024"/>
          <p:cNvGraphicFramePr>
            <a:graphicFrameLocks noChangeAspect="1"/>
          </p:cNvGraphicFramePr>
          <p:nvPr/>
        </p:nvGraphicFramePr>
        <p:xfrm>
          <a:off x="1143000" y="1676400"/>
          <a:ext cx="6657975" cy="4070350"/>
        </p:xfrm>
        <a:graphic>
          <a:graphicData uri="http://schemas.openxmlformats.org/presentationml/2006/ole">
            <p:oleObj spid="_x0000_s245760" name="Dokumentum" r:id="rId4" imgW="6666120" imgH="4187880" progId="Word.Document.8">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átum helye 1"/>
          <p:cNvSpPr>
            <a:spLocks noGrp="1"/>
          </p:cNvSpPr>
          <p:nvPr>
            <p:ph type="dt" sz="half" idx="10"/>
          </p:nvPr>
        </p:nvSpPr>
        <p:spPr/>
        <p:txBody>
          <a:bodyPr/>
          <a:lstStyle/>
          <a:p>
            <a:fld id="{026E1ED5-6277-4723-976F-08EDF173A4E4}" type="datetime1">
              <a:rPr lang="hu-HU"/>
              <a:pPr/>
              <a:t>2011.12.14.</a:t>
            </a:fld>
            <a:endParaRPr lang="hu-HU">
              <a:latin typeface="Times New Roman" pitchFamily="18" charset="0"/>
            </a:endParaRPr>
          </a:p>
        </p:txBody>
      </p:sp>
      <p:sp>
        <p:nvSpPr>
          <p:cNvPr id="7" name="Dia számának helye 2"/>
          <p:cNvSpPr>
            <a:spLocks noGrp="1"/>
          </p:cNvSpPr>
          <p:nvPr>
            <p:ph type="sldNum" sz="quarter" idx="11"/>
          </p:nvPr>
        </p:nvSpPr>
        <p:spPr/>
        <p:txBody>
          <a:bodyPr/>
          <a:lstStyle/>
          <a:p>
            <a:fld id="{5C0A4F39-7BB3-4B5F-BFFC-F6D3764DD8CA}" type="slidenum">
              <a:rPr lang="hu-HU"/>
              <a:pPr/>
              <a:t>14</a:t>
            </a:fld>
            <a:endParaRPr lang="hu-HU">
              <a:latin typeface="Times New Roman" pitchFamily="18" charset="0"/>
            </a:endParaRPr>
          </a:p>
        </p:txBody>
      </p:sp>
      <p:sp>
        <p:nvSpPr>
          <p:cNvPr id="177154" name="Rectangle 1026"/>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77155" name="Rectangle 1027"/>
          <p:cNvSpPr>
            <a:spLocks noChangeArrowheads="1"/>
          </p:cNvSpPr>
          <p:nvPr/>
        </p:nvSpPr>
        <p:spPr bwMode="auto">
          <a:xfrm>
            <a:off x="990600" y="990600"/>
            <a:ext cx="6858000" cy="838200"/>
          </a:xfrm>
          <a:prstGeom prst="rect">
            <a:avLst/>
          </a:prstGeom>
          <a:noFill/>
          <a:ln w="9525">
            <a:noFill/>
            <a:miter lim="800000"/>
            <a:headEnd/>
            <a:tailEnd/>
          </a:ln>
          <a:effectLst/>
        </p:spPr>
        <p:txBody>
          <a:bodyPr/>
          <a:lstStyle/>
          <a:p>
            <a:pPr marL="342900" indent="-342900">
              <a:spcBef>
                <a:spcPct val="20000"/>
              </a:spcBef>
              <a:buFontTx/>
              <a:buChar char="•"/>
            </a:pPr>
            <a:endParaRPr lang="en-GB" sz="3200" b="1">
              <a:effectLst>
                <a:outerShdw blurRad="38100" dist="38100" dir="2700000" algn="tl">
                  <a:srgbClr val="C0C0C0"/>
                </a:outerShdw>
              </a:effectLst>
              <a:latin typeface="Tahoma" pitchFamily="34" charset="0"/>
            </a:endParaRPr>
          </a:p>
        </p:txBody>
      </p:sp>
      <p:pic>
        <p:nvPicPr>
          <p:cNvPr id="177156" name="Picture 1028" descr="D:\Users\Tamus\Villkörny\3.ea\Sketch3\TERMEMXX.BMP"/>
          <p:cNvPicPr>
            <a:picLocks noChangeAspect="1" noChangeArrowheads="1"/>
          </p:cNvPicPr>
          <p:nvPr/>
        </p:nvPicPr>
        <p:blipFill>
          <a:blip r:embed="rId3" r:link="rId4" cstate="print"/>
          <a:srcRect/>
          <a:stretch>
            <a:fillRect/>
          </a:stretch>
        </p:blipFill>
        <p:spPr bwMode="auto">
          <a:xfrm>
            <a:off x="2133600" y="2895600"/>
            <a:ext cx="4953000" cy="3625850"/>
          </a:xfrm>
          <a:prstGeom prst="rect">
            <a:avLst/>
          </a:prstGeom>
          <a:noFill/>
        </p:spPr>
      </p:pic>
      <p:sp>
        <p:nvSpPr>
          <p:cNvPr id="177157" name="Rectangle 1029"/>
          <p:cNvSpPr>
            <a:spLocks noChangeArrowheads="1"/>
          </p:cNvSpPr>
          <p:nvPr/>
        </p:nvSpPr>
        <p:spPr bwMode="auto">
          <a:xfrm>
            <a:off x="228600" y="1295400"/>
            <a:ext cx="8763000" cy="20574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A Föld átlaghőmérsékletének változása</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üvegházhatású gázok</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üvegházhatású gázok és aeroszolok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3DD725B5-2089-4778-945B-A0F2C758C435}"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69BBD3EE-B820-4A14-9110-DEFE2F2C36E9}" type="slidenum">
              <a:rPr lang="hu-HU"/>
              <a:pPr/>
              <a:t>15</a:t>
            </a:fld>
            <a:endParaRPr lang="hu-HU">
              <a:latin typeface="Times New Roman" pitchFamily="18" charset="0"/>
            </a:endParaRPr>
          </a:p>
        </p:txBody>
      </p:sp>
      <p:sp>
        <p:nvSpPr>
          <p:cNvPr id="167938" name="Rectangle 1026"/>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pic>
        <p:nvPicPr>
          <p:cNvPr id="167939" name="Picture 1027" descr="D:\Users\Tamus\Villkörny\3.ea\olajgaztort.bmp"/>
          <p:cNvPicPr>
            <a:picLocks noChangeAspect="1" noChangeArrowheads="1"/>
          </p:cNvPicPr>
          <p:nvPr/>
        </p:nvPicPr>
        <p:blipFill>
          <a:blip r:embed="rId3" r:link="rId4" cstate="print"/>
          <a:srcRect/>
          <a:stretch>
            <a:fillRect/>
          </a:stretch>
        </p:blipFill>
        <p:spPr bwMode="auto">
          <a:xfrm>
            <a:off x="1295400" y="2362200"/>
            <a:ext cx="6172200" cy="3240088"/>
          </a:xfrm>
          <a:prstGeom prst="rect">
            <a:avLst/>
          </a:prstGeom>
          <a:noFill/>
        </p:spPr>
      </p:pic>
      <p:sp>
        <p:nvSpPr>
          <p:cNvPr id="167940" name="Text Box 1028"/>
          <p:cNvSpPr txBox="1">
            <a:spLocks noChangeArrowheads="1"/>
          </p:cNvSpPr>
          <p:nvPr/>
        </p:nvSpPr>
        <p:spPr bwMode="auto">
          <a:xfrm>
            <a:off x="4648200" y="5867400"/>
            <a:ext cx="3657600" cy="400050"/>
          </a:xfrm>
          <a:prstGeom prst="rect">
            <a:avLst/>
          </a:prstGeom>
          <a:noFill/>
          <a:ln w="9525">
            <a:noFill/>
            <a:miter lim="800000"/>
            <a:headEnd/>
            <a:tailEnd/>
          </a:ln>
          <a:effectLst/>
        </p:spPr>
        <p:txBody>
          <a:bodyPr>
            <a:spAutoFit/>
          </a:bodyPr>
          <a:lstStyle/>
          <a:p>
            <a:pPr>
              <a:spcBef>
                <a:spcPts val="500"/>
              </a:spcBef>
              <a:spcAft>
                <a:spcPts val="500"/>
              </a:spcAft>
            </a:pPr>
            <a:r>
              <a:rPr lang="hu-HU" sz="1600" i="1">
                <a:solidFill>
                  <a:schemeClr val="tx2"/>
                </a:solidFill>
                <a:latin typeface="Tahoma" pitchFamily="34" charset="0"/>
              </a:rPr>
              <a:t>forrás: Sir George Porte, Perutz, 1989</a:t>
            </a:r>
            <a:endParaRPr lang="hu-HU" sz="160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átum helye 1"/>
          <p:cNvSpPr>
            <a:spLocks noGrp="1"/>
          </p:cNvSpPr>
          <p:nvPr>
            <p:ph type="dt" sz="half" idx="10"/>
          </p:nvPr>
        </p:nvSpPr>
        <p:spPr/>
        <p:txBody>
          <a:bodyPr/>
          <a:lstStyle/>
          <a:p>
            <a:fld id="{E2844F11-244E-4DD0-BC34-86E9B3220481}" type="datetime1">
              <a:rPr lang="hu-HU"/>
              <a:pPr/>
              <a:t>2011.12.14.</a:t>
            </a:fld>
            <a:endParaRPr lang="hu-HU">
              <a:latin typeface="Times New Roman" pitchFamily="18" charset="0"/>
            </a:endParaRPr>
          </a:p>
        </p:txBody>
      </p:sp>
      <p:sp>
        <p:nvSpPr>
          <p:cNvPr id="7" name="Dia számának helye 2"/>
          <p:cNvSpPr>
            <a:spLocks noGrp="1"/>
          </p:cNvSpPr>
          <p:nvPr>
            <p:ph type="sldNum" sz="quarter" idx="11"/>
          </p:nvPr>
        </p:nvSpPr>
        <p:spPr/>
        <p:txBody>
          <a:bodyPr/>
          <a:lstStyle/>
          <a:p>
            <a:fld id="{6CF95D5E-3038-4215-82C6-D561299D9F02}" type="slidenum">
              <a:rPr lang="hu-HU"/>
              <a:pPr/>
              <a:t>16</a:t>
            </a:fld>
            <a:endParaRPr lang="hu-HU">
              <a:latin typeface="Times New Roman" pitchFamily="18" charset="0"/>
            </a:endParaRPr>
          </a:p>
        </p:txBody>
      </p:sp>
      <p:sp>
        <p:nvSpPr>
          <p:cNvPr id="166915" name="Rectangle 3"/>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pic>
        <p:nvPicPr>
          <p:cNvPr id="166916" name="Picture 4" descr="D:\Users\Tamus\Villkörny\3.ea\olajkeszlet.gif"/>
          <p:cNvPicPr>
            <a:picLocks noChangeAspect="1" noChangeArrowheads="1"/>
          </p:cNvPicPr>
          <p:nvPr/>
        </p:nvPicPr>
        <p:blipFill>
          <a:blip r:embed="rId3" r:link="rId4" cstate="print"/>
          <a:srcRect/>
          <a:stretch>
            <a:fillRect/>
          </a:stretch>
        </p:blipFill>
        <p:spPr bwMode="auto">
          <a:xfrm>
            <a:off x="304800" y="1524000"/>
            <a:ext cx="3702050" cy="4343400"/>
          </a:xfrm>
          <a:prstGeom prst="rect">
            <a:avLst/>
          </a:prstGeom>
          <a:noFill/>
        </p:spPr>
      </p:pic>
      <p:sp>
        <p:nvSpPr>
          <p:cNvPr id="166917" name="Rectangle 5"/>
          <p:cNvSpPr>
            <a:spLocks noChangeArrowheads="1"/>
          </p:cNvSpPr>
          <p:nvPr/>
        </p:nvSpPr>
        <p:spPr bwMode="auto">
          <a:xfrm>
            <a:off x="4038600" y="1752600"/>
            <a:ext cx="5105400" cy="30480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A világ</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készlete: 1004 Mrd barrel</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napi kitermelés 76 m barrel</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kb. 35 év</a:t>
            </a:r>
          </a:p>
        </p:txBody>
      </p:sp>
      <p:sp>
        <p:nvSpPr>
          <p:cNvPr id="166919" name="Text Box 7"/>
          <p:cNvSpPr txBox="1">
            <a:spLocks noChangeArrowheads="1"/>
          </p:cNvSpPr>
          <p:nvPr/>
        </p:nvSpPr>
        <p:spPr bwMode="auto">
          <a:xfrm>
            <a:off x="4648200" y="5638800"/>
            <a:ext cx="3429000" cy="400050"/>
          </a:xfrm>
          <a:prstGeom prst="rect">
            <a:avLst/>
          </a:prstGeom>
          <a:noFill/>
          <a:ln w="9525">
            <a:noFill/>
            <a:miter lim="800000"/>
            <a:headEnd/>
            <a:tailEnd/>
          </a:ln>
          <a:effectLst/>
        </p:spPr>
        <p:txBody>
          <a:bodyPr>
            <a:spAutoFit/>
          </a:bodyPr>
          <a:lstStyle/>
          <a:p>
            <a:pPr>
              <a:spcBef>
                <a:spcPts val="500"/>
              </a:spcBef>
              <a:spcAft>
                <a:spcPts val="500"/>
              </a:spcAft>
            </a:pPr>
            <a:r>
              <a:rPr lang="hu-HU" sz="1600" i="1">
                <a:solidFill>
                  <a:schemeClr val="tx2"/>
                </a:solidFill>
                <a:latin typeface="Tahoma" pitchFamily="34" charset="0"/>
              </a:rPr>
              <a:t>forrás: Figyelő 2002./39.</a:t>
            </a:r>
            <a:endParaRPr lang="hu-HU" sz="160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átum helye 1"/>
          <p:cNvSpPr>
            <a:spLocks noGrp="1"/>
          </p:cNvSpPr>
          <p:nvPr>
            <p:ph type="dt" sz="half" idx="10"/>
          </p:nvPr>
        </p:nvSpPr>
        <p:spPr/>
        <p:txBody>
          <a:bodyPr/>
          <a:lstStyle/>
          <a:p>
            <a:fld id="{793AE21D-ACEF-469A-8C47-A8C73E3FCB88}" type="datetime1">
              <a:rPr lang="hu-HU"/>
              <a:pPr/>
              <a:t>2011.12.14.</a:t>
            </a:fld>
            <a:endParaRPr lang="hu-HU">
              <a:latin typeface="Times New Roman" pitchFamily="18" charset="0"/>
            </a:endParaRPr>
          </a:p>
        </p:txBody>
      </p:sp>
      <p:sp>
        <p:nvSpPr>
          <p:cNvPr id="7" name="Dia számának helye 2"/>
          <p:cNvSpPr>
            <a:spLocks noGrp="1"/>
          </p:cNvSpPr>
          <p:nvPr>
            <p:ph type="sldNum" sz="quarter" idx="11"/>
          </p:nvPr>
        </p:nvSpPr>
        <p:spPr/>
        <p:txBody>
          <a:bodyPr/>
          <a:lstStyle/>
          <a:p>
            <a:fld id="{5D4F9247-4816-4CAA-A0C7-14F17DE41DEA}" type="slidenum">
              <a:rPr lang="hu-HU"/>
              <a:pPr/>
              <a:t>17</a:t>
            </a:fld>
            <a:endParaRPr lang="hu-HU">
              <a:latin typeface="Times New Roman" pitchFamily="18" charset="0"/>
            </a:endParaRPr>
          </a:p>
        </p:txBody>
      </p:sp>
      <p:sp>
        <p:nvSpPr>
          <p:cNvPr id="165890"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65892" name="Text Box 4"/>
          <p:cNvSpPr txBox="1">
            <a:spLocks noChangeArrowheads="1"/>
          </p:cNvSpPr>
          <p:nvPr/>
        </p:nvSpPr>
        <p:spPr bwMode="auto">
          <a:xfrm>
            <a:off x="4419600" y="5867400"/>
            <a:ext cx="3429000" cy="400050"/>
          </a:xfrm>
          <a:prstGeom prst="rect">
            <a:avLst/>
          </a:prstGeom>
          <a:noFill/>
          <a:ln w="9525">
            <a:noFill/>
            <a:miter lim="800000"/>
            <a:headEnd/>
            <a:tailEnd/>
          </a:ln>
          <a:effectLst/>
        </p:spPr>
        <p:txBody>
          <a:bodyPr>
            <a:spAutoFit/>
          </a:bodyPr>
          <a:lstStyle/>
          <a:p>
            <a:pPr>
              <a:spcBef>
                <a:spcPts val="500"/>
              </a:spcBef>
              <a:spcAft>
                <a:spcPts val="500"/>
              </a:spcAft>
            </a:pPr>
            <a:r>
              <a:rPr lang="hu-HU" sz="1600" i="1">
                <a:solidFill>
                  <a:schemeClr val="tx2"/>
                </a:solidFill>
                <a:latin typeface="Tahoma" pitchFamily="34" charset="0"/>
              </a:rPr>
              <a:t>forrás: Nuclear Issues, 1995. január</a:t>
            </a:r>
            <a:endParaRPr lang="hu-HU" sz="1600">
              <a:solidFill>
                <a:schemeClr val="tx2"/>
              </a:solidFill>
            </a:endParaRPr>
          </a:p>
        </p:txBody>
      </p:sp>
      <p:sp>
        <p:nvSpPr>
          <p:cNvPr id="165894" name="Rectangle 6"/>
          <p:cNvSpPr>
            <a:spLocks noChangeArrowheads="1"/>
          </p:cNvSpPr>
          <p:nvPr/>
        </p:nvSpPr>
        <p:spPr bwMode="auto">
          <a:xfrm>
            <a:off x="685800" y="1447800"/>
            <a:ext cx="2362200" cy="609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CO</a:t>
            </a:r>
            <a:r>
              <a:rPr lang="hu-HU" sz="3200" b="1" baseline="-25000">
                <a:effectLst>
                  <a:outerShdw blurRad="38100" dist="38100" dir="2700000" algn="tl">
                    <a:srgbClr val="C0C0C0"/>
                  </a:outerShdw>
                </a:effectLst>
                <a:latin typeface="Tahoma" pitchFamily="34" charset="0"/>
              </a:rPr>
              <a:t>2</a:t>
            </a:r>
            <a:r>
              <a:rPr lang="hu-HU" sz="3200" b="1">
                <a:effectLst>
                  <a:outerShdw blurRad="38100" dist="38100" dir="2700000" algn="tl">
                    <a:srgbClr val="C0C0C0"/>
                  </a:outerShdw>
                </a:effectLst>
                <a:latin typeface="Tahoma" pitchFamily="34" charset="0"/>
              </a:rPr>
              <a:t> </a:t>
            </a:r>
          </a:p>
        </p:txBody>
      </p:sp>
      <p:pic>
        <p:nvPicPr>
          <p:cNvPr id="165895" name="Picture 7" descr="D:\Users\Tamus\Villkörny\3.ea\co2kibocsat.jpg"/>
          <p:cNvPicPr>
            <a:picLocks noChangeAspect="1" noChangeArrowheads="1"/>
          </p:cNvPicPr>
          <p:nvPr/>
        </p:nvPicPr>
        <p:blipFill>
          <a:blip r:embed="rId3" r:link="rId4" cstate="print"/>
          <a:srcRect/>
          <a:stretch>
            <a:fillRect/>
          </a:stretch>
        </p:blipFill>
        <p:spPr bwMode="auto">
          <a:xfrm>
            <a:off x="1143000" y="2209800"/>
            <a:ext cx="6705600" cy="3683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2"/>
          <p:cNvSpPr>
            <a:spLocks noGrp="1"/>
          </p:cNvSpPr>
          <p:nvPr>
            <p:ph type="dt" sz="half" idx="10"/>
          </p:nvPr>
        </p:nvSpPr>
        <p:spPr/>
        <p:txBody>
          <a:bodyPr/>
          <a:lstStyle/>
          <a:p>
            <a:fld id="{92678448-1F50-4E8E-B5B3-BDBCBA704724}" type="datetime1">
              <a:rPr lang="hu-HU"/>
              <a:pPr/>
              <a:t>2011.12.14.</a:t>
            </a:fld>
            <a:endParaRPr lang="hu-HU">
              <a:latin typeface="Times New Roman" pitchFamily="18" charset="0"/>
            </a:endParaRPr>
          </a:p>
        </p:txBody>
      </p:sp>
      <p:sp>
        <p:nvSpPr>
          <p:cNvPr id="5" name="Dia számának helye 3"/>
          <p:cNvSpPr>
            <a:spLocks noGrp="1"/>
          </p:cNvSpPr>
          <p:nvPr>
            <p:ph type="sldNum" sz="quarter" idx="11"/>
          </p:nvPr>
        </p:nvSpPr>
        <p:spPr/>
        <p:txBody>
          <a:bodyPr/>
          <a:lstStyle/>
          <a:p>
            <a:fld id="{AA555CFB-A6A4-4FB1-BC34-71D9A55C82EB}" type="slidenum">
              <a:rPr lang="hu-HU"/>
              <a:pPr/>
              <a:t>18</a:t>
            </a:fld>
            <a:endParaRPr lang="hu-HU">
              <a:latin typeface="Times New Roman" pitchFamily="18" charset="0"/>
            </a:endParaRPr>
          </a:p>
        </p:txBody>
      </p:sp>
      <p:sp>
        <p:nvSpPr>
          <p:cNvPr id="201731" name="Rectangle 3"/>
          <p:cNvSpPr>
            <a:spLocks noChangeArrowheads="1"/>
          </p:cNvSpPr>
          <p:nvPr>
            <p:ph type="title"/>
          </p:nvPr>
        </p:nvSpPr>
        <p:spPr>
          <a:noFill/>
          <a:ln/>
        </p:spPr>
        <p:txBody>
          <a:bodyPr/>
          <a:lstStyle/>
          <a:p>
            <a:r>
              <a:rPr lang="hu-HU"/>
              <a:t>Hatás a környezetre</a:t>
            </a:r>
          </a:p>
        </p:txBody>
      </p:sp>
      <p:graphicFrame>
        <p:nvGraphicFramePr>
          <p:cNvPr id="201732" name="Object 4"/>
          <p:cNvGraphicFramePr>
            <a:graphicFrameLocks noChangeAspect="1"/>
          </p:cNvGraphicFramePr>
          <p:nvPr/>
        </p:nvGraphicFramePr>
        <p:xfrm>
          <a:off x="1570038" y="1827213"/>
          <a:ext cx="6115050" cy="3295650"/>
        </p:xfrm>
        <a:graphic>
          <a:graphicData uri="http://schemas.openxmlformats.org/presentationml/2006/ole">
            <p:oleObj spid="_x0000_s201732" name="Document" r:id="rId3" imgW="6486480" imgH="3569760" progId="Word.Document.8">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008362B8-ABE2-4A8B-A3AB-B9DCED826149}"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E15A6104-5E8A-405B-A252-9D85F46E9B76}" type="slidenum">
              <a:rPr lang="hu-HU"/>
              <a:pPr/>
              <a:t>19</a:t>
            </a:fld>
            <a:endParaRPr lang="hu-HU">
              <a:latin typeface="Times New Roman" pitchFamily="18" charset="0"/>
            </a:endParaRPr>
          </a:p>
        </p:txBody>
      </p:sp>
      <p:sp>
        <p:nvSpPr>
          <p:cNvPr id="181250"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graphicFrame>
        <p:nvGraphicFramePr>
          <p:cNvPr id="246784" name="Object 0"/>
          <p:cNvGraphicFramePr>
            <a:graphicFrameLocks noChangeAspect="1"/>
          </p:cNvGraphicFramePr>
          <p:nvPr/>
        </p:nvGraphicFramePr>
        <p:xfrm>
          <a:off x="1676400" y="2819400"/>
          <a:ext cx="6165850" cy="2857500"/>
        </p:xfrm>
        <a:graphic>
          <a:graphicData uri="http://schemas.openxmlformats.org/presentationml/2006/ole">
            <p:oleObj spid="_x0000_s246784" name="Document" r:id="rId4" imgW="6181200" imgH="2857680" progId="Word.Document.8">
              <p:embed/>
            </p:oleObj>
          </a:graphicData>
        </a:graphic>
      </p:graphicFrame>
      <p:sp>
        <p:nvSpPr>
          <p:cNvPr id="181252" name="Rectangle 4"/>
          <p:cNvSpPr>
            <a:spLocks noChangeArrowheads="1"/>
          </p:cNvSpPr>
          <p:nvPr/>
        </p:nvSpPr>
        <p:spPr bwMode="auto">
          <a:xfrm>
            <a:off x="381000" y="1600200"/>
            <a:ext cx="8305800" cy="609600"/>
          </a:xfrm>
          <a:prstGeom prst="rect">
            <a:avLst/>
          </a:prstGeom>
          <a:noFill/>
          <a:ln w="9525">
            <a:noFill/>
            <a:miter lim="800000"/>
            <a:headEnd/>
            <a:tailEnd/>
          </a:ln>
          <a:effectLst/>
        </p:spPr>
        <p:txBody>
          <a:bodyPr/>
          <a:lstStyle/>
          <a:p>
            <a:pPr marL="342900" indent="-342900">
              <a:spcBef>
                <a:spcPct val="20000"/>
              </a:spcBef>
              <a:buFontTx/>
              <a:buChar char="•"/>
            </a:pPr>
            <a:r>
              <a:rPr lang="hu-HU" b="1">
                <a:effectLst>
                  <a:outerShdw blurRad="38100" dist="38100" dir="2700000" algn="tl">
                    <a:srgbClr val="C0C0C0"/>
                  </a:outerShdw>
                </a:effectLst>
                <a:latin typeface="Tahoma" pitchFamily="34" charset="0"/>
              </a:rPr>
              <a:t>A villamosenergia-termelés fajlagos területigénye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3"/>
          <p:cNvSpPr>
            <a:spLocks noGrp="1"/>
          </p:cNvSpPr>
          <p:nvPr>
            <p:ph type="dt" sz="half" idx="10"/>
          </p:nvPr>
        </p:nvSpPr>
        <p:spPr/>
        <p:txBody>
          <a:bodyPr/>
          <a:lstStyle/>
          <a:p>
            <a:fld id="{9E264DCA-0A89-4BAB-A45A-D65E304B2A27}" type="datetime1">
              <a:rPr lang="hu-HU"/>
              <a:pPr/>
              <a:t>2011.12.14.</a:t>
            </a:fld>
            <a:endParaRPr lang="hu-HU">
              <a:latin typeface="Times New Roman" pitchFamily="18" charset="0"/>
            </a:endParaRPr>
          </a:p>
        </p:txBody>
      </p:sp>
      <p:sp>
        <p:nvSpPr>
          <p:cNvPr id="6" name="Dia számának helye 4"/>
          <p:cNvSpPr>
            <a:spLocks noGrp="1"/>
          </p:cNvSpPr>
          <p:nvPr>
            <p:ph type="sldNum" sz="quarter" idx="11"/>
          </p:nvPr>
        </p:nvSpPr>
        <p:spPr/>
        <p:txBody>
          <a:bodyPr/>
          <a:lstStyle/>
          <a:p>
            <a:fld id="{E8107E98-816D-412A-AEAE-6DB1DDCD8B6A}" type="slidenum">
              <a:rPr lang="hu-HU"/>
              <a:pPr/>
              <a:t>2</a:t>
            </a:fld>
            <a:endParaRPr lang="hu-HU">
              <a:latin typeface="Times New Roman" pitchFamily="18" charset="0"/>
            </a:endParaRPr>
          </a:p>
        </p:txBody>
      </p:sp>
      <p:sp>
        <p:nvSpPr>
          <p:cNvPr id="74754" name="Rectangle 2"/>
          <p:cNvSpPr>
            <a:spLocks noGrp="1" noChangeArrowheads="1"/>
          </p:cNvSpPr>
          <p:nvPr>
            <p:ph type="title"/>
          </p:nvPr>
        </p:nvSpPr>
        <p:spPr/>
        <p:txBody>
          <a:bodyPr/>
          <a:lstStyle/>
          <a:p>
            <a:r>
              <a:rPr lang="hu-HU"/>
              <a:t>A villamosenergia előnyös tulajdonságai</a:t>
            </a:r>
          </a:p>
        </p:txBody>
      </p:sp>
      <p:sp>
        <p:nvSpPr>
          <p:cNvPr id="74759" name="Rectangle 7"/>
          <p:cNvSpPr>
            <a:spLocks noGrp="1" noChangeArrowheads="1"/>
          </p:cNvSpPr>
          <p:nvPr>
            <p:ph type="body" idx="1"/>
          </p:nvPr>
        </p:nvSpPr>
        <p:spPr>
          <a:xfrm>
            <a:off x="457200" y="1600200"/>
            <a:ext cx="8001000" cy="3505200"/>
          </a:xfrm>
          <a:noFill/>
          <a:ln/>
        </p:spPr>
        <p:txBody>
          <a:bodyPr/>
          <a:lstStyle/>
          <a:p>
            <a:r>
              <a:rPr lang="hu-HU"/>
              <a:t>Nagy egységekben igen jó hatásfokkal előállítható ~35 %</a:t>
            </a:r>
          </a:p>
          <a:p>
            <a:r>
              <a:rPr lang="hu-HU"/>
              <a:t>Igen jó hatásfokkal szállítható ~5%</a:t>
            </a:r>
          </a:p>
          <a:p>
            <a:r>
              <a:rPr lang="hu-HU"/>
              <a:t>Kitűnően elosztható</a:t>
            </a:r>
          </a:p>
          <a:p>
            <a:r>
              <a:rPr lang="hu-HU"/>
              <a:t>Univerzális jellegű</a:t>
            </a:r>
          </a:p>
          <a:p>
            <a:r>
              <a:rPr lang="hu-HU"/>
              <a:t>Villamos vontatás</a:t>
            </a:r>
          </a:p>
        </p:txBody>
      </p:sp>
      <p:pic>
        <p:nvPicPr>
          <p:cNvPr id="74765" name="Picture 13" descr="D:\Users\Tamus\Villkörny\3.ea\PowerPlant.gif"/>
          <p:cNvPicPr>
            <a:picLocks noChangeAspect="1" noChangeArrowheads="1"/>
          </p:cNvPicPr>
          <p:nvPr/>
        </p:nvPicPr>
        <p:blipFill>
          <a:blip r:embed="rId3" r:link="rId4" cstate="print"/>
          <a:srcRect/>
          <a:stretch>
            <a:fillRect/>
          </a:stretch>
        </p:blipFill>
        <p:spPr bwMode="auto">
          <a:xfrm>
            <a:off x="5410200" y="3505200"/>
            <a:ext cx="2543175" cy="227806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átum helye 1"/>
          <p:cNvSpPr>
            <a:spLocks noGrp="1"/>
          </p:cNvSpPr>
          <p:nvPr>
            <p:ph type="dt" sz="half" idx="10"/>
          </p:nvPr>
        </p:nvSpPr>
        <p:spPr/>
        <p:txBody>
          <a:bodyPr/>
          <a:lstStyle/>
          <a:p>
            <a:fld id="{C2C71F44-E0FB-47AE-9DCA-DE903D062F64}" type="datetime1">
              <a:rPr lang="hu-HU"/>
              <a:pPr/>
              <a:t>2011.12.14.</a:t>
            </a:fld>
            <a:endParaRPr lang="hu-HU">
              <a:latin typeface="Times New Roman" pitchFamily="18" charset="0"/>
            </a:endParaRPr>
          </a:p>
        </p:txBody>
      </p:sp>
      <p:sp>
        <p:nvSpPr>
          <p:cNvPr id="7" name="Dia számának helye 2"/>
          <p:cNvSpPr>
            <a:spLocks noGrp="1"/>
          </p:cNvSpPr>
          <p:nvPr>
            <p:ph type="sldNum" sz="quarter" idx="11"/>
          </p:nvPr>
        </p:nvSpPr>
        <p:spPr/>
        <p:txBody>
          <a:bodyPr/>
          <a:lstStyle/>
          <a:p>
            <a:fld id="{C9E7F346-AF46-4D1D-987A-7DB47E30566A}" type="slidenum">
              <a:rPr lang="hu-HU"/>
              <a:pPr/>
              <a:t>20</a:t>
            </a:fld>
            <a:endParaRPr lang="hu-HU">
              <a:latin typeface="Times New Roman" pitchFamily="18" charset="0"/>
            </a:endParaRPr>
          </a:p>
        </p:txBody>
      </p:sp>
      <p:sp>
        <p:nvSpPr>
          <p:cNvPr id="183298"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83299" name="Rectangle 3"/>
          <p:cNvSpPr>
            <a:spLocks noChangeArrowheads="1"/>
          </p:cNvSpPr>
          <p:nvPr/>
        </p:nvSpPr>
        <p:spPr bwMode="auto">
          <a:xfrm>
            <a:off x="228600" y="1066800"/>
            <a:ext cx="7086600" cy="12192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Villamos és mágneses erőterek</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Vezetékek villamos erőtere</a:t>
            </a:r>
          </a:p>
        </p:txBody>
      </p:sp>
      <p:graphicFrame>
        <p:nvGraphicFramePr>
          <p:cNvPr id="183301" name="Object 5"/>
          <p:cNvGraphicFramePr>
            <a:graphicFrameLocks noChangeAspect="1"/>
          </p:cNvGraphicFramePr>
          <p:nvPr/>
        </p:nvGraphicFramePr>
        <p:xfrm>
          <a:off x="3924300" y="2895600"/>
          <a:ext cx="5219700" cy="1712913"/>
        </p:xfrm>
        <a:graphic>
          <a:graphicData uri="http://schemas.openxmlformats.org/presentationml/2006/ole">
            <p:oleObj spid="_x0000_s183301" name="Egyenlet" r:id="rId4" imgW="1739880" imgH="571320" progId="Equation.3">
              <p:embed/>
            </p:oleObj>
          </a:graphicData>
        </a:graphic>
      </p:graphicFrame>
      <p:pic>
        <p:nvPicPr>
          <p:cNvPr id="183302" name="Picture 6" descr="D:\Users\Tamus\Villkörny\3.ea\Sketch3\VONALT.BMP"/>
          <p:cNvPicPr>
            <a:picLocks noChangeAspect="1" noChangeArrowheads="1"/>
          </p:cNvPicPr>
          <p:nvPr/>
        </p:nvPicPr>
        <p:blipFill>
          <a:blip r:embed="rId5" r:link="rId6" cstate="print"/>
          <a:srcRect/>
          <a:stretch>
            <a:fillRect/>
          </a:stretch>
        </p:blipFill>
        <p:spPr bwMode="auto">
          <a:xfrm>
            <a:off x="228600" y="2298700"/>
            <a:ext cx="3581400" cy="32956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4B4BF7B4-0FA2-4D08-BD25-085DC7481497}"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5F3CB7BE-EE73-4194-B4E5-6588EFAFD403}" type="slidenum">
              <a:rPr lang="hu-HU"/>
              <a:pPr/>
              <a:t>21</a:t>
            </a:fld>
            <a:endParaRPr lang="hu-HU">
              <a:latin typeface="Times New Roman" pitchFamily="18" charset="0"/>
            </a:endParaRPr>
          </a:p>
        </p:txBody>
      </p:sp>
      <p:sp>
        <p:nvSpPr>
          <p:cNvPr id="184322"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pic>
        <p:nvPicPr>
          <p:cNvPr id="184323" name="Picture 3" descr="D:\Users\Tamus\Villkörny\3.ea\Sketch3\3FTVV.BMP"/>
          <p:cNvPicPr>
            <a:picLocks noChangeAspect="1" noChangeArrowheads="1"/>
          </p:cNvPicPr>
          <p:nvPr/>
        </p:nvPicPr>
        <p:blipFill>
          <a:blip r:embed="rId3" r:link="rId4" cstate="print"/>
          <a:srcRect/>
          <a:stretch>
            <a:fillRect/>
          </a:stretch>
        </p:blipFill>
        <p:spPr bwMode="auto">
          <a:xfrm>
            <a:off x="2057400" y="2286000"/>
            <a:ext cx="5181600" cy="4176713"/>
          </a:xfrm>
          <a:prstGeom prst="rect">
            <a:avLst/>
          </a:prstGeom>
          <a:noFill/>
        </p:spPr>
      </p:pic>
      <p:sp>
        <p:nvSpPr>
          <p:cNvPr id="184324" name="Rectangle 4"/>
          <p:cNvSpPr>
            <a:spLocks noChangeArrowheads="1"/>
          </p:cNvSpPr>
          <p:nvPr/>
        </p:nvSpPr>
        <p:spPr bwMode="auto">
          <a:xfrm>
            <a:off x="685800" y="1447800"/>
            <a:ext cx="76200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Háromfázisú távvezeték villamos erőtere</a:t>
            </a:r>
            <a:endParaRPr lang="hu-HU" sz="3200" b="1">
              <a:effectLst>
                <a:outerShdw blurRad="38100" dist="38100" dir="2700000" algn="tl">
                  <a:srgbClr val="C0C0C0"/>
                </a:outerShdw>
              </a:effectLst>
              <a:latin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DAD9253E-6359-4CBC-9BE8-A227D901CBEB}"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64D4F278-EDBA-40EB-BE7E-6C4B3BC1EBBF}" type="slidenum">
              <a:rPr lang="hu-HU"/>
              <a:pPr/>
              <a:t>22</a:t>
            </a:fld>
            <a:endParaRPr lang="hu-HU">
              <a:latin typeface="Times New Roman" pitchFamily="18" charset="0"/>
            </a:endParaRPr>
          </a:p>
        </p:txBody>
      </p:sp>
      <p:sp>
        <p:nvSpPr>
          <p:cNvPr id="186370" name="Rectangle 1026"/>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86371" name="Rectangle 1027"/>
          <p:cNvSpPr>
            <a:spLocks noChangeArrowheads="1"/>
          </p:cNvSpPr>
          <p:nvPr/>
        </p:nvSpPr>
        <p:spPr bwMode="auto">
          <a:xfrm>
            <a:off x="685800" y="1447800"/>
            <a:ext cx="76200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Háromfázisú távvezeték villamos erőtere</a:t>
            </a:r>
            <a:endParaRPr lang="hu-HU" sz="3200" b="1">
              <a:effectLst>
                <a:outerShdw blurRad="38100" dist="38100" dir="2700000" algn="tl">
                  <a:srgbClr val="C0C0C0"/>
                </a:outerShdw>
              </a:effectLst>
              <a:latin typeface="Tahoma" pitchFamily="34" charset="0"/>
            </a:endParaRPr>
          </a:p>
        </p:txBody>
      </p:sp>
      <p:pic>
        <p:nvPicPr>
          <p:cNvPr id="186372" name="Picture 1028" descr="D:\Users\Tamus\Villkörny\3.ea\Sketch3\400KVVET.BMP"/>
          <p:cNvPicPr>
            <a:picLocks noChangeAspect="1" noChangeArrowheads="1"/>
          </p:cNvPicPr>
          <p:nvPr/>
        </p:nvPicPr>
        <p:blipFill>
          <a:blip r:embed="rId3" r:link="rId4" cstate="print"/>
          <a:srcRect/>
          <a:stretch>
            <a:fillRect/>
          </a:stretch>
        </p:blipFill>
        <p:spPr bwMode="auto">
          <a:xfrm>
            <a:off x="1371600" y="2133600"/>
            <a:ext cx="6553200" cy="427831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F311BF4D-D78E-4F48-8F7C-31290C952246}"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BF0FBA28-485A-49C3-828F-E389EC1057EB}" type="slidenum">
              <a:rPr lang="hu-HU"/>
              <a:pPr/>
              <a:t>23</a:t>
            </a:fld>
            <a:endParaRPr lang="hu-HU">
              <a:latin typeface="Times New Roman" pitchFamily="18" charset="0"/>
            </a:endParaRPr>
          </a:p>
        </p:txBody>
      </p:sp>
      <p:sp>
        <p:nvSpPr>
          <p:cNvPr id="185346"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85347" name="Rectangle 3"/>
          <p:cNvSpPr>
            <a:spLocks noChangeArrowheads="1"/>
          </p:cNvSpPr>
          <p:nvPr/>
        </p:nvSpPr>
        <p:spPr bwMode="auto">
          <a:xfrm>
            <a:off x="685800" y="1295400"/>
            <a:ext cx="76200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Különböző feszültségszintű távvezetékek villamos erőtere 1,8m magasságban</a:t>
            </a:r>
            <a:endParaRPr lang="hu-HU" sz="3200" b="1">
              <a:effectLst>
                <a:outerShdw blurRad="38100" dist="38100" dir="2700000" algn="tl">
                  <a:srgbClr val="C0C0C0"/>
                </a:outerShdw>
              </a:effectLst>
              <a:latin typeface="Tahoma" pitchFamily="34" charset="0"/>
            </a:endParaRPr>
          </a:p>
        </p:txBody>
      </p:sp>
      <p:pic>
        <p:nvPicPr>
          <p:cNvPr id="185348" name="Picture 4" descr="D:\Users\Tamus\Villkörny\3.ea\Sketch3\FVTVVHR.BMP"/>
          <p:cNvPicPr>
            <a:picLocks noChangeAspect="1" noChangeArrowheads="1"/>
          </p:cNvPicPr>
          <p:nvPr/>
        </p:nvPicPr>
        <p:blipFill>
          <a:blip r:embed="rId3" r:link="rId4" cstate="print"/>
          <a:srcRect/>
          <a:stretch>
            <a:fillRect/>
          </a:stretch>
        </p:blipFill>
        <p:spPr bwMode="auto">
          <a:xfrm>
            <a:off x="1295400" y="2362200"/>
            <a:ext cx="6705600" cy="36544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2A6A22A7-5EE5-451E-9FAD-F988A08D25B8}"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2819770C-D406-43A5-8DB6-0BE13DD7C474}" type="slidenum">
              <a:rPr lang="hu-HU"/>
              <a:pPr/>
              <a:t>24</a:t>
            </a:fld>
            <a:endParaRPr lang="hu-HU">
              <a:latin typeface="Times New Roman" pitchFamily="18" charset="0"/>
            </a:endParaRPr>
          </a:p>
        </p:txBody>
      </p:sp>
      <p:sp>
        <p:nvSpPr>
          <p:cNvPr id="187394"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87395" name="Rectangle 3"/>
          <p:cNvSpPr>
            <a:spLocks noChangeArrowheads="1"/>
          </p:cNvSpPr>
          <p:nvPr/>
        </p:nvSpPr>
        <p:spPr bwMode="auto">
          <a:xfrm>
            <a:off x="228600" y="1066800"/>
            <a:ext cx="7086600" cy="12192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Villamos és mágneses erőterek</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Mágneses erőterek</a:t>
            </a:r>
          </a:p>
        </p:txBody>
      </p:sp>
      <p:pic>
        <p:nvPicPr>
          <p:cNvPr id="187396" name="Picture 4" descr="D:\Users\Tamus\Villkörny\3.ea\Sketch3\VEZMAGNT.BMP"/>
          <p:cNvPicPr>
            <a:picLocks noChangeAspect="1" noChangeArrowheads="1"/>
          </p:cNvPicPr>
          <p:nvPr/>
        </p:nvPicPr>
        <p:blipFill>
          <a:blip r:embed="rId2" r:link="rId3" cstate="print"/>
          <a:srcRect/>
          <a:stretch>
            <a:fillRect/>
          </a:stretch>
        </p:blipFill>
        <p:spPr bwMode="auto">
          <a:xfrm>
            <a:off x="1676400" y="2322513"/>
            <a:ext cx="5791200" cy="364648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5EB5F03E-38C4-4D4C-9039-D01AE1843433}"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6ABF662B-06A2-4926-B534-E7120734A624}" type="slidenum">
              <a:rPr lang="hu-HU"/>
              <a:pPr/>
              <a:t>25</a:t>
            </a:fld>
            <a:endParaRPr lang="hu-HU">
              <a:latin typeface="Times New Roman" pitchFamily="18" charset="0"/>
            </a:endParaRPr>
          </a:p>
        </p:txBody>
      </p:sp>
      <p:sp>
        <p:nvSpPr>
          <p:cNvPr id="200706" name="Rectangle 1026"/>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pic>
        <p:nvPicPr>
          <p:cNvPr id="200707" name="Picture 1027" descr="D:\Users\Tamus\Villkörny\3.ea\Sketch3\TVMAGNET.BMP"/>
          <p:cNvPicPr>
            <a:picLocks noChangeAspect="1" noChangeArrowheads="1"/>
          </p:cNvPicPr>
          <p:nvPr/>
        </p:nvPicPr>
        <p:blipFill>
          <a:blip r:embed="rId2" r:link="rId3" cstate="print"/>
          <a:srcRect/>
          <a:stretch>
            <a:fillRect/>
          </a:stretch>
        </p:blipFill>
        <p:spPr bwMode="auto">
          <a:xfrm>
            <a:off x="1143000" y="2133600"/>
            <a:ext cx="7010400" cy="3965575"/>
          </a:xfrm>
          <a:prstGeom prst="rect">
            <a:avLst/>
          </a:prstGeom>
          <a:noFill/>
        </p:spPr>
      </p:pic>
      <p:sp>
        <p:nvSpPr>
          <p:cNvPr id="200708" name="Rectangle 1028"/>
          <p:cNvSpPr>
            <a:spLocks noChangeArrowheads="1"/>
          </p:cNvSpPr>
          <p:nvPr/>
        </p:nvSpPr>
        <p:spPr bwMode="auto">
          <a:xfrm>
            <a:off x="685800" y="1371600"/>
            <a:ext cx="7620000" cy="5334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Távvezetékek mágneses erőtere</a:t>
            </a:r>
            <a:endParaRPr lang="hu-HU" sz="3200" b="1">
              <a:effectLst>
                <a:outerShdw blurRad="38100" dist="38100" dir="2700000" algn="tl">
                  <a:srgbClr val="C0C0C0"/>
                </a:outerShdw>
              </a:effectLst>
              <a:latin typeface="Tahom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7EFF76E2-1362-4BF5-9C05-9FD95674524E}"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CB092406-FB6F-4962-941D-1361BA3D89AC}" type="slidenum">
              <a:rPr lang="hu-HU"/>
              <a:pPr/>
              <a:t>26</a:t>
            </a:fld>
            <a:endParaRPr lang="hu-HU">
              <a:latin typeface="Times New Roman" pitchFamily="18" charset="0"/>
            </a:endParaRPr>
          </a:p>
        </p:txBody>
      </p:sp>
      <p:sp>
        <p:nvSpPr>
          <p:cNvPr id="188418"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pic>
        <p:nvPicPr>
          <p:cNvPr id="188420" name="Picture 4" descr="D:\Users\Tamus\Villkörny\3.ea\Sketch3\METV.BMP"/>
          <p:cNvPicPr>
            <a:picLocks noChangeAspect="1" noChangeArrowheads="1"/>
          </p:cNvPicPr>
          <p:nvPr/>
        </p:nvPicPr>
        <p:blipFill>
          <a:blip r:embed="rId2" r:link="rId3" cstate="print"/>
          <a:srcRect/>
          <a:stretch>
            <a:fillRect/>
          </a:stretch>
        </p:blipFill>
        <p:spPr bwMode="auto">
          <a:xfrm>
            <a:off x="1828800" y="2438400"/>
            <a:ext cx="5410200" cy="4017963"/>
          </a:xfrm>
          <a:prstGeom prst="rect">
            <a:avLst/>
          </a:prstGeom>
          <a:noFill/>
        </p:spPr>
      </p:pic>
      <p:sp>
        <p:nvSpPr>
          <p:cNvPr id="188422" name="Rectangle 6"/>
          <p:cNvSpPr>
            <a:spLocks noChangeArrowheads="1"/>
          </p:cNvSpPr>
          <p:nvPr/>
        </p:nvSpPr>
        <p:spPr bwMode="auto">
          <a:xfrm>
            <a:off x="685800" y="1295400"/>
            <a:ext cx="76200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Különböző feszültségszintű távvezetékek által keltett mágneses indukció</a:t>
            </a:r>
            <a:endParaRPr lang="hu-HU" sz="3200" b="1">
              <a:effectLst>
                <a:outerShdw blurRad="38100" dist="38100" dir="2700000" algn="tl">
                  <a:srgbClr val="C0C0C0"/>
                </a:outerShdw>
              </a:effectLst>
              <a:latin typeface="Tahom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8BD17F2B-7C91-4DB6-B2BE-D6AD23E8E678}"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F43EB5F0-7AA5-43CD-8B34-F093EB52250E}" type="slidenum">
              <a:rPr lang="hu-HU"/>
              <a:pPr/>
              <a:t>27</a:t>
            </a:fld>
            <a:endParaRPr lang="hu-HU">
              <a:latin typeface="Times New Roman" pitchFamily="18" charset="0"/>
            </a:endParaRPr>
          </a:p>
        </p:txBody>
      </p:sp>
      <p:sp>
        <p:nvSpPr>
          <p:cNvPr id="189442"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89443" name="Rectangle 3"/>
          <p:cNvSpPr>
            <a:spLocks noChangeArrowheads="1"/>
          </p:cNvSpPr>
          <p:nvPr/>
        </p:nvSpPr>
        <p:spPr bwMode="auto">
          <a:xfrm>
            <a:off x="381000" y="1295400"/>
            <a:ext cx="8001000" cy="2133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Hatás a mesterséges környezetre</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kapacitív csatolás</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induktív csatolás</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konduktív csatolás</a:t>
            </a:r>
          </a:p>
        </p:txBody>
      </p:sp>
      <p:pic>
        <p:nvPicPr>
          <p:cNvPr id="189444" name="Picture 4" descr="D:\Users\Tamus\Villkörny\3.ea\powerline2.jpg"/>
          <p:cNvPicPr>
            <a:picLocks noChangeAspect="1" noChangeArrowheads="1"/>
          </p:cNvPicPr>
          <p:nvPr/>
        </p:nvPicPr>
        <p:blipFill>
          <a:blip r:embed="rId2" r:link="rId3" cstate="print"/>
          <a:srcRect/>
          <a:stretch>
            <a:fillRect/>
          </a:stretch>
        </p:blipFill>
        <p:spPr bwMode="auto">
          <a:xfrm>
            <a:off x="2209800" y="3505200"/>
            <a:ext cx="5257800" cy="30702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716CA1B9-623C-4361-81C7-D73108A1C759}"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B25BD1BA-1641-488E-94F4-77792A7AD206}" type="slidenum">
              <a:rPr lang="hu-HU"/>
              <a:pPr/>
              <a:t>28</a:t>
            </a:fld>
            <a:endParaRPr lang="hu-HU">
              <a:latin typeface="Times New Roman" pitchFamily="18" charset="0"/>
            </a:endParaRPr>
          </a:p>
        </p:txBody>
      </p:sp>
      <p:sp>
        <p:nvSpPr>
          <p:cNvPr id="190466"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90467" name="Rectangle 3"/>
          <p:cNvSpPr>
            <a:spLocks noChangeArrowheads="1"/>
          </p:cNvSpPr>
          <p:nvPr/>
        </p:nvSpPr>
        <p:spPr bwMode="auto">
          <a:xfrm>
            <a:off x="685800" y="1447800"/>
            <a:ext cx="76200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Kapcitív csatolás</a:t>
            </a:r>
            <a:endParaRPr lang="hu-HU" sz="3200" b="1">
              <a:effectLst>
                <a:outerShdw blurRad="38100" dist="38100" dir="2700000" algn="tl">
                  <a:srgbClr val="C0C0C0"/>
                </a:outerShdw>
              </a:effectLst>
              <a:latin typeface="Tahoma" pitchFamily="34" charset="0"/>
            </a:endParaRPr>
          </a:p>
        </p:txBody>
      </p:sp>
      <p:pic>
        <p:nvPicPr>
          <p:cNvPr id="190468" name="Picture 4" descr="D:\Users\Tamus\Villkörny\3.ea\Sketch3\KAPCSAT1.BMP"/>
          <p:cNvPicPr>
            <a:picLocks noChangeAspect="1" noChangeArrowheads="1"/>
          </p:cNvPicPr>
          <p:nvPr/>
        </p:nvPicPr>
        <p:blipFill>
          <a:blip r:embed="rId2" r:link="rId3" cstate="print"/>
          <a:srcRect/>
          <a:stretch>
            <a:fillRect/>
          </a:stretch>
        </p:blipFill>
        <p:spPr bwMode="auto">
          <a:xfrm>
            <a:off x="609600" y="2667000"/>
            <a:ext cx="8001000" cy="28908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6DD703C0-9A1A-4002-9AC0-5CCAFE1BC934}"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88D3D01C-7047-4A00-92C7-57C2DFDCECE4}" type="slidenum">
              <a:rPr lang="hu-HU"/>
              <a:pPr/>
              <a:t>29</a:t>
            </a:fld>
            <a:endParaRPr lang="hu-HU">
              <a:latin typeface="Times New Roman" pitchFamily="18" charset="0"/>
            </a:endParaRPr>
          </a:p>
        </p:txBody>
      </p:sp>
      <p:sp>
        <p:nvSpPr>
          <p:cNvPr id="191490"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91491" name="Rectangle 3"/>
          <p:cNvSpPr>
            <a:spLocks noChangeArrowheads="1"/>
          </p:cNvSpPr>
          <p:nvPr/>
        </p:nvSpPr>
        <p:spPr bwMode="auto">
          <a:xfrm>
            <a:off x="685800" y="1447800"/>
            <a:ext cx="37338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Kapcitív csatolás</a:t>
            </a:r>
            <a:endParaRPr lang="hu-HU" sz="3200" b="1">
              <a:effectLst>
                <a:outerShdw blurRad="38100" dist="38100" dir="2700000" algn="tl">
                  <a:srgbClr val="C0C0C0"/>
                </a:outerShdw>
              </a:effectLst>
              <a:latin typeface="Tahoma" pitchFamily="34" charset="0"/>
            </a:endParaRPr>
          </a:p>
        </p:txBody>
      </p:sp>
      <p:pic>
        <p:nvPicPr>
          <p:cNvPr id="191492" name="Picture 4" descr="D:\Users\Tamus\Villkörny\3.ea\Sketch3\KAPCSAT2.BMP"/>
          <p:cNvPicPr>
            <a:picLocks noChangeAspect="1" noChangeArrowheads="1"/>
          </p:cNvPicPr>
          <p:nvPr/>
        </p:nvPicPr>
        <p:blipFill>
          <a:blip r:embed="rId2" r:link="rId3" cstate="print"/>
          <a:srcRect/>
          <a:stretch>
            <a:fillRect/>
          </a:stretch>
        </p:blipFill>
        <p:spPr bwMode="auto">
          <a:xfrm>
            <a:off x="609600" y="2667000"/>
            <a:ext cx="7848600" cy="28178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átum helye 3"/>
          <p:cNvSpPr>
            <a:spLocks noGrp="1"/>
          </p:cNvSpPr>
          <p:nvPr>
            <p:ph type="dt" sz="half" idx="10"/>
          </p:nvPr>
        </p:nvSpPr>
        <p:spPr/>
        <p:txBody>
          <a:bodyPr/>
          <a:lstStyle/>
          <a:p>
            <a:fld id="{1B541AE9-D173-4BCE-96DE-0CDF8E3CDE79}" type="datetime1">
              <a:rPr lang="hu-HU"/>
              <a:pPr/>
              <a:t>2011.12.14.</a:t>
            </a:fld>
            <a:endParaRPr lang="hu-HU">
              <a:latin typeface="Times New Roman" pitchFamily="18" charset="0"/>
            </a:endParaRPr>
          </a:p>
        </p:txBody>
      </p:sp>
      <p:sp>
        <p:nvSpPr>
          <p:cNvPr id="7" name="Dia számának helye 4"/>
          <p:cNvSpPr>
            <a:spLocks noGrp="1"/>
          </p:cNvSpPr>
          <p:nvPr>
            <p:ph type="sldNum" sz="quarter" idx="11"/>
          </p:nvPr>
        </p:nvSpPr>
        <p:spPr/>
        <p:txBody>
          <a:bodyPr/>
          <a:lstStyle/>
          <a:p>
            <a:fld id="{9895A9A0-554B-4B3A-8388-2224C9969B15}" type="slidenum">
              <a:rPr lang="hu-HU"/>
              <a:pPr/>
              <a:t>3</a:t>
            </a:fld>
            <a:endParaRPr lang="hu-HU">
              <a:latin typeface="Times New Roman" pitchFamily="18" charset="0"/>
            </a:endParaRPr>
          </a:p>
        </p:txBody>
      </p:sp>
      <p:sp>
        <p:nvSpPr>
          <p:cNvPr id="156675" name="Rectangle 3"/>
          <p:cNvSpPr>
            <a:spLocks noGrp="1" noChangeArrowheads="1"/>
          </p:cNvSpPr>
          <p:nvPr>
            <p:ph type="body" idx="1"/>
          </p:nvPr>
        </p:nvSpPr>
        <p:spPr>
          <a:xfrm>
            <a:off x="685800" y="1447800"/>
            <a:ext cx="7772400" cy="2133600"/>
          </a:xfrm>
        </p:spPr>
        <p:txBody>
          <a:bodyPr/>
          <a:lstStyle/>
          <a:p>
            <a:r>
              <a:rPr lang="hu-HU"/>
              <a:t>A környezet hat a v</a:t>
            </a:r>
            <a:r>
              <a:rPr lang="hu-HU">
                <a:sym typeface="Symbol" pitchFamily="18" charset="2"/>
              </a:rPr>
              <a:t>illamos</a:t>
            </a:r>
            <a:r>
              <a:rPr lang="hu-HU"/>
              <a:t>energia-rendszerre</a:t>
            </a:r>
          </a:p>
          <a:p>
            <a:r>
              <a:rPr lang="hu-HU">
                <a:sym typeface="Symbol" pitchFamily="18" charset="2"/>
              </a:rPr>
              <a:t>A villamos</a:t>
            </a:r>
            <a:r>
              <a:rPr lang="hu-HU"/>
              <a:t>energia-rendszer hat a környezetre</a:t>
            </a:r>
          </a:p>
        </p:txBody>
      </p:sp>
      <p:sp>
        <p:nvSpPr>
          <p:cNvPr id="156676" name="Rectangle 4"/>
          <p:cNvSpPr>
            <a:spLocks noGrp="1" noChangeArrowheads="1"/>
          </p:cNvSpPr>
          <p:nvPr>
            <p:ph type="title"/>
          </p:nvPr>
        </p:nvSpPr>
        <p:spPr>
          <a:noFill/>
          <a:ln/>
        </p:spPr>
        <p:txBody>
          <a:bodyPr/>
          <a:lstStyle/>
          <a:p>
            <a:r>
              <a:rPr lang="hu-HU"/>
              <a:t>Kölcsönhatás a környezettel</a:t>
            </a:r>
          </a:p>
        </p:txBody>
      </p:sp>
      <p:pic>
        <p:nvPicPr>
          <p:cNvPr id="156677" name="Picture 5" descr="D:\Users\Tamus\Villkörny\3.ea\pollution.jpg"/>
          <p:cNvPicPr>
            <a:picLocks noChangeAspect="1" noChangeArrowheads="1"/>
          </p:cNvPicPr>
          <p:nvPr/>
        </p:nvPicPr>
        <p:blipFill>
          <a:blip r:embed="rId3" r:link="rId4" cstate="print"/>
          <a:srcRect/>
          <a:stretch>
            <a:fillRect/>
          </a:stretch>
        </p:blipFill>
        <p:spPr bwMode="auto">
          <a:xfrm>
            <a:off x="4572000" y="3581400"/>
            <a:ext cx="4191000" cy="2897188"/>
          </a:xfrm>
          <a:prstGeom prst="rect">
            <a:avLst/>
          </a:prstGeom>
          <a:noFill/>
        </p:spPr>
      </p:pic>
      <p:pic>
        <p:nvPicPr>
          <p:cNvPr id="156678" name="Picture 6" descr="D:\Users\Tamus\Villkörny\3.ea\icepowerlines.jpg"/>
          <p:cNvPicPr>
            <a:picLocks noChangeAspect="1" noChangeArrowheads="1"/>
          </p:cNvPicPr>
          <p:nvPr/>
        </p:nvPicPr>
        <p:blipFill>
          <a:blip r:embed="rId5" r:link="rId6" cstate="print"/>
          <a:srcRect/>
          <a:stretch>
            <a:fillRect/>
          </a:stretch>
        </p:blipFill>
        <p:spPr bwMode="auto">
          <a:xfrm>
            <a:off x="228600" y="3581400"/>
            <a:ext cx="4267200" cy="288766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átum helye 1"/>
          <p:cNvSpPr>
            <a:spLocks noGrp="1"/>
          </p:cNvSpPr>
          <p:nvPr>
            <p:ph type="dt" sz="half" idx="10"/>
          </p:nvPr>
        </p:nvSpPr>
        <p:spPr/>
        <p:txBody>
          <a:bodyPr/>
          <a:lstStyle/>
          <a:p>
            <a:fld id="{0FCC38FF-71B4-41FA-A231-2F39EBF64857}" type="datetime1">
              <a:rPr lang="hu-HU"/>
              <a:pPr/>
              <a:t>2011.12.14.</a:t>
            </a:fld>
            <a:endParaRPr lang="hu-HU">
              <a:latin typeface="Times New Roman" pitchFamily="18" charset="0"/>
            </a:endParaRPr>
          </a:p>
        </p:txBody>
      </p:sp>
      <p:sp>
        <p:nvSpPr>
          <p:cNvPr id="7" name="Dia számának helye 2"/>
          <p:cNvSpPr>
            <a:spLocks noGrp="1"/>
          </p:cNvSpPr>
          <p:nvPr>
            <p:ph type="sldNum" sz="quarter" idx="11"/>
          </p:nvPr>
        </p:nvSpPr>
        <p:spPr/>
        <p:txBody>
          <a:bodyPr/>
          <a:lstStyle/>
          <a:p>
            <a:fld id="{056053E3-FD55-46AB-9A3A-95E1631639C7}" type="slidenum">
              <a:rPr lang="hu-HU"/>
              <a:pPr/>
              <a:t>30</a:t>
            </a:fld>
            <a:endParaRPr lang="hu-HU">
              <a:latin typeface="Times New Roman" pitchFamily="18" charset="0"/>
            </a:endParaRPr>
          </a:p>
        </p:txBody>
      </p:sp>
      <p:sp>
        <p:nvSpPr>
          <p:cNvPr id="192514"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92515" name="Rectangle 3"/>
          <p:cNvSpPr>
            <a:spLocks noChangeArrowheads="1"/>
          </p:cNvSpPr>
          <p:nvPr/>
        </p:nvSpPr>
        <p:spPr bwMode="auto">
          <a:xfrm>
            <a:off x="685800" y="1447800"/>
            <a:ext cx="37338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Induktív csatolás</a:t>
            </a:r>
            <a:endParaRPr lang="hu-HU" sz="3200" b="1">
              <a:effectLst>
                <a:outerShdw blurRad="38100" dist="38100" dir="2700000" algn="tl">
                  <a:srgbClr val="C0C0C0"/>
                </a:outerShdw>
              </a:effectLst>
              <a:latin typeface="Tahoma" pitchFamily="34" charset="0"/>
            </a:endParaRPr>
          </a:p>
        </p:txBody>
      </p:sp>
      <p:graphicFrame>
        <p:nvGraphicFramePr>
          <p:cNvPr id="247808" name="Object 1024"/>
          <p:cNvGraphicFramePr>
            <a:graphicFrameLocks noChangeAspect="1"/>
          </p:cNvGraphicFramePr>
          <p:nvPr/>
        </p:nvGraphicFramePr>
        <p:xfrm>
          <a:off x="685800" y="2744788"/>
          <a:ext cx="1752600" cy="892175"/>
        </p:xfrm>
        <a:graphic>
          <a:graphicData uri="http://schemas.openxmlformats.org/presentationml/2006/ole">
            <p:oleObj spid="_x0000_s247808" name="Egyenlet" r:id="rId3" imgW="622080" imgH="317160" progId="Equation.3">
              <p:embed/>
            </p:oleObj>
          </a:graphicData>
        </a:graphic>
      </p:graphicFrame>
      <p:pic>
        <p:nvPicPr>
          <p:cNvPr id="192517" name="Picture 5" descr="D:\Users\Tamus\Villkörny\3.ea\Sketch3\FOLDVIS.BMP"/>
          <p:cNvPicPr>
            <a:picLocks noChangeAspect="1" noChangeArrowheads="1"/>
          </p:cNvPicPr>
          <p:nvPr/>
        </p:nvPicPr>
        <p:blipFill>
          <a:blip r:embed="rId4" r:link="rId5" cstate="print"/>
          <a:srcRect/>
          <a:stretch>
            <a:fillRect/>
          </a:stretch>
        </p:blipFill>
        <p:spPr bwMode="auto">
          <a:xfrm>
            <a:off x="3276600" y="2057400"/>
            <a:ext cx="5105400" cy="42386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96B0C7A4-57EE-4413-8C4E-E25EF6B2D822}"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CFFF90C2-EAB2-4A4C-A968-9B291EED1240}" type="slidenum">
              <a:rPr lang="hu-HU"/>
              <a:pPr/>
              <a:t>31</a:t>
            </a:fld>
            <a:endParaRPr lang="hu-HU">
              <a:latin typeface="Times New Roman" pitchFamily="18" charset="0"/>
            </a:endParaRPr>
          </a:p>
        </p:txBody>
      </p:sp>
      <p:sp>
        <p:nvSpPr>
          <p:cNvPr id="193538"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sp>
        <p:nvSpPr>
          <p:cNvPr id="193539" name="Rectangle 3"/>
          <p:cNvSpPr>
            <a:spLocks noChangeArrowheads="1"/>
          </p:cNvSpPr>
          <p:nvPr/>
        </p:nvSpPr>
        <p:spPr bwMode="auto">
          <a:xfrm>
            <a:off x="685800" y="1447800"/>
            <a:ext cx="37338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Konduktív csatolás</a:t>
            </a:r>
            <a:endParaRPr lang="hu-HU" sz="3200" b="1">
              <a:effectLst>
                <a:outerShdw blurRad="38100" dist="38100" dir="2700000" algn="tl">
                  <a:srgbClr val="C0C0C0"/>
                </a:outerShdw>
              </a:effectLst>
              <a:latin typeface="Tahoma" pitchFamily="34" charset="0"/>
            </a:endParaRPr>
          </a:p>
        </p:txBody>
      </p:sp>
      <p:pic>
        <p:nvPicPr>
          <p:cNvPr id="193540" name="Picture 4" descr="D:\Users\Tamus\Villkörny\3.ea\Sketch3\EYENFELG.BMP"/>
          <p:cNvPicPr>
            <a:picLocks noChangeAspect="1" noChangeArrowheads="1"/>
          </p:cNvPicPr>
          <p:nvPr/>
        </p:nvPicPr>
        <p:blipFill>
          <a:blip r:embed="rId2" r:link="rId3" cstate="print"/>
          <a:srcRect/>
          <a:stretch>
            <a:fillRect/>
          </a:stretch>
        </p:blipFill>
        <p:spPr bwMode="auto">
          <a:xfrm>
            <a:off x="1981200" y="2362200"/>
            <a:ext cx="5562600" cy="409416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átum helye 1"/>
          <p:cNvSpPr>
            <a:spLocks noGrp="1"/>
          </p:cNvSpPr>
          <p:nvPr>
            <p:ph type="dt" sz="half" idx="10"/>
          </p:nvPr>
        </p:nvSpPr>
        <p:spPr/>
        <p:txBody>
          <a:bodyPr/>
          <a:lstStyle/>
          <a:p>
            <a:fld id="{61BA4130-884F-4517-97F5-1306AFC94CDD}" type="datetime1">
              <a:rPr lang="hu-HU"/>
              <a:pPr/>
              <a:t>2011.12.14.</a:t>
            </a:fld>
            <a:endParaRPr lang="hu-HU">
              <a:latin typeface="Times New Roman" pitchFamily="18" charset="0"/>
            </a:endParaRPr>
          </a:p>
        </p:txBody>
      </p:sp>
      <p:sp>
        <p:nvSpPr>
          <p:cNvPr id="7" name="Dia számának helye 2"/>
          <p:cNvSpPr>
            <a:spLocks noGrp="1"/>
          </p:cNvSpPr>
          <p:nvPr>
            <p:ph type="sldNum" sz="quarter" idx="11"/>
          </p:nvPr>
        </p:nvSpPr>
        <p:spPr/>
        <p:txBody>
          <a:bodyPr/>
          <a:lstStyle/>
          <a:p>
            <a:fld id="{1887D0FC-56AE-4B75-89FC-B7300EAAC394}" type="slidenum">
              <a:rPr lang="hu-HU"/>
              <a:pPr/>
              <a:t>32</a:t>
            </a:fld>
            <a:endParaRPr lang="hu-HU">
              <a:latin typeface="Times New Roman" pitchFamily="18" charset="0"/>
            </a:endParaRPr>
          </a:p>
        </p:txBody>
      </p:sp>
      <p:sp>
        <p:nvSpPr>
          <p:cNvPr id="203778"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endParaRPr lang="en-GB" sz="4400" b="1">
              <a:solidFill>
                <a:schemeClr val="tx2"/>
              </a:solidFill>
              <a:effectLst>
                <a:outerShdw blurRad="38100" dist="38100" dir="2700000" algn="tl">
                  <a:srgbClr val="C0C0C0"/>
                </a:outerShdw>
              </a:effectLst>
              <a:latin typeface="Tahoma" pitchFamily="34" charset="0"/>
            </a:endParaRPr>
          </a:p>
        </p:txBody>
      </p:sp>
      <p:sp>
        <p:nvSpPr>
          <p:cNvPr id="203779" name="Rectangle 3"/>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
        <p:nvSpPr>
          <p:cNvPr id="203780" name="Rectangle 4"/>
          <p:cNvSpPr>
            <a:spLocks noChangeArrowheads="1"/>
          </p:cNvSpPr>
          <p:nvPr/>
        </p:nvSpPr>
        <p:spPr bwMode="auto">
          <a:xfrm>
            <a:off x="228600" y="1752600"/>
            <a:ext cx="4800600" cy="27432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Por</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aeroszeszton &gt;10 </a:t>
            </a:r>
            <a:r>
              <a:rPr lang="hu-HU" sz="2800" b="1">
                <a:effectLst>
                  <a:outerShdw blurRad="38100" dist="38100" dir="2700000" algn="tl">
                    <a:srgbClr val="C0C0C0"/>
                  </a:outerShdw>
                </a:effectLst>
                <a:latin typeface="Tahoma" pitchFamily="34" charset="0"/>
                <a:sym typeface="Symbol" pitchFamily="18" charset="2"/>
              </a:rPr>
              <a:t>m</a:t>
            </a:r>
            <a:endParaRPr lang="hu-HU" sz="2800" b="1">
              <a:effectLst>
                <a:outerShdw blurRad="38100" dist="38100" dir="2700000" algn="tl">
                  <a:srgbClr val="C0C0C0"/>
                </a:outerShdw>
              </a:effectLst>
              <a:latin typeface="Tahoma" pitchFamily="34" charset="0"/>
            </a:endParaRP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aeroszol 0,1-10 </a:t>
            </a:r>
            <a:r>
              <a:rPr lang="hu-HU" sz="2800" b="1">
                <a:effectLst>
                  <a:outerShdw blurRad="38100" dist="38100" dir="2700000" algn="tl">
                    <a:srgbClr val="C0C0C0"/>
                  </a:outerShdw>
                </a:effectLst>
                <a:latin typeface="Tahoma" pitchFamily="34" charset="0"/>
                <a:sym typeface="Symbol" pitchFamily="18" charset="2"/>
              </a:rPr>
              <a:t>m</a:t>
            </a:r>
            <a:endParaRPr lang="hu-HU" sz="2800" b="1">
              <a:effectLst>
                <a:outerShdw blurRad="38100" dist="38100" dir="2700000" algn="tl">
                  <a:srgbClr val="C0C0C0"/>
                </a:outerShdw>
              </a:effectLst>
              <a:latin typeface="Tahoma" pitchFamily="34" charset="0"/>
            </a:endParaRPr>
          </a:p>
          <a:p>
            <a:pPr marL="1143000" lvl="2" indent="-228600">
              <a:spcBef>
                <a:spcPct val="20000"/>
              </a:spcBef>
              <a:buFontTx/>
              <a:buChar char="›"/>
            </a:pPr>
            <a:r>
              <a:rPr lang="hu-HU" b="1">
                <a:effectLst>
                  <a:outerShdw blurRad="38100" dist="38100" dir="2700000" algn="tl">
                    <a:srgbClr val="C0C0C0"/>
                  </a:outerShdw>
                </a:effectLst>
                <a:latin typeface="Tahoma" pitchFamily="34" charset="0"/>
                <a:sym typeface="Symbol" pitchFamily="18" charset="2"/>
              </a:rPr>
              <a:t>Élettani szempontból &lt;5 m</a:t>
            </a:r>
          </a:p>
        </p:txBody>
      </p:sp>
      <p:pic>
        <p:nvPicPr>
          <p:cNvPr id="203781" name="Picture 5" descr="D:\Users\Tamus\Villkörny\4.ea\vstory.seoul.dust.afp.jpg"/>
          <p:cNvPicPr>
            <a:picLocks noChangeAspect="1" noChangeArrowheads="1"/>
          </p:cNvPicPr>
          <p:nvPr/>
        </p:nvPicPr>
        <p:blipFill>
          <a:blip r:embed="rId2" r:link="rId3" cstate="print"/>
          <a:srcRect/>
          <a:stretch>
            <a:fillRect/>
          </a:stretch>
        </p:blipFill>
        <p:spPr bwMode="auto">
          <a:xfrm>
            <a:off x="5000625" y="1371600"/>
            <a:ext cx="4143375" cy="49339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DBB25E49-F993-4BB4-8A1E-63C143B5525D}"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BBF644D6-9093-489F-AF9B-66B4FE3B1AD5}" type="slidenum">
              <a:rPr lang="hu-HU"/>
              <a:pPr/>
              <a:t>33</a:t>
            </a:fld>
            <a:endParaRPr lang="hu-HU">
              <a:latin typeface="Times New Roman" pitchFamily="18" charset="0"/>
            </a:endParaRPr>
          </a:p>
        </p:txBody>
      </p:sp>
      <p:sp>
        <p:nvSpPr>
          <p:cNvPr id="204802"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
        <p:nvSpPr>
          <p:cNvPr id="204803" name="Rectangle 3"/>
          <p:cNvSpPr>
            <a:spLocks noChangeArrowheads="1"/>
          </p:cNvSpPr>
          <p:nvPr/>
        </p:nvSpPr>
        <p:spPr bwMode="auto">
          <a:xfrm>
            <a:off x="228600" y="1219200"/>
            <a:ext cx="3352800" cy="48768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Gázok és gőzök</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CO</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CO</a:t>
            </a:r>
            <a:r>
              <a:rPr lang="hu-HU" sz="2800" b="1" baseline="-25000">
                <a:effectLst>
                  <a:outerShdw blurRad="38100" dist="38100" dir="2700000" algn="tl">
                    <a:srgbClr val="C0C0C0"/>
                  </a:outerShdw>
                </a:effectLst>
                <a:latin typeface="Tahoma" pitchFamily="34" charset="0"/>
              </a:rPr>
              <a:t>2</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SO</a:t>
            </a:r>
            <a:r>
              <a:rPr lang="hu-HU" sz="2800" b="1" baseline="-25000">
                <a:effectLst>
                  <a:outerShdw blurRad="38100" dist="38100" dir="2700000" algn="tl">
                    <a:srgbClr val="C0C0C0"/>
                  </a:outerShdw>
                </a:effectLst>
                <a:latin typeface="Tahoma" pitchFamily="34" charset="0"/>
              </a:rPr>
              <a:t>2</a:t>
            </a:r>
            <a:endParaRPr lang="hu-HU" sz="2800" b="1">
              <a:effectLst>
                <a:outerShdw blurRad="38100" dist="38100" dir="2700000" algn="tl">
                  <a:srgbClr val="C0C0C0"/>
                </a:outerShdw>
              </a:effectLst>
              <a:latin typeface="Tahoma" pitchFamily="34" charset="0"/>
            </a:endParaRP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NO</a:t>
            </a:r>
            <a:r>
              <a:rPr lang="hu-HU" sz="2800" b="1" baseline="-25000">
                <a:effectLst>
                  <a:outerShdw blurRad="38100" dist="38100" dir="2700000" algn="tl">
                    <a:srgbClr val="C0C0C0"/>
                  </a:outerShdw>
                </a:effectLst>
                <a:latin typeface="Tahoma" pitchFamily="34" charset="0"/>
              </a:rPr>
              <a:t>x</a:t>
            </a:r>
          </a:p>
          <a:p>
            <a:pPr marL="1143000" lvl="2" indent="-228600">
              <a:spcBef>
                <a:spcPct val="20000"/>
              </a:spcBef>
              <a:buFontTx/>
              <a:buChar char="›"/>
            </a:pPr>
            <a:r>
              <a:rPr lang="hu-HU" b="1">
                <a:effectLst>
                  <a:outerShdw blurRad="38100" dist="38100" dir="2700000" algn="tl">
                    <a:srgbClr val="C0C0C0"/>
                  </a:outerShdw>
                </a:effectLst>
                <a:latin typeface="Tahoma" pitchFamily="34" charset="0"/>
              </a:rPr>
              <a:t>NO</a:t>
            </a:r>
            <a:r>
              <a:rPr lang="hu-HU" b="1" baseline="-25000">
                <a:effectLst>
                  <a:outerShdw blurRad="38100" dist="38100" dir="2700000" algn="tl">
                    <a:srgbClr val="C0C0C0"/>
                  </a:outerShdw>
                </a:effectLst>
                <a:latin typeface="Tahoma" pitchFamily="34" charset="0"/>
              </a:rPr>
              <a:t>2</a:t>
            </a:r>
            <a:r>
              <a:rPr lang="hu-HU" b="1">
                <a:effectLst>
                  <a:outerShdw blurRad="38100" dist="38100" dir="2700000" algn="tl">
                    <a:srgbClr val="C0C0C0"/>
                  </a:outerShdw>
                </a:effectLst>
                <a:latin typeface="Tahoma" pitchFamily="34" charset="0"/>
              </a:rPr>
              <a:t>, N</a:t>
            </a:r>
            <a:r>
              <a:rPr lang="hu-HU" b="1" baseline="-25000">
                <a:effectLst>
                  <a:outerShdw blurRad="38100" dist="38100" dir="2700000" algn="tl">
                    <a:srgbClr val="C0C0C0"/>
                  </a:outerShdw>
                </a:effectLst>
                <a:latin typeface="Tahoma" pitchFamily="34" charset="0"/>
              </a:rPr>
              <a:t>2</a:t>
            </a:r>
            <a:r>
              <a:rPr lang="hu-HU" b="1">
                <a:effectLst>
                  <a:outerShdw blurRad="38100" dist="38100" dir="2700000" algn="tl">
                    <a:srgbClr val="C0C0C0"/>
                  </a:outerShdw>
                </a:effectLst>
                <a:latin typeface="Tahoma" pitchFamily="34" charset="0"/>
              </a:rPr>
              <a:t>O</a:t>
            </a:r>
            <a:r>
              <a:rPr lang="hu-HU" b="1" baseline="-25000">
                <a:effectLst>
                  <a:outerShdw blurRad="38100" dist="38100" dir="2700000" algn="tl">
                    <a:srgbClr val="C0C0C0"/>
                  </a:outerShdw>
                </a:effectLst>
                <a:latin typeface="Tahoma" pitchFamily="34" charset="0"/>
              </a:rPr>
              <a:t>3</a:t>
            </a:r>
            <a:r>
              <a:rPr lang="hu-HU" b="1">
                <a:effectLst>
                  <a:outerShdw blurRad="38100" dist="38100" dir="2700000" algn="tl">
                    <a:srgbClr val="C0C0C0"/>
                  </a:outerShdw>
                </a:effectLst>
                <a:latin typeface="Tahoma" pitchFamily="34" charset="0"/>
              </a:rPr>
              <a:t>, N</a:t>
            </a:r>
            <a:r>
              <a:rPr lang="hu-HU" b="1" baseline="-25000">
                <a:effectLst>
                  <a:outerShdw blurRad="38100" dist="38100" dir="2700000" algn="tl">
                    <a:srgbClr val="C0C0C0"/>
                  </a:outerShdw>
                </a:effectLst>
                <a:latin typeface="Tahoma" pitchFamily="34" charset="0"/>
              </a:rPr>
              <a:t>2</a:t>
            </a:r>
            <a:r>
              <a:rPr lang="hu-HU" b="1">
                <a:effectLst>
                  <a:outerShdw blurRad="38100" dist="38100" dir="2700000" algn="tl">
                    <a:srgbClr val="C0C0C0"/>
                  </a:outerShdw>
                </a:effectLst>
                <a:latin typeface="Tahoma" pitchFamily="34" charset="0"/>
              </a:rPr>
              <a:t>O</a:t>
            </a:r>
            <a:r>
              <a:rPr lang="hu-HU" b="1" baseline="-25000">
                <a:effectLst>
                  <a:outerShdw blurRad="38100" dist="38100" dir="2700000" algn="tl">
                    <a:srgbClr val="C0C0C0"/>
                  </a:outerShdw>
                </a:effectLst>
                <a:latin typeface="Tahoma" pitchFamily="34" charset="0"/>
              </a:rPr>
              <a:t>4</a:t>
            </a:r>
            <a:r>
              <a:rPr lang="hu-HU" b="1">
                <a:effectLst>
                  <a:outerShdw blurRad="38100" dist="38100" dir="2700000" algn="tl">
                    <a:srgbClr val="C0C0C0"/>
                  </a:outerShdw>
                </a:effectLst>
                <a:latin typeface="Tahoma" pitchFamily="34" charset="0"/>
              </a:rPr>
              <a:t>, N</a:t>
            </a:r>
            <a:r>
              <a:rPr lang="hu-HU" b="1" baseline="-25000">
                <a:effectLst>
                  <a:outerShdw blurRad="38100" dist="38100" dir="2700000" algn="tl">
                    <a:srgbClr val="C0C0C0"/>
                  </a:outerShdw>
                </a:effectLst>
                <a:latin typeface="Tahoma" pitchFamily="34" charset="0"/>
              </a:rPr>
              <a:t>2</a:t>
            </a:r>
            <a:r>
              <a:rPr lang="hu-HU" b="1">
                <a:effectLst>
                  <a:outerShdw blurRad="38100" dist="38100" dir="2700000" algn="tl">
                    <a:srgbClr val="C0C0C0"/>
                  </a:outerShdw>
                </a:effectLst>
                <a:latin typeface="Tahoma" pitchFamily="34" charset="0"/>
              </a:rPr>
              <a:t>O</a:t>
            </a:r>
            <a:r>
              <a:rPr lang="hu-HU" b="1" baseline="-25000">
                <a:effectLst>
                  <a:outerShdw blurRad="38100" dist="38100" dir="2700000" algn="tl">
                    <a:srgbClr val="C0C0C0"/>
                  </a:outerShdw>
                </a:effectLst>
                <a:latin typeface="Tahoma" pitchFamily="34" charset="0"/>
              </a:rPr>
              <a:t>5</a:t>
            </a:r>
            <a:endParaRPr lang="hu-HU" b="1">
              <a:effectLst>
                <a:outerShdw blurRad="38100" dist="38100" dir="2700000" algn="tl">
                  <a:srgbClr val="C0C0C0"/>
                </a:outerShdw>
              </a:effectLst>
              <a:latin typeface="Tahoma" pitchFamily="34" charset="0"/>
            </a:endParaRP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O</a:t>
            </a:r>
            <a:r>
              <a:rPr lang="hu-HU" sz="2800" b="1" baseline="-25000">
                <a:effectLst>
                  <a:outerShdw blurRad="38100" dist="38100" dir="2700000" algn="tl">
                    <a:srgbClr val="C0C0C0"/>
                  </a:outerShdw>
                </a:effectLst>
                <a:latin typeface="Tahoma" pitchFamily="34" charset="0"/>
              </a:rPr>
              <a:t>3</a:t>
            </a:r>
            <a:endParaRPr lang="hu-HU" sz="2800" b="1">
              <a:effectLst>
                <a:outerShdw blurRad="38100" dist="38100" dir="2700000" algn="tl">
                  <a:srgbClr val="C0C0C0"/>
                </a:outerShdw>
              </a:effectLst>
              <a:latin typeface="Tahoma" pitchFamily="34" charset="0"/>
            </a:endParaRP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C</a:t>
            </a:r>
            <a:r>
              <a:rPr lang="hu-HU" sz="2800" b="1" baseline="-25000">
                <a:effectLst>
                  <a:outerShdw blurRad="38100" dist="38100" dir="2700000" algn="tl">
                    <a:srgbClr val="C0C0C0"/>
                  </a:outerShdw>
                </a:effectLst>
                <a:latin typeface="Tahoma" pitchFamily="34" charset="0"/>
              </a:rPr>
              <a:t>6</a:t>
            </a:r>
            <a:r>
              <a:rPr lang="hu-HU" sz="2800" b="1">
                <a:effectLst>
                  <a:outerShdw blurRad="38100" dist="38100" dir="2700000" algn="tl">
                    <a:srgbClr val="C0C0C0"/>
                  </a:outerShdw>
                </a:effectLst>
                <a:latin typeface="Tahoma" pitchFamily="34" charset="0"/>
              </a:rPr>
              <a:t>H</a:t>
            </a:r>
            <a:r>
              <a:rPr lang="hu-HU" sz="2800" b="1" baseline="-25000">
                <a:effectLst>
                  <a:outerShdw blurRad="38100" dist="38100" dir="2700000" algn="tl">
                    <a:srgbClr val="C0C0C0"/>
                  </a:outerShdw>
                </a:effectLst>
                <a:latin typeface="Tahoma" pitchFamily="34" charset="0"/>
              </a:rPr>
              <a:t>6</a:t>
            </a:r>
          </a:p>
        </p:txBody>
      </p:sp>
      <p:pic>
        <p:nvPicPr>
          <p:cNvPr id="204804" name="Picture 4" descr="D:\Users\Tamus\Villkörny\4.ea\powerplant.jpg"/>
          <p:cNvPicPr>
            <a:picLocks noChangeAspect="1" noChangeArrowheads="1"/>
          </p:cNvPicPr>
          <p:nvPr/>
        </p:nvPicPr>
        <p:blipFill>
          <a:blip r:embed="rId2" r:link="rId3" cstate="print"/>
          <a:srcRect/>
          <a:stretch>
            <a:fillRect/>
          </a:stretch>
        </p:blipFill>
        <p:spPr bwMode="auto">
          <a:xfrm>
            <a:off x="3740150" y="1066800"/>
            <a:ext cx="5043488" cy="5410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997926B9-3F2D-405C-96CB-3D855D2078C1}"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03040B8B-92C9-4017-B329-8EB73A8BD19A}" type="slidenum">
              <a:rPr lang="hu-HU"/>
              <a:pPr/>
              <a:t>34</a:t>
            </a:fld>
            <a:endParaRPr lang="hu-HU">
              <a:latin typeface="Times New Roman" pitchFamily="18" charset="0"/>
            </a:endParaRPr>
          </a:p>
        </p:txBody>
      </p:sp>
      <p:sp>
        <p:nvSpPr>
          <p:cNvPr id="205826"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05827" name="Picture 3" descr="D:\Users\Tamus\Villkörny\4.ea\respiratory1.jpg"/>
          <p:cNvPicPr>
            <a:picLocks noChangeAspect="1" noChangeArrowheads="1"/>
          </p:cNvPicPr>
          <p:nvPr/>
        </p:nvPicPr>
        <p:blipFill>
          <a:blip r:embed="rId2" r:link="rId3" cstate="print"/>
          <a:srcRect/>
          <a:stretch>
            <a:fillRect/>
          </a:stretch>
        </p:blipFill>
        <p:spPr bwMode="auto">
          <a:xfrm>
            <a:off x="457200" y="1905000"/>
            <a:ext cx="4419600" cy="4035425"/>
          </a:xfrm>
          <a:prstGeom prst="rect">
            <a:avLst/>
          </a:prstGeom>
          <a:noFill/>
        </p:spPr>
      </p:pic>
      <p:pic>
        <p:nvPicPr>
          <p:cNvPr id="205828" name="Picture 4" descr="D:\Users\Tamus\Villkörny\4.ea\respiratory2.jpg"/>
          <p:cNvPicPr>
            <a:picLocks noChangeAspect="1" noChangeArrowheads="1"/>
          </p:cNvPicPr>
          <p:nvPr/>
        </p:nvPicPr>
        <p:blipFill>
          <a:blip r:embed="rId4" r:link="rId5" cstate="print"/>
          <a:srcRect/>
          <a:stretch>
            <a:fillRect/>
          </a:stretch>
        </p:blipFill>
        <p:spPr bwMode="auto">
          <a:xfrm>
            <a:off x="5181600" y="1143000"/>
            <a:ext cx="3657600" cy="524351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1"/>
          <p:cNvSpPr>
            <a:spLocks noGrp="1"/>
          </p:cNvSpPr>
          <p:nvPr>
            <p:ph type="dt" sz="half" idx="10"/>
          </p:nvPr>
        </p:nvSpPr>
        <p:spPr/>
        <p:txBody>
          <a:bodyPr/>
          <a:lstStyle/>
          <a:p>
            <a:fld id="{35083A6B-9E6D-45EA-AA6E-01D7FA72A092}" type="datetime1">
              <a:rPr lang="hu-HU"/>
              <a:pPr/>
              <a:t>2011.12.14.</a:t>
            </a:fld>
            <a:endParaRPr lang="hu-HU">
              <a:latin typeface="Times New Roman" pitchFamily="18" charset="0"/>
            </a:endParaRPr>
          </a:p>
        </p:txBody>
      </p:sp>
      <p:sp>
        <p:nvSpPr>
          <p:cNvPr id="5" name="Dia számának helye 2"/>
          <p:cNvSpPr>
            <a:spLocks noGrp="1"/>
          </p:cNvSpPr>
          <p:nvPr>
            <p:ph type="sldNum" sz="quarter" idx="11"/>
          </p:nvPr>
        </p:nvSpPr>
        <p:spPr/>
        <p:txBody>
          <a:bodyPr/>
          <a:lstStyle/>
          <a:p>
            <a:fld id="{8BC58036-F185-46E1-AECE-6F61793B39F5}" type="slidenum">
              <a:rPr lang="hu-HU"/>
              <a:pPr/>
              <a:t>35</a:t>
            </a:fld>
            <a:endParaRPr lang="hu-HU">
              <a:latin typeface="Times New Roman" pitchFamily="18" charset="0"/>
            </a:endParaRPr>
          </a:p>
        </p:txBody>
      </p:sp>
      <p:sp>
        <p:nvSpPr>
          <p:cNvPr id="206850"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06851" name="Picture 3" descr="D:\Users\Tamus\Villkörny\4.ea\respiratory3.jpg"/>
          <p:cNvPicPr>
            <a:picLocks noChangeAspect="1" noChangeArrowheads="1"/>
          </p:cNvPicPr>
          <p:nvPr/>
        </p:nvPicPr>
        <p:blipFill>
          <a:blip r:embed="rId2" r:link="rId3" cstate="print"/>
          <a:srcRect/>
          <a:stretch>
            <a:fillRect/>
          </a:stretch>
        </p:blipFill>
        <p:spPr bwMode="auto">
          <a:xfrm>
            <a:off x="2667000" y="1600200"/>
            <a:ext cx="4165600" cy="46101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4FD6FE20-AB67-4DA1-9E15-6BD065CEE105}"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EC9121A3-03A0-40FC-B9C2-975444A6EA3D}" type="slidenum">
              <a:rPr lang="hu-HU"/>
              <a:pPr/>
              <a:t>36</a:t>
            </a:fld>
            <a:endParaRPr lang="hu-HU">
              <a:latin typeface="Times New Roman" pitchFamily="18" charset="0"/>
            </a:endParaRPr>
          </a:p>
        </p:txBody>
      </p:sp>
      <p:sp>
        <p:nvSpPr>
          <p:cNvPr id="207874"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
        <p:nvSpPr>
          <p:cNvPr id="207875" name="Rectangle 3"/>
          <p:cNvSpPr>
            <a:spLocks noChangeArrowheads="1"/>
          </p:cNvSpPr>
          <p:nvPr/>
        </p:nvSpPr>
        <p:spPr bwMode="auto">
          <a:xfrm>
            <a:off x="381000" y="1676400"/>
            <a:ext cx="4648200" cy="24384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Toxikus fémek</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As</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Hg</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Pb</a:t>
            </a:r>
          </a:p>
          <a:p>
            <a:pPr marL="742950" lvl="1" indent="-285750">
              <a:spcBef>
                <a:spcPct val="20000"/>
              </a:spcBef>
              <a:buFontTx/>
              <a:buChar char="–"/>
            </a:pPr>
            <a:endParaRPr lang="hu-HU" sz="2800" b="1" baseline="-25000">
              <a:effectLst>
                <a:outerShdw blurRad="38100" dist="38100" dir="2700000" algn="tl">
                  <a:srgbClr val="C0C0C0"/>
                </a:outerShdw>
              </a:effectLst>
              <a:latin typeface="Tahoma" pitchFamily="34" charset="0"/>
            </a:endParaRPr>
          </a:p>
        </p:txBody>
      </p:sp>
      <p:pic>
        <p:nvPicPr>
          <p:cNvPr id="207876" name="Picture 4" descr="D:\Users\Tamus\Villkörny\4.ea\powerplant2.jpg"/>
          <p:cNvPicPr>
            <a:picLocks noChangeAspect="1" noChangeArrowheads="1"/>
          </p:cNvPicPr>
          <p:nvPr/>
        </p:nvPicPr>
        <p:blipFill>
          <a:blip r:embed="rId2" r:link="rId3" cstate="print"/>
          <a:srcRect/>
          <a:stretch>
            <a:fillRect/>
          </a:stretch>
        </p:blipFill>
        <p:spPr bwMode="auto">
          <a:xfrm>
            <a:off x="2514600" y="2286000"/>
            <a:ext cx="5943600" cy="410527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9AC9151C-B45C-46CB-908B-828133A2823F}"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9985D19E-575A-4421-86AB-363DC3FDB7E0}" type="slidenum">
              <a:rPr lang="hu-HU"/>
              <a:pPr/>
              <a:t>37</a:t>
            </a:fld>
            <a:endParaRPr lang="hu-HU">
              <a:latin typeface="Times New Roman" pitchFamily="18" charset="0"/>
            </a:endParaRPr>
          </a:p>
        </p:txBody>
      </p:sp>
      <p:sp>
        <p:nvSpPr>
          <p:cNvPr id="208898"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
        <p:nvSpPr>
          <p:cNvPr id="208899" name="Rectangle 3"/>
          <p:cNvSpPr>
            <a:spLocks noChangeArrowheads="1"/>
          </p:cNvSpPr>
          <p:nvPr/>
        </p:nvSpPr>
        <p:spPr bwMode="auto">
          <a:xfrm>
            <a:off x="457200" y="1600200"/>
            <a:ext cx="8153400" cy="609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Nehézfémkibocsátás alakulása I.</a:t>
            </a:r>
            <a:endParaRPr lang="hu-HU" sz="3200" b="1" baseline="-25000">
              <a:effectLst>
                <a:outerShdw blurRad="38100" dist="38100" dir="2700000" algn="tl">
                  <a:srgbClr val="C0C0C0"/>
                </a:outerShdw>
              </a:effectLst>
              <a:latin typeface="Tahoma" pitchFamily="34" charset="0"/>
            </a:endParaRPr>
          </a:p>
        </p:txBody>
      </p:sp>
      <p:pic>
        <p:nvPicPr>
          <p:cNvPr id="208900" name="Picture 4" descr="D:\Users\Tamus\Villkörny\4.ea\nehezfemI.gif"/>
          <p:cNvPicPr>
            <a:picLocks noChangeAspect="1" noChangeArrowheads="1"/>
          </p:cNvPicPr>
          <p:nvPr/>
        </p:nvPicPr>
        <p:blipFill>
          <a:blip r:embed="rId2" r:link="rId3" cstate="print"/>
          <a:srcRect/>
          <a:stretch>
            <a:fillRect/>
          </a:stretch>
        </p:blipFill>
        <p:spPr bwMode="auto">
          <a:xfrm>
            <a:off x="762000" y="2286000"/>
            <a:ext cx="7620000" cy="397351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ECB07E9F-6490-4E12-8247-E08FA9B0B79E}"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4EFB8FB0-CD43-4D51-B8EA-1EA6085D0D3D}" type="slidenum">
              <a:rPr lang="hu-HU"/>
              <a:pPr/>
              <a:t>38</a:t>
            </a:fld>
            <a:endParaRPr lang="hu-HU">
              <a:latin typeface="Times New Roman" pitchFamily="18" charset="0"/>
            </a:endParaRPr>
          </a:p>
        </p:txBody>
      </p:sp>
      <p:sp>
        <p:nvSpPr>
          <p:cNvPr id="209922"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
        <p:nvSpPr>
          <p:cNvPr id="209923" name="Rectangle 3"/>
          <p:cNvSpPr>
            <a:spLocks noChangeArrowheads="1"/>
          </p:cNvSpPr>
          <p:nvPr/>
        </p:nvSpPr>
        <p:spPr bwMode="auto">
          <a:xfrm>
            <a:off x="457200" y="1600200"/>
            <a:ext cx="8153400" cy="609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Nehézfémkibocsátás alakulása II.</a:t>
            </a:r>
            <a:endParaRPr lang="hu-HU" sz="3200" b="1" baseline="-25000">
              <a:effectLst>
                <a:outerShdw blurRad="38100" dist="38100" dir="2700000" algn="tl">
                  <a:srgbClr val="C0C0C0"/>
                </a:outerShdw>
              </a:effectLst>
              <a:latin typeface="Tahoma" pitchFamily="34" charset="0"/>
            </a:endParaRPr>
          </a:p>
        </p:txBody>
      </p:sp>
      <p:pic>
        <p:nvPicPr>
          <p:cNvPr id="209924" name="Picture 4" descr="D:\Users\Tamus\Villkörny\4.ea\nehezfemII.gif"/>
          <p:cNvPicPr>
            <a:picLocks noChangeAspect="1" noChangeArrowheads="1"/>
          </p:cNvPicPr>
          <p:nvPr/>
        </p:nvPicPr>
        <p:blipFill>
          <a:blip r:embed="rId2" r:link="rId3" cstate="print"/>
          <a:srcRect/>
          <a:stretch>
            <a:fillRect/>
          </a:stretch>
        </p:blipFill>
        <p:spPr bwMode="auto">
          <a:xfrm>
            <a:off x="762000" y="2286000"/>
            <a:ext cx="7620000" cy="399891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1"/>
          <p:cNvSpPr>
            <a:spLocks noGrp="1"/>
          </p:cNvSpPr>
          <p:nvPr>
            <p:ph type="dt" sz="half" idx="10"/>
          </p:nvPr>
        </p:nvSpPr>
        <p:spPr/>
        <p:txBody>
          <a:bodyPr/>
          <a:lstStyle/>
          <a:p>
            <a:fld id="{CDA5DBB0-615F-4850-A04D-683F7BEB62EA}" type="datetime1">
              <a:rPr lang="hu-HU"/>
              <a:pPr/>
              <a:t>2011.12.14.</a:t>
            </a:fld>
            <a:endParaRPr lang="hu-HU">
              <a:latin typeface="Times New Roman" pitchFamily="18" charset="0"/>
            </a:endParaRPr>
          </a:p>
        </p:txBody>
      </p:sp>
      <p:sp>
        <p:nvSpPr>
          <p:cNvPr id="5" name="Dia számának helye 2"/>
          <p:cNvSpPr>
            <a:spLocks noGrp="1"/>
          </p:cNvSpPr>
          <p:nvPr>
            <p:ph type="sldNum" sz="quarter" idx="11"/>
          </p:nvPr>
        </p:nvSpPr>
        <p:spPr/>
        <p:txBody>
          <a:bodyPr/>
          <a:lstStyle/>
          <a:p>
            <a:fld id="{2C9CA369-A418-4B5D-B9BE-B4114D7655C6}" type="slidenum">
              <a:rPr lang="hu-HU"/>
              <a:pPr/>
              <a:t>39</a:t>
            </a:fld>
            <a:endParaRPr lang="hu-HU">
              <a:latin typeface="Times New Roman" pitchFamily="18" charset="0"/>
            </a:endParaRPr>
          </a:p>
        </p:txBody>
      </p:sp>
      <p:sp>
        <p:nvSpPr>
          <p:cNvPr id="210946"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graphicFrame>
        <p:nvGraphicFramePr>
          <p:cNvPr id="210947" name="Object 3"/>
          <p:cNvGraphicFramePr>
            <a:graphicFrameLocks noChangeAspect="1"/>
          </p:cNvGraphicFramePr>
          <p:nvPr/>
        </p:nvGraphicFramePr>
        <p:xfrm>
          <a:off x="1371600" y="1752600"/>
          <a:ext cx="6092825" cy="3495675"/>
        </p:xfrm>
        <a:graphic>
          <a:graphicData uri="http://schemas.openxmlformats.org/presentationml/2006/ole">
            <p:oleObj spid="_x0000_s210947" name="Dokumentum" r:id="rId3" imgW="6129720" imgH="3495960" progId="Word.Document.8">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3"/>
          <p:cNvSpPr>
            <a:spLocks noGrp="1"/>
          </p:cNvSpPr>
          <p:nvPr>
            <p:ph type="dt" sz="half" idx="10"/>
          </p:nvPr>
        </p:nvSpPr>
        <p:spPr/>
        <p:txBody>
          <a:bodyPr/>
          <a:lstStyle/>
          <a:p>
            <a:fld id="{5B512EC2-9C73-4D33-B454-6EE4C36D6A42}" type="datetime1">
              <a:rPr lang="hu-HU"/>
              <a:pPr/>
              <a:t>2011.12.14.</a:t>
            </a:fld>
            <a:endParaRPr lang="hu-HU">
              <a:latin typeface="Times New Roman" pitchFamily="18" charset="0"/>
            </a:endParaRPr>
          </a:p>
        </p:txBody>
      </p:sp>
      <p:sp>
        <p:nvSpPr>
          <p:cNvPr id="6" name="Dia számának helye 4"/>
          <p:cNvSpPr>
            <a:spLocks noGrp="1"/>
          </p:cNvSpPr>
          <p:nvPr>
            <p:ph type="sldNum" sz="quarter" idx="11"/>
          </p:nvPr>
        </p:nvSpPr>
        <p:spPr/>
        <p:txBody>
          <a:bodyPr/>
          <a:lstStyle/>
          <a:p>
            <a:fld id="{DE1C95F8-5AAB-470C-9CF9-EFB1D4C95267}" type="slidenum">
              <a:rPr lang="hu-HU"/>
              <a:pPr/>
              <a:t>4</a:t>
            </a:fld>
            <a:endParaRPr lang="hu-HU">
              <a:latin typeface="Times New Roman" pitchFamily="18" charset="0"/>
            </a:endParaRPr>
          </a:p>
        </p:txBody>
      </p:sp>
      <p:sp>
        <p:nvSpPr>
          <p:cNvPr id="153602" name="Rectangle 2"/>
          <p:cNvSpPr>
            <a:spLocks noGrp="1" noChangeArrowheads="1"/>
          </p:cNvSpPr>
          <p:nvPr>
            <p:ph type="title"/>
          </p:nvPr>
        </p:nvSpPr>
        <p:spPr/>
        <p:txBody>
          <a:bodyPr/>
          <a:lstStyle/>
          <a:p>
            <a:r>
              <a:rPr lang="hu-HU"/>
              <a:t>A környezet hatása</a:t>
            </a:r>
          </a:p>
        </p:txBody>
      </p:sp>
      <p:sp>
        <p:nvSpPr>
          <p:cNvPr id="153603" name="Rectangle 3"/>
          <p:cNvSpPr>
            <a:spLocks noGrp="1" noChangeArrowheads="1"/>
          </p:cNvSpPr>
          <p:nvPr>
            <p:ph type="body" idx="1"/>
          </p:nvPr>
        </p:nvSpPr>
        <p:spPr/>
        <p:txBody>
          <a:bodyPr/>
          <a:lstStyle/>
          <a:p>
            <a:r>
              <a:rPr lang="hu-HU"/>
              <a:t>Időjárási hatások</a:t>
            </a:r>
          </a:p>
        </p:txBody>
      </p:sp>
      <p:pic>
        <p:nvPicPr>
          <p:cNvPr id="153604" name="Picture 4" descr="D:\Users\Tamus\Villkörny\3.ea\powerline.jpg"/>
          <p:cNvPicPr>
            <a:picLocks noChangeAspect="1" noChangeArrowheads="1"/>
          </p:cNvPicPr>
          <p:nvPr/>
        </p:nvPicPr>
        <p:blipFill>
          <a:blip r:embed="rId3" r:link="rId4" cstate="print"/>
          <a:srcRect/>
          <a:stretch>
            <a:fillRect/>
          </a:stretch>
        </p:blipFill>
        <p:spPr bwMode="auto">
          <a:xfrm>
            <a:off x="1905000" y="2667000"/>
            <a:ext cx="5410200" cy="36258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1"/>
          <p:cNvSpPr>
            <a:spLocks noGrp="1"/>
          </p:cNvSpPr>
          <p:nvPr>
            <p:ph type="dt" sz="half" idx="10"/>
          </p:nvPr>
        </p:nvSpPr>
        <p:spPr/>
        <p:txBody>
          <a:bodyPr/>
          <a:lstStyle/>
          <a:p>
            <a:fld id="{1074DB81-47FF-424B-86D3-96B47E9B0379}" type="datetime1">
              <a:rPr lang="hu-HU"/>
              <a:pPr/>
              <a:t>2011.12.14.</a:t>
            </a:fld>
            <a:endParaRPr lang="hu-HU">
              <a:latin typeface="Times New Roman" pitchFamily="18" charset="0"/>
            </a:endParaRPr>
          </a:p>
        </p:txBody>
      </p:sp>
      <p:sp>
        <p:nvSpPr>
          <p:cNvPr id="5" name="Dia számának helye 2"/>
          <p:cNvSpPr>
            <a:spLocks noGrp="1"/>
          </p:cNvSpPr>
          <p:nvPr>
            <p:ph type="sldNum" sz="quarter" idx="11"/>
          </p:nvPr>
        </p:nvSpPr>
        <p:spPr/>
        <p:txBody>
          <a:bodyPr/>
          <a:lstStyle/>
          <a:p>
            <a:fld id="{CB10CAF1-2E2A-45C9-A364-92E608994550}" type="slidenum">
              <a:rPr lang="hu-HU"/>
              <a:pPr/>
              <a:t>40</a:t>
            </a:fld>
            <a:endParaRPr lang="hu-HU">
              <a:latin typeface="Times New Roman" pitchFamily="18" charset="0"/>
            </a:endParaRPr>
          </a:p>
        </p:txBody>
      </p:sp>
      <p:sp>
        <p:nvSpPr>
          <p:cNvPr id="211970"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11971" name="Picture 3" descr="D:\Users\Tamus\Villkörny\4.ea\sketch\FRQBIO.BMP"/>
          <p:cNvPicPr>
            <a:picLocks noChangeAspect="1" noChangeArrowheads="1"/>
          </p:cNvPicPr>
          <p:nvPr/>
        </p:nvPicPr>
        <p:blipFill>
          <a:blip r:embed="rId2" r:link="rId3" cstate="print"/>
          <a:srcRect/>
          <a:stretch>
            <a:fillRect/>
          </a:stretch>
        </p:blipFill>
        <p:spPr bwMode="auto">
          <a:xfrm>
            <a:off x="2438400" y="1295400"/>
            <a:ext cx="4565650" cy="50292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1"/>
          <p:cNvSpPr>
            <a:spLocks noGrp="1"/>
          </p:cNvSpPr>
          <p:nvPr>
            <p:ph type="dt" sz="half" idx="10"/>
          </p:nvPr>
        </p:nvSpPr>
        <p:spPr/>
        <p:txBody>
          <a:bodyPr/>
          <a:lstStyle/>
          <a:p>
            <a:fld id="{77E919AA-D552-4558-8684-74C0CC47BB30}" type="datetime1">
              <a:rPr lang="hu-HU"/>
              <a:pPr/>
              <a:t>2011.12.14.</a:t>
            </a:fld>
            <a:endParaRPr lang="hu-HU">
              <a:latin typeface="Times New Roman" pitchFamily="18" charset="0"/>
            </a:endParaRPr>
          </a:p>
        </p:txBody>
      </p:sp>
      <p:sp>
        <p:nvSpPr>
          <p:cNvPr id="5" name="Dia számának helye 2"/>
          <p:cNvSpPr>
            <a:spLocks noGrp="1"/>
          </p:cNvSpPr>
          <p:nvPr>
            <p:ph type="sldNum" sz="quarter" idx="11"/>
          </p:nvPr>
        </p:nvSpPr>
        <p:spPr/>
        <p:txBody>
          <a:bodyPr/>
          <a:lstStyle/>
          <a:p>
            <a:fld id="{AEBB7494-DEC9-441E-84E0-4B8F9890C6D6}" type="slidenum">
              <a:rPr lang="hu-HU"/>
              <a:pPr/>
              <a:t>41</a:t>
            </a:fld>
            <a:endParaRPr lang="hu-HU">
              <a:latin typeface="Times New Roman" pitchFamily="18" charset="0"/>
            </a:endParaRPr>
          </a:p>
        </p:txBody>
      </p:sp>
      <p:sp>
        <p:nvSpPr>
          <p:cNvPr id="212994"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graphicFrame>
        <p:nvGraphicFramePr>
          <p:cNvPr id="212995" name="Object 3"/>
          <p:cNvGraphicFramePr>
            <a:graphicFrameLocks noChangeAspect="1"/>
          </p:cNvGraphicFramePr>
          <p:nvPr/>
        </p:nvGraphicFramePr>
        <p:xfrm>
          <a:off x="1600200" y="1905000"/>
          <a:ext cx="6353175" cy="3917950"/>
        </p:xfrm>
        <a:graphic>
          <a:graphicData uri="http://schemas.openxmlformats.org/presentationml/2006/ole">
            <p:oleObj spid="_x0000_s212995" name="Dokumentum" r:id="rId3" imgW="6396840" imgH="3963960" progId="Word.Document.8">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2"/>
          <p:cNvSpPr>
            <a:spLocks noGrp="1"/>
          </p:cNvSpPr>
          <p:nvPr>
            <p:ph type="dt" sz="half" idx="10"/>
          </p:nvPr>
        </p:nvSpPr>
        <p:spPr/>
        <p:txBody>
          <a:bodyPr/>
          <a:lstStyle/>
          <a:p>
            <a:fld id="{766A38BA-9236-4B31-B3A3-C6EC065EBF96}" type="datetime1">
              <a:rPr lang="hu-HU"/>
              <a:pPr/>
              <a:t>2011.12.14.</a:t>
            </a:fld>
            <a:endParaRPr lang="hu-HU">
              <a:latin typeface="Times New Roman" pitchFamily="18" charset="0"/>
            </a:endParaRPr>
          </a:p>
        </p:txBody>
      </p:sp>
      <p:sp>
        <p:nvSpPr>
          <p:cNvPr id="5" name="Dia számának helye 3"/>
          <p:cNvSpPr>
            <a:spLocks noGrp="1"/>
          </p:cNvSpPr>
          <p:nvPr>
            <p:ph type="sldNum" sz="quarter" idx="11"/>
          </p:nvPr>
        </p:nvSpPr>
        <p:spPr/>
        <p:txBody>
          <a:bodyPr/>
          <a:lstStyle/>
          <a:p>
            <a:fld id="{C17ABF1B-AC9A-45F2-ACEE-3E9F57FFA490}" type="slidenum">
              <a:rPr lang="hu-HU"/>
              <a:pPr/>
              <a:t>42</a:t>
            </a:fld>
            <a:endParaRPr lang="hu-HU">
              <a:latin typeface="Times New Roman" pitchFamily="18" charset="0"/>
            </a:endParaRPr>
          </a:p>
        </p:txBody>
      </p:sp>
      <p:sp>
        <p:nvSpPr>
          <p:cNvPr id="214018"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14019" name="Picture 3" descr="D:\Users\Tamus\Villkörny\4.ea\sketch\FRQBIO2.BMP"/>
          <p:cNvPicPr>
            <a:picLocks noChangeAspect="1" noChangeArrowheads="1"/>
          </p:cNvPicPr>
          <p:nvPr/>
        </p:nvPicPr>
        <p:blipFill>
          <a:blip r:embed="rId2" r:link="rId3" cstate="print"/>
          <a:srcRect/>
          <a:stretch>
            <a:fillRect/>
          </a:stretch>
        </p:blipFill>
        <p:spPr bwMode="auto">
          <a:xfrm>
            <a:off x="1524000" y="1295400"/>
            <a:ext cx="6172200" cy="474662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p:cNvSpPr>
            <a:spLocks noGrp="1"/>
          </p:cNvSpPr>
          <p:nvPr>
            <p:ph type="dt" sz="half" idx="10"/>
          </p:nvPr>
        </p:nvSpPr>
        <p:spPr/>
        <p:txBody>
          <a:bodyPr/>
          <a:lstStyle/>
          <a:p>
            <a:fld id="{32C24989-E70A-4DC0-BFAF-F8D085761A7A}" type="datetime1">
              <a:rPr lang="hu-HU"/>
              <a:pPr/>
              <a:t>2011.12.14.</a:t>
            </a:fld>
            <a:endParaRPr lang="hu-HU">
              <a:latin typeface="Times New Roman" pitchFamily="18" charset="0"/>
            </a:endParaRPr>
          </a:p>
        </p:txBody>
      </p:sp>
      <p:sp>
        <p:nvSpPr>
          <p:cNvPr id="5" name="Dia számának helye 4"/>
          <p:cNvSpPr>
            <a:spLocks noGrp="1"/>
          </p:cNvSpPr>
          <p:nvPr>
            <p:ph type="sldNum" sz="quarter" idx="11"/>
          </p:nvPr>
        </p:nvSpPr>
        <p:spPr/>
        <p:txBody>
          <a:bodyPr/>
          <a:lstStyle/>
          <a:p>
            <a:fld id="{1DE9A207-F54D-4865-B02C-8E4234EA5045}" type="slidenum">
              <a:rPr lang="hu-HU"/>
              <a:pPr/>
              <a:t>43</a:t>
            </a:fld>
            <a:endParaRPr lang="hu-HU">
              <a:latin typeface="Times New Roman" pitchFamily="18" charset="0"/>
            </a:endParaRPr>
          </a:p>
        </p:txBody>
      </p:sp>
      <p:sp>
        <p:nvSpPr>
          <p:cNvPr id="215042"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graphicFrame>
        <p:nvGraphicFramePr>
          <p:cNvPr id="215043" name="Object 3"/>
          <p:cNvGraphicFramePr>
            <a:graphicFrameLocks noChangeAspect="1"/>
          </p:cNvGraphicFramePr>
          <p:nvPr/>
        </p:nvGraphicFramePr>
        <p:xfrm>
          <a:off x="995363" y="1754188"/>
          <a:ext cx="7631112" cy="4057650"/>
        </p:xfrm>
        <a:graphic>
          <a:graphicData uri="http://schemas.openxmlformats.org/presentationml/2006/ole">
            <p:oleObj spid="_x0000_s215043" name="Dokumentum" r:id="rId3" imgW="7637760" imgH="4067280" progId="Word.Document.8">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D3F1736B-FA9E-4E15-816B-40885129FB6B}"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C3285943-F1D9-4803-A36B-853EF5C31748}" type="slidenum">
              <a:rPr lang="hu-HU"/>
              <a:pPr/>
              <a:t>44</a:t>
            </a:fld>
            <a:endParaRPr lang="hu-HU">
              <a:latin typeface="Times New Roman" pitchFamily="18" charset="0"/>
            </a:endParaRPr>
          </a:p>
        </p:txBody>
      </p:sp>
      <p:sp>
        <p:nvSpPr>
          <p:cNvPr id="216066"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graphicFrame>
        <p:nvGraphicFramePr>
          <p:cNvPr id="216067" name="Object 3"/>
          <p:cNvGraphicFramePr>
            <a:graphicFrameLocks noChangeAspect="1"/>
          </p:cNvGraphicFramePr>
          <p:nvPr/>
        </p:nvGraphicFramePr>
        <p:xfrm>
          <a:off x="1450975" y="1397000"/>
          <a:ext cx="6242050" cy="4064000"/>
        </p:xfrm>
        <a:graphic>
          <a:graphicData uri="http://schemas.openxmlformats.org/presentationml/2006/ole">
            <p:oleObj spid="_x0000_s216067" name="Dokumentum" r:id="rId3" imgW="6240600" imgH="4064040" progId="Word.Document.8">
              <p:embed/>
            </p:oleObj>
          </a:graphicData>
        </a:graphic>
      </p:graphicFrame>
      <p:graphicFrame>
        <p:nvGraphicFramePr>
          <p:cNvPr id="216068" name="Object 4"/>
          <p:cNvGraphicFramePr>
            <a:graphicFrameLocks noChangeAspect="1"/>
          </p:cNvGraphicFramePr>
          <p:nvPr/>
        </p:nvGraphicFramePr>
        <p:xfrm>
          <a:off x="1655763" y="1851025"/>
          <a:ext cx="5856287" cy="4405313"/>
        </p:xfrm>
        <a:graphic>
          <a:graphicData uri="http://schemas.openxmlformats.org/presentationml/2006/ole">
            <p:oleObj spid="_x0000_s216068" name="Dokumentum" r:id="rId4" imgW="5926320" imgH="4460400" progId="Word.Document.8">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1"/>
          <p:cNvSpPr>
            <a:spLocks noGrp="1"/>
          </p:cNvSpPr>
          <p:nvPr>
            <p:ph type="dt" sz="half" idx="10"/>
          </p:nvPr>
        </p:nvSpPr>
        <p:spPr/>
        <p:txBody>
          <a:bodyPr/>
          <a:lstStyle/>
          <a:p>
            <a:fld id="{CC641169-C5C2-409E-8ECD-278FD7A27926}" type="datetime1">
              <a:rPr lang="hu-HU"/>
              <a:pPr/>
              <a:t>2011.12.14.</a:t>
            </a:fld>
            <a:endParaRPr lang="hu-HU">
              <a:latin typeface="Times New Roman" pitchFamily="18" charset="0"/>
            </a:endParaRPr>
          </a:p>
        </p:txBody>
      </p:sp>
      <p:sp>
        <p:nvSpPr>
          <p:cNvPr id="5" name="Dia számának helye 2"/>
          <p:cNvSpPr>
            <a:spLocks noGrp="1"/>
          </p:cNvSpPr>
          <p:nvPr>
            <p:ph type="sldNum" sz="quarter" idx="11"/>
          </p:nvPr>
        </p:nvSpPr>
        <p:spPr/>
        <p:txBody>
          <a:bodyPr/>
          <a:lstStyle/>
          <a:p>
            <a:fld id="{B581B3DB-3BC7-49C9-B2AB-F0238E9FC1C3}" type="slidenum">
              <a:rPr lang="hu-HU"/>
              <a:pPr/>
              <a:t>45</a:t>
            </a:fld>
            <a:endParaRPr lang="hu-HU">
              <a:latin typeface="Times New Roman" pitchFamily="18" charset="0"/>
            </a:endParaRPr>
          </a:p>
        </p:txBody>
      </p:sp>
      <p:sp>
        <p:nvSpPr>
          <p:cNvPr id="217090"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graphicFrame>
        <p:nvGraphicFramePr>
          <p:cNvPr id="217091" name="Object 3"/>
          <p:cNvGraphicFramePr>
            <a:graphicFrameLocks noChangeAspect="1"/>
          </p:cNvGraphicFramePr>
          <p:nvPr/>
        </p:nvGraphicFramePr>
        <p:xfrm>
          <a:off x="1374775" y="1754188"/>
          <a:ext cx="6038850" cy="3452812"/>
        </p:xfrm>
        <a:graphic>
          <a:graphicData uri="http://schemas.openxmlformats.org/presentationml/2006/ole">
            <p:oleObj spid="_x0000_s217091" name="Dokumentum" r:id="rId3" imgW="6044040" imgH="3457440" progId="Word.Document.8">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2"/>
          <p:cNvSpPr>
            <a:spLocks noGrp="1"/>
          </p:cNvSpPr>
          <p:nvPr>
            <p:ph type="dt" sz="half" idx="10"/>
          </p:nvPr>
        </p:nvSpPr>
        <p:spPr/>
        <p:txBody>
          <a:bodyPr/>
          <a:lstStyle/>
          <a:p>
            <a:fld id="{C826C607-976D-4647-A0C9-D6429ABAD16A}" type="datetime1">
              <a:rPr lang="hu-HU"/>
              <a:pPr/>
              <a:t>2011.12.14.</a:t>
            </a:fld>
            <a:endParaRPr lang="hu-HU">
              <a:latin typeface="Times New Roman" pitchFamily="18" charset="0"/>
            </a:endParaRPr>
          </a:p>
        </p:txBody>
      </p:sp>
      <p:sp>
        <p:nvSpPr>
          <p:cNvPr id="6" name="Dia számának helye 3"/>
          <p:cNvSpPr>
            <a:spLocks noGrp="1"/>
          </p:cNvSpPr>
          <p:nvPr>
            <p:ph type="sldNum" sz="quarter" idx="11"/>
          </p:nvPr>
        </p:nvSpPr>
        <p:spPr/>
        <p:txBody>
          <a:bodyPr/>
          <a:lstStyle/>
          <a:p>
            <a:fld id="{61F090D4-51A5-4C3C-9935-55449C7DB288}" type="slidenum">
              <a:rPr lang="hu-HU"/>
              <a:pPr/>
              <a:t>46</a:t>
            </a:fld>
            <a:endParaRPr lang="hu-HU">
              <a:latin typeface="Times New Roman" pitchFamily="18" charset="0"/>
            </a:endParaRPr>
          </a:p>
        </p:txBody>
      </p:sp>
      <p:sp>
        <p:nvSpPr>
          <p:cNvPr id="218114"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18115" name="Picture 3" descr="D:\Users\Tamus\Villkörny\4.ea\sketch\KAPTOLT.BMP"/>
          <p:cNvPicPr>
            <a:picLocks noChangeAspect="1" noChangeArrowheads="1"/>
          </p:cNvPicPr>
          <p:nvPr/>
        </p:nvPicPr>
        <p:blipFill>
          <a:blip r:embed="rId2" r:link="rId3" cstate="print"/>
          <a:srcRect/>
          <a:stretch>
            <a:fillRect/>
          </a:stretch>
        </p:blipFill>
        <p:spPr bwMode="auto">
          <a:xfrm>
            <a:off x="1752600" y="2743200"/>
            <a:ext cx="5715000" cy="3016250"/>
          </a:xfrm>
          <a:prstGeom prst="rect">
            <a:avLst/>
          </a:prstGeom>
          <a:noFill/>
        </p:spPr>
      </p:pic>
      <p:sp>
        <p:nvSpPr>
          <p:cNvPr id="218116" name="Rectangle 4"/>
          <p:cNvSpPr>
            <a:spLocks noChangeArrowheads="1"/>
          </p:cNvSpPr>
          <p:nvPr/>
        </p:nvSpPr>
        <p:spPr bwMode="auto">
          <a:xfrm>
            <a:off x="457200" y="1600200"/>
            <a:ext cx="8382000" cy="990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Villamos erőtér által létrehozott testáramok</a:t>
            </a:r>
            <a:endParaRPr lang="hu-HU" sz="3200" b="1" baseline="-25000">
              <a:effectLst>
                <a:outerShdw blurRad="38100" dist="38100" dir="2700000" algn="tl">
                  <a:srgbClr val="C0C0C0"/>
                </a:outerShdw>
              </a:effectLst>
              <a:latin typeface="Tahom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26160BB0-4996-4F41-8658-3BB3D0D05ABC}"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DFD1C6F9-B249-4705-A0F6-7B231AC4FDCC}" type="slidenum">
              <a:rPr lang="hu-HU"/>
              <a:pPr/>
              <a:t>47</a:t>
            </a:fld>
            <a:endParaRPr lang="hu-HU">
              <a:latin typeface="Times New Roman" pitchFamily="18" charset="0"/>
            </a:endParaRPr>
          </a:p>
        </p:txBody>
      </p:sp>
      <p:sp>
        <p:nvSpPr>
          <p:cNvPr id="219138"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19139" name="Picture 3" descr="D:\Users\Tamus\Villkörny\4.ea\sketch\KAPTOLT2.BMP"/>
          <p:cNvPicPr>
            <a:picLocks noChangeAspect="1" noChangeArrowheads="1"/>
          </p:cNvPicPr>
          <p:nvPr/>
        </p:nvPicPr>
        <p:blipFill>
          <a:blip r:embed="rId2" r:link="rId3" cstate="print"/>
          <a:srcRect/>
          <a:stretch>
            <a:fillRect/>
          </a:stretch>
        </p:blipFill>
        <p:spPr bwMode="auto">
          <a:xfrm>
            <a:off x="1981200" y="2590800"/>
            <a:ext cx="5334000" cy="3746500"/>
          </a:xfrm>
          <a:prstGeom prst="rect">
            <a:avLst/>
          </a:prstGeom>
          <a:noFill/>
        </p:spPr>
      </p:pic>
      <p:sp>
        <p:nvSpPr>
          <p:cNvPr id="219140" name="Rectangle 4"/>
          <p:cNvSpPr>
            <a:spLocks noChangeArrowheads="1"/>
          </p:cNvSpPr>
          <p:nvPr/>
        </p:nvSpPr>
        <p:spPr bwMode="auto">
          <a:xfrm>
            <a:off x="457200" y="1600200"/>
            <a:ext cx="8382000" cy="990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Villamos erőtér által létrehozott testáramok</a:t>
            </a:r>
            <a:endParaRPr lang="hu-HU" sz="3200" b="1" baseline="-25000">
              <a:effectLst>
                <a:outerShdw blurRad="38100" dist="38100" dir="2700000" algn="tl">
                  <a:srgbClr val="C0C0C0"/>
                </a:outerShdw>
              </a:effectLst>
              <a:latin typeface="Tahom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53FE90DD-F1F5-49C9-9495-056549E990CB}"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A5CA4C77-2FBF-4DEA-839C-D2E8839F0150}" type="slidenum">
              <a:rPr lang="hu-HU"/>
              <a:pPr/>
              <a:t>48</a:t>
            </a:fld>
            <a:endParaRPr lang="hu-HU">
              <a:latin typeface="Times New Roman" pitchFamily="18" charset="0"/>
            </a:endParaRPr>
          </a:p>
        </p:txBody>
      </p:sp>
      <p:sp>
        <p:nvSpPr>
          <p:cNvPr id="220162"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20163" name="Picture 3" descr="D:\Users\Tamus\Villkörny\4.ea\sketch\VILLTER.BMP"/>
          <p:cNvPicPr>
            <a:picLocks noChangeAspect="1" noChangeArrowheads="1"/>
          </p:cNvPicPr>
          <p:nvPr/>
        </p:nvPicPr>
        <p:blipFill>
          <a:blip r:embed="rId2" r:link="rId3" cstate="print"/>
          <a:srcRect/>
          <a:stretch>
            <a:fillRect/>
          </a:stretch>
        </p:blipFill>
        <p:spPr bwMode="auto">
          <a:xfrm>
            <a:off x="3505200" y="2362200"/>
            <a:ext cx="3633788" cy="4152900"/>
          </a:xfrm>
          <a:prstGeom prst="rect">
            <a:avLst/>
          </a:prstGeom>
          <a:noFill/>
        </p:spPr>
      </p:pic>
      <p:sp>
        <p:nvSpPr>
          <p:cNvPr id="220164" name="Rectangle 4"/>
          <p:cNvSpPr>
            <a:spLocks noChangeArrowheads="1"/>
          </p:cNvSpPr>
          <p:nvPr/>
        </p:nvSpPr>
        <p:spPr bwMode="auto">
          <a:xfrm>
            <a:off x="457200" y="1371600"/>
            <a:ext cx="8382000" cy="990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Villamos erőtér által létrehozott testáramok</a:t>
            </a:r>
            <a:endParaRPr lang="hu-HU" sz="3200" b="1" baseline="-25000">
              <a:effectLst>
                <a:outerShdw blurRad="38100" dist="38100" dir="2700000" algn="tl">
                  <a:srgbClr val="C0C0C0"/>
                </a:outerShdw>
              </a:effectLst>
              <a:latin typeface="Tahoma"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9879C652-44E0-4EE9-A9CF-83B1DDAD44FA}"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E158C758-E818-48D1-91A5-6B5510575300}" type="slidenum">
              <a:rPr lang="hu-HU"/>
              <a:pPr/>
              <a:t>49</a:t>
            </a:fld>
            <a:endParaRPr lang="hu-HU">
              <a:latin typeface="Times New Roman" pitchFamily="18" charset="0"/>
            </a:endParaRPr>
          </a:p>
        </p:txBody>
      </p:sp>
      <p:sp>
        <p:nvSpPr>
          <p:cNvPr id="221186"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21187" name="Picture 3" descr="D:\Users\Tamus\Villkörny\4.ea\sketch\TESTAR.BMP"/>
          <p:cNvPicPr>
            <a:picLocks noChangeAspect="1" noChangeArrowheads="1"/>
          </p:cNvPicPr>
          <p:nvPr/>
        </p:nvPicPr>
        <p:blipFill>
          <a:blip r:embed="rId2" r:link="rId3" cstate="print"/>
          <a:srcRect/>
          <a:stretch>
            <a:fillRect/>
          </a:stretch>
        </p:blipFill>
        <p:spPr bwMode="auto">
          <a:xfrm>
            <a:off x="685800" y="2590800"/>
            <a:ext cx="7696200" cy="3221038"/>
          </a:xfrm>
          <a:prstGeom prst="rect">
            <a:avLst/>
          </a:prstGeom>
          <a:noFill/>
        </p:spPr>
      </p:pic>
      <p:sp>
        <p:nvSpPr>
          <p:cNvPr id="221188" name="Rectangle 4"/>
          <p:cNvSpPr>
            <a:spLocks noChangeArrowheads="1"/>
          </p:cNvSpPr>
          <p:nvPr/>
        </p:nvSpPr>
        <p:spPr bwMode="auto">
          <a:xfrm>
            <a:off x="457200" y="1371600"/>
            <a:ext cx="8382000" cy="990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Villamos erőtér által létrehozott testáramok</a:t>
            </a:r>
            <a:endParaRPr lang="hu-HU" sz="3200" b="1" baseline="-25000">
              <a:effectLst>
                <a:outerShdw blurRad="38100" dist="38100" dir="2700000" algn="tl">
                  <a:srgbClr val="C0C0C0"/>
                </a:outerShdw>
              </a:effectLst>
              <a:latin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3"/>
          <p:cNvSpPr>
            <a:spLocks noGrp="1"/>
          </p:cNvSpPr>
          <p:nvPr>
            <p:ph type="dt" sz="half" idx="10"/>
          </p:nvPr>
        </p:nvSpPr>
        <p:spPr/>
        <p:txBody>
          <a:bodyPr/>
          <a:lstStyle/>
          <a:p>
            <a:fld id="{0A1EBF06-A143-41FC-887C-CC000CE79FA6}" type="datetime1">
              <a:rPr lang="hu-HU"/>
              <a:pPr/>
              <a:t>2011.12.14.</a:t>
            </a:fld>
            <a:endParaRPr lang="hu-HU">
              <a:latin typeface="Times New Roman" pitchFamily="18" charset="0"/>
            </a:endParaRPr>
          </a:p>
        </p:txBody>
      </p:sp>
      <p:sp>
        <p:nvSpPr>
          <p:cNvPr id="6" name="Dia számának helye 4"/>
          <p:cNvSpPr>
            <a:spLocks noGrp="1"/>
          </p:cNvSpPr>
          <p:nvPr>
            <p:ph type="sldNum" sz="quarter" idx="11"/>
          </p:nvPr>
        </p:nvSpPr>
        <p:spPr/>
        <p:txBody>
          <a:bodyPr/>
          <a:lstStyle/>
          <a:p>
            <a:fld id="{22C6F8D3-EBC1-48B1-A624-27527313A985}" type="slidenum">
              <a:rPr lang="hu-HU"/>
              <a:pPr/>
              <a:t>5</a:t>
            </a:fld>
            <a:endParaRPr lang="hu-HU">
              <a:latin typeface="Times New Roman" pitchFamily="18" charset="0"/>
            </a:endParaRPr>
          </a:p>
        </p:txBody>
      </p:sp>
      <p:sp>
        <p:nvSpPr>
          <p:cNvPr id="154627" name="Rectangle 3"/>
          <p:cNvSpPr>
            <a:spLocks noGrp="1" noChangeArrowheads="1"/>
          </p:cNvSpPr>
          <p:nvPr>
            <p:ph type="body" idx="1"/>
          </p:nvPr>
        </p:nvSpPr>
        <p:spPr>
          <a:xfrm>
            <a:off x="533400" y="1143000"/>
            <a:ext cx="2362200" cy="609600"/>
          </a:xfrm>
        </p:spPr>
        <p:txBody>
          <a:bodyPr/>
          <a:lstStyle/>
          <a:p>
            <a:r>
              <a:rPr lang="hu-HU"/>
              <a:t>A villám</a:t>
            </a:r>
          </a:p>
        </p:txBody>
      </p:sp>
      <p:pic>
        <p:nvPicPr>
          <p:cNvPr id="154629" name="Picture 5" descr="D:\Users\Tamus\Villkörny\3.ea\lightning%20rainbow%20sedona.jpg"/>
          <p:cNvPicPr>
            <a:picLocks noChangeAspect="1" noChangeArrowheads="1"/>
          </p:cNvPicPr>
          <p:nvPr/>
        </p:nvPicPr>
        <p:blipFill>
          <a:blip r:embed="rId3" r:link="rId4" cstate="print"/>
          <a:srcRect/>
          <a:stretch>
            <a:fillRect/>
          </a:stretch>
        </p:blipFill>
        <p:spPr bwMode="auto">
          <a:xfrm>
            <a:off x="990600" y="1676400"/>
            <a:ext cx="7181850" cy="4787900"/>
          </a:xfrm>
          <a:prstGeom prst="rect">
            <a:avLst/>
          </a:prstGeom>
          <a:noFill/>
        </p:spPr>
      </p:pic>
      <p:sp>
        <p:nvSpPr>
          <p:cNvPr id="154631" name="Rectangle 7"/>
          <p:cNvSpPr>
            <a:spLocks noGrp="1" noChangeArrowheads="1"/>
          </p:cNvSpPr>
          <p:nvPr>
            <p:ph type="title"/>
          </p:nvPr>
        </p:nvSpPr>
        <p:spPr>
          <a:noFill/>
          <a:ln/>
        </p:spPr>
        <p:txBody>
          <a:bodyPr/>
          <a:lstStyle/>
          <a:p>
            <a:r>
              <a:rPr lang="hu-HU"/>
              <a:t>A környezet hatása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67D19F90-A9D2-4060-B079-F886D277F20E}"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F48F450C-C2B2-4D01-9684-2DC0841620D1}" type="slidenum">
              <a:rPr lang="hu-HU"/>
              <a:pPr/>
              <a:t>50</a:t>
            </a:fld>
            <a:endParaRPr lang="hu-HU">
              <a:latin typeface="Times New Roman" pitchFamily="18" charset="0"/>
            </a:endParaRPr>
          </a:p>
        </p:txBody>
      </p:sp>
      <p:sp>
        <p:nvSpPr>
          <p:cNvPr id="222210"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22211" name="Picture 3" descr="D:\Users\Tamus\Villkörny\4.ea\sketch\TESTAR2.BMP"/>
          <p:cNvPicPr>
            <a:picLocks noChangeAspect="1" noChangeArrowheads="1"/>
          </p:cNvPicPr>
          <p:nvPr/>
        </p:nvPicPr>
        <p:blipFill>
          <a:blip r:embed="rId2" r:link="rId3" cstate="print"/>
          <a:srcRect/>
          <a:stretch>
            <a:fillRect/>
          </a:stretch>
        </p:blipFill>
        <p:spPr bwMode="auto">
          <a:xfrm>
            <a:off x="2133600" y="2819400"/>
            <a:ext cx="5181600" cy="2622550"/>
          </a:xfrm>
          <a:prstGeom prst="rect">
            <a:avLst/>
          </a:prstGeom>
          <a:noFill/>
        </p:spPr>
      </p:pic>
      <p:sp>
        <p:nvSpPr>
          <p:cNvPr id="222212" name="Rectangle 4"/>
          <p:cNvSpPr>
            <a:spLocks noChangeArrowheads="1"/>
          </p:cNvSpPr>
          <p:nvPr/>
        </p:nvSpPr>
        <p:spPr bwMode="auto">
          <a:xfrm>
            <a:off x="457200" y="1600200"/>
            <a:ext cx="8382000" cy="990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Villamos erőtér által létrehozott testáramok</a:t>
            </a:r>
            <a:endParaRPr lang="hu-HU" sz="3200" b="1" baseline="-25000">
              <a:effectLst>
                <a:outerShdw blurRad="38100" dist="38100" dir="2700000" algn="tl">
                  <a:srgbClr val="C0C0C0"/>
                </a:outerShdw>
              </a:effectLst>
              <a:latin typeface="Tahoma"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22E8CFF4-9674-428B-AB60-E79402980F50}"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B9949454-C79F-4638-8D81-92630500463B}" type="slidenum">
              <a:rPr lang="hu-HU"/>
              <a:pPr/>
              <a:t>51</a:t>
            </a:fld>
            <a:endParaRPr lang="hu-HU">
              <a:latin typeface="Times New Roman" pitchFamily="18" charset="0"/>
            </a:endParaRPr>
          </a:p>
        </p:txBody>
      </p:sp>
      <p:sp>
        <p:nvSpPr>
          <p:cNvPr id="223234"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23235" name="Picture 3" descr="D:\Users\Tamus\Villkörny\4.ea\sketch\TESTAR.BMP"/>
          <p:cNvPicPr>
            <a:picLocks noChangeAspect="1" noChangeArrowheads="1"/>
          </p:cNvPicPr>
          <p:nvPr/>
        </p:nvPicPr>
        <p:blipFill>
          <a:blip r:embed="rId2" r:link="rId3" cstate="print"/>
          <a:srcRect/>
          <a:stretch>
            <a:fillRect/>
          </a:stretch>
        </p:blipFill>
        <p:spPr bwMode="auto">
          <a:xfrm>
            <a:off x="685800" y="2438400"/>
            <a:ext cx="7696200" cy="3221038"/>
          </a:xfrm>
          <a:prstGeom prst="rect">
            <a:avLst/>
          </a:prstGeom>
          <a:noFill/>
        </p:spPr>
      </p:pic>
      <p:sp>
        <p:nvSpPr>
          <p:cNvPr id="223236" name="Rectangle 4"/>
          <p:cNvSpPr>
            <a:spLocks noChangeArrowheads="1"/>
          </p:cNvSpPr>
          <p:nvPr/>
        </p:nvSpPr>
        <p:spPr bwMode="auto">
          <a:xfrm>
            <a:off x="457200" y="1447800"/>
            <a:ext cx="8382000" cy="990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Villamos erőtér által létrehozott testáramok</a:t>
            </a:r>
            <a:endParaRPr lang="hu-HU" sz="3200" b="1" baseline="-25000">
              <a:effectLst>
                <a:outerShdw blurRad="38100" dist="38100" dir="2700000" algn="tl">
                  <a:srgbClr val="C0C0C0"/>
                </a:outerShdw>
              </a:effectLst>
              <a:latin typeface="Tahoma"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758B66F4-C386-4723-A21B-6C2921D45419}"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90F1B62C-0F31-46C0-A189-D2ADBEE30E2D}" type="slidenum">
              <a:rPr lang="hu-HU"/>
              <a:pPr/>
              <a:t>52</a:t>
            </a:fld>
            <a:endParaRPr lang="hu-HU">
              <a:latin typeface="Times New Roman" pitchFamily="18" charset="0"/>
            </a:endParaRPr>
          </a:p>
        </p:txBody>
      </p:sp>
      <p:sp>
        <p:nvSpPr>
          <p:cNvPr id="224258"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
        <p:nvSpPr>
          <p:cNvPr id="224259" name="Rectangle 3"/>
          <p:cNvSpPr>
            <a:spLocks noChangeArrowheads="1"/>
          </p:cNvSpPr>
          <p:nvPr/>
        </p:nvSpPr>
        <p:spPr bwMode="auto">
          <a:xfrm>
            <a:off x="457200" y="1219200"/>
            <a:ext cx="8382000" cy="990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Mágneses erőtér által létrehozott testáramok [mA/m</a:t>
            </a:r>
            <a:r>
              <a:rPr lang="hu-HU" sz="3200" b="1" baseline="30000">
                <a:effectLst>
                  <a:outerShdw blurRad="38100" dist="38100" dir="2700000" algn="tl">
                    <a:srgbClr val="C0C0C0"/>
                  </a:outerShdw>
                </a:effectLst>
                <a:latin typeface="Tahoma" pitchFamily="34" charset="0"/>
              </a:rPr>
              <a:t>2</a:t>
            </a:r>
            <a:r>
              <a:rPr lang="hu-HU" sz="3200" b="1">
                <a:effectLst>
                  <a:outerShdw blurRad="38100" dist="38100" dir="2700000" algn="tl">
                    <a:srgbClr val="C0C0C0"/>
                  </a:outerShdw>
                </a:effectLst>
                <a:latin typeface="Tahoma" pitchFamily="34" charset="0"/>
              </a:rPr>
              <a:t>]</a:t>
            </a:r>
            <a:endParaRPr lang="hu-HU" sz="3200" b="1" baseline="-25000">
              <a:effectLst>
                <a:outerShdw blurRad="38100" dist="38100" dir="2700000" algn="tl">
                  <a:srgbClr val="C0C0C0"/>
                </a:outerShdw>
              </a:effectLst>
              <a:latin typeface="Tahoma" pitchFamily="34" charset="0"/>
            </a:endParaRPr>
          </a:p>
        </p:txBody>
      </p:sp>
      <p:graphicFrame>
        <p:nvGraphicFramePr>
          <p:cNvPr id="224260" name="Object 4"/>
          <p:cNvGraphicFramePr>
            <a:graphicFrameLocks noChangeAspect="1"/>
          </p:cNvGraphicFramePr>
          <p:nvPr/>
        </p:nvGraphicFramePr>
        <p:xfrm>
          <a:off x="762000" y="2743200"/>
          <a:ext cx="7707313" cy="2271713"/>
        </p:xfrm>
        <a:graphic>
          <a:graphicData uri="http://schemas.openxmlformats.org/presentationml/2006/ole">
            <p:oleObj spid="_x0000_s224260" name="Dokumentum" r:id="rId3" imgW="7795800" imgH="2300400" progId="Word.Document.8">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1"/>
          <p:cNvSpPr>
            <a:spLocks noGrp="1"/>
          </p:cNvSpPr>
          <p:nvPr>
            <p:ph type="dt" sz="half" idx="10"/>
          </p:nvPr>
        </p:nvSpPr>
        <p:spPr/>
        <p:txBody>
          <a:bodyPr/>
          <a:lstStyle/>
          <a:p>
            <a:fld id="{D7F0174F-2587-41D6-8075-E9767A24322B}" type="datetime1">
              <a:rPr lang="hu-HU"/>
              <a:pPr/>
              <a:t>2011.12.14.</a:t>
            </a:fld>
            <a:endParaRPr lang="hu-HU">
              <a:latin typeface="Times New Roman" pitchFamily="18" charset="0"/>
            </a:endParaRPr>
          </a:p>
        </p:txBody>
      </p:sp>
      <p:sp>
        <p:nvSpPr>
          <p:cNvPr id="5" name="Dia számának helye 2"/>
          <p:cNvSpPr>
            <a:spLocks noGrp="1"/>
          </p:cNvSpPr>
          <p:nvPr>
            <p:ph type="sldNum" sz="quarter" idx="11"/>
          </p:nvPr>
        </p:nvSpPr>
        <p:spPr/>
        <p:txBody>
          <a:bodyPr/>
          <a:lstStyle/>
          <a:p>
            <a:fld id="{C6F73CCB-AB31-45E3-87AF-8B6BC80CF0DC}" type="slidenum">
              <a:rPr lang="hu-HU"/>
              <a:pPr/>
              <a:t>53</a:t>
            </a:fld>
            <a:endParaRPr lang="hu-HU">
              <a:latin typeface="Times New Roman" pitchFamily="18" charset="0"/>
            </a:endParaRPr>
          </a:p>
        </p:txBody>
      </p:sp>
      <p:sp>
        <p:nvSpPr>
          <p:cNvPr id="225282"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
        <p:nvSpPr>
          <p:cNvPr id="225283" name="Rectangle 3"/>
          <p:cNvSpPr>
            <a:spLocks noChangeArrowheads="1"/>
          </p:cNvSpPr>
          <p:nvPr/>
        </p:nvSpPr>
        <p:spPr bwMode="auto">
          <a:xfrm>
            <a:off x="2057400" y="1752600"/>
            <a:ext cx="5562600" cy="38100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Határértékek 50 Hz-re</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villamos erőtér</a:t>
            </a:r>
          </a:p>
          <a:p>
            <a:pPr marL="1143000" lvl="2" indent="-228600">
              <a:spcBef>
                <a:spcPct val="20000"/>
              </a:spcBef>
              <a:buFontTx/>
              <a:buChar char="›"/>
            </a:pPr>
            <a:r>
              <a:rPr lang="hu-HU" b="1">
                <a:effectLst>
                  <a:outerShdw blurRad="38100" dist="38100" dir="2700000" algn="tl">
                    <a:srgbClr val="C0C0C0"/>
                  </a:outerShdw>
                </a:effectLst>
                <a:latin typeface="Tahoma" pitchFamily="34" charset="0"/>
              </a:rPr>
              <a:t>foglalkozási: 10 kV/m</a:t>
            </a:r>
          </a:p>
          <a:p>
            <a:pPr marL="1143000" lvl="2" indent="-228600">
              <a:spcBef>
                <a:spcPct val="20000"/>
              </a:spcBef>
              <a:buFontTx/>
              <a:buChar char="›"/>
            </a:pPr>
            <a:r>
              <a:rPr lang="hu-HU" b="1">
                <a:effectLst>
                  <a:outerShdw blurRad="38100" dist="38100" dir="2700000" algn="tl">
                    <a:srgbClr val="C0C0C0"/>
                  </a:outerShdw>
                </a:effectLst>
                <a:latin typeface="Tahoma" pitchFamily="34" charset="0"/>
              </a:rPr>
              <a:t>lakossági: 5 kV/m</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mágneses erőtér</a:t>
            </a:r>
          </a:p>
          <a:p>
            <a:pPr marL="1143000" lvl="2" indent="-228600">
              <a:spcBef>
                <a:spcPct val="20000"/>
              </a:spcBef>
              <a:buFontTx/>
              <a:buChar char="›"/>
            </a:pPr>
            <a:r>
              <a:rPr lang="hu-HU" b="1">
                <a:effectLst>
                  <a:outerShdw blurRad="38100" dist="38100" dir="2700000" algn="tl">
                    <a:srgbClr val="C0C0C0"/>
                  </a:outerShdw>
                </a:effectLst>
                <a:latin typeface="Tahoma" pitchFamily="34" charset="0"/>
              </a:rPr>
              <a:t>foglalkozási: 500</a:t>
            </a:r>
            <a:r>
              <a:rPr lang="hu-HU" b="1">
                <a:effectLst>
                  <a:outerShdw blurRad="38100" dist="38100" dir="2700000" algn="tl">
                    <a:srgbClr val="C0C0C0"/>
                  </a:outerShdw>
                </a:effectLst>
                <a:latin typeface="Tahoma" pitchFamily="34" charset="0"/>
                <a:sym typeface="Symbol" pitchFamily="18" charset="2"/>
              </a:rPr>
              <a:t> T</a:t>
            </a:r>
          </a:p>
          <a:p>
            <a:pPr marL="1143000" lvl="2" indent="-228600">
              <a:spcBef>
                <a:spcPct val="20000"/>
              </a:spcBef>
              <a:buFontTx/>
              <a:buChar char="›"/>
            </a:pPr>
            <a:r>
              <a:rPr lang="hu-HU" b="1">
                <a:effectLst>
                  <a:outerShdw blurRad="38100" dist="38100" dir="2700000" algn="tl">
                    <a:srgbClr val="C0C0C0"/>
                  </a:outerShdw>
                </a:effectLst>
                <a:latin typeface="Tahoma" pitchFamily="34" charset="0"/>
                <a:sym typeface="Symbol" pitchFamily="18" charset="2"/>
              </a:rPr>
              <a:t>lakossági: 100 T</a:t>
            </a:r>
            <a:endParaRPr lang="hu-HU" b="1">
              <a:effectLst>
                <a:outerShdw blurRad="38100" dist="38100" dir="2700000" algn="tl">
                  <a:srgbClr val="C0C0C0"/>
                </a:outerShdw>
              </a:effectLst>
              <a:latin typeface="Tahoma" pitchFamily="34" charset="0"/>
            </a:endParaRPr>
          </a:p>
          <a:p>
            <a:pPr marL="742950" lvl="1" indent="-285750">
              <a:spcBef>
                <a:spcPct val="20000"/>
              </a:spcBef>
              <a:buFontTx/>
              <a:buChar char="–"/>
            </a:pPr>
            <a:endParaRPr lang="hu-HU" sz="2800" b="1" baseline="-25000">
              <a:effectLst>
                <a:outerShdw blurRad="38100" dist="38100" dir="2700000" algn="tl">
                  <a:srgbClr val="C0C0C0"/>
                </a:outerShdw>
              </a:effectLst>
              <a:latin typeface="Tahoma"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7CB55A1B-594E-4C50-A5C1-7346D416BB4B}"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B767A0AC-6AA8-4333-9399-4331CD4399BE}" type="slidenum">
              <a:rPr lang="hu-HU"/>
              <a:pPr/>
              <a:t>54</a:t>
            </a:fld>
            <a:endParaRPr lang="hu-HU">
              <a:latin typeface="Times New Roman" pitchFamily="18" charset="0"/>
            </a:endParaRPr>
          </a:p>
        </p:txBody>
      </p:sp>
      <p:pic>
        <p:nvPicPr>
          <p:cNvPr id="226306" name="Picture 2" descr="D:\Users\Tamus\Villkörny\3.ea\Sketch3\3FTVV.BMP"/>
          <p:cNvPicPr>
            <a:picLocks noChangeAspect="1" noChangeArrowheads="1"/>
          </p:cNvPicPr>
          <p:nvPr/>
        </p:nvPicPr>
        <p:blipFill>
          <a:blip r:embed="rId2" r:link="rId3" cstate="print"/>
          <a:srcRect/>
          <a:stretch>
            <a:fillRect/>
          </a:stretch>
        </p:blipFill>
        <p:spPr bwMode="auto">
          <a:xfrm>
            <a:off x="2057400" y="2286000"/>
            <a:ext cx="5181600" cy="4176713"/>
          </a:xfrm>
          <a:prstGeom prst="rect">
            <a:avLst/>
          </a:prstGeom>
          <a:noFill/>
        </p:spPr>
      </p:pic>
      <p:sp>
        <p:nvSpPr>
          <p:cNvPr id="226307" name="Rectangle 3"/>
          <p:cNvSpPr>
            <a:spLocks noChangeArrowheads="1"/>
          </p:cNvSpPr>
          <p:nvPr/>
        </p:nvSpPr>
        <p:spPr bwMode="auto">
          <a:xfrm>
            <a:off x="685800" y="1447800"/>
            <a:ext cx="76200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Háromfázisú távvezeték villamos erőtere</a:t>
            </a:r>
            <a:endParaRPr lang="hu-HU" sz="3200" b="1">
              <a:effectLst>
                <a:outerShdw blurRad="38100" dist="38100" dir="2700000" algn="tl">
                  <a:srgbClr val="C0C0C0"/>
                </a:outerShdw>
              </a:effectLst>
              <a:latin typeface="Tahoma" pitchFamily="34" charset="0"/>
            </a:endParaRPr>
          </a:p>
        </p:txBody>
      </p:sp>
      <p:sp>
        <p:nvSpPr>
          <p:cNvPr id="226308" name="Rectangle 4"/>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713C60F0-A9B0-4929-8D81-B4DB60EE14C0}"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9D467402-595B-4092-A71C-73D11BB2BAB0}" type="slidenum">
              <a:rPr lang="hu-HU"/>
              <a:pPr/>
              <a:t>55</a:t>
            </a:fld>
            <a:endParaRPr lang="hu-HU">
              <a:latin typeface="Times New Roman" pitchFamily="18" charset="0"/>
            </a:endParaRPr>
          </a:p>
        </p:txBody>
      </p:sp>
      <p:sp>
        <p:nvSpPr>
          <p:cNvPr id="227330" name="Rectangle 2"/>
          <p:cNvSpPr>
            <a:spLocks noChangeArrowheads="1"/>
          </p:cNvSpPr>
          <p:nvPr/>
        </p:nvSpPr>
        <p:spPr bwMode="auto">
          <a:xfrm>
            <a:off x="685800" y="1447800"/>
            <a:ext cx="76200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Háromfázisú távvezeték villamos erőtere</a:t>
            </a:r>
            <a:endParaRPr lang="hu-HU" sz="3200" b="1">
              <a:effectLst>
                <a:outerShdw blurRad="38100" dist="38100" dir="2700000" algn="tl">
                  <a:srgbClr val="C0C0C0"/>
                </a:outerShdw>
              </a:effectLst>
              <a:latin typeface="Tahoma" pitchFamily="34" charset="0"/>
            </a:endParaRPr>
          </a:p>
        </p:txBody>
      </p:sp>
      <p:pic>
        <p:nvPicPr>
          <p:cNvPr id="227331" name="Picture 3" descr="D:\Users\Tamus\Villkörny\3.ea\Sketch3\400KVVET.BMP"/>
          <p:cNvPicPr>
            <a:picLocks noChangeAspect="1" noChangeArrowheads="1"/>
          </p:cNvPicPr>
          <p:nvPr/>
        </p:nvPicPr>
        <p:blipFill>
          <a:blip r:embed="rId3" r:link="rId4" cstate="print"/>
          <a:srcRect/>
          <a:stretch>
            <a:fillRect/>
          </a:stretch>
        </p:blipFill>
        <p:spPr bwMode="auto">
          <a:xfrm>
            <a:off x="1371600" y="2133600"/>
            <a:ext cx="6553200" cy="4278313"/>
          </a:xfrm>
          <a:prstGeom prst="rect">
            <a:avLst/>
          </a:prstGeom>
          <a:noFill/>
        </p:spPr>
      </p:pic>
      <p:sp>
        <p:nvSpPr>
          <p:cNvPr id="227332" name="Rectangle 4"/>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A6634F4F-A860-4B0A-8710-C042C00B5CEC}"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56E18C1B-288B-415A-A841-F8BA471BC99B}" type="slidenum">
              <a:rPr lang="hu-HU"/>
              <a:pPr/>
              <a:t>56</a:t>
            </a:fld>
            <a:endParaRPr lang="hu-HU">
              <a:latin typeface="Times New Roman" pitchFamily="18" charset="0"/>
            </a:endParaRPr>
          </a:p>
        </p:txBody>
      </p:sp>
      <p:sp>
        <p:nvSpPr>
          <p:cNvPr id="229378"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pic>
        <p:nvPicPr>
          <p:cNvPr id="229379" name="Picture 3" descr="D:\Users\Tamus\Villkörny\4.ea\sketch\TAVLAK.BMP"/>
          <p:cNvPicPr>
            <a:picLocks noChangeAspect="1" noChangeArrowheads="1"/>
          </p:cNvPicPr>
          <p:nvPr/>
        </p:nvPicPr>
        <p:blipFill>
          <a:blip r:embed="rId4" r:link="rId5" cstate="print"/>
          <a:srcRect/>
          <a:stretch>
            <a:fillRect/>
          </a:stretch>
        </p:blipFill>
        <p:spPr bwMode="auto">
          <a:xfrm>
            <a:off x="2286000" y="1600200"/>
            <a:ext cx="4876800" cy="3082925"/>
          </a:xfrm>
          <a:prstGeom prst="rect">
            <a:avLst/>
          </a:prstGeom>
          <a:noFill/>
        </p:spPr>
      </p:pic>
      <p:graphicFrame>
        <p:nvGraphicFramePr>
          <p:cNvPr id="229380" name="Object 4"/>
          <p:cNvGraphicFramePr>
            <a:graphicFrameLocks noChangeAspect="1"/>
          </p:cNvGraphicFramePr>
          <p:nvPr/>
        </p:nvGraphicFramePr>
        <p:xfrm>
          <a:off x="1371600" y="4953000"/>
          <a:ext cx="6580188" cy="1309688"/>
        </p:xfrm>
        <a:graphic>
          <a:graphicData uri="http://schemas.openxmlformats.org/presentationml/2006/ole">
            <p:oleObj spid="_x0000_s229380" name="Dokumentum" r:id="rId6" imgW="6663600" imgH="1333080" progId="Word.Document.8">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6A53D7E7-FB62-4AFE-AD33-5E178F5C31E2}"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0FDB54EB-9DBA-448B-B2B4-005495F215EB}" type="slidenum">
              <a:rPr lang="hu-HU"/>
              <a:pPr/>
              <a:t>57</a:t>
            </a:fld>
            <a:endParaRPr lang="hu-HU">
              <a:latin typeface="Times New Roman" pitchFamily="18" charset="0"/>
            </a:endParaRPr>
          </a:p>
        </p:txBody>
      </p:sp>
      <p:pic>
        <p:nvPicPr>
          <p:cNvPr id="231426" name="Picture 2" descr="D:\Users\Tamus\Villkörny\3.ea\Sketch3\TVMAGNET.BMP"/>
          <p:cNvPicPr>
            <a:picLocks noChangeAspect="1" noChangeArrowheads="1"/>
          </p:cNvPicPr>
          <p:nvPr/>
        </p:nvPicPr>
        <p:blipFill>
          <a:blip r:embed="rId3" r:link="rId4" cstate="print"/>
          <a:srcRect/>
          <a:stretch>
            <a:fillRect/>
          </a:stretch>
        </p:blipFill>
        <p:spPr bwMode="auto">
          <a:xfrm>
            <a:off x="1143000" y="2133600"/>
            <a:ext cx="7010400" cy="3965575"/>
          </a:xfrm>
          <a:prstGeom prst="rect">
            <a:avLst/>
          </a:prstGeom>
          <a:noFill/>
        </p:spPr>
      </p:pic>
      <p:sp>
        <p:nvSpPr>
          <p:cNvPr id="231427" name="Rectangle 3"/>
          <p:cNvSpPr>
            <a:spLocks noChangeArrowheads="1"/>
          </p:cNvSpPr>
          <p:nvPr/>
        </p:nvSpPr>
        <p:spPr bwMode="auto">
          <a:xfrm>
            <a:off x="685800" y="1371600"/>
            <a:ext cx="7620000" cy="5334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Távvezetékek mágneses erőtere</a:t>
            </a:r>
            <a:endParaRPr lang="hu-HU" sz="3200" b="1">
              <a:effectLst>
                <a:outerShdw blurRad="38100" dist="38100" dir="2700000" algn="tl">
                  <a:srgbClr val="C0C0C0"/>
                </a:outerShdw>
              </a:effectLst>
              <a:latin typeface="Tahoma" pitchFamily="34" charset="0"/>
            </a:endParaRPr>
          </a:p>
        </p:txBody>
      </p:sp>
      <p:sp>
        <p:nvSpPr>
          <p:cNvPr id="231428" name="Rectangle 4"/>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36FC56C0-36F9-4ACD-BECD-0E14D6748382}"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9C8135D0-3545-4F33-AF5C-3A48DE7B3AF5}" type="slidenum">
              <a:rPr lang="hu-HU"/>
              <a:pPr/>
              <a:t>58</a:t>
            </a:fld>
            <a:endParaRPr lang="hu-HU">
              <a:latin typeface="Times New Roman" pitchFamily="18" charset="0"/>
            </a:endParaRPr>
          </a:p>
        </p:txBody>
      </p:sp>
      <p:pic>
        <p:nvPicPr>
          <p:cNvPr id="233474" name="Picture 2" descr="D:\Users\Tamus\Villkörny\3.ea\Sketch3\METV.BMP"/>
          <p:cNvPicPr>
            <a:picLocks noChangeAspect="1" noChangeArrowheads="1"/>
          </p:cNvPicPr>
          <p:nvPr/>
        </p:nvPicPr>
        <p:blipFill>
          <a:blip r:embed="rId3" r:link="rId4" cstate="print"/>
          <a:srcRect/>
          <a:stretch>
            <a:fillRect/>
          </a:stretch>
        </p:blipFill>
        <p:spPr bwMode="auto">
          <a:xfrm>
            <a:off x="1828800" y="2438400"/>
            <a:ext cx="5410200" cy="4017963"/>
          </a:xfrm>
          <a:prstGeom prst="rect">
            <a:avLst/>
          </a:prstGeom>
          <a:noFill/>
        </p:spPr>
      </p:pic>
      <p:sp>
        <p:nvSpPr>
          <p:cNvPr id="233475" name="Rectangle 3"/>
          <p:cNvSpPr>
            <a:spLocks noChangeArrowheads="1"/>
          </p:cNvSpPr>
          <p:nvPr/>
        </p:nvSpPr>
        <p:spPr bwMode="auto">
          <a:xfrm>
            <a:off x="685800" y="1295400"/>
            <a:ext cx="76200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Különböző feszültségszintű távvezetékek által keltett mágneses indukció</a:t>
            </a:r>
            <a:endParaRPr lang="hu-HU" sz="3200" b="1">
              <a:effectLst>
                <a:outerShdw blurRad="38100" dist="38100" dir="2700000" algn="tl">
                  <a:srgbClr val="C0C0C0"/>
                </a:outerShdw>
              </a:effectLst>
              <a:latin typeface="Tahoma" pitchFamily="34" charset="0"/>
            </a:endParaRPr>
          </a:p>
        </p:txBody>
      </p:sp>
      <p:sp>
        <p:nvSpPr>
          <p:cNvPr id="233476" name="Rectangle 4"/>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Dátum helye 2"/>
          <p:cNvSpPr>
            <a:spLocks noGrp="1"/>
          </p:cNvSpPr>
          <p:nvPr>
            <p:ph type="dt" sz="half" idx="10"/>
          </p:nvPr>
        </p:nvSpPr>
        <p:spPr/>
        <p:txBody>
          <a:bodyPr/>
          <a:lstStyle/>
          <a:p>
            <a:fld id="{F61397F1-4585-41AB-8B40-A220B5C7C551}" type="datetime1">
              <a:rPr lang="hu-HU"/>
              <a:pPr/>
              <a:t>2011.12.14.</a:t>
            </a:fld>
            <a:endParaRPr lang="hu-HU">
              <a:latin typeface="Times New Roman" pitchFamily="18" charset="0"/>
            </a:endParaRPr>
          </a:p>
        </p:txBody>
      </p:sp>
      <p:sp>
        <p:nvSpPr>
          <p:cNvPr id="89" name="Dia számának helye 3"/>
          <p:cNvSpPr>
            <a:spLocks noGrp="1"/>
          </p:cNvSpPr>
          <p:nvPr>
            <p:ph type="sldNum" sz="quarter" idx="11"/>
          </p:nvPr>
        </p:nvSpPr>
        <p:spPr/>
        <p:txBody>
          <a:bodyPr/>
          <a:lstStyle/>
          <a:p>
            <a:fld id="{BCECC9E5-41D9-412C-BE80-C20E33829C6B}" type="slidenum">
              <a:rPr lang="hu-HU"/>
              <a:pPr/>
              <a:t>59</a:t>
            </a:fld>
            <a:endParaRPr lang="hu-HU">
              <a:latin typeface="Times New Roman" pitchFamily="18" charset="0"/>
            </a:endParaRPr>
          </a:p>
        </p:txBody>
      </p:sp>
      <p:sp>
        <p:nvSpPr>
          <p:cNvPr id="235522"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
        <p:nvSpPr>
          <p:cNvPr id="235523" name="Rectangle 3"/>
          <p:cNvSpPr>
            <a:spLocks noChangeArrowheads="1"/>
          </p:cNvSpPr>
          <p:nvPr/>
        </p:nvSpPr>
        <p:spPr bwMode="auto">
          <a:xfrm>
            <a:off x="684213" y="1125538"/>
            <a:ext cx="7620000" cy="685800"/>
          </a:xfrm>
          <a:prstGeom prst="rect">
            <a:avLst/>
          </a:prstGeom>
          <a:noFill/>
          <a:ln w="9525">
            <a:noFill/>
            <a:miter lim="800000"/>
            <a:headEnd/>
            <a:tailEnd/>
          </a:ln>
          <a:effectLst/>
        </p:spPr>
        <p:txBody>
          <a:bodyPr/>
          <a:lstStyle/>
          <a:p>
            <a:pPr marL="342900" indent="-342900">
              <a:spcBef>
                <a:spcPct val="20000"/>
              </a:spcBef>
            </a:pPr>
            <a:r>
              <a:rPr lang="hu-HU" sz="2800" b="1">
                <a:effectLst>
                  <a:outerShdw blurRad="38100" dist="38100" dir="2700000" algn="tl">
                    <a:srgbClr val="C0C0C0"/>
                  </a:outerShdw>
                </a:effectLst>
                <a:latin typeface="Tahoma" pitchFamily="34" charset="0"/>
              </a:rPr>
              <a:t>Különböző háztartási készülékek által keltett mágneses indukció</a:t>
            </a:r>
            <a:endParaRPr lang="hu-HU" sz="3200" b="1">
              <a:effectLst>
                <a:outerShdw blurRad="38100" dist="38100" dir="2700000" algn="tl">
                  <a:srgbClr val="C0C0C0"/>
                </a:outerShdw>
              </a:effectLst>
              <a:latin typeface="Tahoma" pitchFamily="34" charset="0"/>
            </a:endParaRPr>
          </a:p>
        </p:txBody>
      </p:sp>
      <p:graphicFrame>
        <p:nvGraphicFramePr>
          <p:cNvPr id="235524" name="Group 4"/>
          <p:cNvGraphicFramePr>
            <a:graphicFrameLocks noGrp="1"/>
          </p:cNvGraphicFramePr>
          <p:nvPr>
            <p:ph/>
          </p:nvPr>
        </p:nvGraphicFramePr>
        <p:xfrm>
          <a:off x="1116013" y="2060575"/>
          <a:ext cx="6478587" cy="4368800"/>
        </p:xfrm>
        <a:graphic>
          <a:graphicData uri="http://schemas.openxmlformats.org/drawingml/2006/table">
            <a:tbl>
              <a:tblPr/>
              <a:tblGrid>
                <a:gridCol w="2930525"/>
                <a:gridCol w="1092200"/>
                <a:gridCol w="1227137"/>
                <a:gridCol w="1228725"/>
              </a:tblGrid>
              <a:tr h="242888">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mágneses térerősség [</a:t>
                      </a:r>
                      <a:r>
                        <a:rPr kumimoji="0" lang="hu-HU" sz="1200" b="1" i="0" u="none" strike="noStrike" cap="none" normalizeH="0" baseline="0" smtClean="0">
                          <a:ln>
                            <a:noFill/>
                          </a:ln>
                          <a:solidFill>
                            <a:schemeClr val="tx1"/>
                          </a:solidFill>
                          <a:effectLst/>
                          <a:latin typeface="Tahoma" pitchFamily="34" charset="0"/>
                          <a:cs typeface="Times New Roman" pitchFamily="18" charset="0"/>
                          <a:sym typeface="Symbol" pitchFamily="18" charset="2"/>
                        </a:rPr>
                        <a:t></a:t>
                      </a:r>
                      <a:r>
                        <a:rPr kumimoji="0" lang="hu-HU" sz="1200" b="1" i="0" u="none" strike="noStrike" cap="none" normalizeH="0" baseline="0" smtClean="0">
                          <a:ln>
                            <a:noFill/>
                          </a:ln>
                          <a:solidFill>
                            <a:schemeClr val="tx1"/>
                          </a:solidFill>
                          <a:effectLst/>
                          <a:latin typeface="Tahoma" pitchFamily="34" charset="0"/>
                          <a:cs typeface="Times New Roman" pitchFamily="18" charset="0"/>
                        </a:rPr>
                        <a:t>T]</a:t>
                      </a:r>
                      <a:endParaRPr kumimoji="0" lang="hu-HU" sz="1200" b="1" i="0" u="none" strike="noStrike" cap="none" normalizeH="0" baseline="0" smtClean="0">
                        <a:ln>
                          <a:noFill/>
                        </a:ln>
                        <a:solidFill>
                          <a:schemeClr val="tx1"/>
                        </a:solidFill>
                        <a:effectLst/>
                        <a:latin typeface="Tahoma" pitchFamily="34"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c hMerge="1">
                  <a:txBody>
                    <a:bodyPr/>
                    <a:lstStyle/>
                    <a:p>
                      <a:endParaRPr lang="hu-HU"/>
                    </a:p>
                  </a:txBody>
                  <a:tcPr/>
                </a:tc>
              </a:tr>
              <a:tr h="242888">
                <a:tc vMerge="1">
                  <a:txBody>
                    <a:bodyPr/>
                    <a:lstStyle/>
                    <a:p>
                      <a:endParaRPr lang="hu-HU"/>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10 cm</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30 cm</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50 cm</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Hajszárító</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18,5</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1</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0,46</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Mosogatógép</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2,4</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0,48</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0,18</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Vasaló</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2</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0,3</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Porszívó</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4,5</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0,9</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0,26</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Fénymásoló</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2,7</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0,6</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0,21</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Színes TV</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2</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0,62</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0,22</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Számítógép-monitor</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0,49</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0,21</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0,06</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Mikrohullámú sütő</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12</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2,4</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1,2</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Elektromos óra</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14</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0,46</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0,14</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Citromnyomó</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70</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0,23</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0,09</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Villanytűzhely</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1,15</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0,22</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0,07</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Mosógép</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1,23</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0,82</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0,54</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Varrógép</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2,3</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0,35</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0,12</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Gyümölcscentrifuga</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22</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1,28</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ahoma" pitchFamily="34" charset="0"/>
                          <a:cs typeface="Times New Roman" pitchFamily="18" charset="0"/>
                        </a:rPr>
                        <a:t>0,66</a:t>
                      </a:r>
                      <a:endParaRPr kumimoji="0" lang="hu-H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3"/>
          <p:cNvSpPr>
            <a:spLocks noGrp="1"/>
          </p:cNvSpPr>
          <p:nvPr>
            <p:ph type="dt" sz="half" idx="10"/>
          </p:nvPr>
        </p:nvSpPr>
        <p:spPr/>
        <p:txBody>
          <a:bodyPr/>
          <a:lstStyle/>
          <a:p>
            <a:fld id="{A614CB28-D7B4-4763-806D-860533A2228C}" type="datetime1">
              <a:rPr lang="hu-HU"/>
              <a:pPr/>
              <a:t>2011.12.14.</a:t>
            </a:fld>
            <a:endParaRPr lang="hu-HU">
              <a:latin typeface="Times New Roman" pitchFamily="18" charset="0"/>
            </a:endParaRPr>
          </a:p>
        </p:txBody>
      </p:sp>
      <p:sp>
        <p:nvSpPr>
          <p:cNvPr id="6" name="Dia számának helye 4"/>
          <p:cNvSpPr>
            <a:spLocks noGrp="1"/>
          </p:cNvSpPr>
          <p:nvPr>
            <p:ph type="sldNum" sz="quarter" idx="11"/>
          </p:nvPr>
        </p:nvSpPr>
        <p:spPr/>
        <p:txBody>
          <a:bodyPr/>
          <a:lstStyle/>
          <a:p>
            <a:fld id="{6A19A6A3-0254-406D-8438-0AD43E31548B}" type="slidenum">
              <a:rPr lang="hu-HU"/>
              <a:pPr/>
              <a:t>6</a:t>
            </a:fld>
            <a:endParaRPr lang="hu-HU">
              <a:latin typeface="Times New Roman" pitchFamily="18" charset="0"/>
            </a:endParaRPr>
          </a:p>
        </p:txBody>
      </p:sp>
      <p:sp>
        <p:nvSpPr>
          <p:cNvPr id="155651" name="Rectangle 3"/>
          <p:cNvSpPr>
            <a:spLocks noGrp="1" noChangeArrowheads="1"/>
          </p:cNvSpPr>
          <p:nvPr>
            <p:ph type="body" idx="1"/>
          </p:nvPr>
        </p:nvSpPr>
        <p:spPr>
          <a:xfrm>
            <a:off x="381000" y="1295400"/>
            <a:ext cx="8382000" cy="2133600"/>
          </a:xfrm>
        </p:spPr>
        <p:txBody>
          <a:bodyPr/>
          <a:lstStyle/>
          <a:p>
            <a:r>
              <a:rPr lang="hu-HU"/>
              <a:t>Területfoglalás</a:t>
            </a:r>
          </a:p>
          <a:p>
            <a:pPr lvl="1"/>
            <a:r>
              <a:rPr lang="hu-HU"/>
              <a:t>alállomások: 2,7 km</a:t>
            </a:r>
            <a:r>
              <a:rPr lang="hu-HU" baseline="30000"/>
              <a:t>2</a:t>
            </a:r>
            <a:endParaRPr lang="hu-HU"/>
          </a:p>
          <a:p>
            <a:pPr lvl="1"/>
            <a:r>
              <a:rPr lang="hu-HU"/>
              <a:t>szabadvezetékek oszlopai: 2,99 km</a:t>
            </a:r>
            <a:r>
              <a:rPr lang="hu-HU" baseline="30000"/>
              <a:t>2</a:t>
            </a:r>
            <a:endParaRPr lang="hu-HU"/>
          </a:p>
          <a:p>
            <a:pPr lvl="1"/>
            <a:r>
              <a:rPr lang="hu-HU"/>
              <a:t>szabadvezetékek nyomvonala: 584,3 km</a:t>
            </a:r>
            <a:r>
              <a:rPr lang="hu-HU" baseline="30000"/>
              <a:t>2</a:t>
            </a:r>
          </a:p>
        </p:txBody>
      </p:sp>
      <p:sp>
        <p:nvSpPr>
          <p:cNvPr id="155652" name="Rectangle 4"/>
          <p:cNvSpPr>
            <a:spLocks noGrp="1" noChangeArrowheads="1"/>
          </p:cNvSpPr>
          <p:nvPr>
            <p:ph type="title"/>
          </p:nvPr>
        </p:nvSpPr>
        <p:spPr>
          <a:noFill/>
          <a:ln/>
        </p:spPr>
        <p:txBody>
          <a:bodyPr/>
          <a:lstStyle/>
          <a:p>
            <a:r>
              <a:rPr lang="hu-HU"/>
              <a:t>Hatás a környezetre</a:t>
            </a:r>
          </a:p>
        </p:txBody>
      </p:sp>
      <p:pic>
        <p:nvPicPr>
          <p:cNvPr id="155653" name="Picture 5" descr="D:\Users\Tamus\Villkörny\3.ea\tavvezetek_szanton.jpg"/>
          <p:cNvPicPr>
            <a:picLocks noChangeAspect="1" noChangeArrowheads="1"/>
          </p:cNvPicPr>
          <p:nvPr/>
        </p:nvPicPr>
        <p:blipFill>
          <a:blip r:embed="rId3" r:link="rId4" cstate="print"/>
          <a:srcRect/>
          <a:stretch>
            <a:fillRect/>
          </a:stretch>
        </p:blipFill>
        <p:spPr bwMode="auto">
          <a:xfrm>
            <a:off x="2362200" y="3429000"/>
            <a:ext cx="4897438" cy="320675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p:cNvSpPr>
            <a:spLocks noGrp="1"/>
          </p:cNvSpPr>
          <p:nvPr>
            <p:ph type="dt" sz="half" idx="10"/>
          </p:nvPr>
        </p:nvSpPr>
        <p:spPr/>
        <p:txBody>
          <a:bodyPr/>
          <a:lstStyle/>
          <a:p>
            <a:fld id="{C006A08A-90C2-4398-A966-B62FDD418528}" type="datetime1">
              <a:rPr lang="hu-HU"/>
              <a:pPr/>
              <a:t>2011.12.14.</a:t>
            </a:fld>
            <a:endParaRPr lang="hu-HU">
              <a:latin typeface="Times New Roman" pitchFamily="18" charset="0"/>
            </a:endParaRPr>
          </a:p>
        </p:txBody>
      </p:sp>
      <p:sp>
        <p:nvSpPr>
          <p:cNvPr id="5" name="Dia számának helye 4"/>
          <p:cNvSpPr>
            <a:spLocks noGrp="1"/>
          </p:cNvSpPr>
          <p:nvPr>
            <p:ph type="sldNum" sz="quarter" idx="11"/>
          </p:nvPr>
        </p:nvSpPr>
        <p:spPr/>
        <p:txBody>
          <a:bodyPr/>
          <a:lstStyle/>
          <a:p>
            <a:fld id="{1541EEE5-00B6-49FC-BAAF-A0DDB218D3C5}" type="slidenum">
              <a:rPr lang="hu-HU"/>
              <a:pPr/>
              <a:t>60</a:t>
            </a:fld>
            <a:endParaRPr lang="hu-HU">
              <a:latin typeface="Times New Roman" pitchFamily="18" charset="0"/>
            </a:endParaRPr>
          </a:p>
        </p:txBody>
      </p:sp>
      <p:sp>
        <p:nvSpPr>
          <p:cNvPr id="237570" name="Rectangle 2"/>
          <p:cNvSpPr>
            <a:spLocks noGrp="1" noChangeArrowheads="1"/>
          </p:cNvSpPr>
          <p:nvPr>
            <p:ph type="body" idx="1"/>
          </p:nvPr>
        </p:nvSpPr>
        <p:spPr/>
        <p:txBody>
          <a:bodyPr/>
          <a:lstStyle/>
          <a:p>
            <a:r>
              <a:rPr lang="hu-HU"/>
              <a:t>Epidemiológiai vizsgálatok</a:t>
            </a:r>
          </a:p>
          <a:p>
            <a:pPr lvl="1"/>
            <a:r>
              <a:rPr lang="hu-HU"/>
              <a:t>Case-control</a:t>
            </a:r>
          </a:p>
          <a:p>
            <a:pPr lvl="1"/>
            <a:r>
              <a:rPr lang="hu-HU"/>
              <a:t>Kohort</a:t>
            </a:r>
            <a:endParaRPr lang="en-US"/>
          </a:p>
        </p:txBody>
      </p:sp>
      <p:sp>
        <p:nvSpPr>
          <p:cNvPr id="237571" name="Rectangle 3"/>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Dátum helye 3"/>
          <p:cNvSpPr>
            <a:spLocks noGrp="1"/>
          </p:cNvSpPr>
          <p:nvPr>
            <p:ph type="dt" sz="half" idx="10"/>
          </p:nvPr>
        </p:nvSpPr>
        <p:spPr/>
        <p:txBody>
          <a:bodyPr/>
          <a:lstStyle/>
          <a:p>
            <a:fld id="{3A99A372-26B6-4ADC-AD03-916AD2999AB2}" type="datetime1">
              <a:rPr lang="hu-HU"/>
              <a:pPr/>
              <a:t>2011.12.14.</a:t>
            </a:fld>
            <a:endParaRPr lang="hu-HU">
              <a:latin typeface="Times New Roman" pitchFamily="18" charset="0"/>
            </a:endParaRPr>
          </a:p>
        </p:txBody>
      </p:sp>
      <p:sp>
        <p:nvSpPr>
          <p:cNvPr id="59" name="Dia számának helye 4"/>
          <p:cNvSpPr>
            <a:spLocks noGrp="1"/>
          </p:cNvSpPr>
          <p:nvPr>
            <p:ph type="sldNum" sz="quarter" idx="11"/>
          </p:nvPr>
        </p:nvSpPr>
        <p:spPr/>
        <p:txBody>
          <a:bodyPr/>
          <a:lstStyle/>
          <a:p>
            <a:fld id="{E3CCEF5E-7401-4D1F-B649-C1EA17CF89CC}" type="slidenum">
              <a:rPr lang="hu-HU"/>
              <a:pPr/>
              <a:t>61</a:t>
            </a:fld>
            <a:endParaRPr lang="hu-HU">
              <a:latin typeface="Times New Roman" pitchFamily="18" charset="0"/>
            </a:endParaRPr>
          </a:p>
        </p:txBody>
      </p:sp>
      <p:sp>
        <p:nvSpPr>
          <p:cNvPr id="239618" name="Rectangle 2"/>
          <p:cNvSpPr>
            <a:spLocks noGrp="1" noChangeArrowheads="1"/>
          </p:cNvSpPr>
          <p:nvPr>
            <p:ph type="body" idx="1"/>
          </p:nvPr>
        </p:nvSpPr>
        <p:spPr>
          <a:xfrm>
            <a:off x="323850" y="1196975"/>
            <a:ext cx="8642350" cy="647700"/>
          </a:xfrm>
        </p:spPr>
        <p:txBody>
          <a:bodyPr/>
          <a:lstStyle/>
          <a:p>
            <a:r>
              <a:rPr lang="hu-HU"/>
              <a:t>Magzati növekedésre gyakorolt hatás</a:t>
            </a:r>
            <a:endParaRPr lang="en-US"/>
          </a:p>
        </p:txBody>
      </p:sp>
      <p:sp>
        <p:nvSpPr>
          <p:cNvPr id="239619" name="Rectangle 3"/>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
        <p:nvSpPr>
          <p:cNvPr id="239620" name="Line 4"/>
          <p:cNvSpPr>
            <a:spLocks noChangeShapeType="1"/>
          </p:cNvSpPr>
          <p:nvPr/>
        </p:nvSpPr>
        <p:spPr bwMode="auto">
          <a:xfrm>
            <a:off x="5721350" y="2211388"/>
            <a:ext cx="0" cy="0"/>
          </a:xfrm>
          <a:prstGeom prst="line">
            <a:avLst/>
          </a:prstGeom>
          <a:noFill/>
          <a:ln w="12700" cap="rnd">
            <a:solidFill>
              <a:srgbClr val="000000"/>
            </a:solidFill>
            <a:round/>
            <a:headEnd/>
            <a:tailEnd/>
          </a:ln>
          <a:effectLst/>
        </p:spPr>
        <p:txBody>
          <a:bodyPr/>
          <a:lstStyle/>
          <a:p>
            <a:endParaRPr lang="hu-HU"/>
          </a:p>
        </p:txBody>
      </p:sp>
      <p:sp>
        <p:nvSpPr>
          <p:cNvPr id="239621" name="Line 5"/>
          <p:cNvSpPr>
            <a:spLocks noChangeShapeType="1"/>
          </p:cNvSpPr>
          <p:nvPr/>
        </p:nvSpPr>
        <p:spPr bwMode="auto">
          <a:xfrm>
            <a:off x="5721350" y="2211388"/>
            <a:ext cx="0" cy="0"/>
          </a:xfrm>
          <a:prstGeom prst="line">
            <a:avLst/>
          </a:prstGeom>
          <a:noFill/>
          <a:ln w="12700" cap="rnd">
            <a:solidFill>
              <a:srgbClr val="000000"/>
            </a:solidFill>
            <a:round/>
            <a:headEnd/>
            <a:tailEnd/>
          </a:ln>
          <a:effectLst/>
        </p:spPr>
        <p:txBody>
          <a:bodyPr/>
          <a:lstStyle/>
          <a:p>
            <a:endParaRPr lang="hu-HU"/>
          </a:p>
        </p:txBody>
      </p:sp>
      <p:graphicFrame>
        <p:nvGraphicFramePr>
          <p:cNvPr id="239622" name="Group 6"/>
          <p:cNvGraphicFramePr>
            <a:graphicFrameLocks noGrp="1"/>
          </p:cNvGraphicFramePr>
          <p:nvPr/>
        </p:nvGraphicFramePr>
        <p:xfrm>
          <a:off x="323850" y="1844675"/>
          <a:ext cx="8424863" cy="4491038"/>
        </p:xfrm>
        <a:graphic>
          <a:graphicData uri="http://schemas.openxmlformats.org/drawingml/2006/table">
            <a:tbl>
              <a:tblPr/>
              <a:tblGrid>
                <a:gridCol w="2352675"/>
                <a:gridCol w="1751013"/>
                <a:gridCol w="1774825"/>
                <a:gridCol w="2546350"/>
              </a:tblGrid>
              <a:tr h="373063">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hu-HU" sz="1600" b="1"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Vizsgálat</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Vizsgáltba bevont kismamák száma</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Kapcsolat a monitorhasználat és a</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r>
              <a:tr h="627063">
                <a:tc vMerge="1">
                  <a:txBody>
                    <a:bodyPr/>
                    <a:lstStyle/>
                    <a:p>
                      <a:endParaRPr lang="hu-HU"/>
                    </a:p>
                  </a:txBody>
                  <a:tcPr/>
                </a:tc>
                <a:tc vMerge="1">
                  <a:txBody>
                    <a:bodyPr/>
                    <a:lstStyle/>
                    <a:p>
                      <a:endParaRPr lang="hu-H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spontán abortusz</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születési rendellenességek</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vMerge="1">
                  <a:txBody>
                    <a:bodyPr/>
                    <a:lstStyle/>
                    <a:p>
                      <a:endParaRPr lang="hu-HU"/>
                    </a:p>
                  </a:txBody>
                  <a:tcPr/>
                </a:tc>
                <a:tc vMerge="1">
                  <a:txBody>
                    <a:bodyPr/>
                    <a:lstStyle/>
                    <a:p>
                      <a:endParaRPr lang="hu-HU"/>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között</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Finn (case-control)</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111</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nem vizsgált</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Montreal (case-control)</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6876</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Svéd (kohort)</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4117</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Svéd (case-control)</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1355</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Michigan</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817</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nem vizsgált</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Norvég (kohort)</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1820</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nem vizsgált</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Kalifornia (case-control)</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1583</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Tahoma" pitchFamily="34" charset="0"/>
                          <a:cs typeface="Times New Roman" pitchFamily="18" charset="0"/>
                        </a:rPr>
                        <a:t>nincs</a:t>
                      </a:r>
                      <a:endParaRPr kumimoji="0" lang="hu-HU" sz="16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1"/>
          <p:cNvSpPr>
            <a:spLocks noGrp="1"/>
          </p:cNvSpPr>
          <p:nvPr>
            <p:ph type="dt" sz="half" idx="10"/>
          </p:nvPr>
        </p:nvSpPr>
        <p:spPr/>
        <p:txBody>
          <a:bodyPr/>
          <a:lstStyle/>
          <a:p>
            <a:fld id="{78C203CA-EBC3-41FF-9D59-528633C5490F}" type="datetime1">
              <a:rPr lang="hu-HU"/>
              <a:pPr/>
              <a:t>2011.12.14.</a:t>
            </a:fld>
            <a:endParaRPr lang="hu-HU">
              <a:latin typeface="Times New Roman" pitchFamily="18" charset="0"/>
            </a:endParaRPr>
          </a:p>
        </p:txBody>
      </p:sp>
      <p:sp>
        <p:nvSpPr>
          <p:cNvPr id="5" name="Dia számának helye 2"/>
          <p:cNvSpPr>
            <a:spLocks noGrp="1"/>
          </p:cNvSpPr>
          <p:nvPr>
            <p:ph type="sldNum" sz="quarter" idx="11"/>
          </p:nvPr>
        </p:nvSpPr>
        <p:spPr/>
        <p:txBody>
          <a:bodyPr/>
          <a:lstStyle/>
          <a:p>
            <a:fld id="{55FBD3E7-7A55-4B98-8FED-68EF8580E6FB}" type="slidenum">
              <a:rPr lang="hu-HU"/>
              <a:pPr/>
              <a:t>62</a:t>
            </a:fld>
            <a:endParaRPr lang="hu-HU">
              <a:latin typeface="Times New Roman" pitchFamily="18" charset="0"/>
            </a:endParaRPr>
          </a:p>
        </p:txBody>
      </p:sp>
      <p:sp>
        <p:nvSpPr>
          <p:cNvPr id="241666" name="Rectangle 2"/>
          <p:cNvSpPr>
            <a:spLocks noChangeArrowheads="1"/>
          </p:cNvSpPr>
          <p:nvPr/>
        </p:nvSpPr>
        <p:spPr bwMode="auto">
          <a:xfrm>
            <a:off x="838200" y="2286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Élettani hatások</a:t>
            </a:r>
          </a:p>
        </p:txBody>
      </p:sp>
      <p:sp>
        <p:nvSpPr>
          <p:cNvPr id="241667"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Rákokozó hatás</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Gyermekkori leukémia</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Gyermekkori agydaganat</a:t>
            </a:r>
          </a:p>
          <a:p>
            <a:pPr marL="742950" lvl="1" indent="-285750">
              <a:spcBef>
                <a:spcPct val="20000"/>
              </a:spcBef>
              <a:buFontTx/>
              <a:buChar char="–"/>
            </a:pPr>
            <a:r>
              <a:rPr lang="hu-HU" sz="2800" b="1">
                <a:effectLst>
                  <a:outerShdw blurRad="38100" dist="38100" dir="2700000" algn="tl">
                    <a:srgbClr val="C0C0C0"/>
                  </a:outerShdw>
                </a:effectLst>
                <a:latin typeface="Tahoma" pitchFamily="34" charset="0"/>
              </a:rPr>
              <a:t>Egyéb rákfajták</a:t>
            </a:r>
          </a:p>
          <a:p>
            <a:pPr marL="742950" lvl="1" indent="-285750">
              <a:spcBef>
                <a:spcPct val="20000"/>
              </a:spcBef>
              <a:buFontTx/>
              <a:buChar char="–"/>
            </a:pPr>
            <a:endParaRPr lang="en-US" sz="2800" b="1">
              <a:effectLst>
                <a:outerShdw blurRad="38100" dist="38100" dir="2700000" algn="tl">
                  <a:srgbClr val="C0C0C0"/>
                </a:outerShdw>
              </a:effectLst>
              <a:latin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F555BBCA-2524-4E95-9B17-515329A4A465}"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AEA57FEF-D4D1-4892-BC43-12DC1F7D05FB}" type="slidenum">
              <a:rPr lang="hu-HU"/>
              <a:pPr/>
              <a:t>7</a:t>
            </a:fld>
            <a:endParaRPr lang="hu-HU">
              <a:latin typeface="Times New Roman" pitchFamily="18" charset="0"/>
            </a:endParaRPr>
          </a:p>
        </p:txBody>
      </p:sp>
      <p:sp>
        <p:nvSpPr>
          <p:cNvPr id="163842" name="Rectangle 2"/>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pic>
        <p:nvPicPr>
          <p:cNvPr id="163843" name="Picture 3" descr="D:\Users\Tamus\Villkörny\3.ea\Massachusettspowerplant.jpg"/>
          <p:cNvPicPr>
            <a:picLocks noChangeAspect="1" noChangeArrowheads="1"/>
          </p:cNvPicPr>
          <p:nvPr/>
        </p:nvPicPr>
        <p:blipFill>
          <a:blip r:embed="rId3" r:link="rId4" cstate="print"/>
          <a:srcRect/>
          <a:stretch>
            <a:fillRect/>
          </a:stretch>
        </p:blipFill>
        <p:spPr bwMode="auto">
          <a:xfrm>
            <a:off x="381000" y="1066800"/>
            <a:ext cx="8458200" cy="5341938"/>
          </a:xfrm>
          <a:prstGeom prst="rect">
            <a:avLst/>
          </a:prstGeom>
          <a:noFill/>
        </p:spPr>
      </p:pic>
      <p:sp>
        <p:nvSpPr>
          <p:cNvPr id="163844" name="Rectangle 4"/>
          <p:cNvSpPr>
            <a:spLocks noChangeArrowheads="1"/>
          </p:cNvSpPr>
          <p:nvPr/>
        </p:nvSpPr>
        <p:spPr bwMode="auto">
          <a:xfrm>
            <a:off x="3733800" y="6400800"/>
            <a:ext cx="2209800" cy="304800"/>
          </a:xfrm>
          <a:prstGeom prst="rect">
            <a:avLst/>
          </a:prstGeom>
          <a:noFill/>
          <a:ln w="9525">
            <a:noFill/>
            <a:miter lim="800000"/>
            <a:headEnd/>
            <a:tailEnd/>
          </a:ln>
          <a:effectLst/>
        </p:spPr>
        <p:txBody>
          <a:bodyPr/>
          <a:lstStyle/>
          <a:p>
            <a:pPr marL="342900" indent="-342900">
              <a:spcBef>
                <a:spcPct val="20000"/>
              </a:spcBef>
            </a:pPr>
            <a:r>
              <a:rPr lang="hu-HU" sz="2000" b="1">
                <a:effectLst>
                  <a:outerShdw blurRad="38100" dist="38100" dir="2700000" algn="tl">
                    <a:srgbClr val="C0C0C0"/>
                  </a:outerShdw>
                </a:effectLst>
                <a:latin typeface="Tahoma" pitchFamily="34" charset="0"/>
              </a:rPr>
              <a:t>Yankee Rowe</a:t>
            </a:r>
            <a:r>
              <a:rPr lang="hu-HU" sz="2000" b="1">
                <a:effectLst>
                  <a:outerShdw blurRad="38100" dist="38100" dir="2700000" algn="tl">
                    <a:srgbClr val="C0C0C0"/>
                  </a:outerShdw>
                </a:effectLst>
                <a:latin typeface="Arial"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3"/>
          <p:cNvSpPr>
            <a:spLocks noGrp="1"/>
          </p:cNvSpPr>
          <p:nvPr>
            <p:ph type="dt" sz="half" idx="10"/>
          </p:nvPr>
        </p:nvSpPr>
        <p:spPr/>
        <p:txBody>
          <a:bodyPr/>
          <a:lstStyle/>
          <a:p>
            <a:fld id="{A22C50C1-8F76-4845-8CC2-71504E452213}" type="datetime1">
              <a:rPr lang="hu-HU"/>
              <a:pPr/>
              <a:t>2011.12.14.</a:t>
            </a:fld>
            <a:endParaRPr lang="hu-HU">
              <a:latin typeface="Times New Roman" pitchFamily="18" charset="0"/>
            </a:endParaRPr>
          </a:p>
        </p:txBody>
      </p:sp>
      <p:sp>
        <p:nvSpPr>
          <p:cNvPr id="6" name="Dia számának helye 4"/>
          <p:cNvSpPr>
            <a:spLocks noGrp="1"/>
          </p:cNvSpPr>
          <p:nvPr>
            <p:ph type="sldNum" sz="quarter" idx="11"/>
          </p:nvPr>
        </p:nvSpPr>
        <p:spPr/>
        <p:txBody>
          <a:bodyPr/>
          <a:lstStyle/>
          <a:p>
            <a:fld id="{7BB40632-772E-420B-B63F-4ED48199C834}" type="slidenum">
              <a:rPr lang="hu-HU"/>
              <a:pPr/>
              <a:t>8</a:t>
            </a:fld>
            <a:endParaRPr lang="hu-HU">
              <a:latin typeface="Times New Roman" pitchFamily="18" charset="0"/>
            </a:endParaRPr>
          </a:p>
        </p:txBody>
      </p:sp>
      <p:sp>
        <p:nvSpPr>
          <p:cNvPr id="160771" name="Rectangle 3"/>
          <p:cNvSpPr>
            <a:spLocks noGrp="1" noChangeArrowheads="1"/>
          </p:cNvSpPr>
          <p:nvPr>
            <p:ph type="body" idx="1"/>
          </p:nvPr>
        </p:nvSpPr>
        <p:spPr>
          <a:xfrm>
            <a:off x="685800" y="1981200"/>
            <a:ext cx="7772400" cy="2514600"/>
          </a:xfrm>
        </p:spPr>
        <p:txBody>
          <a:bodyPr/>
          <a:lstStyle/>
          <a:p>
            <a:r>
              <a:rPr lang="hu-HU"/>
              <a:t>Vegyi anyagok</a:t>
            </a:r>
          </a:p>
          <a:p>
            <a:pPr lvl="1"/>
            <a:r>
              <a:rPr lang="hu-HU"/>
              <a:t>gáznemű (CO</a:t>
            </a:r>
            <a:r>
              <a:rPr lang="hu-HU" baseline="-25000"/>
              <a:t>2</a:t>
            </a:r>
            <a:r>
              <a:rPr lang="hu-HU"/>
              <a:t>, NO</a:t>
            </a:r>
            <a:r>
              <a:rPr lang="hu-HU" baseline="-25000"/>
              <a:t>2 </a:t>
            </a:r>
            <a:r>
              <a:rPr lang="hu-HU"/>
              <a:t> stb.)</a:t>
            </a:r>
          </a:p>
          <a:p>
            <a:pPr lvl="1"/>
            <a:r>
              <a:rPr lang="hu-HU"/>
              <a:t>folyékony (Hg, olajok stb. )</a:t>
            </a:r>
          </a:p>
          <a:p>
            <a:pPr lvl="1"/>
            <a:r>
              <a:rPr lang="hu-HU"/>
              <a:t>szilárd (pernye, salak, nehézfémek stb.)</a:t>
            </a:r>
          </a:p>
        </p:txBody>
      </p:sp>
      <p:sp>
        <p:nvSpPr>
          <p:cNvPr id="160772" name="Rectangle 4"/>
          <p:cNvSpPr>
            <a:spLocks noGrp="1" noChangeArrowheads="1"/>
          </p:cNvSpPr>
          <p:nvPr>
            <p:ph type="title"/>
          </p:nvPr>
        </p:nvSpPr>
        <p:spPr>
          <a:noFill/>
          <a:ln/>
        </p:spPr>
        <p:txBody>
          <a:bodyPr/>
          <a:lstStyle/>
          <a:p>
            <a:r>
              <a:rPr lang="hu-HU"/>
              <a:t>Hatás a környezetre</a:t>
            </a:r>
          </a:p>
        </p:txBody>
      </p:sp>
      <p:pic>
        <p:nvPicPr>
          <p:cNvPr id="160774" name="Picture 6" descr="D:\Users\Tamus\Villkörny\3.ea\powerplantnight.gif"/>
          <p:cNvPicPr>
            <a:picLocks noChangeAspect="1" noChangeArrowheads="1"/>
          </p:cNvPicPr>
          <p:nvPr/>
        </p:nvPicPr>
        <p:blipFill>
          <a:blip r:embed="rId3" r:link="rId4" cstate="print"/>
          <a:srcRect/>
          <a:stretch>
            <a:fillRect/>
          </a:stretch>
        </p:blipFill>
        <p:spPr bwMode="auto">
          <a:xfrm>
            <a:off x="3505200" y="3962400"/>
            <a:ext cx="4362450" cy="27146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1"/>
          <p:cNvSpPr>
            <a:spLocks noGrp="1"/>
          </p:cNvSpPr>
          <p:nvPr>
            <p:ph type="dt" sz="half" idx="10"/>
          </p:nvPr>
        </p:nvSpPr>
        <p:spPr/>
        <p:txBody>
          <a:bodyPr/>
          <a:lstStyle/>
          <a:p>
            <a:fld id="{A3DA01D0-B629-46FF-A5CD-C3FB0D650001}" type="datetime1">
              <a:rPr lang="hu-HU"/>
              <a:pPr/>
              <a:t>2011.12.14.</a:t>
            </a:fld>
            <a:endParaRPr lang="hu-HU">
              <a:latin typeface="Times New Roman" pitchFamily="18" charset="0"/>
            </a:endParaRPr>
          </a:p>
        </p:txBody>
      </p:sp>
      <p:sp>
        <p:nvSpPr>
          <p:cNvPr id="6" name="Dia számának helye 2"/>
          <p:cNvSpPr>
            <a:spLocks noGrp="1"/>
          </p:cNvSpPr>
          <p:nvPr>
            <p:ph type="sldNum" sz="quarter" idx="11"/>
          </p:nvPr>
        </p:nvSpPr>
        <p:spPr/>
        <p:txBody>
          <a:bodyPr/>
          <a:lstStyle/>
          <a:p>
            <a:fld id="{B95DAE67-C68D-4D7F-B16D-A464D63342FA}" type="slidenum">
              <a:rPr lang="hu-HU"/>
              <a:pPr/>
              <a:t>9</a:t>
            </a:fld>
            <a:endParaRPr lang="hu-HU">
              <a:latin typeface="Times New Roman" pitchFamily="18" charset="0"/>
            </a:endParaRPr>
          </a:p>
        </p:txBody>
      </p:sp>
      <p:sp>
        <p:nvSpPr>
          <p:cNvPr id="182274" name="Rectangle 3074"/>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r>
              <a:rPr lang="hu-HU" sz="4400" b="1">
                <a:solidFill>
                  <a:schemeClr val="tx2"/>
                </a:solidFill>
                <a:effectLst>
                  <a:outerShdw blurRad="38100" dist="38100" dir="2700000" algn="tl">
                    <a:srgbClr val="C0C0C0"/>
                  </a:outerShdw>
                </a:effectLst>
                <a:latin typeface="Tahoma" pitchFamily="34" charset="0"/>
              </a:rPr>
              <a:t>Hatás a környezetre</a:t>
            </a:r>
          </a:p>
        </p:txBody>
      </p:sp>
      <p:graphicFrame>
        <p:nvGraphicFramePr>
          <p:cNvPr id="244736" name="Object 3072"/>
          <p:cNvGraphicFramePr>
            <a:graphicFrameLocks noChangeAspect="1"/>
          </p:cNvGraphicFramePr>
          <p:nvPr/>
        </p:nvGraphicFramePr>
        <p:xfrm>
          <a:off x="228600" y="2438400"/>
          <a:ext cx="8763000" cy="3124200"/>
        </p:xfrm>
        <a:graphic>
          <a:graphicData uri="http://schemas.openxmlformats.org/presentationml/2006/ole">
            <p:oleObj spid="_x0000_s244736" name="Dokumentum" r:id="rId4" imgW="5856120" imgH="1742400" progId="Word.Document.8">
              <p:embed/>
            </p:oleObj>
          </a:graphicData>
        </a:graphic>
      </p:graphicFrame>
      <p:sp>
        <p:nvSpPr>
          <p:cNvPr id="182277" name="Rectangle 3077"/>
          <p:cNvSpPr>
            <a:spLocks noChangeArrowheads="1"/>
          </p:cNvSpPr>
          <p:nvPr/>
        </p:nvSpPr>
        <p:spPr bwMode="auto">
          <a:xfrm>
            <a:off x="533400" y="1371600"/>
            <a:ext cx="7467600" cy="609600"/>
          </a:xfrm>
          <a:prstGeom prst="rect">
            <a:avLst/>
          </a:prstGeom>
          <a:noFill/>
          <a:ln w="9525">
            <a:noFill/>
            <a:miter lim="800000"/>
            <a:headEnd/>
            <a:tailEnd/>
          </a:ln>
          <a:effectLst/>
        </p:spPr>
        <p:txBody>
          <a:bodyPr/>
          <a:lstStyle/>
          <a:p>
            <a:pPr marL="342900" indent="-342900">
              <a:spcBef>
                <a:spcPct val="20000"/>
              </a:spcBef>
              <a:buFontTx/>
              <a:buChar char="•"/>
            </a:pPr>
            <a:r>
              <a:rPr lang="hu-HU" sz="3200" b="1">
                <a:effectLst>
                  <a:outerShdw blurRad="38100" dist="38100" dir="2700000" algn="tl">
                    <a:srgbClr val="C0C0C0"/>
                  </a:outerShdw>
                </a:effectLst>
                <a:latin typeface="Tahoma" pitchFamily="34" charset="0"/>
              </a:rPr>
              <a:t>Szennyezőanyagok kibocsátása</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33CC"/>
      </a:dk2>
      <a:lt2>
        <a:srgbClr val="808080"/>
      </a:lt2>
      <a:accent1>
        <a:srgbClr val="FFCC99"/>
      </a:accent1>
      <a:accent2>
        <a:srgbClr val="33CC33"/>
      </a:accent2>
      <a:accent3>
        <a:srgbClr val="FFFFFF"/>
      </a:accent3>
      <a:accent4>
        <a:srgbClr val="000000"/>
      </a:accent4>
      <a:accent5>
        <a:srgbClr val="FFE2CA"/>
      </a:accent5>
      <a:accent6>
        <a:srgbClr val="2DB92D"/>
      </a:accent6>
      <a:hlink>
        <a:srgbClr val="66FFFF"/>
      </a:hlink>
      <a:folHlink>
        <a:srgbClr val="FF00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3645</TotalTime>
  <Words>1955</Words>
  <Application>Microsoft Office PowerPoint</Application>
  <PresentationFormat>Diavetítés a képernyőre (4:3 oldalarány)</PresentationFormat>
  <Paragraphs>429</Paragraphs>
  <Slides>62</Slides>
  <Notes>29</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3</vt:i4>
      </vt:variant>
      <vt:variant>
        <vt:lpstr>Diacímek</vt:lpstr>
      </vt:variant>
      <vt:variant>
        <vt:i4>62</vt:i4>
      </vt:variant>
    </vt:vector>
  </HeadingPairs>
  <TitlesOfParts>
    <vt:vector size="71" baseType="lpstr">
      <vt:lpstr>Times New Roman</vt:lpstr>
      <vt:lpstr>Tahoma</vt:lpstr>
      <vt:lpstr>Symbol</vt:lpstr>
      <vt:lpstr>Arial</vt:lpstr>
      <vt:lpstr>MS Sans Serif</vt:lpstr>
      <vt:lpstr>Default Design</vt:lpstr>
      <vt:lpstr>Microsoft Word dokumentum</vt:lpstr>
      <vt:lpstr>Microsoft Word Document</vt:lpstr>
      <vt:lpstr>Microsoft Egyenlet 3.0</vt:lpstr>
      <vt:lpstr>Villamosság élettani hatásai 10. előadás  </vt:lpstr>
      <vt:lpstr>A villamosenergia előnyös tulajdonságai</vt:lpstr>
      <vt:lpstr>Kölcsönhatás a környezettel</vt:lpstr>
      <vt:lpstr>A környezet hatása</vt:lpstr>
      <vt:lpstr>A környezet hatása</vt:lpstr>
      <vt:lpstr>Hatás a környezetre</vt:lpstr>
      <vt:lpstr>7. dia</vt:lpstr>
      <vt:lpstr>Hatás a környezetre</vt:lpstr>
      <vt:lpstr>9. dia</vt:lpstr>
      <vt:lpstr>10. dia</vt:lpstr>
      <vt:lpstr>11. dia</vt:lpstr>
      <vt:lpstr>12. dia</vt:lpstr>
      <vt:lpstr>13. dia</vt:lpstr>
      <vt:lpstr>14. dia</vt:lpstr>
      <vt:lpstr>15. dia</vt:lpstr>
      <vt:lpstr>16. dia</vt:lpstr>
      <vt:lpstr>17. dia</vt:lpstr>
      <vt:lpstr>Hatás a környezetre</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42. dia</vt:lpstr>
      <vt:lpstr>43. dia</vt:lpstr>
      <vt:lpstr>44. dia</vt:lpstr>
      <vt:lpstr>45. dia</vt:lpstr>
      <vt:lpstr>46. dia</vt:lpstr>
      <vt:lpstr>47. dia</vt:lpstr>
      <vt:lpstr>48. dia</vt:lpstr>
      <vt:lpstr>49. dia</vt:lpstr>
      <vt:lpstr>50. dia</vt:lpstr>
      <vt:lpstr>51. dia</vt:lpstr>
      <vt:lpstr>52. dia</vt:lpstr>
      <vt:lpstr>53. dia</vt:lpstr>
      <vt:lpstr>54. dia</vt:lpstr>
      <vt:lpstr>55. dia</vt:lpstr>
      <vt:lpstr>56. dia</vt:lpstr>
      <vt:lpstr>57. dia</vt:lpstr>
      <vt:lpstr>58. dia</vt:lpstr>
      <vt:lpstr>59. dia</vt:lpstr>
      <vt:lpstr>60. dia</vt:lpstr>
      <vt:lpstr>61. dia</vt:lpstr>
      <vt:lpstr>62.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Nincs diacím</dc:title>
  <dc:creator>Kiss István</dc:creator>
  <cp:lastModifiedBy>Pigen</cp:lastModifiedBy>
  <cp:revision>113</cp:revision>
  <dcterms:created xsi:type="dcterms:W3CDTF">2002-04-01T20:24:32Z</dcterms:created>
  <dcterms:modified xsi:type="dcterms:W3CDTF">2011-12-14T11:51:50Z</dcterms:modified>
</cp:coreProperties>
</file>