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257" r:id="rId2"/>
    <p:sldId id="379" r:id="rId3"/>
    <p:sldId id="315" r:id="rId4"/>
    <p:sldId id="316" r:id="rId5"/>
    <p:sldId id="317" r:id="rId6"/>
    <p:sldId id="378" r:id="rId7"/>
    <p:sldId id="318" r:id="rId8"/>
    <p:sldId id="380" r:id="rId9"/>
    <p:sldId id="381" r:id="rId10"/>
    <p:sldId id="320" r:id="rId11"/>
    <p:sldId id="324" r:id="rId12"/>
    <p:sldId id="321" r:id="rId13"/>
    <p:sldId id="323" r:id="rId14"/>
    <p:sldId id="325" r:id="rId15"/>
    <p:sldId id="327" r:id="rId16"/>
    <p:sldId id="328" r:id="rId17"/>
    <p:sldId id="383" r:id="rId18"/>
    <p:sldId id="382" r:id="rId19"/>
    <p:sldId id="331" r:id="rId20"/>
    <p:sldId id="384" r:id="rId21"/>
    <p:sldId id="387" r:id="rId22"/>
    <p:sldId id="333" r:id="rId23"/>
    <p:sldId id="334" r:id="rId24"/>
    <p:sldId id="335" r:id="rId25"/>
    <p:sldId id="338" r:id="rId26"/>
    <p:sldId id="339" r:id="rId27"/>
    <p:sldId id="340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85" r:id="rId39"/>
    <p:sldId id="352" r:id="rId40"/>
    <p:sldId id="353" r:id="rId41"/>
    <p:sldId id="354" r:id="rId42"/>
    <p:sldId id="355" r:id="rId43"/>
    <p:sldId id="376" r:id="rId44"/>
    <p:sldId id="377" r:id="rId45"/>
    <p:sldId id="374" r:id="rId46"/>
    <p:sldId id="375" r:id="rId47"/>
    <p:sldId id="386" r:id="rId48"/>
    <p:sldId id="356" r:id="rId49"/>
    <p:sldId id="357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12E83-F1D7-4A89-A7E5-BF9D8BC50035}" type="datetimeFigureOut">
              <a:rPr lang="hu-HU" smtClean="0"/>
              <a:pPr/>
              <a:t>2011.02.10.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A58D1-5290-4849-BB28-98078B8ECC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74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2CD91E-8458-4BA2-9854-D862E7A66CEA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2B6AA4-47C5-4DAB-B0CC-A472FCCF20F5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A4135-F629-4426-A3DD-91D3ABA28586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A6F8C-36BF-461D-80C4-16CD81D049E7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76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6E44B-F471-4307-8DB9-F2F868BB6562}" type="slidenum">
              <a:rPr lang="hu-HU" smtClean="0"/>
              <a:pPr/>
              <a:t>34</a:t>
            </a:fld>
            <a:endParaRPr lang="hu-HU" smtClean="0"/>
          </a:p>
        </p:txBody>
      </p:sp>
      <p:sp>
        <p:nvSpPr>
          <p:cNvPr id="778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63765C-1FEC-4992-987C-E563498D5488}" type="slidenum">
              <a:rPr lang="hu-HU" smtClean="0"/>
              <a:pPr/>
              <a:t>35</a:t>
            </a:fld>
            <a:endParaRPr lang="hu-HU" smtClean="0"/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1888 Kétfázuisú aszinkron motor és szinkronmotor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58CF5E-CE7D-4885-A889-7A481CC7D242}" type="slidenum">
              <a:rPr lang="hu-HU" smtClean="0"/>
              <a:pPr/>
              <a:t>36</a:t>
            </a:fld>
            <a:endParaRPr lang="hu-HU" smtClean="0"/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F67A8C-47BC-422E-868F-1F320F2C7B1B}" type="slidenum">
              <a:rPr lang="hu-HU" smtClean="0"/>
              <a:pPr/>
              <a:t>41</a:t>
            </a:fld>
            <a:endParaRPr lang="hu-H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1670A9-9C97-4F54-A80E-D845067D1D63}" type="slidenum">
              <a:rPr lang="hu-HU" smtClean="0"/>
              <a:pPr/>
              <a:t>42</a:t>
            </a:fld>
            <a:endParaRPr lang="hu-H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B45BB-927B-4184-96A8-83E34F5068FB}" type="slidenum">
              <a:rPr lang="hu-HU" smtClean="0"/>
              <a:pPr/>
              <a:t>43</a:t>
            </a:fld>
            <a:endParaRPr lang="hu-H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9170DB-BEAD-415A-A305-AE10DBBD20D8}" type="slidenum">
              <a:rPr lang="hu-HU" smtClean="0"/>
              <a:pPr/>
              <a:t>45</a:t>
            </a:fld>
            <a:endParaRPr lang="hu-H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A8A69-B0A7-49AD-AAEB-CABFFB8DDC55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37741A-2EA1-400C-8C64-7BCD545F0E43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41750F-DA9D-4278-84CB-10E505670667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6E9ED4-1BDE-4AC2-AC35-1205A9BF784C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B45BB-927B-4184-96A8-83E34F5068FB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13AC55-58D5-447A-B4C0-C316F1F0D977}" type="slidenum">
              <a:rPr lang="hu-HU" smtClean="0"/>
              <a:pPr/>
              <a:t>28</a:t>
            </a:fld>
            <a:endParaRPr lang="hu-H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D998A5-E087-4B1E-90C5-6FBCEC3E8BD5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FF013E-206D-49C9-93C1-6DD2F4D0440F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8B31B7-F127-42E7-A68C-137C2A2145CD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79813E-31EB-4DE1-82D4-85923FCF3F16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527A0-5F70-4AB3-BE8F-FBECCCEE7AF7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5632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7D3A18-10A3-49C2-9FA7-DC857743594F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9295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BDEC-B03E-485E-8ADC-91431960F074}" type="slidenum">
              <a:rPr lang="hu-HU"/>
              <a:pPr>
                <a:defRPr/>
              </a:pPr>
              <a:t>‹#›</a:t>
            </a:fld>
            <a:endParaRPr lang="hu-HU">
              <a:latin typeface="Times New Roman" pitchFamily="18" charset="-18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C09166-9635-4B53-978F-6FC5FE34DB2D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6A572B-356F-47CA-94A9-AE0576DAED48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727BB-744B-4941-A9CD-7411F627004B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F587C-9E15-4F50-A74F-DF1287B7E09A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3C7F0F-D129-4372-A095-E0F783D4C063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C1F054-87F6-4A69-B358-A1B1174EF66B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0EDAEE-1ABD-402D-A320-3FA8B7B7E10A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EA899-A9BC-4A45-A36A-A6E92A65822D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737AECB-8A18-4EF2-9795-E0F2583CD88C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19461" name="Picture 5" descr="v1cimer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08963" y="6230938"/>
            <a:ext cx="935037" cy="627062"/>
          </a:xfrm>
          <a:prstGeom prst="rect">
            <a:avLst/>
          </a:prstGeom>
          <a:noFill/>
        </p:spPr>
      </p:pic>
      <p:pic>
        <p:nvPicPr>
          <p:cNvPr id="19462" name="Picture 6" descr="muegyre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35713"/>
            <a:ext cx="1755775" cy="5222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›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szantas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Piramis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vizikerek2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szelmalom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hajok2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szelkerek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D:\Users\Tamus\Villk&#246;rny\steamengine.jpg" TargetMode="External"/><Relationship Id="rId5" Type="http://schemas.openxmlformats.org/officeDocument/2006/relationships/image" Target="../media/image29.jpeg"/><Relationship Id="rId4" Type="http://schemas.openxmlformats.org/officeDocument/2006/relationships/image" Target="file:///D:\Users\Tamus\Villk&#246;rny\Watt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Tamus\Villk&#246;rny\2.ea\1.avi" TargetMode="Externa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me262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D:\Users\Tamus\Villk&#246;rny\boeing.bmp" TargetMode="External"/><Relationship Id="rId5" Type="http://schemas.openxmlformats.org/officeDocument/2006/relationships/image" Target="../media/image33.png"/><Relationship Id="rId4" Type="http://schemas.openxmlformats.org/officeDocument/2006/relationships/image" Target="file:///D:\Users\Tamus\Villk&#246;rny\gasturbine2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gasturbine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ludvika.gi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a/a9/PM_Magnete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szeler.j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hyperlink" Target="http://www.hooverdam.usbr.go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D:\Users\Tamus\Villk&#246;rny\hoover01.jpg" TargetMode="External"/><Relationship Id="rId5" Type="http://schemas.openxmlformats.org/officeDocument/2006/relationships/image" Target="../media/image45.jpeg"/><Relationship Id="rId4" Type="http://schemas.openxmlformats.org/officeDocument/2006/relationships/image" Target="file:///D:\Users\Tamus\Villk&#246;rny\Fourneyronturbina2.jp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7/William_Gilbert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97200"/>
            <a:ext cx="9144000" cy="2286000"/>
          </a:xfrm>
        </p:spPr>
        <p:txBody>
          <a:bodyPr/>
          <a:lstStyle/>
          <a:p>
            <a:r>
              <a:rPr lang="hu-HU" dirty="0"/>
              <a:t>Villamosság élettani hatásai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3200" dirty="0" smtClean="0"/>
              <a:t>Bevezetés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Tamus Zoltán Ádám </a:t>
            </a:r>
            <a:endParaRPr lang="hu-HU" sz="2400" b="1" baseline="30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0" hangingPunct="0"/>
            <a:r>
              <a:rPr lang="hu-HU">
                <a:latin typeface="Tahoma" pitchFamily="34" charset="0"/>
              </a:rPr>
              <a:t>tamus.adam@vet.bme.hu</a:t>
            </a:r>
            <a:endParaRPr lang="hu-HU" sz="2400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Budapesti Műszaki és Gazdaságtudományi Egyetem</a:t>
            </a:r>
          </a:p>
          <a:p>
            <a:pPr algn="ctr" eaLnBrk="0" hangingPunct="0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Villamos Energetika Tanszék</a:t>
            </a:r>
          </a:p>
          <a:p>
            <a:pPr algn="ctr" eaLnBrk="0" hangingPunct="0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Nagyfeszültségű Technika és Berendezések Csoport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lum bright="52000" contrast="9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331913" y="0"/>
            <a:ext cx="6553200" cy="139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5720" y="0"/>
            <a:ext cx="85296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E.G. von Kleist (1700-1748),</a:t>
            </a:r>
          </a:p>
          <a:p>
            <a:pPr algn="ctr">
              <a:spcBef>
                <a:spcPct val="50000"/>
              </a:spcBef>
            </a:pPr>
            <a:r>
              <a:rPr 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Petrus van </a:t>
            </a:r>
            <a:r>
              <a:rPr lang="hu-H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Musschenbroek</a:t>
            </a:r>
            <a:r>
              <a:rPr 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(1692-1761</a:t>
            </a:r>
            <a:r>
              <a:rPr lang="hu-H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hu-H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1858745"/>
            <a:ext cx="58864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196882"/>
            <a:ext cx="952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685800" y="5141694"/>
            <a:ext cx="7772400" cy="95430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›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r>
              <a:rPr lang="hu-HU" dirty="0"/>
              <a:t>Leideni </a:t>
            </a:r>
            <a:r>
              <a:rPr lang="hu-HU" dirty="0" smtClean="0"/>
              <a:t>palack</a:t>
            </a:r>
          </a:p>
          <a:p>
            <a:r>
              <a:rPr lang="hu-HU" dirty="0" smtClean="0"/>
              <a:t>Áramütés…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1643063"/>
            <a:ext cx="4032250" cy="21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 Wilhelm </a:t>
            </a:r>
            <a:r>
              <a:rPr lang="hu-H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Richmann</a:t>
            </a:r>
            <a:r>
              <a:rPr lang="hu-H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1711-1753)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u-HU" sz="2800" dirty="0" smtClean="0"/>
              <a:t>Szentpétervár</a:t>
            </a:r>
            <a:endParaRPr lang="hu-HU" sz="28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6250" y="357188"/>
          <a:ext cx="4411663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PHOTO-PAINT" r:id="rId3" imgW="1010157" imgH="1433905" progId="">
                  <p:embed/>
                </p:oleObj>
              </mc:Choice>
              <mc:Fallback>
                <p:oleObj name="PHOTO-PAINT" r:id="rId3" imgW="1010157" imgH="143390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357188"/>
                        <a:ext cx="4411663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143000" y="28575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u-H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század </a:t>
            </a:r>
            <a:r>
              <a:rPr lang="hu-H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közepe</a:t>
            </a:r>
            <a:endParaRPr lang="hu-HU" sz="2800" dirty="0"/>
          </a:p>
        </p:txBody>
      </p:sp>
      <p:pic>
        <p:nvPicPr>
          <p:cNvPr id="16387" name="Picture 4" descr="Electric_Bo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214422"/>
            <a:ext cx="76962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94612" y="33596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Franklin (1706-1790</a:t>
            </a:r>
            <a:r>
              <a:rPr lang="hu-H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sz="2800" dirty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292" y="982300"/>
            <a:ext cx="4012255" cy="511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artalom helye 2"/>
          <p:cNvSpPr txBox="1">
            <a:spLocks/>
          </p:cNvSpPr>
          <p:nvPr/>
        </p:nvSpPr>
        <p:spPr>
          <a:xfrm>
            <a:off x="251520" y="1196752"/>
            <a:ext cx="4104456" cy="504056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›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r>
              <a:rPr lang="hu-HU" sz="2400" dirty="0" smtClean="0"/>
              <a:t>A villám elektromos kisülés</a:t>
            </a:r>
          </a:p>
          <a:p>
            <a:r>
              <a:rPr lang="hu-HU" sz="2400" dirty="0" smtClean="0"/>
              <a:t>Villámhárító</a:t>
            </a:r>
          </a:p>
          <a:p>
            <a:r>
              <a:rPr lang="hu-HU" sz="2400" dirty="0" smtClean="0"/>
              <a:t>Töltés fogalma</a:t>
            </a:r>
          </a:p>
          <a:p>
            <a:pPr lvl="1"/>
            <a:r>
              <a:rPr lang="hu-HU" sz="2000" dirty="0" err="1" smtClean="0"/>
              <a:t>Dufay</a:t>
            </a:r>
            <a:r>
              <a:rPr lang="hu-HU" sz="2000" dirty="0" smtClean="0"/>
              <a:t> féle üvegelektromosság  a töltöttség</a:t>
            </a:r>
          </a:p>
          <a:p>
            <a:pPr lvl="1"/>
            <a:r>
              <a:rPr lang="hu-HU" sz="2000" dirty="0" smtClean="0"/>
              <a:t>Hiány gyanta-elektromosság</a:t>
            </a:r>
          </a:p>
          <a:p>
            <a:r>
              <a:rPr lang="hu-HU" sz="2400" dirty="0" smtClean="0"/>
              <a:t>Csúcshatás</a:t>
            </a:r>
          </a:p>
          <a:p>
            <a:r>
              <a:rPr lang="hu-HU" sz="2400" dirty="0" smtClean="0"/>
              <a:t>Dörzsölés: töltésszétválasztás</a:t>
            </a:r>
          </a:p>
          <a:p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 txBox="1">
            <a:spLocks/>
          </p:cNvSpPr>
          <p:nvPr/>
        </p:nvSpPr>
        <p:spPr>
          <a:xfrm>
            <a:off x="685800" y="1219200"/>
            <a:ext cx="7772400" cy="4876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›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r>
              <a:rPr lang="hu-HU" dirty="0"/>
              <a:t>Joseph </a:t>
            </a:r>
            <a:r>
              <a:rPr lang="hu-HU" dirty="0" err="1"/>
              <a:t>Priestly</a:t>
            </a:r>
            <a:r>
              <a:rPr lang="hu-HU" dirty="0"/>
              <a:t> (1733-1804)</a:t>
            </a:r>
          </a:p>
          <a:p>
            <a:pPr lvl="1"/>
            <a:r>
              <a:rPr lang="hu-HU" dirty="0" smtClean="0"/>
              <a:t>Az elektromos töltések közötti erő a távolságuk négyzetével fordítottan arányos. </a:t>
            </a:r>
          </a:p>
          <a:p>
            <a:r>
              <a:rPr lang="hu-HU" dirty="0" smtClean="0"/>
              <a:t>Cavendish torziós mérleggel igazolja de nem publikálja</a:t>
            </a:r>
          </a:p>
          <a:p>
            <a:r>
              <a:rPr lang="hu-HU" dirty="0" smtClean="0"/>
              <a:t>John Robinson (1739-1805) ugyan 1769-ben kiméri, de más értéket kap vonzásra és taszításra</a:t>
            </a:r>
          </a:p>
          <a:p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hu-HU" smtClean="0"/>
              <a:t>Elektromos vonzástörvény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83568" y="332655"/>
            <a:ext cx="7747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Augustin Coulomb </a:t>
            </a:r>
            <a:r>
              <a:rPr lang="hu-H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1736-1806</a:t>
            </a:r>
            <a:r>
              <a:rPr lang="hu-H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sz="3200" dirty="0"/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3276600" y="2701925"/>
          <a:ext cx="480060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Egyenlet" r:id="rId3" imgW="1015920" imgH="457200" progId="Equation.3">
                  <p:embed/>
                </p:oleObj>
              </mc:Choice>
              <mc:Fallback>
                <p:oleObj name="Egyenlet" r:id="rId3" imgW="10159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01925"/>
                        <a:ext cx="4800600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981200"/>
            <a:ext cx="1731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981200"/>
            <a:ext cx="1731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981200"/>
            <a:ext cx="1731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1981200"/>
            <a:ext cx="1731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71538" y="285728"/>
            <a:ext cx="7000875" cy="151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Cavendish (1731-1810)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(vegyészként volt ismert, az elektromosság terén eredményeit nem publikálta)</a:t>
            </a:r>
            <a:endParaRPr lang="hu-H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560" y="2000240"/>
            <a:ext cx="7920880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Inverz négyzetes törvény ellenőrzése.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Vezetők kapacitásának a definiálása.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Kapacitás dielektrikumtól való függésének a kimutatása.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Különböző anyagok ellenállásának megmérése.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76200"/>
            <a:ext cx="8712968" cy="1143000"/>
          </a:xfrm>
        </p:spPr>
        <p:txBody>
          <a:bodyPr/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Luigi Galvani</a:t>
            </a:r>
            <a:b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1737-1798)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9570" y="1662942"/>
            <a:ext cx="2647354" cy="3960440"/>
          </a:xfrm>
        </p:spPr>
        <p:txBody>
          <a:bodyPr/>
          <a:lstStyle/>
          <a:p>
            <a:r>
              <a:rPr lang="hu-HU" sz="2400" dirty="0" smtClean="0"/>
              <a:t>Békacomb kísérlet</a:t>
            </a:r>
          </a:p>
          <a:p>
            <a:pPr lvl="1"/>
            <a:r>
              <a:rPr lang="hu-HU" sz="2000" dirty="0" smtClean="0"/>
              <a:t>Leideni palack szikrázása</a:t>
            </a:r>
          </a:p>
          <a:p>
            <a:pPr lvl="1"/>
            <a:r>
              <a:rPr lang="hu-HU" sz="2000" dirty="0" smtClean="0"/>
              <a:t>Vas erkélyrácsra rézhoroggal akasztott békacomb</a:t>
            </a:r>
            <a:endParaRPr lang="hu-H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628800"/>
            <a:ext cx="6383872" cy="425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79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76200"/>
            <a:ext cx="8712968" cy="1143000"/>
          </a:xfrm>
        </p:spPr>
        <p:txBody>
          <a:bodyPr/>
          <a:lstStyle/>
          <a:p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Alessandro 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</a:t>
            </a:r>
            <a:b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(1745-1827)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Sulzer</a:t>
            </a:r>
            <a:r>
              <a:rPr lang="hu-HU" dirty="0" smtClean="0"/>
              <a:t> kísérletei (1754)</a:t>
            </a:r>
          </a:p>
          <a:p>
            <a:r>
              <a:rPr lang="hu-HU" dirty="0" smtClean="0"/>
              <a:t>A békacomb csak jelzi az elektromosságot</a:t>
            </a:r>
          </a:p>
          <a:p>
            <a:r>
              <a:rPr lang="hu-HU" dirty="0" smtClean="0"/>
              <a:t>Felismeri a dörzselektromosság és galvánelem közti jelenségek közös gyökerét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4868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214290"/>
            <a:ext cx="8640960" cy="1066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u-H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Az elektrodinamika </a:t>
            </a:r>
            <a:r>
              <a:rPr lang="hu-H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kezdetei</a:t>
            </a:r>
            <a:endParaRPr lang="hu-H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1329082"/>
            <a:ext cx="75233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Hans Christian Oersted (1777-1851) 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 lang="hu-H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Elektromosság és mágnesesség kapcsolata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Jean-Baptiste</a:t>
            </a:r>
            <a:r>
              <a:rPr lang="hu-H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Biot (1744-1862), Felix </a:t>
            </a:r>
            <a:r>
              <a:rPr lang="hu-HU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Savart</a:t>
            </a:r>
            <a:r>
              <a:rPr lang="hu-H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(1791-1841)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Laplace segítségével megfogalmazzák az áram által keltett mágneses tér matematikai alakját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hu-HU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Andre</a:t>
            </a:r>
            <a:r>
              <a:rPr lang="hu-H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Marie Ampere (1775-1836</a:t>
            </a:r>
            <a:r>
              <a:rPr lang="hu-H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Meghatározza az áramok egymásra hatásának törvényszerűségét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Amper-féle köráramok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Követelmények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r>
              <a:rPr lang="hu-HU" dirty="0" smtClean="0"/>
              <a:t>Írásbeli és szóbeli vizsga</a:t>
            </a:r>
          </a:p>
          <a:p>
            <a:r>
              <a:rPr lang="hu-HU" dirty="0"/>
              <a:t>6 kredites (BMEVINF3VEH) </a:t>
            </a:r>
            <a:r>
              <a:rPr lang="hu-HU" dirty="0" smtClean="0"/>
              <a:t>kurzusra járóknak:</a:t>
            </a:r>
          </a:p>
          <a:p>
            <a:pPr lvl="1"/>
            <a:r>
              <a:rPr lang="hu-HU" dirty="0" smtClean="0"/>
              <a:t>A szorgalmi időszakban házi feladat készítése</a:t>
            </a:r>
          </a:p>
          <a:p>
            <a:pPr lvl="1"/>
            <a:r>
              <a:rPr lang="hu-HU" dirty="0" smtClean="0"/>
              <a:t>A házi feladat témák a 3. héttől a </a:t>
            </a:r>
            <a:r>
              <a:rPr lang="hu-HU" dirty="0" err="1" smtClean="0"/>
              <a:t>www.bme.hu-n</a:t>
            </a:r>
            <a:endParaRPr lang="hu-HU" dirty="0" smtClean="0"/>
          </a:p>
          <a:p>
            <a:pPr lvl="1"/>
            <a:r>
              <a:rPr lang="hu-HU" dirty="0" smtClean="0"/>
              <a:t>Beadás a szorgalmi időszak végéig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778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Michael Faraday (1791-1867)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r>
              <a:rPr lang="hu-HU" dirty="0" smtClean="0"/>
              <a:t>Indukciótörvény</a:t>
            </a:r>
          </a:p>
          <a:p>
            <a:r>
              <a:rPr lang="hu-HU" dirty="0" smtClean="0"/>
              <a:t>Elektrolízis alaptörvényei</a:t>
            </a:r>
          </a:p>
          <a:p>
            <a:r>
              <a:rPr lang="hu-HU" dirty="0" smtClean="0"/>
              <a:t>Dielektrikum, dielektromos állandó</a:t>
            </a:r>
          </a:p>
          <a:p>
            <a:r>
              <a:rPr lang="hu-HU" dirty="0" smtClean="0"/>
              <a:t>Különböző mágneses anyagok (</a:t>
            </a:r>
            <a:r>
              <a:rPr lang="hu-HU" dirty="0" err="1" smtClean="0"/>
              <a:t>para-</a:t>
            </a:r>
            <a:r>
              <a:rPr lang="hu-HU" dirty="0" smtClean="0"/>
              <a:t> és </a:t>
            </a:r>
            <a:r>
              <a:rPr lang="hu-HU" dirty="0" err="1" smtClean="0"/>
              <a:t>diamágneses</a:t>
            </a:r>
            <a:r>
              <a:rPr lang="hu-HU" dirty="0" smtClean="0"/>
              <a:t> anyagok)</a:t>
            </a:r>
          </a:p>
          <a:p>
            <a:r>
              <a:rPr lang="hu-HU" dirty="0" smtClean="0"/>
              <a:t>A fény és a mágneses tér közti kapcsolat (Faraday-forgatás)</a:t>
            </a:r>
          </a:p>
          <a:p>
            <a:r>
              <a:rPr lang="hu-HU" dirty="0" smtClean="0"/>
              <a:t>Erővonalak, „tér” fogalma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429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1873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r>
              <a:rPr lang="hu-HU" dirty="0" smtClean="0"/>
              <a:t>James </a:t>
            </a:r>
            <a:r>
              <a:rPr lang="hu-HU" dirty="0" err="1" smtClean="0"/>
              <a:t>Clerk</a:t>
            </a:r>
            <a:r>
              <a:rPr lang="hu-HU" dirty="0" smtClean="0"/>
              <a:t> Maxwell (1831-1879)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5"/>
            <a:ext cx="5688632" cy="42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2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Első mechanikai erőforrások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282" y="2071678"/>
            <a:ext cx="3971925" cy="3686175"/>
          </a:xfrm>
          <a:noFill/>
        </p:spPr>
        <p:txBody>
          <a:bodyPr/>
          <a:lstStyle/>
          <a:p>
            <a:pPr eaLnBrk="1" hangingPunct="1"/>
            <a:r>
              <a:rPr lang="hu-HU" dirty="0" smtClean="0"/>
              <a:t>ember </a:t>
            </a:r>
            <a:r>
              <a:rPr lang="hu-HU" dirty="0" err="1" smtClean="0"/>
              <a:t>P</a:t>
            </a:r>
            <a:r>
              <a:rPr lang="hu-HU" sz="1800" dirty="0" err="1" smtClean="0"/>
              <a:t>foly</a:t>
            </a:r>
            <a:r>
              <a:rPr lang="hu-HU" sz="1800" dirty="0" smtClean="0"/>
              <a:t>.</a:t>
            </a:r>
            <a:r>
              <a:rPr lang="hu-HU" dirty="0" smtClean="0"/>
              <a:t>&lt;100W</a:t>
            </a:r>
          </a:p>
          <a:p>
            <a:pPr eaLnBrk="1" hangingPunct="1"/>
            <a:r>
              <a:rPr lang="hu-HU" dirty="0" smtClean="0"/>
              <a:t>ló </a:t>
            </a:r>
            <a:r>
              <a:rPr lang="hu-HU" dirty="0" err="1" smtClean="0"/>
              <a:t>P</a:t>
            </a:r>
            <a:r>
              <a:rPr lang="hu-HU" sz="1800" dirty="0" err="1" smtClean="0"/>
              <a:t>foly</a:t>
            </a:r>
            <a:r>
              <a:rPr lang="hu-HU" sz="1800" dirty="0" smtClean="0"/>
              <a:t>.</a:t>
            </a:r>
            <a:r>
              <a:rPr lang="hu-HU" dirty="0" smtClean="0"/>
              <a:t>&lt;400W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500188" y="5643563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egy munkanap alatt 0,8 kWh</a:t>
            </a:r>
            <a:endParaRPr lang="hu-HU" sz="32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25606" name="Picture 9" descr="D:\Users\Tamus\Villkörny\szanta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714744" y="2000240"/>
            <a:ext cx="44196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" y="624840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7E649ED3-CFC9-453B-ADC0-EE42F1727D23}" type="slidenum">
              <a:rPr lang="hu-HU" smtClean="0"/>
              <a:pPr algn="l"/>
              <a:t>23</a:t>
            </a:fld>
            <a:endParaRPr lang="hu-HU" smtClean="0">
              <a:latin typeface="Times New Roman" pitchFamily="18" charset="-18"/>
            </a:endParaRPr>
          </a:p>
        </p:txBody>
      </p:sp>
      <p:pic>
        <p:nvPicPr>
          <p:cNvPr id="26627" name="Picture 7" descr="D:\Users\Tamus\Villkörny\Pirami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9525" y="1797912"/>
            <a:ext cx="91535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28600"/>
            <a:ext cx="7181850" cy="1200150"/>
          </a:xfrm>
        </p:spPr>
        <p:txBody>
          <a:bodyPr/>
          <a:lstStyle/>
          <a:p>
            <a:pPr eaLnBrk="1" hangingPunct="1"/>
            <a:r>
              <a:rPr lang="hu-HU" dirty="0" smtClean="0"/>
              <a:t>Sok kicsi sokra megy…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000240"/>
            <a:ext cx="3962400" cy="2971800"/>
          </a:xfrm>
        </p:spPr>
        <p:txBody>
          <a:bodyPr/>
          <a:lstStyle/>
          <a:p>
            <a:pPr eaLnBrk="1" hangingPunct="1"/>
            <a:r>
              <a:rPr lang="hu-HU" dirty="0" smtClean="0"/>
              <a:t>Vízenergia</a:t>
            </a:r>
          </a:p>
          <a:p>
            <a:pPr lvl="1" eaLnBrk="1" hangingPunct="1"/>
            <a:r>
              <a:rPr lang="hu-HU" dirty="0" smtClean="0"/>
              <a:t>az első időben malomkereket forgattak vele</a:t>
            </a:r>
          </a:p>
          <a:p>
            <a:pPr lvl="1" eaLnBrk="1" hangingPunct="1"/>
            <a:r>
              <a:rPr lang="hu-HU" dirty="0" smtClean="0"/>
              <a:t>később hámorok létesültek a vízkerekes meghajtással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7243786" cy="1143000"/>
          </a:xfrm>
          <a:noFill/>
        </p:spPr>
        <p:txBody>
          <a:bodyPr/>
          <a:lstStyle/>
          <a:p>
            <a:pPr eaLnBrk="1" hangingPunct="1"/>
            <a:r>
              <a:rPr lang="hu-HU" dirty="0" smtClean="0"/>
              <a:t>Természeti erőforrások- a víz</a:t>
            </a:r>
          </a:p>
        </p:txBody>
      </p:sp>
      <p:pic>
        <p:nvPicPr>
          <p:cNvPr id="27653" name="Picture 7" descr="D:\Users\Tamus\Villkörny\vizikerek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105400" y="1676400"/>
            <a:ext cx="33528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71563" y="2643188"/>
            <a:ext cx="3352800" cy="2362200"/>
          </a:xfrm>
        </p:spPr>
        <p:txBody>
          <a:bodyPr/>
          <a:lstStyle/>
          <a:p>
            <a:pPr eaLnBrk="1" hangingPunct="1"/>
            <a:r>
              <a:rPr lang="hu-HU" smtClean="0"/>
              <a:t>Szélenergia</a:t>
            </a:r>
          </a:p>
          <a:p>
            <a:pPr lvl="1" eaLnBrk="1" hangingPunct="1"/>
            <a:r>
              <a:rPr lang="hu-HU" smtClean="0"/>
              <a:t>szélmalmok</a:t>
            </a:r>
          </a:p>
        </p:txBody>
      </p:sp>
      <p:pic>
        <p:nvPicPr>
          <p:cNvPr id="30724" name="Picture 1030" descr="D:\Users\Tamus\Villkörny\szelmalom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76800" y="1905000"/>
            <a:ext cx="26320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172348" cy="1143000"/>
          </a:xfrm>
          <a:noFill/>
        </p:spPr>
        <p:txBody>
          <a:bodyPr/>
          <a:lstStyle/>
          <a:p>
            <a:pPr eaLnBrk="1" hangingPunct="1"/>
            <a:r>
              <a:rPr lang="hu-HU" dirty="0" smtClean="0"/>
              <a:t>Természeti erőforrások- a szél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181600"/>
            <a:ext cx="3810000" cy="762000"/>
          </a:xfrm>
        </p:spPr>
        <p:txBody>
          <a:bodyPr/>
          <a:lstStyle/>
          <a:p>
            <a:pPr lvl="1" eaLnBrk="1" hangingPunct="1"/>
            <a:r>
              <a:rPr lang="hu-HU" smtClean="0"/>
              <a:t>Hajózás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Egy igen fontos alkalmazás</a:t>
            </a:r>
          </a:p>
        </p:txBody>
      </p:sp>
      <p:pic>
        <p:nvPicPr>
          <p:cNvPr id="31749" name="Picture 6" descr="D:\Users\Tamus\Villkörny\hajok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14348" y="2143116"/>
            <a:ext cx="78486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6477000"/>
            <a:ext cx="20574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400" b="1" dirty="0" smtClean="0">
                <a:latin typeface="Tahoma" pitchFamily="34" charset="0"/>
                <a:cs typeface="Tahoma" pitchFamily="34" charset="0"/>
              </a:rPr>
              <a:t>XIX. század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dirty="0" smtClean="0"/>
              <a:t>A szélenergia újra felfedezése</a:t>
            </a:r>
          </a:p>
        </p:txBody>
      </p:sp>
      <p:pic>
        <p:nvPicPr>
          <p:cNvPr id="32773" name="Picture 6" descr="D:\Users\Tamus\Villkörny\szelkerek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786050" y="1285860"/>
            <a:ext cx="3422653" cy="496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715000"/>
            <a:ext cx="7772400" cy="8382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Új idők kezdete</a:t>
            </a:r>
          </a:p>
        </p:txBody>
      </p:sp>
      <p:pic>
        <p:nvPicPr>
          <p:cNvPr id="34821" name="Picture 5" descr="D:\Users\Tamus\Villkörny\Watt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428750" y="1928813"/>
            <a:ext cx="2673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D:\Users\Tamus\Villkörny\steamengine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572000" y="1928813"/>
            <a:ext cx="37338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781175"/>
            <a:ext cx="4308896" cy="609600"/>
          </a:xfrm>
        </p:spPr>
        <p:txBody>
          <a:bodyPr/>
          <a:lstStyle/>
          <a:p>
            <a:pPr eaLnBrk="1" hangingPunct="1"/>
            <a:r>
              <a:rPr lang="hu-HU" sz="3600" dirty="0" smtClean="0"/>
              <a:t>Rövid számítás: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Miért?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000249" y="2662238"/>
            <a:ext cx="69280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 ember 1 nap alatt: 0,8 kWh=2880 kJ</a:t>
            </a:r>
            <a:endParaRPr lang="hu-HU" sz="36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000249" y="4033838"/>
            <a:ext cx="481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10 kg szén</a:t>
            </a:r>
            <a:endParaRPr lang="hu-HU" sz="36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2000249" y="4643438"/>
            <a:ext cx="69280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 </a:t>
            </a:r>
            <a:r>
              <a:rPr lang="hu-H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%-hatásfokú</a:t>
            </a:r>
            <a:r>
              <a:rPr lang="hu-H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gőzgépet használva:</a:t>
            </a:r>
            <a:endParaRPr lang="hu-HU" sz="36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2609849" y="5481638"/>
            <a:ext cx="45623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10*30000*0,01=3000 kJ</a:t>
            </a:r>
            <a:endParaRPr lang="hu-HU" sz="36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7029449" y="4872038"/>
            <a:ext cx="8448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115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!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2000249" y="3195638"/>
            <a:ext cx="481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10 dkg szén (30000 kJ/kg)</a:t>
            </a:r>
            <a:endParaRPr lang="hu-HU" sz="36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758" y="1556792"/>
            <a:ext cx="50292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2976" y="500042"/>
            <a:ext cx="731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i.e. 6. század - </a:t>
            </a:r>
            <a:r>
              <a:rPr lang="hu-HU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Thales</a:t>
            </a:r>
            <a:endParaRPr lang="hu-H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914376" y="4782592"/>
            <a:ext cx="7772400" cy="13134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›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r>
              <a:rPr lang="hu-HU" dirty="0" smtClean="0"/>
              <a:t>Borostyán - elektron</a:t>
            </a:r>
          </a:p>
          <a:p>
            <a:r>
              <a:rPr lang="hu-HU" dirty="0" err="1" smtClean="0"/>
              <a:t>Magnéziai</a:t>
            </a:r>
            <a:r>
              <a:rPr lang="hu-HU" dirty="0" smtClean="0"/>
              <a:t> kő - </a:t>
            </a:r>
            <a:r>
              <a:rPr lang="hu-HU" dirty="0" err="1" smtClean="0"/>
              <a:t>mágneskő</a:t>
            </a:r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285992"/>
            <a:ext cx="4643438" cy="3929063"/>
          </a:xfrm>
        </p:spPr>
        <p:txBody>
          <a:bodyPr/>
          <a:lstStyle/>
          <a:p>
            <a:pPr eaLnBrk="1" hangingPunct="1"/>
            <a:r>
              <a:rPr lang="hu-HU" dirty="0" smtClean="0"/>
              <a:t>Gőzturbina</a:t>
            </a:r>
          </a:p>
          <a:p>
            <a:pPr lvl="1" eaLnBrk="1" hangingPunct="1"/>
            <a:r>
              <a:rPr lang="hu-HU" dirty="0" smtClean="0"/>
              <a:t>1884 Charles </a:t>
            </a:r>
            <a:r>
              <a:rPr lang="hu-HU" dirty="0" err="1" smtClean="0"/>
              <a:t>Parson</a:t>
            </a:r>
            <a:endParaRPr lang="hu-HU" dirty="0" smtClean="0"/>
          </a:p>
          <a:p>
            <a:pPr lvl="1" eaLnBrk="1" hangingPunct="1"/>
            <a:r>
              <a:rPr lang="hu-HU" dirty="0" smtClean="0"/>
              <a:t>1888 75 kW</a:t>
            </a:r>
          </a:p>
          <a:p>
            <a:pPr lvl="1" eaLnBrk="1" hangingPunct="1"/>
            <a:r>
              <a:rPr lang="hu-HU" dirty="0" smtClean="0"/>
              <a:t>1900 1 MW</a:t>
            </a:r>
          </a:p>
          <a:p>
            <a:pPr lvl="1" eaLnBrk="1" hangingPunct="1"/>
            <a:r>
              <a:rPr lang="hu-HU" dirty="0" smtClean="0"/>
              <a:t>70-es évek 1-1,5 GW</a:t>
            </a:r>
          </a:p>
          <a:p>
            <a:pPr eaLnBrk="1" hangingPunct="1"/>
            <a:r>
              <a:rPr lang="hu-HU" dirty="0" smtClean="0"/>
              <a:t>40-43 % hatásfok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Hőenergiából mechanikai energia</a:t>
            </a:r>
          </a:p>
        </p:txBody>
      </p:sp>
      <p:pic>
        <p:nvPicPr>
          <p:cNvPr id="93190" name="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2450" y="2428875"/>
            <a:ext cx="35115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" fill="hold"/>
                                        <p:tgtEl>
                                          <p:spTgt spid="93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9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3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Gázturbinák</a:t>
            </a:r>
          </a:p>
        </p:txBody>
      </p:sp>
      <p:sp>
        <p:nvSpPr>
          <p:cNvPr id="95238" name="Rectangle 1030"/>
          <p:cNvSpPr>
            <a:spLocks noChangeArrowheads="1"/>
          </p:cNvSpPr>
          <p:nvPr/>
        </p:nvSpPr>
        <p:spPr bwMode="auto">
          <a:xfrm>
            <a:off x="1428728" y="4786322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Gázturbinák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1930-as évek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1944 </a:t>
            </a:r>
            <a:r>
              <a:rPr lang="hu-HU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</a:t>
            </a: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262</a:t>
            </a:r>
          </a:p>
        </p:txBody>
      </p:sp>
      <p:pic>
        <p:nvPicPr>
          <p:cNvPr id="37893" name="Picture 1032" descr="D:\Users\Tamus\Villkörny\me26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857356" y="1500174"/>
            <a:ext cx="5246688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könnyű hajtógép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648200" y="17526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1958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vadászbombázók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utasszállítók</a:t>
            </a:r>
          </a:p>
        </p:txBody>
      </p:sp>
      <p:pic>
        <p:nvPicPr>
          <p:cNvPr id="38917" name="Picture 6" descr="D:\Users\Tamus\Villkörny\gasturbine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714500"/>
            <a:ext cx="40386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D:\Users\Tamus\Villkörny\boeing.bmp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572000" y="3733800"/>
            <a:ext cx="4038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304800" y="4343400"/>
            <a:ext cx="411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1969 Boeing 747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20 </a:t>
            </a:r>
            <a:r>
              <a:rPr lang="hu-HU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kN</a:t>
            </a:r>
            <a:endParaRPr lang="hu-HU" sz="2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60 MW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286125"/>
            <a:ext cx="3810000" cy="990600"/>
          </a:xfrm>
        </p:spPr>
        <p:txBody>
          <a:bodyPr/>
          <a:lstStyle/>
          <a:p>
            <a:pPr eaLnBrk="1" hangingPunct="1"/>
            <a:r>
              <a:rPr lang="hu-HU" smtClean="0"/>
              <a:t>1940-es évektől</a:t>
            </a:r>
          </a:p>
          <a:p>
            <a:pPr lvl="1" eaLnBrk="1" hangingPunct="1"/>
            <a:endParaRPr lang="hu-HU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Az iparban</a:t>
            </a:r>
          </a:p>
        </p:txBody>
      </p:sp>
      <p:pic>
        <p:nvPicPr>
          <p:cNvPr id="39941" name="Picture 5" descr="D:\Users\Tamus\Villkörny\gasturbin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357686" y="1643050"/>
            <a:ext cx="4495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328738" y="4500570"/>
            <a:ext cx="781526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Olaj és gázvezetékek hajtása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Szükségáramforrások 15 MW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Csúcsidejű generátorok 15-150 MW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25-35 % hatásfok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hu-HU" sz="2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8768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mtClean="0"/>
              <a:t>Munkagép és hajtógép</a:t>
            </a:r>
          </a:p>
          <a:p>
            <a:pPr lvl="1" eaLnBrk="1" hangingPunct="1"/>
            <a:r>
              <a:rPr lang="hu-HU" smtClean="0"/>
              <a:t>távolság</a:t>
            </a:r>
          </a:p>
          <a:p>
            <a:pPr lvl="1" eaLnBrk="1" hangingPunct="1"/>
            <a:r>
              <a:rPr lang="hu-HU" smtClean="0"/>
              <a:t>hatásfok</a:t>
            </a:r>
          </a:p>
        </p:txBody>
      </p:sp>
      <p:sp>
        <p:nvSpPr>
          <p:cNvPr id="40964" name="Rectangle 205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Problémák</a:t>
            </a:r>
          </a:p>
        </p:txBody>
      </p:sp>
      <p:pic>
        <p:nvPicPr>
          <p:cNvPr id="40965" name="Picture 2053" descr="D:\Users\Tamus\Villkörny\ludvik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352800" y="2133600"/>
            <a:ext cx="55102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Rectangle 2054"/>
          <p:cNvSpPr>
            <a:spLocks noChangeArrowheads="1"/>
          </p:cNvSpPr>
          <p:nvPr/>
        </p:nvSpPr>
        <p:spPr bwMode="auto">
          <a:xfrm>
            <a:off x="228600" y="5715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XVIII. sz. mechanikus „távvezetékek”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12776"/>
            <a:ext cx="7715250" cy="5143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dirty="0" smtClean="0"/>
              <a:t>1861 Dinamo feltalálása (Jedlik)	</a:t>
            </a:r>
          </a:p>
          <a:p>
            <a:pPr eaLnBrk="1" hangingPunct="1">
              <a:buFontTx/>
              <a:buNone/>
            </a:pPr>
            <a:r>
              <a:rPr lang="hu-HU" sz="1800" dirty="0" smtClean="0"/>
              <a:t>1879 Szénszálas izzólámpa (Edison)	</a:t>
            </a:r>
          </a:p>
          <a:p>
            <a:pPr eaLnBrk="1" hangingPunct="1">
              <a:buFontTx/>
              <a:buNone/>
            </a:pPr>
            <a:r>
              <a:rPr lang="hu-HU" sz="1800" dirty="0" smtClean="0"/>
              <a:t>1882 Első erőmű Londonban a </a:t>
            </a:r>
            <a:r>
              <a:rPr lang="hu-HU" sz="1800" dirty="0" err="1" smtClean="0"/>
              <a:t>Hobon</a:t>
            </a:r>
            <a:r>
              <a:rPr lang="hu-HU" sz="1800" dirty="0" smtClean="0"/>
              <a:t> </a:t>
            </a:r>
            <a:r>
              <a:rPr lang="hu-HU" sz="1800" dirty="0" err="1" smtClean="0"/>
              <a:t>Viaduct</a:t>
            </a:r>
            <a:r>
              <a:rPr lang="hu-HU" sz="1800" dirty="0" smtClean="0"/>
              <a:t> világításához	</a:t>
            </a:r>
          </a:p>
          <a:p>
            <a:pPr eaLnBrk="1" hangingPunct="1">
              <a:buFontTx/>
              <a:buNone/>
            </a:pPr>
            <a:r>
              <a:rPr lang="hu-HU" sz="1800" dirty="0" smtClean="0"/>
              <a:t>1883 Transzformátor (Bláthy, Déri, Zipernowsky)	</a:t>
            </a:r>
          </a:p>
          <a:p>
            <a:pPr eaLnBrk="1" hangingPunct="1">
              <a:buFontTx/>
              <a:buNone/>
            </a:pPr>
            <a:r>
              <a:rPr lang="hu-HU" sz="1800" dirty="0" smtClean="0"/>
              <a:t>1883 Többfázisú áram (Nikola Tesla)	</a:t>
            </a:r>
          </a:p>
          <a:p>
            <a:pPr eaLnBrk="1" hangingPunct="1">
              <a:buFontTx/>
              <a:buNone/>
            </a:pPr>
            <a:r>
              <a:rPr lang="hu-HU" sz="1800" dirty="0" smtClean="0"/>
              <a:t>1884 </a:t>
            </a:r>
            <a:r>
              <a:rPr lang="hu-HU" sz="1800" dirty="0" err="1" smtClean="0"/>
              <a:t>Váltakozóáramú</a:t>
            </a:r>
            <a:r>
              <a:rPr lang="hu-HU" sz="1800" dirty="0" smtClean="0"/>
              <a:t> 2 és 3 fázisú generátor (Ben </a:t>
            </a:r>
            <a:r>
              <a:rPr lang="hu-HU" sz="1800" dirty="0" err="1" smtClean="0"/>
              <a:t>Eschenbog</a:t>
            </a:r>
            <a:r>
              <a:rPr lang="hu-HU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hu-HU" sz="1800" dirty="0" smtClean="0"/>
              <a:t>1885-1886 Transzformátoros váltakozó áramú rendszer (</a:t>
            </a:r>
            <a:r>
              <a:rPr lang="hu-HU" sz="1800" dirty="0" err="1" smtClean="0"/>
              <a:t>W.Stanley</a:t>
            </a:r>
            <a:r>
              <a:rPr lang="hu-HU" sz="1800" dirty="0" smtClean="0"/>
              <a:t> </a:t>
            </a:r>
            <a:r>
              <a:rPr lang="hu-HU" sz="1800" dirty="0" err="1" smtClean="0"/>
              <a:t>Massachusetts-ben</a:t>
            </a:r>
            <a:r>
              <a:rPr lang="hu-HU" sz="1800" dirty="0" smtClean="0"/>
              <a:t>)	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hu-HU" sz="1800" dirty="0" smtClean="0"/>
              <a:t>1893 Háromfázisú vezeték (</a:t>
            </a:r>
            <a:r>
              <a:rPr lang="hu-HU" sz="1800" dirty="0" err="1" smtClean="0"/>
              <a:t>Niagara-Buffalo</a:t>
            </a:r>
            <a:r>
              <a:rPr lang="hu-HU" sz="1800" dirty="0" smtClean="0"/>
              <a:t>) 43 km, 11 kV, 7,5 MVA, 25 Hz (</a:t>
            </a:r>
            <a:r>
              <a:rPr lang="hu-HU" sz="1800" dirty="0" err="1" smtClean="0"/>
              <a:t>Forles</a:t>
            </a:r>
            <a:r>
              <a:rPr lang="hu-HU" sz="1800" dirty="0" smtClean="0"/>
              <a:t>) </a:t>
            </a:r>
          </a:p>
          <a:p>
            <a:pPr eaLnBrk="1" hangingPunct="1">
              <a:buFontTx/>
              <a:buNone/>
            </a:pPr>
            <a:r>
              <a:rPr lang="hu-HU" sz="1800" dirty="0" smtClean="0"/>
              <a:t>1900-1970 Különböző feszültségszintek kialakulása 	</a:t>
            </a:r>
          </a:p>
          <a:p>
            <a:pPr eaLnBrk="1" hangingPunct="1">
              <a:buFontTx/>
              <a:buNone/>
            </a:pPr>
            <a:r>
              <a:rPr lang="hu-HU" sz="1800" dirty="0" smtClean="0"/>
              <a:t>1954 Az első nagyfeszültségű egyenáramú energiaátvitel (Svéd </a:t>
            </a:r>
            <a:r>
              <a:rPr lang="hu-HU" sz="1800" dirty="0" err="1" smtClean="0"/>
              <a:t>Gotland</a:t>
            </a:r>
            <a:r>
              <a:rPr lang="hu-HU" sz="1800" dirty="0" smtClean="0"/>
              <a:t> kábel, 100 kV, 20 MW, 96 km)	</a:t>
            </a:r>
          </a:p>
          <a:p>
            <a:pPr eaLnBrk="1" hangingPunct="1">
              <a:buFontTx/>
              <a:buNone/>
            </a:pPr>
            <a:r>
              <a:rPr lang="hu-HU" sz="1800" dirty="0" smtClean="0"/>
              <a:t>1984-1987 </a:t>
            </a:r>
            <a:r>
              <a:rPr lang="hu-HU" sz="1800" dirty="0" err="1" smtClean="0"/>
              <a:t>Itaipu</a:t>
            </a:r>
            <a:r>
              <a:rPr lang="hu-HU" sz="1800" dirty="0" smtClean="0"/>
              <a:t> - Sao Paulo egyenáramú átvitel (± 600 kV,  6300 MW,  800 km)	</a:t>
            </a:r>
          </a:p>
          <a:p>
            <a:pPr eaLnBrk="1" hangingPunct="1">
              <a:buFontTx/>
              <a:buNone/>
            </a:pPr>
            <a:endParaRPr lang="hu-HU" sz="1800" dirty="0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A villamosenergia-rendszerek kialakulása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Magyar vonatkozás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28750" y="1571625"/>
            <a:ext cx="7500938" cy="52863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smtClean="0"/>
              <a:t>1878 Ganz Gyár szerelőcsarnokában ívlámpák</a:t>
            </a:r>
          </a:p>
          <a:p>
            <a:pPr eaLnBrk="1" hangingPunct="1">
              <a:buFontTx/>
              <a:buNone/>
            </a:pPr>
            <a:r>
              <a:rPr lang="hu-HU" sz="1800" smtClean="0"/>
              <a:t>1884 közcélú villamosenergia szolgáltatás Temesváron 	</a:t>
            </a:r>
          </a:p>
          <a:p>
            <a:pPr eaLnBrk="1" hangingPunct="1">
              <a:buFontTx/>
              <a:buNone/>
            </a:pPr>
            <a:r>
              <a:rPr lang="hu-HU" sz="1800" smtClean="0"/>
              <a:t>1879 Szénszálas izzólámpa (Edison)	</a:t>
            </a:r>
          </a:p>
          <a:p>
            <a:pPr eaLnBrk="1" hangingPunct="1">
              <a:buFontTx/>
              <a:buNone/>
            </a:pPr>
            <a:r>
              <a:rPr lang="hu-HU" sz="1800" smtClean="0"/>
              <a:t>1914 Kelenföldi erőmű	</a:t>
            </a:r>
          </a:p>
          <a:p>
            <a:pPr eaLnBrk="1" hangingPunct="1">
              <a:buFontTx/>
              <a:buNone/>
            </a:pPr>
            <a:endParaRPr lang="hu-HU" sz="1800" smtClean="0"/>
          </a:p>
          <a:p>
            <a:pPr eaLnBrk="1" hangingPunct="1">
              <a:buFontTx/>
              <a:buNone/>
            </a:pPr>
            <a:r>
              <a:rPr lang="hu-HU" sz="1800" smtClean="0"/>
              <a:t>Nagyfeszültségű hálózat:	</a:t>
            </a:r>
          </a:p>
          <a:p>
            <a:pPr eaLnBrk="1" hangingPunct="1">
              <a:buFontTx/>
              <a:buNone/>
            </a:pPr>
            <a:r>
              <a:rPr lang="hu-HU" sz="1800" smtClean="0"/>
              <a:t>1930 Bánhidai Erőmű - Budapest (Kőtér) 100 kV-os vezeték</a:t>
            </a:r>
            <a:r>
              <a:rPr lang="hu-HU" sz="1800" smtClean="0">
                <a:latin typeface="Times New Roman" pitchFamily="18" charset="-18"/>
              </a:rPr>
              <a:t>	</a:t>
            </a:r>
            <a:endParaRPr lang="hu-HU" sz="1800" smtClean="0"/>
          </a:p>
          <a:p>
            <a:pPr eaLnBrk="1" hangingPunct="1">
              <a:buFontTx/>
              <a:buNone/>
            </a:pPr>
            <a:r>
              <a:rPr lang="hu-HU" sz="1800" smtClean="0"/>
              <a:t>1949 Országos Villamos Teherelosztó létrehozása	</a:t>
            </a:r>
          </a:p>
          <a:p>
            <a:pPr eaLnBrk="1" hangingPunct="1">
              <a:buFontTx/>
              <a:buNone/>
            </a:pPr>
            <a:r>
              <a:rPr lang="hu-HU" sz="1800" smtClean="0"/>
              <a:t>1952-1962 A 100 kV-os főelosztó hálózat feszültségének 100 kV-ról 120 kV-ra emelése</a:t>
            </a:r>
            <a:r>
              <a:rPr lang="hu-HU" sz="1800" smtClean="0">
                <a:latin typeface="Times New Roman" pitchFamily="18" charset="-18"/>
              </a:rPr>
              <a:t>	</a:t>
            </a:r>
            <a:endParaRPr lang="hu-HU" sz="1800" smtClean="0"/>
          </a:p>
          <a:p>
            <a:pPr eaLnBrk="1" hangingPunct="1">
              <a:buFontTx/>
              <a:buNone/>
            </a:pPr>
            <a:r>
              <a:rPr lang="hu-HU" sz="1800" smtClean="0"/>
              <a:t>1960 A 220 kV-os feszültségszint bevezetése (Zugló-Bisztricsány)	</a:t>
            </a:r>
          </a:p>
          <a:p>
            <a:pPr eaLnBrk="1" hangingPunct="1">
              <a:buFontTx/>
              <a:buNone/>
            </a:pPr>
            <a:r>
              <a:rPr lang="hu-HU" sz="1800" smtClean="0"/>
              <a:t>1968 A 400 kV-os feszültségszint bevezetése (Munkács-Göd)	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hu-HU" sz="1800" smtClean="0"/>
              <a:t>1978 A 750 kV-os Vinyica-Albertirsa távvezeték üzembehelyezése</a:t>
            </a:r>
            <a:r>
              <a:rPr lang="hu-HU" sz="2400" smtClean="0"/>
              <a:t>	</a:t>
            </a:r>
          </a:p>
          <a:p>
            <a:pPr eaLnBrk="1" hangingPunct="1">
              <a:buFontTx/>
              <a:buNone/>
            </a:pPr>
            <a:endParaRPr lang="hu-H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051437-2FF5-4949-AE8E-632AA99C864C}" type="slidenum">
              <a:rPr lang="hu-HU" smtClean="0"/>
              <a:pPr/>
              <a:t>37</a:t>
            </a:fld>
            <a:endParaRPr lang="hu-HU" smtClean="0">
              <a:latin typeface="Times New Roman" pitchFamily="18" charset="-18"/>
            </a:endParaRPr>
          </a:p>
        </p:txBody>
      </p:sp>
      <p:pic>
        <p:nvPicPr>
          <p:cNvPr id="44035" name="Picture 2" descr="Frstbul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6813" y="0"/>
            <a:ext cx="5238750" cy="6858000"/>
          </a:xfrm>
          <a:noFill/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    </a:t>
            </a:r>
            <a:r>
              <a:rPr lang="en-GB" sz="4000" b="1"/>
              <a:t>18</a:t>
            </a:r>
            <a:r>
              <a:rPr lang="hu-HU" sz="4000" b="1"/>
              <a:t>79</a:t>
            </a:r>
            <a:r>
              <a:rPr lang="en-GB" sz="4000" b="1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34143674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dynam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504825"/>
            <a:ext cx="8713788" cy="4876800"/>
          </a:xfrm>
          <a:noFill/>
        </p:spPr>
      </p:pic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924300" y="5661025"/>
            <a:ext cx="1223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1861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hu-HU" sz="28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42852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Petrus Peregrinus </a:t>
            </a:r>
            <a:endParaRPr lang="hu-H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ts val="1200"/>
              </a:spcBef>
            </a:pPr>
            <a:r>
              <a:rPr lang="hu-H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Pierre de </a:t>
            </a:r>
            <a:r>
              <a:rPr lang="hu-HU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Maricourt</a:t>
            </a:r>
            <a:r>
              <a:rPr lang="hu-H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– XIII. </a:t>
            </a:r>
            <a:r>
              <a:rPr lang="hu-H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század</a:t>
            </a:r>
            <a:endParaRPr lang="hu-HU" sz="2400" b="1" i="1" dirty="0">
              <a:solidFill>
                <a:schemeClr val="accent2"/>
              </a:solidFill>
            </a:endParaRPr>
          </a:p>
        </p:txBody>
      </p:sp>
      <p:pic>
        <p:nvPicPr>
          <p:cNvPr id="11267" name="Picture 6" descr="File:PM Magne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91567"/>
            <a:ext cx="449262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79512" y="2348880"/>
            <a:ext cx="3960440" cy="36416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›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r>
              <a:rPr lang="hu-HU" sz="2400" dirty="0" smtClean="0"/>
              <a:t>Mágneses kísérletek</a:t>
            </a:r>
          </a:p>
          <a:p>
            <a:pPr lvl="1"/>
            <a:r>
              <a:rPr lang="hu-HU" sz="2000" dirty="0" smtClean="0"/>
              <a:t>Gömb alakú mágnes „erővonalai”</a:t>
            </a:r>
          </a:p>
          <a:p>
            <a:pPr lvl="1"/>
            <a:r>
              <a:rPr lang="hu-HU" sz="2000" dirty="0" smtClean="0"/>
              <a:t>Mágneses pólus fogalma</a:t>
            </a:r>
          </a:p>
          <a:p>
            <a:pPr lvl="1"/>
            <a:r>
              <a:rPr lang="hu-HU" sz="2000" dirty="0" smtClean="0"/>
              <a:t>Mágneses „örökmozgó”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hydro_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7719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6200" y="624840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AC585D30-ACDA-487D-B25E-5618643F3CA2}" type="slidenum">
              <a:rPr lang="hu-HU" smtClean="0"/>
              <a:pPr algn="l"/>
              <a:t>41</a:t>
            </a:fld>
            <a:endParaRPr lang="hu-HU" smtClean="0">
              <a:latin typeface="Times New Roman" pitchFamily="18" charset="-18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779838" y="6156325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/>
              <a:t>188</a:t>
            </a:r>
            <a:r>
              <a:rPr lang="hu-HU" sz="4000" b="1"/>
              <a:t>3</a:t>
            </a:r>
            <a:endParaRPr lang="en-GB" sz="4000" b="1"/>
          </a:p>
        </p:txBody>
      </p:sp>
      <p:pic>
        <p:nvPicPr>
          <p:cNvPr id="47108" name="Picture 3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8569325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6200" y="624840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2A202F4B-DDD2-46DD-BC1A-74077EF979EE}" type="slidenum">
              <a:rPr lang="hu-HU" smtClean="0"/>
              <a:pPr algn="l"/>
              <a:t>42</a:t>
            </a:fld>
            <a:endParaRPr lang="hu-HU" smtClean="0">
              <a:latin typeface="Times New Roman" pitchFamily="18" charset="-18"/>
            </a:endParaRPr>
          </a:p>
        </p:txBody>
      </p:sp>
      <p:pic>
        <p:nvPicPr>
          <p:cNvPr id="48131" name="Picture 2" descr="te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0"/>
            <a:ext cx="454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2590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    </a:t>
            </a:r>
            <a:r>
              <a:rPr lang="en-GB" sz="4000" b="1"/>
              <a:t>1884.</a:t>
            </a:r>
          </a:p>
          <a:p>
            <a:pPr>
              <a:spcBef>
                <a:spcPct val="50000"/>
              </a:spcBef>
            </a:pPr>
            <a:r>
              <a:rPr lang="en-GB" sz="4000" b="1"/>
              <a:t>Temesv</a:t>
            </a:r>
            <a:r>
              <a:rPr lang="hu-HU" sz="4000" b="1"/>
              <a:t>ár</a:t>
            </a:r>
            <a:endParaRPr lang="en-GB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" y="624840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310D3501-414B-4E48-8AD4-51AC79D4EB8C}" type="slidenum">
              <a:rPr lang="hu-HU" smtClean="0"/>
              <a:pPr algn="l"/>
              <a:t>43</a:t>
            </a:fld>
            <a:endParaRPr lang="hu-HU" smtClean="0">
              <a:latin typeface="Times New Roman" pitchFamily="18" charset="-18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dirty="0" smtClean="0"/>
              <a:t>A szélenergia újra felfedezése</a:t>
            </a:r>
          </a:p>
        </p:txBody>
      </p:sp>
      <p:pic>
        <p:nvPicPr>
          <p:cNvPr id="32774" name="Picture 7" descr="D:\Users\Tamus\Villkörny\szele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488" y="1500174"/>
            <a:ext cx="3571900" cy="471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500430" y="6215082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napjainkban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" y="624840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3C625E24-BA5F-437C-B262-846E454FE2AA}" type="slidenum">
              <a:rPr lang="hu-HU" smtClean="0"/>
              <a:pPr algn="l"/>
              <a:t>44</a:t>
            </a:fld>
            <a:endParaRPr lang="hu-HU" smtClean="0">
              <a:latin typeface="Times New Roman" pitchFamily="18" charset="-18"/>
            </a:endParaRPr>
          </a:p>
        </p:txBody>
      </p:sp>
      <p:pic>
        <p:nvPicPr>
          <p:cNvPr id="33795" name="Picture 2" descr="windfar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" y="6248400"/>
            <a:ext cx="1295400" cy="45720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AC601244-D041-42C8-B4E8-05908738CB58}" type="slidenum">
              <a:rPr lang="hu-HU" smtClean="0"/>
              <a:pPr algn="l"/>
              <a:t>45</a:t>
            </a:fld>
            <a:endParaRPr lang="hu-HU" smtClean="0">
              <a:latin typeface="Times New Roman" pitchFamily="18" charset="-18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Napjainkban…</a:t>
            </a:r>
          </a:p>
        </p:txBody>
      </p:sp>
      <p:pic>
        <p:nvPicPr>
          <p:cNvPr id="28676" name="Picture 7" descr="D:\Users\Tamus\Villkörny\Fourneyronturbina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04800" y="2043113"/>
            <a:ext cx="518160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D:\Users\Tamus\Villkörny\hoover01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715000" y="2057400"/>
            <a:ext cx="3163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791200" y="5867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7"/>
              </a:rPr>
              <a:t>http://www.hooverdam.usbr.gov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hooverdam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-13633"/>
            <a:ext cx="8803693" cy="6866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76943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F5DD784-8EAF-467D-AE7E-73DFF62234F2}" type="slidenum">
              <a:rPr lang="hu-HU" smtClean="0"/>
              <a:pPr/>
              <a:t>48</a:t>
            </a:fld>
            <a:endParaRPr lang="hu-HU" smtClean="0">
              <a:latin typeface="Times New Roman" pitchFamily="18" charset="-18"/>
            </a:endParaRPr>
          </a:p>
        </p:txBody>
      </p:sp>
      <p:pic>
        <p:nvPicPr>
          <p:cNvPr id="49155" name="Picture 2" descr="Itaipu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0638"/>
            <a:ext cx="9144000" cy="5913438"/>
          </a:xfrm>
          <a:noFill/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779838" y="6156325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 b="1"/>
              <a:t>Itaipu</a:t>
            </a:r>
            <a:endParaRPr lang="en-GB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9A496F-52AC-4301-862F-1079CB61E518}" type="slidenum">
              <a:rPr lang="hu-HU" smtClean="0"/>
              <a:pPr/>
              <a:t>49</a:t>
            </a:fld>
            <a:endParaRPr lang="hu-HU" smtClean="0">
              <a:latin typeface="Times New Roman" pitchFamily="18" charset="-18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622425"/>
            <a:ext cx="2857500" cy="5235575"/>
          </a:xfrm>
        </p:spPr>
        <p:txBody>
          <a:bodyPr/>
          <a:lstStyle/>
          <a:p>
            <a:pPr eaLnBrk="1" hangingPunct="1"/>
            <a:r>
              <a:rPr lang="hu-HU" sz="2800" smtClean="0"/>
              <a:t>A világ egyik legnagyobb villamos-energia hálózata (Egyesült Államok nyugati part)</a:t>
            </a:r>
            <a:endParaRPr lang="en-US" sz="2800" smtClean="0"/>
          </a:p>
        </p:txBody>
      </p:sp>
      <p:pic>
        <p:nvPicPr>
          <p:cNvPr id="50180" name="Picture 3" descr="Wsccgr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46438" y="0"/>
            <a:ext cx="5897562" cy="6858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42844" y="285728"/>
            <a:ext cx="88217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William Gilbert - De </a:t>
            </a:r>
            <a:r>
              <a:rPr lang="hu-HU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Magnete</a:t>
            </a:r>
            <a:r>
              <a:rPr lang="hu-H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-</a:t>
            </a:r>
            <a:r>
              <a:rPr lang="hu-H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1600</a:t>
            </a:r>
            <a:endParaRPr lang="hu-H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8938" y="1630840"/>
            <a:ext cx="3159794" cy="106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File:William Gilbe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500188"/>
            <a:ext cx="23288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2702908" y="2700223"/>
            <a:ext cx="6191855" cy="375311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›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r>
              <a:rPr lang="hu-HU" sz="2000" dirty="0" smtClean="0"/>
              <a:t>Mágneses jelenségek</a:t>
            </a:r>
          </a:p>
          <a:p>
            <a:pPr lvl="1"/>
            <a:r>
              <a:rPr lang="hu-HU" sz="1800" dirty="0" smtClean="0"/>
              <a:t>A Föld egy nagy mágnes</a:t>
            </a:r>
          </a:p>
          <a:p>
            <a:pPr lvl="1"/>
            <a:r>
              <a:rPr lang="hu-HU" sz="1800" dirty="0" smtClean="0"/>
              <a:t>Vonzás és taszítás</a:t>
            </a:r>
          </a:p>
          <a:p>
            <a:pPr lvl="1"/>
            <a:r>
              <a:rPr lang="hu-HU" sz="1800" dirty="0" smtClean="0"/>
              <a:t>Nincs mágneses </a:t>
            </a:r>
            <a:r>
              <a:rPr lang="hu-HU" sz="1800" dirty="0" err="1" smtClean="0"/>
              <a:t>monopólus</a:t>
            </a:r>
            <a:endParaRPr lang="hu-HU" sz="1800" dirty="0" smtClean="0"/>
          </a:p>
          <a:p>
            <a:r>
              <a:rPr lang="hu-HU" sz="2000" dirty="0" smtClean="0"/>
              <a:t>Elektromos jelenségek</a:t>
            </a:r>
          </a:p>
          <a:p>
            <a:pPr lvl="1"/>
            <a:r>
              <a:rPr lang="hu-HU" sz="1800" dirty="0" smtClean="0"/>
              <a:t>Nem csak a borostyán hozható elektromos állapotba (kén, viasz, üveg, drágakövek)</a:t>
            </a:r>
          </a:p>
          <a:p>
            <a:r>
              <a:rPr lang="hu-HU" sz="2000" dirty="0" smtClean="0"/>
              <a:t>Különbség a mágneses és az elektromos jelenségek között</a:t>
            </a:r>
          </a:p>
          <a:p>
            <a:pPr lvl="1"/>
            <a:r>
              <a:rPr lang="hu-HU" sz="1800" dirty="0" smtClean="0"/>
              <a:t>Mágnes forgató hatású</a:t>
            </a:r>
          </a:p>
          <a:p>
            <a:pPr lvl="1"/>
            <a:r>
              <a:rPr lang="hu-HU" sz="1800" dirty="0" smtClean="0"/>
              <a:t>Elektromos hatás vonzás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44px-Magdebu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786710" cy="6269139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85786" y="6334780"/>
            <a:ext cx="7929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Otto Von </a:t>
            </a:r>
            <a:r>
              <a:rPr lang="hu-H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Guericke</a:t>
            </a:r>
            <a:r>
              <a:rPr 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(1602-1688</a:t>
            </a: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42862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Otto Von </a:t>
            </a:r>
            <a:r>
              <a:rPr lang="hu-HU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Guericke</a:t>
            </a:r>
            <a:r>
              <a:rPr lang="hu-H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(1602-1688) - első elektrosztatikus generátor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1556792"/>
            <a:ext cx="6629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404882" y="1825501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/>
              <a:t>kén golyó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364088" y="1850119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/>
              <a:t>fa állvány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6430888" y="2154919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H="1">
            <a:off x="7785882" y="2206501"/>
            <a:ext cx="762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1210" y="2222376"/>
            <a:ext cx="2379090" cy="257477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›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>
              <a:lnSpc>
                <a:spcPct val="170000"/>
              </a:lnSpc>
            </a:pPr>
            <a:r>
              <a:rPr lang="hu-HU" dirty="0" smtClean="0"/>
              <a:t>A mágneses vagy elektromossá tett anyag fluidummal tölti ki a teret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Stephan</a:t>
            </a:r>
            <a:r>
              <a:rPr lang="hu-HU" dirty="0" smtClean="0"/>
              <a:t> Gray (1666-1736)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3960440"/>
          </a:xfrm>
        </p:spPr>
        <p:txBody>
          <a:bodyPr>
            <a:normAutofit/>
          </a:bodyPr>
          <a:lstStyle/>
          <a:p>
            <a:r>
              <a:rPr lang="hu-HU" dirty="0" smtClean="0"/>
              <a:t>A korábban nem elektromosnak nevezett anyagok vezetik az elektromosságot</a:t>
            </a:r>
          </a:p>
          <a:p>
            <a:r>
              <a:rPr lang="hu-HU" dirty="0" smtClean="0"/>
              <a:t>Az elektromos állapotot nagy távolságra elvezeti</a:t>
            </a:r>
          </a:p>
          <a:p>
            <a:r>
              <a:rPr lang="hu-HU" dirty="0" smtClean="0"/>
              <a:t>A jelenség jelzések továbbítására alkalmas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361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Charles </a:t>
            </a:r>
            <a:r>
              <a:rPr lang="hu-HU" dirty="0" err="1" smtClean="0"/>
              <a:t>Dufay</a:t>
            </a:r>
            <a:r>
              <a:rPr lang="hu-HU" dirty="0" smtClean="0"/>
              <a:t> 1698-1739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Kétféle elektromosság felfedezése</a:t>
            </a:r>
          </a:p>
          <a:p>
            <a:pPr lvl="1"/>
            <a:r>
              <a:rPr lang="hu-HU" dirty="0" err="1"/>
              <a:t>vitreous</a:t>
            </a:r>
            <a:r>
              <a:rPr lang="hu-HU" dirty="0"/>
              <a:t> (üvegszerű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resinous</a:t>
            </a:r>
            <a:r>
              <a:rPr lang="hu-HU" dirty="0" smtClean="0"/>
              <a:t> </a:t>
            </a:r>
            <a:r>
              <a:rPr lang="hu-HU" dirty="0"/>
              <a:t>(gyantás)</a:t>
            </a:r>
            <a:endParaRPr lang="hu-HU" dirty="0" smtClean="0"/>
          </a:p>
          <a:p>
            <a:r>
              <a:rPr lang="hu-HU" dirty="0" smtClean="0"/>
              <a:t>Vonzás és taszítás</a:t>
            </a:r>
          </a:p>
          <a:p>
            <a:r>
              <a:rPr lang="hu-HU" dirty="0" smtClean="0"/>
              <a:t>Kétféle folyadékkal tölti ki a teret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6457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FFCC99"/>
      </a:accent1>
      <a:accent2>
        <a:srgbClr val="33CC33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B92D"/>
      </a:accent6>
      <a:hlink>
        <a:srgbClr val="66FFFF"/>
      </a:hlink>
      <a:folHlink>
        <a:srgbClr val="FF00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735</Words>
  <Application>Microsoft Office PowerPoint</Application>
  <PresentationFormat>Diavetítés a képernyőre (4:3 oldalarány)</PresentationFormat>
  <Paragraphs>217</Paragraphs>
  <Slides>49</Slides>
  <Notes>19</Notes>
  <HiddenSlides>0</HiddenSlides>
  <MMClips>1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49</vt:i4>
      </vt:variant>
    </vt:vector>
  </HeadingPairs>
  <TitlesOfParts>
    <vt:vector size="52" baseType="lpstr">
      <vt:lpstr>Default Design</vt:lpstr>
      <vt:lpstr>PHOTO-PAINT</vt:lpstr>
      <vt:lpstr>Egyenlet</vt:lpstr>
      <vt:lpstr>Villamosság élettani hatásai  Bevezetés </vt:lpstr>
      <vt:lpstr>Követelmények</vt:lpstr>
      <vt:lpstr>PowerPoint bemutató</vt:lpstr>
      <vt:lpstr>PowerPoint bemutató</vt:lpstr>
      <vt:lpstr>PowerPoint bemutató</vt:lpstr>
      <vt:lpstr>PowerPoint bemutató</vt:lpstr>
      <vt:lpstr>PowerPoint bemutató</vt:lpstr>
      <vt:lpstr>Stephan Gray (1666-1736)</vt:lpstr>
      <vt:lpstr>Charles Dufay 1698-1739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Luigi Galvani  (1737-1798)</vt:lpstr>
      <vt:lpstr>Alessandro Volta  (1745-1827)</vt:lpstr>
      <vt:lpstr>PowerPoint bemutató</vt:lpstr>
      <vt:lpstr>Michael Faraday (1791-1867)</vt:lpstr>
      <vt:lpstr>1873</vt:lpstr>
      <vt:lpstr>Első mechanikai erőforrások</vt:lpstr>
      <vt:lpstr>Sok kicsi sokra megy…</vt:lpstr>
      <vt:lpstr>Természeti erőforrások- a víz</vt:lpstr>
      <vt:lpstr>Természeti erőforrások- a szél</vt:lpstr>
      <vt:lpstr>Egy igen fontos alkalmazás</vt:lpstr>
      <vt:lpstr>A szélenergia újra felfedezése</vt:lpstr>
      <vt:lpstr>Új idők kezdete</vt:lpstr>
      <vt:lpstr>Miért?</vt:lpstr>
      <vt:lpstr>Hőenergiából mechanikai energia</vt:lpstr>
      <vt:lpstr>Gázturbinák</vt:lpstr>
      <vt:lpstr>PowerPoint bemutató</vt:lpstr>
      <vt:lpstr>Az iparban</vt:lpstr>
      <vt:lpstr>Problémák</vt:lpstr>
      <vt:lpstr>A villamosenergia-rendszerek kialakulása</vt:lpstr>
      <vt:lpstr>Magyar vonatkozás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szélenergia újra felfedezése</vt:lpstr>
      <vt:lpstr>PowerPoint bemutató</vt:lpstr>
      <vt:lpstr>Napjainkban…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Villamosság élettani hatásai  Erőterek és az élő szervezet kölcsönhatása</dc:title>
  <dc:creator>Tamus Zoltán Ádám</dc:creator>
  <cp:lastModifiedBy>Adam</cp:lastModifiedBy>
  <cp:revision>33</cp:revision>
  <dcterms:created xsi:type="dcterms:W3CDTF">2008-09-30T08:14:32Z</dcterms:created>
  <dcterms:modified xsi:type="dcterms:W3CDTF">2011-02-10T15:03:19Z</dcterms:modified>
</cp:coreProperties>
</file>