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1" r:id="rId1"/>
  </p:sldMasterIdLst>
  <p:notesMasterIdLst>
    <p:notesMasterId r:id="rId63"/>
  </p:notesMasterIdLst>
  <p:handoutMasterIdLst>
    <p:handoutMasterId r:id="rId64"/>
  </p:handoutMasterIdLst>
  <p:sldIdLst>
    <p:sldId id="1435" r:id="rId2"/>
    <p:sldId id="1436" r:id="rId3"/>
    <p:sldId id="1437" r:id="rId4"/>
    <p:sldId id="1438" r:id="rId5"/>
    <p:sldId id="1439" r:id="rId6"/>
    <p:sldId id="1440" r:id="rId7"/>
    <p:sldId id="1444" r:id="rId8"/>
    <p:sldId id="1446" r:id="rId9"/>
    <p:sldId id="1451" r:id="rId10"/>
    <p:sldId id="1452" r:id="rId11"/>
    <p:sldId id="1453" r:id="rId12"/>
    <p:sldId id="1454" r:id="rId13"/>
    <p:sldId id="1455" r:id="rId14"/>
    <p:sldId id="1456" r:id="rId15"/>
    <p:sldId id="1457" r:id="rId16"/>
    <p:sldId id="1458" r:id="rId17"/>
    <p:sldId id="1459" r:id="rId18"/>
    <p:sldId id="1460" r:id="rId19"/>
    <p:sldId id="1461" r:id="rId20"/>
    <p:sldId id="1462" r:id="rId21"/>
    <p:sldId id="1463" r:id="rId22"/>
    <p:sldId id="1464" r:id="rId23"/>
    <p:sldId id="1465" r:id="rId24"/>
    <p:sldId id="1466" r:id="rId25"/>
    <p:sldId id="1467" r:id="rId26"/>
    <p:sldId id="1468" r:id="rId27"/>
    <p:sldId id="1471" r:id="rId28"/>
    <p:sldId id="1472" r:id="rId29"/>
    <p:sldId id="1473" r:id="rId30"/>
    <p:sldId id="1474" r:id="rId31"/>
    <p:sldId id="1477" r:id="rId32"/>
    <p:sldId id="1478" r:id="rId33"/>
    <p:sldId id="1479" r:id="rId34"/>
    <p:sldId id="1480" r:id="rId35"/>
    <p:sldId id="1481" r:id="rId36"/>
    <p:sldId id="1482" r:id="rId37"/>
    <p:sldId id="1483" r:id="rId38"/>
    <p:sldId id="1484" r:id="rId39"/>
    <p:sldId id="1485" r:id="rId40"/>
    <p:sldId id="1486" r:id="rId41"/>
    <p:sldId id="1488" r:id="rId42"/>
    <p:sldId id="1489" r:id="rId43"/>
    <p:sldId id="1490" r:id="rId44"/>
    <p:sldId id="1493" r:id="rId45"/>
    <p:sldId id="1494" r:id="rId46"/>
    <p:sldId id="1496" r:id="rId47"/>
    <p:sldId id="1497" r:id="rId48"/>
    <p:sldId id="1498" r:id="rId49"/>
    <p:sldId id="1499" r:id="rId50"/>
    <p:sldId id="1500" r:id="rId51"/>
    <p:sldId id="1501" r:id="rId52"/>
    <p:sldId id="1502" r:id="rId53"/>
    <p:sldId id="1519" r:id="rId54"/>
    <p:sldId id="1520" r:id="rId55"/>
    <p:sldId id="1521" r:id="rId56"/>
    <p:sldId id="1526" r:id="rId57"/>
    <p:sldId id="1527" r:id="rId58"/>
    <p:sldId id="1530" r:id="rId59"/>
    <p:sldId id="1531" r:id="rId60"/>
    <p:sldId id="1532" r:id="rId61"/>
    <p:sldId id="1533" r:id="rId62"/>
  </p:sldIdLst>
  <p:sldSz cx="9144000" cy="5715000" type="screen16x10"/>
  <p:notesSz cx="6858000" cy="9144000"/>
  <p:defaultTextStyle>
    <a:defPPr>
      <a:defRPr lang="en-US"/>
    </a:defPPr>
    <a:lvl1pPr marL="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38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74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13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55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188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825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463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10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orient="horz" pos="1800">
          <p15:clr>
            <a:srgbClr val="A4A3A4"/>
          </p15:clr>
        </p15:guide>
        <p15:guide id="8" pos="2880">
          <p15:clr>
            <a:srgbClr val="A4A3A4"/>
          </p15:clr>
        </p15:guide>
        <p15:guide id="9" pos="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8" autoAdjust="0"/>
    <p:restoredTop sz="83659" autoAdjust="0"/>
  </p:normalViewPr>
  <p:slideViewPr>
    <p:cSldViewPr snapToGrid="0" showGuides="1">
      <p:cViewPr varScale="1">
        <p:scale>
          <a:sx n="112" d="100"/>
          <a:sy n="112" d="100"/>
        </p:scale>
        <p:origin x="1128" y="78"/>
      </p:cViewPr>
      <p:guideLst>
        <p:guide orient="horz" pos="2160"/>
        <p:guide pos="3839"/>
        <p:guide pos="1007"/>
        <p:guide orient="horz" pos="1800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5750"/>
    </p:cViewPr>
  </p:sorterViewPr>
  <p:notesViewPr>
    <p:cSldViewPr snapToGrid="0" showGuides="1">
      <p:cViewPr varScale="1">
        <p:scale>
          <a:sx n="91" d="100"/>
          <a:sy n="91" d="100"/>
        </p:scale>
        <p:origin x="-21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8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9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0.wmf"/><Relationship Id="rId4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0.wmf"/><Relationship Id="rId4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21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79.wmf"/><Relationship Id="rId7" Type="http://schemas.openxmlformats.org/officeDocument/2006/relationships/image" Target="../media/image85.wmf"/><Relationship Id="rId12" Type="http://schemas.openxmlformats.org/officeDocument/2006/relationships/image" Target="../media/image7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78.wmf"/><Relationship Id="rId10" Type="http://schemas.openxmlformats.org/officeDocument/2006/relationships/image" Target="../media/image88.wmf"/><Relationship Id="rId4" Type="http://schemas.openxmlformats.org/officeDocument/2006/relationships/image" Target="../media/image83.wmf"/><Relationship Id="rId9" Type="http://schemas.openxmlformats.org/officeDocument/2006/relationships/image" Target="../media/image8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1pPr>
    <a:lvl2pPr marL="356638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2pPr>
    <a:lvl3pPr marL="713274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3pPr>
    <a:lvl4pPr marL="1069913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4pPr>
    <a:lvl5pPr marL="1426550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5pPr>
    <a:lvl6pPr marL="1783188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825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463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100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80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6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1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7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5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8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3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4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1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3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5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B71FC-4800-419A-957C-6944DE813C18}" type="slidenum">
              <a:rPr lang="hu-HU">
                <a:solidFill>
                  <a:prstClr val="black"/>
                </a:solidFill>
                <a:latin typeface="Calibri"/>
              </a:rPr>
              <a:pPr/>
              <a:t>3</a:t>
            </a:fld>
            <a:endParaRPr lang="hu-H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B71FC-4800-419A-957C-6944DE813C18}" type="slidenum">
              <a:rPr lang="hu-HU">
                <a:solidFill>
                  <a:prstClr val="black"/>
                </a:solidFill>
                <a:latin typeface="Calibri"/>
              </a:rPr>
              <a:pPr/>
              <a:t>5</a:t>
            </a:fld>
            <a:endParaRPr lang="hu-H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3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9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0" y="4699000"/>
            <a:ext cx="457200" cy="1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699000"/>
            <a:ext cx="228600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1" y="0"/>
            <a:ext cx="4572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" cy="571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699000"/>
            <a:ext cx="9144000" cy="10160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4699000"/>
            <a:ext cx="0" cy="10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" y="4702610"/>
            <a:ext cx="912352" cy="101239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4692670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333502"/>
            <a:ext cx="6785758" cy="1574703"/>
          </a:xfrm>
        </p:spPr>
        <p:txBody>
          <a:bodyPr>
            <a:noAutofit/>
          </a:bodyPr>
          <a:lstStyle>
            <a:lvl1pPr algn="ctr">
              <a:defRPr sz="4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602" y="3345756"/>
            <a:ext cx="6778884" cy="93007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9" name="Szövegdoboz 18"/>
          <p:cNvSpPr txBox="1"/>
          <p:nvPr userDrawn="1"/>
        </p:nvSpPr>
        <p:spPr>
          <a:xfrm>
            <a:off x="55973" y="4860132"/>
            <a:ext cx="7431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</p:spTree>
    <p:extLst>
      <p:ext uri="{BB962C8B-B14F-4D97-AF65-F5344CB8AC3E}">
        <p14:creationId xmlns:p14="http://schemas.microsoft.com/office/powerpoint/2010/main" val="2756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084698"/>
            <a:ext cx="457200" cy="6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5079412"/>
            <a:ext cx="228600" cy="635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5080764"/>
            <a:ext cx="457200" cy="634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80763"/>
            <a:ext cx="9144000" cy="634235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 flipH="1">
            <a:off x="8682231" y="5074127"/>
            <a:ext cx="1926" cy="640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080763"/>
            <a:ext cx="912352" cy="64111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080764"/>
            <a:ext cx="0" cy="627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1"/>
            <a:ext cx="2286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1"/>
            <a:ext cx="9144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94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096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4094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15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69723" y="5152379"/>
            <a:ext cx="7431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231588"/>
            <a:ext cx="8819408" cy="37263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2192" y="504924"/>
            <a:ext cx="8814459" cy="609865"/>
          </a:xfrm>
        </p:spPr>
        <p:txBody>
          <a:bodyPr>
            <a:normAutofit/>
          </a:bodyPr>
          <a:lstStyle>
            <a:lvl1pPr>
              <a:defRPr sz="2800" b="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1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084698"/>
            <a:ext cx="457200" cy="6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5079412"/>
            <a:ext cx="228600" cy="635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5080764"/>
            <a:ext cx="457200" cy="634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80763"/>
            <a:ext cx="9144000" cy="634235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 flipH="1">
            <a:off x="8682231" y="5074127"/>
            <a:ext cx="1926" cy="640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080763"/>
            <a:ext cx="912352" cy="64111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080764"/>
            <a:ext cx="0" cy="627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1"/>
            <a:ext cx="2286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1"/>
            <a:ext cx="9144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94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096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4094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15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69723" y="5152379"/>
            <a:ext cx="7431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534390"/>
            <a:ext cx="8819408" cy="442355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7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 userDrawn="1"/>
        </p:nvGrpSpPr>
        <p:grpSpPr>
          <a:xfrm>
            <a:off x="-1" y="5500049"/>
            <a:ext cx="9144001" cy="221776"/>
            <a:chOff x="-1" y="5558051"/>
            <a:chExt cx="9144001" cy="163773"/>
          </a:xfrm>
        </p:grpSpPr>
        <p:sp>
          <p:nvSpPr>
            <p:cNvPr id="34" name="Rectangle 25"/>
            <p:cNvSpPr/>
            <p:nvPr userDrawn="1"/>
          </p:nvSpPr>
          <p:spPr>
            <a:xfrm>
              <a:off x="8686800" y="5561470"/>
              <a:ext cx="457200" cy="160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6"/>
            <p:cNvSpPr/>
            <p:nvPr userDrawn="1"/>
          </p:nvSpPr>
          <p:spPr>
            <a:xfrm>
              <a:off x="8458200" y="5561470"/>
              <a:ext cx="228600" cy="1603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7"/>
            <p:cNvSpPr/>
            <p:nvPr userDrawn="1"/>
          </p:nvSpPr>
          <p:spPr>
            <a:xfrm>
              <a:off x="914401" y="5561470"/>
              <a:ext cx="457200" cy="160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8"/>
            <p:cNvSpPr/>
            <p:nvPr userDrawn="1"/>
          </p:nvSpPr>
          <p:spPr>
            <a:xfrm>
              <a:off x="-1" y="5561470"/>
              <a:ext cx="914400" cy="1603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9"/>
            <p:cNvSpPr/>
            <p:nvPr userDrawn="1"/>
          </p:nvSpPr>
          <p:spPr>
            <a:xfrm>
              <a:off x="0" y="5560495"/>
              <a:ext cx="9144000" cy="161329"/>
            </a:xfrm>
            <a:prstGeom prst="rect">
              <a:avLst/>
            </a:prstGeom>
            <a:solidFill>
              <a:schemeClr val="accent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Connector 30"/>
            <p:cNvCxnSpPr/>
            <p:nvPr userDrawn="1"/>
          </p:nvCxnSpPr>
          <p:spPr bwMode="white">
            <a:xfrm>
              <a:off x="8682231" y="5560390"/>
              <a:ext cx="0" cy="16143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31"/>
            <p:cNvSpPr/>
            <p:nvPr userDrawn="1"/>
          </p:nvSpPr>
          <p:spPr>
            <a:xfrm>
              <a:off x="1" y="5560495"/>
              <a:ext cx="912352" cy="161329"/>
            </a:xfrm>
            <a:prstGeom prst="rect">
              <a:avLst/>
            </a:prstGeom>
            <a:solidFill>
              <a:schemeClr val="accent1">
                <a:lumMod val="50000"/>
                <a:alpha val="7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6" tIns="47542" rIns="95086" bIns="47542" rtlCol="0" anchor="ctr"/>
            <a:lstStyle/>
            <a:p>
              <a:pPr algn="ctr"/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32"/>
            <p:cNvCxnSpPr/>
            <p:nvPr userDrawn="1"/>
          </p:nvCxnSpPr>
          <p:spPr bwMode="white">
            <a:xfrm>
              <a:off x="914401" y="5558051"/>
              <a:ext cx="0" cy="16377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686800" y="3419"/>
            <a:ext cx="457200" cy="160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3419"/>
            <a:ext cx="228600" cy="1603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3419"/>
            <a:ext cx="457200" cy="160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3419"/>
            <a:ext cx="914400" cy="1603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444"/>
            <a:ext cx="9144000" cy="161329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2339"/>
            <a:ext cx="0" cy="161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2444"/>
            <a:ext cx="912352" cy="16132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1637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 userDrawn="1">
            <p:ph idx="1"/>
          </p:nvPr>
        </p:nvSpPr>
        <p:spPr>
          <a:xfrm>
            <a:off x="152400" y="279779"/>
            <a:ext cx="8819408" cy="512473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5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467" y="0"/>
            <a:ext cx="3111598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15400" y="0"/>
            <a:ext cx="228600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17500"/>
            <a:ext cx="2470710" cy="1143000"/>
          </a:xfrm>
        </p:spPr>
        <p:txBody>
          <a:bodyPr anchor="b">
            <a:normAutofit/>
          </a:bodyPr>
          <a:lstStyle>
            <a:lvl1pPr algn="l">
              <a:defRPr sz="2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02168"/>
            <a:ext cx="4648200" cy="4741333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524000"/>
            <a:ext cx="2470710" cy="36195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56638" indent="0">
              <a:buNone/>
              <a:defRPr sz="900"/>
            </a:lvl2pPr>
            <a:lvl3pPr marL="713274" indent="0">
              <a:buNone/>
              <a:defRPr sz="800"/>
            </a:lvl3pPr>
            <a:lvl4pPr marL="1069913" indent="0">
              <a:buNone/>
              <a:defRPr sz="700"/>
            </a:lvl4pPr>
            <a:lvl5pPr marL="1426550" indent="0">
              <a:buNone/>
              <a:defRPr sz="700"/>
            </a:lvl5pPr>
            <a:lvl6pPr marL="1783188" indent="0">
              <a:buNone/>
              <a:defRPr sz="700"/>
            </a:lvl6pPr>
            <a:lvl7pPr marL="2139825" indent="0">
              <a:buNone/>
              <a:defRPr sz="700"/>
            </a:lvl7pPr>
            <a:lvl8pPr marL="2496463" indent="0">
              <a:buNone/>
              <a:defRPr sz="700"/>
            </a:lvl8pPr>
            <a:lvl9pPr marL="2853100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296961"/>
            <a:ext cx="914400" cy="304271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>
              <a:defRPr lang="hu-H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802" y="0"/>
            <a:ext cx="2286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1" y="0"/>
            <a:ext cx="692146" cy="5715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21746" y="0"/>
            <a:ext cx="228600" cy="5715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5296961"/>
            <a:ext cx="9144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5296961"/>
            <a:ext cx="2981325" cy="30427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5726" y="5296961"/>
            <a:ext cx="457200" cy="304271"/>
          </a:xfrm>
        </p:spPr>
        <p:txBody>
          <a:bodyPr vert="horz" lIns="71327" tIns="35664" rIns="71327" bIns="35664" rtlCol="0" anchor="ctr"/>
          <a:lstStyle>
            <a:lvl1pPr>
              <a:defRPr lang="hu-HU" smtClean="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 algn="ctr"/>
              <a:t>‹#›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6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1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1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154" y="144378"/>
            <a:ext cx="7768962" cy="532139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084698"/>
            <a:ext cx="457200" cy="6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5079412"/>
            <a:ext cx="228600" cy="635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5080764"/>
            <a:ext cx="457200" cy="634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80763"/>
            <a:ext cx="9144000" cy="634235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 flipH="1">
            <a:off x="8682231" y="5074127"/>
            <a:ext cx="1926" cy="640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080763"/>
            <a:ext cx="912352" cy="64111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080764"/>
            <a:ext cx="0" cy="627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1"/>
            <a:ext cx="2286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1"/>
            <a:ext cx="9144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94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096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4094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15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69723" y="5152379"/>
            <a:ext cx="7431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231588"/>
            <a:ext cx="8819408" cy="37263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2192" y="504924"/>
            <a:ext cx="8814459" cy="60986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8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084698"/>
            <a:ext cx="457200" cy="6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5079412"/>
            <a:ext cx="228600" cy="635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5080764"/>
            <a:ext cx="457200" cy="634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80763"/>
            <a:ext cx="9144000" cy="634235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 flipH="1">
            <a:off x="8682231" y="5074127"/>
            <a:ext cx="1926" cy="640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080763"/>
            <a:ext cx="912352" cy="64111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080764"/>
            <a:ext cx="0" cy="627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1"/>
            <a:ext cx="2286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1"/>
            <a:ext cx="9144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94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096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4094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15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69723" y="5152379"/>
            <a:ext cx="7431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231588"/>
            <a:ext cx="8819408" cy="37263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2192" y="504924"/>
            <a:ext cx="8814459" cy="609865"/>
          </a:xfrm>
        </p:spPr>
        <p:txBody>
          <a:bodyPr>
            <a:normAutofit/>
          </a:bodyPr>
          <a:lstStyle>
            <a:lvl1pPr>
              <a:defRPr sz="300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7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084698"/>
            <a:ext cx="457200" cy="6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5079412"/>
            <a:ext cx="228600" cy="635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5080764"/>
            <a:ext cx="457200" cy="634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80763"/>
            <a:ext cx="9144000" cy="634235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 flipH="1">
            <a:off x="8682231" y="5074127"/>
            <a:ext cx="1926" cy="640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080763"/>
            <a:ext cx="912352" cy="64111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080764"/>
            <a:ext cx="0" cy="627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1"/>
            <a:ext cx="2286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1"/>
            <a:ext cx="457200" cy="40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1"/>
            <a:ext cx="914400" cy="406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094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096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4094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15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69723" y="5152379"/>
            <a:ext cx="7431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231588"/>
            <a:ext cx="8819408" cy="37263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2192" y="504924"/>
            <a:ext cx="8814459" cy="609865"/>
          </a:xfrm>
        </p:spPr>
        <p:txBody>
          <a:bodyPr>
            <a:normAutofit/>
          </a:bodyPr>
          <a:lstStyle>
            <a:lvl1pPr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3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5715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978" y="613516"/>
            <a:ext cx="457200" cy="5080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7" tIns="35664" rIns="71327" bIns="35664" rtlCol="0" anchor="ctr"/>
          <a:lstStyle/>
          <a:p>
            <a:pPr algn="ctr"/>
            <a:endParaRPr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613516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121516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029" y="148167"/>
            <a:ext cx="7775837" cy="986239"/>
          </a:xfrm>
          <a:prstGeom prst="rect">
            <a:avLst/>
          </a:prstGeom>
        </p:spPr>
        <p:txBody>
          <a:bodyPr vert="horz" lIns="71327" tIns="35664" rIns="71327" bIns="3566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1251283"/>
            <a:ext cx="7762087" cy="4228242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2" y="5541400"/>
            <a:ext cx="5752814" cy="135456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6493" y="5500149"/>
            <a:ext cx="268131" cy="187347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7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456129" y="677876"/>
            <a:ext cx="4573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BME</a:t>
            </a:r>
          </a:p>
          <a:p>
            <a:pPr algn="ctr"/>
            <a:r>
              <a:rPr lang="hu-HU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GTK</a:t>
            </a:r>
          </a:p>
        </p:txBody>
      </p:sp>
    </p:spTree>
    <p:extLst>
      <p:ext uri="{BB962C8B-B14F-4D97-AF65-F5344CB8AC3E}">
        <p14:creationId xmlns:p14="http://schemas.microsoft.com/office/powerpoint/2010/main" val="26495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91" r:id="rId4"/>
    <p:sldLayoutId id="2147483694" r:id="rId5"/>
    <p:sldLayoutId id="2147483687" r:id="rId6"/>
    <p:sldLayoutId id="2147483684" r:id="rId7"/>
    <p:sldLayoutId id="2147483688" r:id="rId8"/>
    <p:sldLayoutId id="2147483692" r:id="rId9"/>
    <p:sldLayoutId id="2147483693" r:id="rId10"/>
    <p:sldLayoutId id="2147483689" r:id="rId11"/>
    <p:sldLayoutId id="2147483690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71327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2584" indent="-192584" algn="l" defTabSz="713274" rtl="0" eaLnBrk="1" latinLnBrk="0" hangingPunct="1">
        <a:lnSpc>
          <a:spcPct val="90000"/>
        </a:lnSpc>
        <a:spcBef>
          <a:spcPts val="1092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192088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46088" indent="-192088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8650" indent="-192088" algn="l" defTabSz="713274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4863" indent="-192088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19134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44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8975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5064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38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74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13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55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188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825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463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10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49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55.wmf"/><Relationship Id="rId4" Type="http://schemas.microsoft.com/office/2007/relationships/hdphoto" Target="../media/hdphoto1.wdp"/><Relationship Id="rId9" Type="http://schemas.openxmlformats.org/officeDocument/2006/relationships/oleObject" Target="../embeddings/oleObject6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2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png"/><Relationship Id="rId11" Type="http://schemas.openxmlformats.org/officeDocument/2006/relationships/image" Target="../media/image57.wmf"/><Relationship Id="rId5" Type="http://schemas.microsoft.com/office/2007/relationships/hdphoto" Target="../media/hdphoto1.wdp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10.png"/><Relationship Id="rId9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74.e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9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79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87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3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21.wmf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77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9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6" Type="http://schemas.microsoft.com/office/2007/relationships/hdphoto" Target="../media/hdphoto2.wdp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4" Type="http://schemas.microsoft.com/office/2007/relationships/hdphoto" Target="../media/hdphoto1.wdp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Tőkejavak </a:t>
            </a:r>
            <a:r>
              <a:rPr lang="hu-HU" dirty="0"/>
              <a:t>árazódási </a:t>
            </a:r>
            <a:r>
              <a:rPr lang="hu-HU" dirty="0" smtClean="0"/>
              <a:t>modellje vagy </a:t>
            </a:r>
            <a:br>
              <a:rPr lang="hu-HU" dirty="0" smtClean="0"/>
            </a:br>
            <a:r>
              <a:rPr lang="hu-HU" dirty="0" smtClean="0"/>
              <a:t>Tőkepiaci </a:t>
            </a:r>
            <a:r>
              <a:rPr lang="hu-HU" dirty="0"/>
              <a:t>árfolyamok </a:t>
            </a:r>
            <a:r>
              <a:rPr lang="hu-HU" dirty="0" smtClean="0"/>
              <a:t>modellje </a:t>
            </a:r>
          </a:p>
          <a:p>
            <a:pPr lvl="1"/>
            <a:r>
              <a:rPr lang="hu-HU" i="1" dirty="0" smtClean="0"/>
              <a:t>Capital </a:t>
            </a:r>
            <a:r>
              <a:rPr lang="hu-HU" i="1" dirty="0" err="1"/>
              <a:t>Asset</a:t>
            </a:r>
            <a:r>
              <a:rPr lang="hu-HU" i="1" dirty="0"/>
              <a:t> </a:t>
            </a:r>
            <a:r>
              <a:rPr lang="hu-HU" i="1" dirty="0" err="1"/>
              <a:t>Pricing</a:t>
            </a:r>
            <a:r>
              <a:rPr lang="hu-HU" i="1" dirty="0"/>
              <a:t> </a:t>
            </a:r>
            <a:r>
              <a:rPr lang="hu-HU" i="1" dirty="0" err="1" smtClean="0"/>
              <a:t>Model</a:t>
            </a:r>
            <a:endParaRPr lang="hu-HU" i="1" dirty="0" smtClean="0"/>
          </a:p>
          <a:p>
            <a:pPr lvl="1"/>
            <a:r>
              <a:rPr lang="hu-HU" i="1" dirty="0" smtClean="0"/>
              <a:t>CAPM</a:t>
            </a:r>
            <a:endParaRPr lang="hu-HU" i="1" dirty="0" smtClean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Tőkejavak</a:t>
            </a:r>
            <a:r>
              <a:rPr lang="hu-HU" dirty="0"/>
              <a:t> árazódása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1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„egyszerű”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hu-HU" sz="2000" dirty="0" smtClean="0"/>
              <a:t>Napszemüveg – esőkabát</a:t>
            </a:r>
          </a:p>
          <a:p>
            <a:pPr marL="0" indent="0">
              <a:buNone/>
              <a:tabLst>
                <a:tab pos="265113" algn="l"/>
              </a:tabLst>
            </a:pPr>
            <a:endParaRPr lang="hu-HU" sz="1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53" y="787179"/>
            <a:ext cx="5676247" cy="16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17"/>
          <p:cNvGraphicFramePr>
            <a:graphicFrameLocks noChangeAspect="1"/>
          </p:cNvGraphicFramePr>
          <p:nvPr>
            <p:extLst/>
          </p:nvPr>
        </p:nvGraphicFramePr>
        <p:xfrm>
          <a:off x="3715247" y="2694741"/>
          <a:ext cx="2939994" cy="71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gyenlet" r:id="rId6" imgW="1549080" imgH="457200" progId="Equation.3">
                  <p:embed/>
                </p:oleObj>
              </mc:Choice>
              <mc:Fallback>
                <p:oleObj name="Egyenlet" r:id="rId6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1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247" y="2694741"/>
                        <a:ext cx="2939994" cy="71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6815164" y="3647384"/>
            <a:ext cx="428625" cy="401638"/>
          </a:xfrm>
          <a:prstGeom prst="ellipse">
            <a:avLst/>
          </a:prstGeom>
          <a:noFill/>
          <a:ln w="38100">
            <a:solidFill>
              <a:srgbClr val="FD252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25" name="Object 20"/>
          <p:cNvGraphicFramePr>
            <a:graphicFrameLocks noChangeAspect="1"/>
          </p:cNvGraphicFramePr>
          <p:nvPr>
            <p:extLst/>
          </p:nvPr>
        </p:nvGraphicFramePr>
        <p:xfrm>
          <a:off x="3873504" y="3617279"/>
          <a:ext cx="4658237" cy="82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gyenlet" r:id="rId8" imgW="3098520" imgH="533160" progId="Equation.3">
                  <p:embed/>
                </p:oleObj>
              </mc:Choice>
              <mc:Fallback>
                <p:oleObj name="Egyenlet" r:id="rId8" imgW="3098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4" y="3617279"/>
                        <a:ext cx="4658237" cy="823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1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</a:t>
            </a:r>
            <a:r>
              <a:rPr lang="hu-HU" dirty="0"/>
              <a:t>kockázatos befektetési lehetőség </a:t>
            </a:r>
            <a:r>
              <a:rPr lang="hu-HU" dirty="0" smtClean="0"/>
              <a:t>kombinációi</a:t>
            </a: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u-HU" dirty="0" smtClean="0"/>
              <a:t>és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2.2.1 Kevéselemű </a:t>
            </a:r>
            <a:r>
              <a:rPr lang="hu-HU" dirty="0"/>
              <a:t>portfóliók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3698230" y="2432081"/>
          <a:ext cx="2543543" cy="989607"/>
        </p:xfrm>
        <a:graphic>
          <a:graphicData uri="http://schemas.openxmlformats.org/drawingml/2006/table">
            <a:tbl>
              <a:tblPr/>
              <a:tblGrid>
                <a:gridCol w="922693"/>
                <a:gridCol w="809971"/>
                <a:gridCol w="810879"/>
              </a:tblGrid>
              <a:tr h="3298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hu-HU" sz="160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u-HU" sz="1600" i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hu-HU" sz="1600">
                          <a:effectLst/>
                          <a:latin typeface="Times New Roman"/>
                          <a:ea typeface="Times New Roman"/>
                        </a:rPr>
                        <a:t>) [%]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7%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hu-H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lang="hu-HU" sz="16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u-HU" sz="16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hu-HU" sz="1600" dirty="0">
                          <a:effectLst/>
                          <a:latin typeface="Times New Roman"/>
                          <a:ea typeface="Times New Roman"/>
                        </a:rPr>
                        <a:t>) [%]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18%</a:t>
                      </a:r>
                      <a:endParaRPr lang="hu-H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/>
          </p:nvPr>
        </p:nvGraphicFramePr>
        <p:xfrm>
          <a:off x="1280159" y="3651337"/>
          <a:ext cx="3542779" cy="35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2387600" imgH="228600" progId="Equation.3">
                  <p:embed/>
                </p:oleObj>
              </mc:Choice>
              <mc:Fallback>
                <p:oleObj name="Equation" r:id="rId3" imgW="238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59" y="3651337"/>
                        <a:ext cx="3542779" cy="357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/>
          </p:nvPr>
        </p:nvGraphicFramePr>
        <p:xfrm>
          <a:off x="1248354" y="4144317"/>
          <a:ext cx="4712694" cy="96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5" imgW="2959100" imgH="596900" progId="Equation.3">
                  <p:embed/>
                </p:oleObj>
              </mc:Choice>
              <mc:Fallback>
                <p:oleObj name="Equation" r:id="rId5" imgW="2959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54" y="4144317"/>
                        <a:ext cx="4712694" cy="962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46"/>
          <p:cNvGrpSpPr>
            <a:grpSpLocks/>
          </p:cNvGrpSpPr>
          <p:nvPr/>
        </p:nvGrpSpPr>
        <p:grpSpPr bwMode="auto">
          <a:xfrm>
            <a:off x="3581302" y="1314668"/>
            <a:ext cx="3546475" cy="1955005"/>
            <a:chOff x="2291" y="1012"/>
            <a:chExt cx="2234" cy="1333"/>
          </a:xfrm>
        </p:grpSpPr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2369" y="1262"/>
              <a:ext cx="2133" cy="1061"/>
            </a:xfrm>
            <a:custGeom>
              <a:avLst/>
              <a:gdLst>
                <a:gd name="T0" fmla="*/ 1969 w 1969"/>
                <a:gd name="T1" fmla="*/ 0 h 1060"/>
                <a:gd name="T2" fmla="*/ 1405 w 1969"/>
                <a:gd name="T3" fmla="*/ 130 h 1060"/>
                <a:gd name="T4" fmla="*/ 740 w 1969"/>
                <a:gd name="T5" fmla="*/ 307 h 1060"/>
                <a:gd name="T6" fmla="*/ 207 w 1969"/>
                <a:gd name="T7" fmla="*/ 484 h 1060"/>
                <a:gd name="T8" fmla="*/ 15 w 1969"/>
                <a:gd name="T9" fmla="*/ 638 h 1060"/>
                <a:gd name="T10" fmla="*/ 116 w 1969"/>
                <a:gd name="T11" fmla="*/ 763 h 1060"/>
                <a:gd name="T12" fmla="*/ 394 w 1969"/>
                <a:gd name="T13" fmla="*/ 878 h 1060"/>
                <a:gd name="T14" fmla="*/ 797 w 1969"/>
                <a:gd name="T15" fmla="*/ 1003 h 1060"/>
                <a:gd name="T16" fmla="*/ 1023 w 1969"/>
                <a:gd name="T17" fmla="*/ 1060 h 10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9" h="1060">
                  <a:moveTo>
                    <a:pt x="1969" y="0"/>
                  </a:moveTo>
                  <a:cubicBezTo>
                    <a:pt x="1875" y="22"/>
                    <a:pt x="1610" y="79"/>
                    <a:pt x="1405" y="130"/>
                  </a:cubicBezTo>
                  <a:cubicBezTo>
                    <a:pt x="1200" y="181"/>
                    <a:pt x="940" y="248"/>
                    <a:pt x="740" y="307"/>
                  </a:cubicBezTo>
                  <a:cubicBezTo>
                    <a:pt x="540" y="366"/>
                    <a:pt x="328" y="429"/>
                    <a:pt x="207" y="484"/>
                  </a:cubicBezTo>
                  <a:cubicBezTo>
                    <a:pt x="86" y="539"/>
                    <a:pt x="30" y="592"/>
                    <a:pt x="15" y="638"/>
                  </a:cubicBezTo>
                  <a:cubicBezTo>
                    <a:pt x="0" y="684"/>
                    <a:pt x="53" y="723"/>
                    <a:pt x="116" y="763"/>
                  </a:cubicBezTo>
                  <a:cubicBezTo>
                    <a:pt x="179" y="803"/>
                    <a:pt x="280" y="838"/>
                    <a:pt x="394" y="878"/>
                  </a:cubicBezTo>
                  <a:cubicBezTo>
                    <a:pt x="508" y="918"/>
                    <a:pt x="692" y="973"/>
                    <a:pt x="797" y="1003"/>
                  </a:cubicBezTo>
                  <a:cubicBezTo>
                    <a:pt x="902" y="1033"/>
                    <a:pt x="976" y="1048"/>
                    <a:pt x="1023" y="106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49"/>
            <p:cNvSpPr>
              <a:spLocks/>
            </p:cNvSpPr>
            <p:nvPr/>
          </p:nvSpPr>
          <p:spPr bwMode="auto">
            <a:xfrm>
              <a:off x="3469" y="1262"/>
              <a:ext cx="1033" cy="1083"/>
            </a:xfrm>
            <a:custGeom>
              <a:avLst/>
              <a:gdLst>
                <a:gd name="T0" fmla="*/ 1033 w 1033"/>
                <a:gd name="T1" fmla="*/ 0 h 1083"/>
                <a:gd name="T2" fmla="*/ 631 w 1033"/>
                <a:gd name="T3" fmla="*/ 225 h 1083"/>
                <a:gd name="T4" fmla="*/ 229 w 1033"/>
                <a:gd name="T5" fmla="*/ 501 h 1083"/>
                <a:gd name="T6" fmla="*/ 34 w 1033"/>
                <a:gd name="T7" fmla="*/ 762 h 1083"/>
                <a:gd name="T8" fmla="*/ 25 w 1033"/>
                <a:gd name="T9" fmla="*/ 954 h 1083"/>
                <a:gd name="T10" fmla="*/ 70 w 1033"/>
                <a:gd name="T11" fmla="*/ 1053 h 1083"/>
                <a:gd name="T12" fmla="*/ 88 w 1033"/>
                <a:gd name="T13" fmla="*/ 1083 h 10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3" h="1083">
                  <a:moveTo>
                    <a:pt x="1033" y="0"/>
                  </a:moveTo>
                  <a:cubicBezTo>
                    <a:pt x="966" y="37"/>
                    <a:pt x="765" y="142"/>
                    <a:pt x="631" y="225"/>
                  </a:cubicBezTo>
                  <a:cubicBezTo>
                    <a:pt x="497" y="308"/>
                    <a:pt x="328" y="412"/>
                    <a:pt x="229" y="501"/>
                  </a:cubicBezTo>
                  <a:cubicBezTo>
                    <a:pt x="130" y="590"/>
                    <a:pt x="68" y="686"/>
                    <a:pt x="34" y="762"/>
                  </a:cubicBezTo>
                  <a:cubicBezTo>
                    <a:pt x="0" y="838"/>
                    <a:pt x="19" y="906"/>
                    <a:pt x="25" y="954"/>
                  </a:cubicBezTo>
                  <a:cubicBezTo>
                    <a:pt x="31" y="1002"/>
                    <a:pt x="60" y="1031"/>
                    <a:pt x="70" y="1053"/>
                  </a:cubicBezTo>
                  <a:cubicBezTo>
                    <a:pt x="80" y="1075"/>
                    <a:pt x="84" y="1077"/>
                    <a:pt x="88" y="1083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2" name="Object 50"/>
            <p:cNvGraphicFramePr>
              <a:graphicFrameLocks noChangeAspect="1"/>
            </p:cNvGraphicFramePr>
            <p:nvPr>
              <p:extLst/>
            </p:nvPr>
          </p:nvGraphicFramePr>
          <p:xfrm>
            <a:off x="2291" y="1024"/>
            <a:ext cx="6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0" name="Egyenlet" r:id="rId4" imgW="660113" imgH="241195" progId="Equation.3">
                    <p:embed/>
                  </p:oleObj>
                </mc:Choice>
                <mc:Fallback>
                  <p:oleObj name="Egyenlet" r:id="rId4" imgW="66011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1" y="1024"/>
                          <a:ext cx="680" cy="2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51"/>
            <p:cNvGraphicFramePr>
              <a:graphicFrameLocks noChangeAspect="1"/>
            </p:cNvGraphicFramePr>
            <p:nvPr>
              <p:extLst/>
            </p:nvPr>
          </p:nvGraphicFramePr>
          <p:xfrm>
            <a:off x="3258" y="1015"/>
            <a:ext cx="444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1" name="Equation" r:id="rId6" imgW="431640" imgH="228600" progId="Equation.3">
                    <p:embed/>
                  </p:oleObj>
                </mc:Choice>
                <mc:Fallback>
                  <p:oleObj name="Equation" r:id="rId6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8" y="1015"/>
                          <a:ext cx="444" cy="2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52"/>
            <p:cNvGraphicFramePr>
              <a:graphicFrameLocks noChangeAspect="1"/>
            </p:cNvGraphicFramePr>
            <p:nvPr>
              <p:extLst/>
            </p:nvPr>
          </p:nvGraphicFramePr>
          <p:xfrm>
            <a:off x="3957" y="1012"/>
            <a:ext cx="56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2" name="Egyenlet" r:id="rId8" imgW="571252" imgH="241195" progId="Equation.3">
                    <p:embed/>
                  </p:oleObj>
                </mc:Choice>
                <mc:Fallback>
                  <p:oleObj name="Egyenlet" r:id="rId8" imgW="57125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" y="1012"/>
                          <a:ext cx="568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2369" y="1241"/>
              <a:ext cx="261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Line 54"/>
            <p:cNvSpPr>
              <a:spLocks noChangeShapeType="1"/>
            </p:cNvSpPr>
            <p:nvPr/>
          </p:nvSpPr>
          <p:spPr bwMode="auto">
            <a:xfrm>
              <a:off x="3366" y="1241"/>
              <a:ext cx="175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Line 55"/>
            <p:cNvSpPr>
              <a:spLocks noChangeShapeType="1"/>
            </p:cNvSpPr>
            <p:nvPr/>
          </p:nvSpPr>
          <p:spPr bwMode="auto">
            <a:xfrm flipH="1">
              <a:off x="3719" y="1216"/>
              <a:ext cx="328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Group 32"/>
          <p:cNvGrpSpPr>
            <a:grpSpLocks/>
          </p:cNvGrpSpPr>
          <p:nvPr/>
        </p:nvGrpSpPr>
        <p:grpSpPr bwMode="auto">
          <a:xfrm>
            <a:off x="1704878" y="1371600"/>
            <a:ext cx="5384800" cy="1884218"/>
            <a:chOff x="1109" y="1034"/>
            <a:chExt cx="3392" cy="1306"/>
          </a:xfrm>
        </p:grpSpPr>
        <p:sp>
          <p:nvSpPr>
            <p:cNvPr id="96" name="Line 33"/>
            <p:cNvSpPr>
              <a:spLocks noChangeShapeType="1"/>
            </p:cNvSpPr>
            <p:nvPr/>
          </p:nvSpPr>
          <p:spPr bwMode="auto">
            <a:xfrm flipH="1">
              <a:off x="1117" y="1260"/>
              <a:ext cx="3384" cy="6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H="1" flipV="1">
              <a:off x="1109" y="1961"/>
              <a:ext cx="2452" cy="3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>
              <a:off x="1743" y="1266"/>
              <a:ext cx="491" cy="4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8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1658" y="1034"/>
            <a:ext cx="54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" name="Egyenlet" r:id="rId10" imgW="533169" imgH="241195" progId="Equation.3">
                    <p:embed/>
                  </p:oleObj>
                </mc:Choice>
                <mc:Fallback>
                  <p:oleObj name="Egyenlet" r:id="rId10" imgW="53316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8" y="1034"/>
                          <a:ext cx="549" cy="2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88" name="Object 25"/>
          <p:cNvGraphicFramePr>
            <a:graphicFrameLocks noChangeAspect="1"/>
          </p:cNvGraphicFramePr>
          <p:nvPr>
            <p:extLst/>
          </p:nvPr>
        </p:nvGraphicFramePr>
        <p:xfrm>
          <a:off x="1080654" y="193450"/>
          <a:ext cx="621049" cy="3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gyenlet" r:id="rId12" imgW="330057" imgH="203112" progId="Equation.3">
                  <p:embed/>
                </p:oleObj>
              </mc:Choice>
              <mc:Fallback>
                <p:oleObj name="Egyenlet" r:id="rId12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54" y="193450"/>
                        <a:ext cx="621049" cy="382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6"/>
          <p:cNvGraphicFramePr>
            <a:graphicFrameLocks noChangeAspect="1"/>
          </p:cNvGraphicFramePr>
          <p:nvPr>
            <p:extLst/>
          </p:nvPr>
        </p:nvGraphicFramePr>
        <p:xfrm>
          <a:off x="7988204" y="5001855"/>
          <a:ext cx="629323" cy="38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gyenlet" r:id="rId14" imgW="330057" imgH="203112" progId="Equation.3">
                  <p:embed/>
                </p:oleObj>
              </mc:Choice>
              <mc:Fallback>
                <p:oleObj name="Egyenlet" r:id="rId14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204" y="5001855"/>
                        <a:ext cx="629323" cy="387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30"/>
          <p:cNvGraphicFramePr>
            <a:graphicFrameLocks noChangeAspect="1"/>
          </p:cNvGraphicFramePr>
          <p:nvPr>
            <p:extLst/>
          </p:nvPr>
        </p:nvGraphicFramePr>
        <p:xfrm>
          <a:off x="5547849" y="3232400"/>
          <a:ext cx="204833" cy="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gyenlet" r:id="rId16" imgW="88707" imgH="164742" progId="Equation.3">
                  <p:embed/>
                </p:oleObj>
              </mc:Choice>
              <mc:Fallback>
                <p:oleObj name="Egyenlet" r:id="rId16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849" y="3232400"/>
                        <a:ext cx="204833" cy="376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31"/>
          <p:cNvGraphicFramePr>
            <a:graphicFrameLocks noChangeAspect="1"/>
          </p:cNvGraphicFramePr>
          <p:nvPr>
            <p:extLst/>
          </p:nvPr>
        </p:nvGraphicFramePr>
        <p:xfrm>
          <a:off x="7202231" y="1396783"/>
          <a:ext cx="291683" cy="3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gyenlet" r:id="rId18" imgW="126890" imgH="190335" progId="Equation.3">
                  <p:embed/>
                </p:oleObj>
              </mc:Choice>
              <mc:Fallback>
                <p:oleObj name="Egyenlet" r:id="rId18" imgW="126890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231" y="1396783"/>
                        <a:ext cx="291683" cy="383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Freeform 38"/>
          <p:cNvSpPr>
            <a:spLocks/>
          </p:cNvSpPr>
          <p:nvPr/>
        </p:nvSpPr>
        <p:spPr bwMode="auto">
          <a:xfrm>
            <a:off x="4807526" y="1719479"/>
            <a:ext cx="2271041" cy="1515557"/>
          </a:xfrm>
          <a:custGeom>
            <a:avLst/>
            <a:gdLst>
              <a:gd name="T0" fmla="*/ 1398 w 1398"/>
              <a:gd name="T1" fmla="*/ 0 h 1076"/>
              <a:gd name="T2" fmla="*/ 801 w 1398"/>
              <a:gd name="T3" fmla="*/ 208 h 1076"/>
              <a:gd name="T4" fmla="*/ 193 w 1398"/>
              <a:gd name="T5" fmla="*/ 480 h 1076"/>
              <a:gd name="T6" fmla="*/ 1 w 1398"/>
              <a:gd name="T7" fmla="*/ 720 h 1076"/>
              <a:gd name="T8" fmla="*/ 189 w 1398"/>
              <a:gd name="T9" fmla="*/ 924 h 1076"/>
              <a:gd name="T10" fmla="*/ 465 w 1398"/>
              <a:gd name="T11" fmla="*/ 1076 h 10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8" h="1076">
                <a:moveTo>
                  <a:pt x="1398" y="0"/>
                </a:moveTo>
                <a:cubicBezTo>
                  <a:pt x="1299" y="35"/>
                  <a:pt x="1002" y="128"/>
                  <a:pt x="801" y="208"/>
                </a:cubicBezTo>
                <a:cubicBezTo>
                  <a:pt x="600" y="288"/>
                  <a:pt x="326" y="395"/>
                  <a:pt x="193" y="480"/>
                </a:cubicBezTo>
                <a:cubicBezTo>
                  <a:pt x="60" y="565"/>
                  <a:pt x="2" y="646"/>
                  <a:pt x="1" y="720"/>
                </a:cubicBezTo>
                <a:cubicBezTo>
                  <a:pt x="0" y="794"/>
                  <a:pt x="112" y="865"/>
                  <a:pt x="189" y="924"/>
                </a:cubicBezTo>
                <a:cubicBezTo>
                  <a:pt x="266" y="983"/>
                  <a:pt x="408" y="1044"/>
                  <a:pt x="465" y="1076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" name="Group 41"/>
          <p:cNvGrpSpPr>
            <a:grpSpLocks/>
          </p:cNvGrpSpPr>
          <p:nvPr/>
        </p:nvGrpSpPr>
        <p:grpSpPr bwMode="auto">
          <a:xfrm>
            <a:off x="5548745" y="1676400"/>
            <a:ext cx="2223655" cy="1579418"/>
            <a:chOff x="3564" y="1260"/>
            <a:chExt cx="1329" cy="1083"/>
          </a:xfrm>
        </p:grpSpPr>
        <p:sp>
          <p:nvSpPr>
            <p:cNvPr id="105" name="Line 42"/>
            <p:cNvSpPr>
              <a:spLocks noChangeShapeType="1"/>
            </p:cNvSpPr>
            <p:nvPr/>
          </p:nvSpPr>
          <p:spPr bwMode="auto">
            <a:xfrm flipH="1">
              <a:off x="3564" y="1260"/>
              <a:ext cx="937" cy="10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6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4435" y="1871"/>
            <a:ext cx="45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" name="Egyenlet" r:id="rId20" imgW="444307" imgH="241195" progId="Equation.3">
                    <p:embed/>
                  </p:oleObj>
                </mc:Choice>
                <mc:Fallback>
                  <p:oleObj name="Egyenlet" r:id="rId20" imgW="44430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1871"/>
                          <a:ext cx="458" cy="2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Line 44"/>
            <p:cNvSpPr>
              <a:spLocks noChangeShapeType="1"/>
            </p:cNvSpPr>
            <p:nvPr/>
          </p:nvSpPr>
          <p:spPr bwMode="auto">
            <a:xfrm flipH="1" flipV="1">
              <a:off x="4079" y="1769"/>
              <a:ext cx="369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0" name="Line 3"/>
          <p:cNvSpPr>
            <a:spLocks noChangeShapeType="1"/>
          </p:cNvSpPr>
          <p:nvPr/>
        </p:nvSpPr>
        <p:spPr bwMode="auto">
          <a:xfrm flipV="1">
            <a:off x="1706553" y="110836"/>
            <a:ext cx="0" cy="49404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Line 4"/>
          <p:cNvSpPr>
            <a:spLocks noChangeShapeType="1"/>
          </p:cNvSpPr>
          <p:nvPr/>
        </p:nvSpPr>
        <p:spPr bwMode="auto">
          <a:xfrm rot="5400000" flipV="1">
            <a:off x="5157613" y="1552532"/>
            <a:ext cx="0" cy="69518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5"/>
          <p:cNvSpPr>
            <a:spLocks noChangeArrowheads="1"/>
          </p:cNvSpPr>
          <p:nvPr/>
        </p:nvSpPr>
        <p:spPr bwMode="auto">
          <a:xfrm>
            <a:off x="1294416" y="4444730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6"/>
          <p:cNvSpPr>
            <a:spLocks noChangeArrowheads="1"/>
          </p:cNvSpPr>
          <p:nvPr/>
        </p:nvSpPr>
        <p:spPr bwMode="auto">
          <a:xfrm>
            <a:off x="1294416" y="3940716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Rectangle 7"/>
          <p:cNvSpPr>
            <a:spLocks noChangeArrowheads="1"/>
          </p:cNvSpPr>
          <p:nvPr/>
        </p:nvSpPr>
        <p:spPr bwMode="auto">
          <a:xfrm>
            <a:off x="1294416" y="3428159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"/>
          <p:cNvSpPr>
            <a:spLocks noChangeArrowheads="1"/>
          </p:cNvSpPr>
          <p:nvPr/>
        </p:nvSpPr>
        <p:spPr bwMode="auto">
          <a:xfrm>
            <a:off x="1294416" y="2915602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9"/>
          <p:cNvSpPr>
            <a:spLocks noChangeArrowheads="1"/>
          </p:cNvSpPr>
          <p:nvPr/>
        </p:nvSpPr>
        <p:spPr bwMode="auto">
          <a:xfrm>
            <a:off x="1219765" y="2411588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10"/>
          <p:cNvSpPr>
            <a:spLocks noChangeArrowheads="1"/>
          </p:cNvSpPr>
          <p:nvPr/>
        </p:nvSpPr>
        <p:spPr bwMode="auto">
          <a:xfrm>
            <a:off x="1219765" y="189903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Rectangle 11"/>
          <p:cNvSpPr>
            <a:spLocks noChangeArrowheads="1"/>
          </p:cNvSpPr>
          <p:nvPr/>
        </p:nvSpPr>
        <p:spPr bwMode="auto">
          <a:xfrm>
            <a:off x="1219765" y="1395017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Rectangle 12"/>
          <p:cNvSpPr>
            <a:spLocks noChangeArrowheads="1"/>
          </p:cNvSpPr>
          <p:nvPr/>
        </p:nvSpPr>
        <p:spPr bwMode="auto">
          <a:xfrm>
            <a:off x="1219765" y="882460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13"/>
          <p:cNvSpPr>
            <a:spLocks noChangeArrowheads="1"/>
          </p:cNvSpPr>
          <p:nvPr/>
        </p:nvSpPr>
        <p:spPr bwMode="auto">
          <a:xfrm>
            <a:off x="2143573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Rectangle 14"/>
          <p:cNvSpPr>
            <a:spLocks noChangeArrowheads="1"/>
          </p:cNvSpPr>
          <p:nvPr/>
        </p:nvSpPr>
        <p:spPr bwMode="auto">
          <a:xfrm>
            <a:off x="2731450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Rectangle 15"/>
          <p:cNvSpPr>
            <a:spLocks noChangeArrowheads="1"/>
          </p:cNvSpPr>
          <p:nvPr/>
        </p:nvSpPr>
        <p:spPr bwMode="auto">
          <a:xfrm>
            <a:off x="3309996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Rectangle 16"/>
          <p:cNvSpPr>
            <a:spLocks noChangeArrowheads="1"/>
          </p:cNvSpPr>
          <p:nvPr/>
        </p:nvSpPr>
        <p:spPr bwMode="auto">
          <a:xfrm>
            <a:off x="3897874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Rectangle 17"/>
          <p:cNvSpPr>
            <a:spLocks noChangeArrowheads="1"/>
          </p:cNvSpPr>
          <p:nvPr/>
        </p:nvSpPr>
        <p:spPr bwMode="auto">
          <a:xfrm>
            <a:off x="4448426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Rectangle 18"/>
          <p:cNvSpPr>
            <a:spLocks noChangeArrowheads="1"/>
          </p:cNvSpPr>
          <p:nvPr/>
        </p:nvSpPr>
        <p:spPr bwMode="auto">
          <a:xfrm>
            <a:off x="5036304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Rectangle 19"/>
          <p:cNvSpPr>
            <a:spLocks noChangeArrowheads="1"/>
          </p:cNvSpPr>
          <p:nvPr/>
        </p:nvSpPr>
        <p:spPr bwMode="auto">
          <a:xfrm>
            <a:off x="5624181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Rectangle 20"/>
          <p:cNvSpPr>
            <a:spLocks noChangeArrowheads="1"/>
          </p:cNvSpPr>
          <p:nvPr/>
        </p:nvSpPr>
        <p:spPr bwMode="auto">
          <a:xfrm>
            <a:off x="6202727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Rectangle 21"/>
          <p:cNvSpPr>
            <a:spLocks noChangeArrowheads="1"/>
          </p:cNvSpPr>
          <p:nvPr/>
        </p:nvSpPr>
        <p:spPr bwMode="auto">
          <a:xfrm>
            <a:off x="6790605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Rectangle 22"/>
          <p:cNvSpPr>
            <a:spLocks noChangeArrowheads="1"/>
          </p:cNvSpPr>
          <p:nvPr/>
        </p:nvSpPr>
        <p:spPr bwMode="auto">
          <a:xfrm>
            <a:off x="7378483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0" name="Group 23"/>
          <p:cNvGrpSpPr>
            <a:grpSpLocks/>
          </p:cNvGrpSpPr>
          <p:nvPr/>
        </p:nvGrpSpPr>
        <p:grpSpPr bwMode="auto">
          <a:xfrm>
            <a:off x="2277323" y="4978643"/>
            <a:ext cx="5329780" cy="98241"/>
            <a:chOff x="1590" y="3056"/>
            <a:chExt cx="1231" cy="48"/>
          </a:xfrm>
        </p:grpSpPr>
        <p:sp>
          <p:nvSpPr>
            <p:cNvPr id="342" name="Line 24"/>
            <p:cNvSpPr>
              <a:spLocks noChangeShapeType="1"/>
            </p:cNvSpPr>
            <p:nvPr/>
          </p:nvSpPr>
          <p:spPr bwMode="auto">
            <a:xfrm>
              <a:off x="159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Line 25"/>
            <p:cNvSpPr>
              <a:spLocks noChangeShapeType="1"/>
            </p:cNvSpPr>
            <p:nvPr/>
          </p:nvSpPr>
          <p:spPr bwMode="auto">
            <a:xfrm>
              <a:off x="1726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Line 26"/>
            <p:cNvSpPr>
              <a:spLocks noChangeShapeType="1"/>
            </p:cNvSpPr>
            <p:nvPr/>
          </p:nvSpPr>
          <p:spPr bwMode="auto">
            <a:xfrm>
              <a:off x="1863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Line 27"/>
            <p:cNvSpPr>
              <a:spLocks noChangeShapeType="1"/>
            </p:cNvSpPr>
            <p:nvPr/>
          </p:nvSpPr>
          <p:spPr bwMode="auto">
            <a:xfrm>
              <a:off x="200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Line 28"/>
            <p:cNvSpPr>
              <a:spLocks noChangeShapeType="1"/>
            </p:cNvSpPr>
            <p:nvPr/>
          </p:nvSpPr>
          <p:spPr bwMode="auto">
            <a:xfrm>
              <a:off x="2137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Line 29"/>
            <p:cNvSpPr>
              <a:spLocks noChangeShapeType="1"/>
            </p:cNvSpPr>
            <p:nvPr/>
          </p:nvSpPr>
          <p:spPr bwMode="auto">
            <a:xfrm>
              <a:off x="2273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Line 30"/>
            <p:cNvSpPr>
              <a:spLocks noChangeShapeType="1"/>
            </p:cNvSpPr>
            <p:nvPr/>
          </p:nvSpPr>
          <p:spPr bwMode="auto">
            <a:xfrm>
              <a:off x="241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Line 31"/>
            <p:cNvSpPr>
              <a:spLocks noChangeShapeType="1"/>
            </p:cNvSpPr>
            <p:nvPr/>
          </p:nvSpPr>
          <p:spPr bwMode="auto">
            <a:xfrm>
              <a:off x="2547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Line 32"/>
            <p:cNvSpPr>
              <a:spLocks noChangeShapeType="1"/>
            </p:cNvSpPr>
            <p:nvPr/>
          </p:nvSpPr>
          <p:spPr bwMode="auto">
            <a:xfrm>
              <a:off x="2684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Line 33"/>
            <p:cNvSpPr>
              <a:spLocks noChangeShapeType="1"/>
            </p:cNvSpPr>
            <p:nvPr/>
          </p:nvSpPr>
          <p:spPr bwMode="auto">
            <a:xfrm>
              <a:off x="2821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1" name="Group 34"/>
          <p:cNvGrpSpPr>
            <a:grpSpLocks/>
          </p:cNvGrpSpPr>
          <p:nvPr/>
        </p:nvGrpSpPr>
        <p:grpSpPr bwMode="auto">
          <a:xfrm>
            <a:off x="1644344" y="962191"/>
            <a:ext cx="116642" cy="3567966"/>
            <a:chOff x="1176" y="722"/>
            <a:chExt cx="75" cy="2520"/>
          </a:xfrm>
        </p:grpSpPr>
        <p:sp>
          <p:nvSpPr>
            <p:cNvPr id="334" name="Line 35"/>
            <p:cNvSpPr>
              <a:spLocks noChangeShapeType="1"/>
            </p:cNvSpPr>
            <p:nvPr/>
          </p:nvSpPr>
          <p:spPr bwMode="auto">
            <a:xfrm rot="-5400000">
              <a:off x="1214" y="320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Line 36"/>
            <p:cNvSpPr>
              <a:spLocks noChangeShapeType="1"/>
            </p:cNvSpPr>
            <p:nvPr/>
          </p:nvSpPr>
          <p:spPr bwMode="auto">
            <a:xfrm rot="-5400000">
              <a:off x="1214" y="284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Line 37"/>
            <p:cNvSpPr>
              <a:spLocks noChangeShapeType="1"/>
            </p:cNvSpPr>
            <p:nvPr/>
          </p:nvSpPr>
          <p:spPr bwMode="auto">
            <a:xfrm rot="-5400000">
              <a:off x="1214" y="248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Line 38"/>
            <p:cNvSpPr>
              <a:spLocks noChangeShapeType="1"/>
            </p:cNvSpPr>
            <p:nvPr/>
          </p:nvSpPr>
          <p:spPr bwMode="auto">
            <a:xfrm rot="-5400000">
              <a:off x="1214" y="212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Line 39"/>
            <p:cNvSpPr>
              <a:spLocks noChangeShapeType="1"/>
            </p:cNvSpPr>
            <p:nvPr/>
          </p:nvSpPr>
          <p:spPr bwMode="auto">
            <a:xfrm rot="-5400000">
              <a:off x="1214" y="17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Line 40"/>
            <p:cNvSpPr>
              <a:spLocks noChangeShapeType="1"/>
            </p:cNvSpPr>
            <p:nvPr/>
          </p:nvSpPr>
          <p:spPr bwMode="auto">
            <a:xfrm rot="-5400000">
              <a:off x="1214" y="140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Line 41"/>
            <p:cNvSpPr>
              <a:spLocks noChangeShapeType="1"/>
            </p:cNvSpPr>
            <p:nvPr/>
          </p:nvSpPr>
          <p:spPr bwMode="auto">
            <a:xfrm rot="-5400000">
              <a:off x="1214" y="104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Line 42"/>
            <p:cNvSpPr>
              <a:spLocks noChangeShapeType="1"/>
            </p:cNvSpPr>
            <p:nvPr/>
          </p:nvSpPr>
          <p:spPr bwMode="auto">
            <a:xfrm rot="-5400000">
              <a:off x="1214" y="68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6" name="Csoportba foglalás 265"/>
          <p:cNvGrpSpPr/>
          <p:nvPr/>
        </p:nvGrpSpPr>
        <p:grpSpPr>
          <a:xfrm>
            <a:off x="1835217" y="572494"/>
            <a:ext cx="6171745" cy="4373217"/>
            <a:chOff x="2471319" y="1163117"/>
            <a:chExt cx="4504943" cy="4561027"/>
          </a:xfrm>
        </p:grpSpPr>
        <p:sp>
          <p:nvSpPr>
            <p:cNvPr id="267" name="Szabadkézi sokszög 266"/>
            <p:cNvSpPr/>
            <p:nvPr/>
          </p:nvSpPr>
          <p:spPr>
            <a:xfrm>
              <a:off x="2472538" y="1170432"/>
              <a:ext cx="3708806" cy="3204058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68" name="Szabadkézi sokszög 267"/>
            <p:cNvSpPr/>
            <p:nvPr/>
          </p:nvSpPr>
          <p:spPr>
            <a:xfrm>
              <a:off x="2478634" y="1163117"/>
              <a:ext cx="2963875" cy="2076305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69" name="Szabadkézi sokszög 268"/>
            <p:cNvSpPr/>
            <p:nvPr/>
          </p:nvSpPr>
          <p:spPr>
            <a:xfrm>
              <a:off x="2477415" y="1170432"/>
              <a:ext cx="2006803" cy="941229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0" name="Szabadkézi sokszög 269"/>
            <p:cNvSpPr/>
            <p:nvPr/>
          </p:nvSpPr>
          <p:spPr>
            <a:xfrm>
              <a:off x="2471319" y="1177747"/>
              <a:ext cx="4324502" cy="435864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1" name="Szabadkézi sokszög 270"/>
            <p:cNvSpPr/>
            <p:nvPr/>
          </p:nvSpPr>
          <p:spPr>
            <a:xfrm>
              <a:off x="4505814" y="2017776"/>
              <a:ext cx="2442407" cy="3695306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7965" h="2719481">
                  <a:moveTo>
                    <a:pt x="0" y="2719481"/>
                  </a:moveTo>
                  <a:cubicBezTo>
                    <a:pt x="402152" y="2413762"/>
                    <a:pt x="1126886" y="1593309"/>
                    <a:pt x="1468428" y="1140062"/>
                  </a:cubicBezTo>
                  <a:cubicBezTo>
                    <a:pt x="1809970" y="686815"/>
                    <a:pt x="2014112" y="368198"/>
                    <a:pt x="220796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2" name="Szabadkézi sokszög 271"/>
            <p:cNvSpPr/>
            <p:nvPr/>
          </p:nvSpPr>
          <p:spPr>
            <a:xfrm>
              <a:off x="5484831" y="3162694"/>
              <a:ext cx="1491431" cy="256145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271" h="1885044">
                  <a:moveTo>
                    <a:pt x="0" y="1885044"/>
                  </a:moveTo>
                  <a:cubicBezTo>
                    <a:pt x="316183" y="1530874"/>
                    <a:pt x="384022" y="1454236"/>
                    <a:pt x="608734" y="1140062"/>
                  </a:cubicBezTo>
                  <a:cubicBezTo>
                    <a:pt x="833446" y="825888"/>
                    <a:pt x="1154418" y="368198"/>
                    <a:pt x="1348271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5" name="Ellipszis 4"/>
          <p:cNvSpPr/>
          <p:nvPr/>
        </p:nvSpPr>
        <p:spPr>
          <a:xfrm>
            <a:off x="4926255" y="2413585"/>
            <a:ext cx="135172" cy="1192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03" name="Ellipszis 102"/>
          <p:cNvSpPr/>
          <p:nvPr/>
        </p:nvSpPr>
        <p:spPr>
          <a:xfrm>
            <a:off x="7045999" y="1637729"/>
            <a:ext cx="135172" cy="1192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10" name="Ellipszis 109"/>
          <p:cNvSpPr/>
          <p:nvPr/>
        </p:nvSpPr>
        <p:spPr>
          <a:xfrm>
            <a:off x="5473509" y="3189438"/>
            <a:ext cx="135172" cy="1192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 </a:t>
            </a:r>
            <a:r>
              <a:rPr lang="hu-HU" dirty="0"/>
              <a:t>kockázatos befektetési lehetőség </a:t>
            </a:r>
            <a:r>
              <a:rPr lang="hu-HU" dirty="0" smtClean="0"/>
              <a:t>kombinációi</a:t>
            </a: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hu-HU" dirty="0" smtClean="0"/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hu-HU" dirty="0" smtClean="0"/>
              <a:t>és</a:t>
            </a:r>
            <a:r>
              <a:rPr lang="hu-HU" i="1" dirty="0" smtClean="0"/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13</a:t>
            </a:fld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201811" y="3685896"/>
          <a:ext cx="8649498" cy="104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5968800" imgH="711000" progId="Equation.3">
                  <p:embed/>
                </p:oleObj>
              </mc:Choice>
              <mc:Fallback>
                <p:oleObj name="Equation" r:id="rId3" imgW="5968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11" y="3685896"/>
                        <a:ext cx="8649498" cy="104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/>
          </p:nvPr>
        </p:nvGraphicFramePr>
        <p:xfrm>
          <a:off x="2445334" y="1735563"/>
          <a:ext cx="3805974" cy="1047693"/>
        </p:xfrm>
        <a:graphic>
          <a:graphicData uri="http://schemas.openxmlformats.org/drawingml/2006/table">
            <a:tbl>
              <a:tblPr/>
              <a:tblGrid>
                <a:gridCol w="1046901"/>
                <a:gridCol w="919003"/>
                <a:gridCol w="920035"/>
                <a:gridCol w="920035"/>
              </a:tblGrid>
              <a:tr h="34923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b="1" i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b="1" i="1" dirty="0"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b="1" i="1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i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hu-HU" sz="170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u-HU" sz="1700" i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hu-HU" sz="1700">
                          <a:effectLst/>
                          <a:latin typeface="Times New Roman"/>
                          <a:ea typeface="Times New Roman"/>
                        </a:rPr>
                        <a:t>) [%]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7%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9%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i="1" dirty="0">
                          <a:effectLst/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lang="hu-HU" sz="17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u-HU" sz="17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hu-HU" sz="1700" dirty="0">
                          <a:effectLst/>
                          <a:latin typeface="Times New Roman"/>
                          <a:ea typeface="Times New Roman"/>
                        </a:rPr>
                        <a:t>) [%]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18%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14%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/>
          </p:nvPr>
        </p:nvGraphicFramePr>
        <p:xfrm>
          <a:off x="2966285" y="2852647"/>
          <a:ext cx="2903220" cy="738476"/>
        </p:xfrm>
        <a:graphic>
          <a:graphicData uri="http://schemas.openxmlformats.org/drawingml/2006/table">
            <a:tbl>
              <a:tblPr/>
              <a:tblGrid>
                <a:gridCol w="967016"/>
                <a:gridCol w="968102"/>
                <a:gridCol w="968102"/>
              </a:tblGrid>
              <a:tr h="3692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i="1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hu-HU" sz="1700" i="1" baseline="-25000" dirty="0">
                          <a:effectLst/>
                          <a:latin typeface="Times New Roman"/>
                          <a:ea typeface="Times New Roman"/>
                        </a:rPr>
                        <a:t>i,j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i="1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hu-HU" sz="1700" i="1" baseline="-25000">
                          <a:effectLst/>
                          <a:latin typeface="Times New Roman"/>
                          <a:ea typeface="Times New Roman"/>
                        </a:rPr>
                        <a:t>i,k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i="1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hu-HU" sz="1700" i="1" baseline="-25000">
                          <a:effectLst/>
                          <a:latin typeface="Times New Roman"/>
                          <a:ea typeface="Times New Roman"/>
                        </a:rPr>
                        <a:t>j,k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hu-HU" sz="2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hu-H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9" marR="6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3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Csoportba foglalás 1003"/>
          <p:cNvGrpSpPr/>
          <p:nvPr/>
        </p:nvGrpSpPr>
        <p:grpSpPr>
          <a:xfrm>
            <a:off x="1835217" y="572494"/>
            <a:ext cx="6171745" cy="4373217"/>
            <a:chOff x="2471319" y="1163117"/>
            <a:chExt cx="4504943" cy="4561027"/>
          </a:xfrm>
        </p:grpSpPr>
        <p:sp>
          <p:nvSpPr>
            <p:cNvPr id="1005" name="Szabadkézi sokszög 1004"/>
            <p:cNvSpPr/>
            <p:nvPr/>
          </p:nvSpPr>
          <p:spPr>
            <a:xfrm>
              <a:off x="2472538" y="1170432"/>
              <a:ext cx="3708806" cy="3204058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06" name="Szabadkézi sokszög 1005"/>
            <p:cNvSpPr/>
            <p:nvPr/>
          </p:nvSpPr>
          <p:spPr>
            <a:xfrm>
              <a:off x="2478634" y="1163117"/>
              <a:ext cx="2963875" cy="2076305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07" name="Szabadkézi sokszög 1006"/>
            <p:cNvSpPr/>
            <p:nvPr/>
          </p:nvSpPr>
          <p:spPr>
            <a:xfrm>
              <a:off x="2477415" y="1170432"/>
              <a:ext cx="2006803" cy="941229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08" name="Szabadkézi sokszög 1007"/>
            <p:cNvSpPr/>
            <p:nvPr/>
          </p:nvSpPr>
          <p:spPr>
            <a:xfrm>
              <a:off x="2471319" y="1177747"/>
              <a:ext cx="4324502" cy="435864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09" name="Szabadkézi sokszög 1008"/>
            <p:cNvSpPr/>
            <p:nvPr/>
          </p:nvSpPr>
          <p:spPr>
            <a:xfrm>
              <a:off x="4505814" y="2017776"/>
              <a:ext cx="2442407" cy="3695306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7965" h="2719481">
                  <a:moveTo>
                    <a:pt x="0" y="2719481"/>
                  </a:moveTo>
                  <a:cubicBezTo>
                    <a:pt x="402152" y="2413762"/>
                    <a:pt x="1126886" y="1593309"/>
                    <a:pt x="1468428" y="1140062"/>
                  </a:cubicBezTo>
                  <a:cubicBezTo>
                    <a:pt x="1809970" y="686815"/>
                    <a:pt x="2014112" y="368198"/>
                    <a:pt x="220796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10" name="Szabadkézi sokszög 1009"/>
            <p:cNvSpPr/>
            <p:nvPr/>
          </p:nvSpPr>
          <p:spPr>
            <a:xfrm>
              <a:off x="5484831" y="3162694"/>
              <a:ext cx="1491431" cy="256145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271" h="1885044">
                  <a:moveTo>
                    <a:pt x="0" y="1885044"/>
                  </a:moveTo>
                  <a:cubicBezTo>
                    <a:pt x="316183" y="1530874"/>
                    <a:pt x="384022" y="1454236"/>
                    <a:pt x="608734" y="1140062"/>
                  </a:cubicBezTo>
                  <a:cubicBezTo>
                    <a:pt x="833446" y="825888"/>
                    <a:pt x="1154418" y="368198"/>
                    <a:pt x="1348271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88" name="Object 25"/>
          <p:cNvGraphicFramePr>
            <a:graphicFrameLocks noChangeAspect="1"/>
          </p:cNvGraphicFramePr>
          <p:nvPr>
            <p:extLst/>
          </p:nvPr>
        </p:nvGraphicFramePr>
        <p:xfrm>
          <a:off x="1080654" y="193450"/>
          <a:ext cx="621049" cy="3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gyenlet" r:id="rId4" imgW="330057" imgH="203112" progId="Equation.3">
                  <p:embed/>
                </p:oleObj>
              </mc:Choice>
              <mc:Fallback>
                <p:oleObj name="Egyenlet" r:id="rId4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54" y="193450"/>
                        <a:ext cx="621049" cy="382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6"/>
          <p:cNvGraphicFramePr>
            <a:graphicFrameLocks noChangeAspect="1"/>
          </p:cNvGraphicFramePr>
          <p:nvPr>
            <p:extLst/>
          </p:nvPr>
        </p:nvGraphicFramePr>
        <p:xfrm>
          <a:off x="7988204" y="5001855"/>
          <a:ext cx="629323" cy="38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gyenlet" r:id="rId6" imgW="330057" imgH="203112" progId="Equation.3">
                  <p:embed/>
                </p:oleObj>
              </mc:Choice>
              <mc:Fallback>
                <p:oleObj name="Egyenlet" r:id="rId6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204" y="5001855"/>
                        <a:ext cx="629323" cy="387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" name="Line 3"/>
          <p:cNvSpPr>
            <a:spLocks noChangeShapeType="1"/>
          </p:cNvSpPr>
          <p:nvPr/>
        </p:nvSpPr>
        <p:spPr bwMode="auto">
          <a:xfrm flipV="1">
            <a:off x="1706553" y="110836"/>
            <a:ext cx="0" cy="49404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Line 4"/>
          <p:cNvSpPr>
            <a:spLocks noChangeShapeType="1"/>
          </p:cNvSpPr>
          <p:nvPr/>
        </p:nvSpPr>
        <p:spPr bwMode="auto">
          <a:xfrm rot="5400000" flipV="1">
            <a:off x="5157613" y="1552532"/>
            <a:ext cx="0" cy="69518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5"/>
          <p:cNvSpPr>
            <a:spLocks noChangeArrowheads="1"/>
          </p:cNvSpPr>
          <p:nvPr/>
        </p:nvSpPr>
        <p:spPr bwMode="auto">
          <a:xfrm>
            <a:off x="1294416" y="4444730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6"/>
          <p:cNvSpPr>
            <a:spLocks noChangeArrowheads="1"/>
          </p:cNvSpPr>
          <p:nvPr/>
        </p:nvSpPr>
        <p:spPr bwMode="auto">
          <a:xfrm>
            <a:off x="1294416" y="3940716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Rectangle 7"/>
          <p:cNvSpPr>
            <a:spLocks noChangeArrowheads="1"/>
          </p:cNvSpPr>
          <p:nvPr/>
        </p:nvSpPr>
        <p:spPr bwMode="auto">
          <a:xfrm>
            <a:off x="1294416" y="3428159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"/>
          <p:cNvSpPr>
            <a:spLocks noChangeArrowheads="1"/>
          </p:cNvSpPr>
          <p:nvPr/>
        </p:nvSpPr>
        <p:spPr bwMode="auto">
          <a:xfrm>
            <a:off x="1294416" y="2915602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9"/>
          <p:cNvSpPr>
            <a:spLocks noChangeArrowheads="1"/>
          </p:cNvSpPr>
          <p:nvPr/>
        </p:nvSpPr>
        <p:spPr bwMode="auto">
          <a:xfrm>
            <a:off x="1219765" y="2411588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10"/>
          <p:cNvSpPr>
            <a:spLocks noChangeArrowheads="1"/>
          </p:cNvSpPr>
          <p:nvPr/>
        </p:nvSpPr>
        <p:spPr bwMode="auto">
          <a:xfrm>
            <a:off x="1219765" y="189903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Rectangle 11"/>
          <p:cNvSpPr>
            <a:spLocks noChangeArrowheads="1"/>
          </p:cNvSpPr>
          <p:nvPr/>
        </p:nvSpPr>
        <p:spPr bwMode="auto">
          <a:xfrm>
            <a:off x="1219765" y="1395017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Rectangle 12"/>
          <p:cNvSpPr>
            <a:spLocks noChangeArrowheads="1"/>
          </p:cNvSpPr>
          <p:nvPr/>
        </p:nvSpPr>
        <p:spPr bwMode="auto">
          <a:xfrm>
            <a:off x="1219765" y="882460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13"/>
          <p:cNvSpPr>
            <a:spLocks noChangeArrowheads="1"/>
          </p:cNvSpPr>
          <p:nvPr/>
        </p:nvSpPr>
        <p:spPr bwMode="auto">
          <a:xfrm>
            <a:off x="2143573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Rectangle 14"/>
          <p:cNvSpPr>
            <a:spLocks noChangeArrowheads="1"/>
          </p:cNvSpPr>
          <p:nvPr/>
        </p:nvSpPr>
        <p:spPr bwMode="auto">
          <a:xfrm>
            <a:off x="2731450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Rectangle 15"/>
          <p:cNvSpPr>
            <a:spLocks noChangeArrowheads="1"/>
          </p:cNvSpPr>
          <p:nvPr/>
        </p:nvSpPr>
        <p:spPr bwMode="auto">
          <a:xfrm>
            <a:off x="3309996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Rectangle 16"/>
          <p:cNvSpPr>
            <a:spLocks noChangeArrowheads="1"/>
          </p:cNvSpPr>
          <p:nvPr/>
        </p:nvSpPr>
        <p:spPr bwMode="auto">
          <a:xfrm>
            <a:off x="3897874" y="5155191"/>
            <a:ext cx="320366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Rectangle 17"/>
          <p:cNvSpPr>
            <a:spLocks noChangeArrowheads="1"/>
          </p:cNvSpPr>
          <p:nvPr/>
        </p:nvSpPr>
        <p:spPr bwMode="auto">
          <a:xfrm>
            <a:off x="4448426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Rectangle 18"/>
          <p:cNvSpPr>
            <a:spLocks noChangeArrowheads="1"/>
          </p:cNvSpPr>
          <p:nvPr/>
        </p:nvSpPr>
        <p:spPr bwMode="auto">
          <a:xfrm>
            <a:off x="5036304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Rectangle 19"/>
          <p:cNvSpPr>
            <a:spLocks noChangeArrowheads="1"/>
          </p:cNvSpPr>
          <p:nvPr/>
        </p:nvSpPr>
        <p:spPr bwMode="auto">
          <a:xfrm>
            <a:off x="5624181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Rectangle 20"/>
          <p:cNvSpPr>
            <a:spLocks noChangeArrowheads="1"/>
          </p:cNvSpPr>
          <p:nvPr/>
        </p:nvSpPr>
        <p:spPr bwMode="auto">
          <a:xfrm>
            <a:off x="6202727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Rectangle 21"/>
          <p:cNvSpPr>
            <a:spLocks noChangeArrowheads="1"/>
          </p:cNvSpPr>
          <p:nvPr/>
        </p:nvSpPr>
        <p:spPr bwMode="auto">
          <a:xfrm>
            <a:off x="6790605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Rectangle 22"/>
          <p:cNvSpPr>
            <a:spLocks noChangeArrowheads="1"/>
          </p:cNvSpPr>
          <p:nvPr/>
        </p:nvSpPr>
        <p:spPr bwMode="auto">
          <a:xfrm>
            <a:off x="7378483" y="5155191"/>
            <a:ext cx="427154" cy="2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u-HU" sz="17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hu-HU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0" name="Group 23"/>
          <p:cNvGrpSpPr>
            <a:grpSpLocks/>
          </p:cNvGrpSpPr>
          <p:nvPr/>
        </p:nvGrpSpPr>
        <p:grpSpPr bwMode="auto">
          <a:xfrm>
            <a:off x="2277323" y="4978643"/>
            <a:ext cx="5329780" cy="98241"/>
            <a:chOff x="1590" y="3056"/>
            <a:chExt cx="1231" cy="48"/>
          </a:xfrm>
        </p:grpSpPr>
        <p:sp>
          <p:nvSpPr>
            <p:cNvPr id="342" name="Line 24"/>
            <p:cNvSpPr>
              <a:spLocks noChangeShapeType="1"/>
            </p:cNvSpPr>
            <p:nvPr/>
          </p:nvSpPr>
          <p:spPr bwMode="auto">
            <a:xfrm>
              <a:off x="159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Line 25"/>
            <p:cNvSpPr>
              <a:spLocks noChangeShapeType="1"/>
            </p:cNvSpPr>
            <p:nvPr/>
          </p:nvSpPr>
          <p:spPr bwMode="auto">
            <a:xfrm>
              <a:off x="1726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Line 26"/>
            <p:cNvSpPr>
              <a:spLocks noChangeShapeType="1"/>
            </p:cNvSpPr>
            <p:nvPr/>
          </p:nvSpPr>
          <p:spPr bwMode="auto">
            <a:xfrm>
              <a:off x="1863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Line 27"/>
            <p:cNvSpPr>
              <a:spLocks noChangeShapeType="1"/>
            </p:cNvSpPr>
            <p:nvPr/>
          </p:nvSpPr>
          <p:spPr bwMode="auto">
            <a:xfrm>
              <a:off x="200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Line 28"/>
            <p:cNvSpPr>
              <a:spLocks noChangeShapeType="1"/>
            </p:cNvSpPr>
            <p:nvPr/>
          </p:nvSpPr>
          <p:spPr bwMode="auto">
            <a:xfrm>
              <a:off x="2137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Line 29"/>
            <p:cNvSpPr>
              <a:spLocks noChangeShapeType="1"/>
            </p:cNvSpPr>
            <p:nvPr/>
          </p:nvSpPr>
          <p:spPr bwMode="auto">
            <a:xfrm>
              <a:off x="2273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Line 30"/>
            <p:cNvSpPr>
              <a:spLocks noChangeShapeType="1"/>
            </p:cNvSpPr>
            <p:nvPr/>
          </p:nvSpPr>
          <p:spPr bwMode="auto">
            <a:xfrm>
              <a:off x="2410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Line 31"/>
            <p:cNvSpPr>
              <a:spLocks noChangeShapeType="1"/>
            </p:cNvSpPr>
            <p:nvPr/>
          </p:nvSpPr>
          <p:spPr bwMode="auto">
            <a:xfrm>
              <a:off x="2547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Line 32"/>
            <p:cNvSpPr>
              <a:spLocks noChangeShapeType="1"/>
            </p:cNvSpPr>
            <p:nvPr/>
          </p:nvSpPr>
          <p:spPr bwMode="auto">
            <a:xfrm>
              <a:off x="2684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Line 33"/>
            <p:cNvSpPr>
              <a:spLocks noChangeShapeType="1"/>
            </p:cNvSpPr>
            <p:nvPr/>
          </p:nvSpPr>
          <p:spPr bwMode="auto">
            <a:xfrm>
              <a:off x="2821" y="3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1" name="Group 34"/>
          <p:cNvGrpSpPr>
            <a:grpSpLocks/>
          </p:cNvGrpSpPr>
          <p:nvPr/>
        </p:nvGrpSpPr>
        <p:grpSpPr bwMode="auto">
          <a:xfrm>
            <a:off x="1644344" y="962191"/>
            <a:ext cx="116642" cy="3567966"/>
            <a:chOff x="1176" y="722"/>
            <a:chExt cx="75" cy="2520"/>
          </a:xfrm>
        </p:grpSpPr>
        <p:sp>
          <p:nvSpPr>
            <p:cNvPr id="334" name="Line 35"/>
            <p:cNvSpPr>
              <a:spLocks noChangeShapeType="1"/>
            </p:cNvSpPr>
            <p:nvPr/>
          </p:nvSpPr>
          <p:spPr bwMode="auto">
            <a:xfrm rot="-5400000">
              <a:off x="1214" y="320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Line 36"/>
            <p:cNvSpPr>
              <a:spLocks noChangeShapeType="1"/>
            </p:cNvSpPr>
            <p:nvPr/>
          </p:nvSpPr>
          <p:spPr bwMode="auto">
            <a:xfrm rot="-5400000">
              <a:off x="1214" y="284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Line 37"/>
            <p:cNvSpPr>
              <a:spLocks noChangeShapeType="1"/>
            </p:cNvSpPr>
            <p:nvPr/>
          </p:nvSpPr>
          <p:spPr bwMode="auto">
            <a:xfrm rot="-5400000">
              <a:off x="1214" y="248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Line 38"/>
            <p:cNvSpPr>
              <a:spLocks noChangeShapeType="1"/>
            </p:cNvSpPr>
            <p:nvPr/>
          </p:nvSpPr>
          <p:spPr bwMode="auto">
            <a:xfrm rot="-5400000">
              <a:off x="1214" y="212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Line 39"/>
            <p:cNvSpPr>
              <a:spLocks noChangeShapeType="1"/>
            </p:cNvSpPr>
            <p:nvPr/>
          </p:nvSpPr>
          <p:spPr bwMode="auto">
            <a:xfrm rot="-5400000">
              <a:off x="1214" y="17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Line 40"/>
            <p:cNvSpPr>
              <a:spLocks noChangeShapeType="1"/>
            </p:cNvSpPr>
            <p:nvPr/>
          </p:nvSpPr>
          <p:spPr bwMode="auto">
            <a:xfrm rot="-5400000">
              <a:off x="1214" y="140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Line 41"/>
            <p:cNvSpPr>
              <a:spLocks noChangeShapeType="1"/>
            </p:cNvSpPr>
            <p:nvPr/>
          </p:nvSpPr>
          <p:spPr bwMode="auto">
            <a:xfrm rot="-5400000">
              <a:off x="1214" y="104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Line 42"/>
            <p:cNvSpPr>
              <a:spLocks noChangeShapeType="1"/>
            </p:cNvSpPr>
            <p:nvPr/>
          </p:nvSpPr>
          <p:spPr bwMode="auto">
            <a:xfrm rot="-5400000">
              <a:off x="1214" y="68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Group 45"/>
          <p:cNvGrpSpPr>
            <a:grpSpLocks/>
          </p:cNvGrpSpPr>
          <p:nvPr/>
        </p:nvGrpSpPr>
        <p:grpSpPr bwMode="auto">
          <a:xfrm>
            <a:off x="4835236" y="1680805"/>
            <a:ext cx="2257971" cy="1602722"/>
            <a:chOff x="3146" y="1268"/>
            <a:chExt cx="1315" cy="1076"/>
          </a:xfrm>
        </p:grpSpPr>
        <p:sp>
          <p:nvSpPr>
            <p:cNvPr id="81" name="Oval 46"/>
            <p:cNvSpPr>
              <a:spLocks noChangeArrowheads="1"/>
            </p:cNvSpPr>
            <p:nvPr/>
          </p:nvSpPr>
          <p:spPr bwMode="auto">
            <a:xfrm>
              <a:off x="3295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Oval 47"/>
            <p:cNvSpPr>
              <a:spLocks noChangeArrowheads="1"/>
            </p:cNvSpPr>
            <p:nvPr/>
          </p:nvSpPr>
          <p:spPr bwMode="auto">
            <a:xfrm>
              <a:off x="3263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48"/>
            <p:cNvSpPr>
              <a:spLocks noChangeArrowheads="1"/>
            </p:cNvSpPr>
            <p:nvPr/>
          </p:nvSpPr>
          <p:spPr bwMode="auto">
            <a:xfrm>
              <a:off x="3198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49"/>
            <p:cNvSpPr>
              <a:spLocks noChangeArrowheads="1"/>
            </p:cNvSpPr>
            <p:nvPr/>
          </p:nvSpPr>
          <p:spPr bwMode="auto">
            <a:xfrm>
              <a:off x="3497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val 50"/>
            <p:cNvSpPr>
              <a:spLocks noChangeArrowheads="1"/>
            </p:cNvSpPr>
            <p:nvPr/>
          </p:nvSpPr>
          <p:spPr bwMode="auto">
            <a:xfrm>
              <a:off x="3497" y="16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51"/>
            <p:cNvSpPr>
              <a:spLocks noChangeArrowheads="1"/>
            </p:cNvSpPr>
            <p:nvPr/>
          </p:nvSpPr>
          <p:spPr bwMode="auto">
            <a:xfrm>
              <a:off x="3445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val 52"/>
            <p:cNvSpPr>
              <a:spLocks noChangeArrowheads="1"/>
            </p:cNvSpPr>
            <p:nvPr/>
          </p:nvSpPr>
          <p:spPr bwMode="auto">
            <a:xfrm>
              <a:off x="3530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3256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3152" y="19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55"/>
            <p:cNvSpPr>
              <a:spLocks noChangeArrowheads="1"/>
            </p:cNvSpPr>
            <p:nvPr/>
          </p:nvSpPr>
          <p:spPr bwMode="auto">
            <a:xfrm>
              <a:off x="3452" y="171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val 56"/>
            <p:cNvSpPr>
              <a:spLocks noChangeArrowheads="1"/>
            </p:cNvSpPr>
            <p:nvPr/>
          </p:nvSpPr>
          <p:spPr bwMode="auto">
            <a:xfrm>
              <a:off x="3276" y="18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Oval 57"/>
            <p:cNvSpPr>
              <a:spLocks noChangeArrowheads="1"/>
            </p:cNvSpPr>
            <p:nvPr/>
          </p:nvSpPr>
          <p:spPr bwMode="auto">
            <a:xfrm>
              <a:off x="3432" y="166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Oval 58"/>
            <p:cNvSpPr>
              <a:spLocks noChangeArrowheads="1"/>
            </p:cNvSpPr>
            <p:nvPr/>
          </p:nvSpPr>
          <p:spPr bwMode="auto">
            <a:xfrm>
              <a:off x="3660" y="155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Oval 59"/>
            <p:cNvSpPr>
              <a:spLocks noChangeArrowheads="1"/>
            </p:cNvSpPr>
            <p:nvPr/>
          </p:nvSpPr>
          <p:spPr bwMode="auto">
            <a:xfrm>
              <a:off x="3816" y="15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Oval 60"/>
            <p:cNvSpPr>
              <a:spLocks noChangeArrowheads="1"/>
            </p:cNvSpPr>
            <p:nvPr/>
          </p:nvSpPr>
          <p:spPr bwMode="auto">
            <a:xfrm>
              <a:off x="3491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Oval 61"/>
            <p:cNvSpPr>
              <a:spLocks noChangeArrowheads="1"/>
            </p:cNvSpPr>
            <p:nvPr/>
          </p:nvSpPr>
          <p:spPr bwMode="auto">
            <a:xfrm>
              <a:off x="3269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Oval 62"/>
            <p:cNvSpPr>
              <a:spLocks noChangeArrowheads="1"/>
            </p:cNvSpPr>
            <p:nvPr/>
          </p:nvSpPr>
          <p:spPr bwMode="auto">
            <a:xfrm>
              <a:off x="3243" y="207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Oval 63"/>
            <p:cNvSpPr>
              <a:spLocks noChangeArrowheads="1"/>
            </p:cNvSpPr>
            <p:nvPr/>
          </p:nvSpPr>
          <p:spPr bwMode="auto">
            <a:xfrm>
              <a:off x="3295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Oval 64"/>
            <p:cNvSpPr>
              <a:spLocks noChangeArrowheads="1"/>
            </p:cNvSpPr>
            <p:nvPr/>
          </p:nvSpPr>
          <p:spPr bwMode="auto">
            <a:xfrm>
              <a:off x="3256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Oval 65"/>
            <p:cNvSpPr>
              <a:spLocks noChangeArrowheads="1"/>
            </p:cNvSpPr>
            <p:nvPr/>
          </p:nvSpPr>
          <p:spPr bwMode="auto">
            <a:xfrm>
              <a:off x="3172" y="20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Oval 66"/>
            <p:cNvSpPr>
              <a:spLocks noChangeArrowheads="1"/>
            </p:cNvSpPr>
            <p:nvPr/>
          </p:nvSpPr>
          <p:spPr bwMode="auto">
            <a:xfrm>
              <a:off x="3426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Oval 67"/>
            <p:cNvSpPr>
              <a:spLocks noChangeArrowheads="1"/>
            </p:cNvSpPr>
            <p:nvPr/>
          </p:nvSpPr>
          <p:spPr bwMode="auto">
            <a:xfrm>
              <a:off x="3419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Oval 68"/>
            <p:cNvSpPr>
              <a:spLocks noChangeArrowheads="1"/>
            </p:cNvSpPr>
            <p:nvPr/>
          </p:nvSpPr>
          <p:spPr bwMode="auto">
            <a:xfrm>
              <a:off x="3204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Oval 69"/>
            <p:cNvSpPr>
              <a:spLocks noChangeArrowheads="1"/>
            </p:cNvSpPr>
            <p:nvPr/>
          </p:nvSpPr>
          <p:spPr bwMode="auto">
            <a:xfrm>
              <a:off x="3536" y="166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Oval 70"/>
            <p:cNvSpPr>
              <a:spLocks noChangeArrowheads="1"/>
            </p:cNvSpPr>
            <p:nvPr/>
          </p:nvSpPr>
          <p:spPr bwMode="auto">
            <a:xfrm>
              <a:off x="3159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Oval 71"/>
            <p:cNvSpPr>
              <a:spLocks noChangeArrowheads="1"/>
            </p:cNvSpPr>
            <p:nvPr/>
          </p:nvSpPr>
          <p:spPr bwMode="auto">
            <a:xfrm>
              <a:off x="3295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Oval 72"/>
            <p:cNvSpPr>
              <a:spLocks noChangeArrowheads="1"/>
            </p:cNvSpPr>
            <p:nvPr/>
          </p:nvSpPr>
          <p:spPr bwMode="auto">
            <a:xfrm>
              <a:off x="3263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Oval 73"/>
            <p:cNvSpPr>
              <a:spLocks noChangeArrowheads="1"/>
            </p:cNvSpPr>
            <p:nvPr/>
          </p:nvSpPr>
          <p:spPr bwMode="auto">
            <a:xfrm>
              <a:off x="3614" y="158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Oval 74"/>
            <p:cNvSpPr>
              <a:spLocks noChangeArrowheads="1"/>
            </p:cNvSpPr>
            <p:nvPr/>
          </p:nvSpPr>
          <p:spPr bwMode="auto">
            <a:xfrm>
              <a:off x="3224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Oval 75"/>
            <p:cNvSpPr>
              <a:spLocks noChangeArrowheads="1"/>
            </p:cNvSpPr>
            <p:nvPr/>
          </p:nvSpPr>
          <p:spPr bwMode="auto">
            <a:xfrm>
              <a:off x="3152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Oval 76"/>
            <p:cNvSpPr>
              <a:spLocks noChangeArrowheads="1"/>
            </p:cNvSpPr>
            <p:nvPr/>
          </p:nvSpPr>
          <p:spPr bwMode="auto">
            <a:xfrm>
              <a:off x="3224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Oval 77"/>
            <p:cNvSpPr>
              <a:spLocks noChangeArrowheads="1"/>
            </p:cNvSpPr>
            <p:nvPr/>
          </p:nvSpPr>
          <p:spPr bwMode="auto">
            <a:xfrm>
              <a:off x="3198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Oval 78"/>
            <p:cNvSpPr>
              <a:spLocks noChangeArrowheads="1"/>
            </p:cNvSpPr>
            <p:nvPr/>
          </p:nvSpPr>
          <p:spPr bwMode="auto">
            <a:xfrm>
              <a:off x="3360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Oval 79"/>
            <p:cNvSpPr>
              <a:spLocks noChangeArrowheads="1"/>
            </p:cNvSpPr>
            <p:nvPr/>
          </p:nvSpPr>
          <p:spPr bwMode="auto">
            <a:xfrm>
              <a:off x="3237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Oval 80"/>
            <p:cNvSpPr>
              <a:spLocks noChangeArrowheads="1"/>
            </p:cNvSpPr>
            <p:nvPr/>
          </p:nvSpPr>
          <p:spPr bwMode="auto">
            <a:xfrm>
              <a:off x="3894" y="148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Oval 81"/>
            <p:cNvSpPr>
              <a:spLocks noChangeArrowheads="1"/>
            </p:cNvSpPr>
            <p:nvPr/>
          </p:nvSpPr>
          <p:spPr bwMode="auto">
            <a:xfrm>
              <a:off x="3842" y="14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Oval 82"/>
            <p:cNvSpPr>
              <a:spLocks noChangeArrowheads="1"/>
            </p:cNvSpPr>
            <p:nvPr/>
          </p:nvSpPr>
          <p:spPr bwMode="auto">
            <a:xfrm>
              <a:off x="3439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83"/>
            <p:cNvSpPr>
              <a:spLocks noChangeArrowheads="1"/>
            </p:cNvSpPr>
            <p:nvPr/>
          </p:nvSpPr>
          <p:spPr bwMode="auto">
            <a:xfrm>
              <a:off x="3302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Oval 84"/>
            <p:cNvSpPr>
              <a:spLocks noChangeArrowheads="1"/>
            </p:cNvSpPr>
            <p:nvPr/>
          </p:nvSpPr>
          <p:spPr bwMode="auto">
            <a:xfrm>
              <a:off x="3588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Oval 85"/>
            <p:cNvSpPr>
              <a:spLocks noChangeArrowheads="1"/>
            </p:cNvSpPr>
            <p:nvPr/>
          </p:nvSpPr>
          <p:spPr bwMode="auto">
            <a:xfrm>
              <a:off x="3256" y="19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val 86"/>
            <p:cNvSpPr>
              <a:spLocks noChangeArrowheads="1"/>
            </p:cNvSpPr>
            <p:nvPr/>
          </p:nvSpPr>
          <p:spPr bwMode="auto">
            <a:xfrm>
              <a:off x="3185" y="19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87"/>
            <p:cNvSpPr>
              <a:spLocks noChangeArrowheads="1"/>
            </p:cNvSpPr>
            <p:nvPr/>
          </p:nvSpPr>
          <p:spPr bwMode="auto">
            <a:xfrm>
              <a:off x="3198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88"/>
            <p:cNvSpPr>
              <a:spLocks noChangeArrowheads="1"/>
            </p:cNvSpPr>
            <p:nvPr/>
          </p:nvSpPr>
          <p:spPr bwMode="auto">
            <a:xfrm>
              <a:off x="3341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Oval 89"/>
            <p:cNvSpPr>
              <a:spLocks noChangeArrowheads="1"/>
            </p:cNvSpPr>
            <p:nvPr/>
          </p:nvSpPr>
          <p:spPr bwMode="auto">
            <a:xfrm>
              <a:off x="3178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Oval 90"/>
            <p:cNvSpPr>
              <a:spLocks noChangeArrowheads="1"/>
            </p:cNvSpPr>
            <p:nvPr/>
          </p:nvSpPr>
          <p:spPr bwMode="auto">
            <a:xfrm>
              <a:off x="3211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Oval 91"/>
            <p:cNvSpPr>
              <a:spLocks noChangeArrowheads="1"/>
            </p:cNvSpPr>
            <p:nvPr/>
          </p:nvSpPr>
          <p:spPr bwMode="auto">
            <a:xfrm>
              <a:off x="3263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Oval 92"/>
            <p:cNvSpPr>
              <a:spLocks noChangeArrowheads="1"/>
            </p:cNvSpPr>
            <p:nvPr/>
          </p:nvSpPr>
          <p:spPr bwMode="auto">
            <a:xfrm>
              <a:off x="4305" y="131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93"/>
            <p:cNvSpPr>
              <a:spLocks noChangeArrowheads="1"/>
            </p:cNvSpPr>
            <p:nvPr/>
          </p:nvSpPr>
          <p:spPr bwMode="auto">
            <a:xfrm>
              <a:off x="3269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Oval 94"/>
            <p:cNvSpPr>
              <a:spLocks noChangeArrowheads="1"/>
            </p:cNvSpPr>
            <p:nvPr/>
          </p:nvSpPr>
          <p:spPr bwMode="auto">
            <a:xfrm>
              <a:off x="3256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Oval 95"/>
            <p:cNvSpPr>
              <a:spLocks noChangeArrowheads="1"/>
            </p:cNvSpPr>
            <p:nvPr/>
          </p:nvSpPr>
          <p:spPr bwMode="auto">
            <a:xfrm>
              <a:off x="3452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Oval 96"/>
            <p:cNvSpPr>
              <a:spLocks noChangeArrowheads="1"/>
            </p:cNvSpPr>
            <p:nvPr/>
          </p:nvSpPr>
          <p:spPr bwMode="auto">
            <a:xfrm>
              <a:off x="3165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97"/>
            <p:cNvSpPr>
              <a:spLocks noChangeArrowheads="1"/>
            </p:cNvSpPr>
            <p:nvPr/>
          </p:nvSpPr>
          <p:spPr bwMode="auto">
            <a:xfrm>
              <a:off x="3321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Oval 98"/>
            <p:cNvSpPr>
              <a:spLocks noChangeArrowheads="1"/>
            </p:cNvSpPr>
            <p:nvPr/>
          </p:nvSpPr>
          <p:spPr bwMode="auto">
            <a:xfrm>
              <a:off x="3341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Oval 99"/>
            <p:cNvSpPr>
              <a:spLocks noChangeArrowheads="1"/>
            </p:cNvSpPr>
            <p:nvPr/>
          </p:nvSpPr>
          <p:spPr bwMode="auto">
            <a:xfrm>
              <a:off x="3660" y="158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Oval 100"/>
            <p:cNvSpPr>
              <a:spLocks noChangeArrowheads="1"/>
            </p:cNvSpPr>
            <p:nvPr/>
          </p:nvSpPr>
          <p:spPr bwMode="auto">
            <a:xfrm>
              <a:off x="3230" y="20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Oval 101"/>
            <p:cNvSpPr>
              <a:spLocks noChangeArrowheads="1"/>
            </p:cNvSpPr>
            <p:nvPr/>
          </p:nvSpPr>
          <p:spPr bwMode="auto">
            <a:xfrm>
              <a:off x="3263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Oval 102"/>
            <p:cNvSpPr>
              <a:spLocks noChangeArrowheads="1"/>
            </p:cNvSpPr>
            <p:nvPr/>
          </p:nvSpPr>
          <p:spPr bwMode="auto">
            <a:xfrm>
              <a:off x="3282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Oval 103"/>
            <p:cNvSpPr>
              <a:spLocks noChangeArrowheads="1"/>
            </p:cNvSpPr>
            <p:nvPr/>
          </p:nvSpPr>
          <p:spPr bwMode="auto">
            <a:xfrm>
              <a:off x="3243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04"/>
            <p:cNvSpPr>
              <a:spLocks noChangeArrowheads="1"/>
            </p:cNvSpPr>
            <p:nvPr/>
          </p:nvSpPr>
          <p:spPr bwMode="auto">
            <a:xfrm>
              <a:off x="3465" y="171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Oval 105"/>
            <p:cNvSpPr>
              <a:spLocks noChangeArrowheads="1"/>
            </p:cNvSpPr>
            <p:nvPr/>
          </p:nvSpPr>
          <p:spPr bwMode="auto">
            <a:xfrm>
              <a:off x="3289" y="182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Oval 106"/>
            <p:cNvSpPr>
              <a:spLocks noChangeArrowheads="1"/>
            </p:cNvSpPr>
            <p:nvPr/>
          </p:nvSpPr>
          <p:spPr bwMode="auto">
            <a:xfrm>
              <a:off x="3243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Oval 107"/>
            <p:cNvSpPr>
              <a:spLocks noChangeArrowheads="1"/>
            </p:cNvSpPr>
            <p:nvPr/>
          </p:nvSpPr>
          <p:spPr bwMode="auto">
            <a:xfrm>
              <a:off x="3347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Oval 108"/>
            <p:cNvSpPr>
              <a:spLocks noChangeArrowheads="1"/>
            </p:cNvSpPr>
            <p:nvPr/>
          </p:nvSpPr>
          <p:spPr bwMode="auto">
            <a:xfrm>
              <a:off x="3289" y="215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Oval 109"/>
            <p:cNvSpPr>
              <a:spLocks noChangeArrowheads="1"/>
            </p:cNvSpPr>
            <p:nvPr/>
          </p:nvSpPr>
          <p:spPr bwMode="auto">
            <a:xfrm>
              <a:off x="3321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Oval 110"/>
            <p:cNvSpPr>
              <a:spLocks noChangeArrowheads="1"/>
            </p:cNvSpPr>
            <p:nvPr/>
          </p:nvSpPr>
          <p:spPr bwMode="auto">
            <a:xfrm>
              <a:off x="3334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Oval 111"/>
            <p:cNvSpPr>
              <a:spLocks noChangeArrowheads="1"/>
            </p:cNvSpPr>
            <p:nvPr/>
          </p:nvSpPr>
          <p:spPr bwMode="auto">
            <a:xfrm>
              <a:off x="3282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112"/>
            <p:cNvSpPr>
              <a:spLocks noChangeArrowheads="1"/>
            </p:cNvSpPr>
            <p:nvPr/>
          </p:nvSpPr>
          <p:spPr bwMode="auto">
            <a:xfrm>
              <a:off x="3406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113"/>
            <p:cNvSpPr>
              <a:spLocks noChangeArrowheads="1"/>
            </p:cNvSpPr>
            <p:nvPr/>
          </p:nvSpPr>
          <p:spPr bwMode="auto">
            <a:xfrm>
              <a:off x="3810" y="150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Oval 114"/>
            <p:cNvSpPr>
              <a:spLocks noChangeArrowheads="1"/>
            </p:cNvSpPr>
            <p:nvPr/>
          </p:nvSpPr>
          <p:spPr bwMode="auto">
            <a:xfrm>
              <a:off x="4122" y="136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Oval 115"/>
            <p:cNvSpPr>
              <a:spLocks noChangeArrowheads="1"/>
            </p:cNvSpPr>
            <p:nvPr/>
          </p:nvSpPr>
          <p:spPr bwMode="auto">
            <a:xfrm>
              <a:off x="3172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Oval 116"/>
            <p:cNvSpPr>
              <a:spLocks noChangeArrowheads="1"/>
            </p:cNvSpPr>
            <p:nvPr/>
          </p:nvSpPr>
          <p:spPr bwMode="auto">
            <a:xfrm>
              <a:off x="3217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Oval 117"/>
            <p:cNvSpPr>
              <a:spLocks noChangeArrowheads="1"/>
            </p:cNvSpPr>
            <p:nvPr/>
          </p:nvSpPr>
          <p:spPr bwMode="auto">
            <a:xfrm>
              <a:off x="3295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18"/>
            <p:cNvSpPr>
              <a:spLocks noChangeArrowheads="1"/>
            </p:cNvSpPr>
            <p:nvPr/>
          </p:nvSpPr>
          <p:spPr bwMode="auto">
            <a:xfrm>
              <a:off x="3302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Oval 119"/>
            <p:cNvSpPr>
              <a:spLocks noChangeArrowheads="1"/>
            </p:cNvSpPr>
            <p:nvPr/>
          </p:nvSpPr>
          <p:spPr bwMode="auto">
            <a:xfrm>
              <a:off x="3549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120"/>
            <p:cNvSpPr>
              <a:spLocks noChangeArrowheads="1"/>
            </p:cNvSpPr>
            <p:nvPr/>
          </p:nvSpPr>
          <p:spPr bwMode="auto">
            <a:xfrm>
              <a:off x="3334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Oval 121"/>
            <p:cNvSpPr>
              <a:spLocks noChangeArrowheads="1"/>
            </p:cNvSpPr>
            <p:nvPr/>
          </p:nvSpPr>
          <p:spPr bwMode="auto">
            <a:xfrm>
              <a:off x="3673" y="156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122"/>
            <p:cNvSpPr>
              <a:spLocks noChangeArrowheads="1"/>
            </p:cNvSpPr>
            <p:nvPr/>
          </p:nvSpPr>
          <p:spPr bwMode="auto">
            <a:xfrm>
              <a:off x="3354" y="17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Oval 123"/>
            <p:cNvSpPr>
              <a:spLocks noChangeArrowheads="1"/>
            </p:cNvSpPr>
            <p:nvPr/>
          </p:nvSpPr>
          <p:spPr bwMode="auto">
            <a:xfrm>
              <a:off x="3334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Oval 124"/>
            <p:cNvSpPr>
              <a:spLocks noChangeArrowheads="1"/>
            </p:cNvSpPr>
            <p:nvPr/>
          </p:nvSpPr>
          <p:spPr bwMode="auto">
            <a:xfrm>
              <a:off x="3465" y="16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Oval 125"/>
            <p:cNvSpPr>
              <a:spLocks noChangeArrowheads="1"/>
            </p:cNvSpPr>
            <p:nvPr/>
          </p:nvSpPr>
          <p:spPr bwMode="auto">
            <a:xfrm>
              <a:off x="3543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Oval 126"/>
            <p:cNvSpPr>
              <a:spLocks noChangeArrowheads="1"/>
            </p:cNvSpPr>
            <p:nvPr/>
          </p:nvSpPr>
          <p:spPr bwMode="auto">
            <a:xfrm>
              <a:off x="3373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Oval 127"/>
            <p:cNvSpPr>
              <a:spLocks noChangeArrowheads="1"/>
            </p:cNvSpPr>
            <p:nvPr/>
          </p:nvSpPr>
          <p:spPr bwMode="auto">
            <a:xfrm>
              <a:off x="3386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Oval 128"/>
            <p:cNvSpPr>
              <a:spLocks noChangeArrowheads="1"/>
            </p:cNvSpPr>
            <p:nvPr/>
          </p:nvSpPr>
          <p:spPr bwMode="auto">
            <a:xfrm>
              <a:off x="347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Oval 129"/>
            <p:cNvSpPr>
              <a:spLocks noChangeArrowheads="1"/>
            </p:cNvSpPr>
            <p:nvPr/>
          </p:nvSpPr>
          <p:spPr bwMode="auto">
            <a:xfrm>
              <a:off x="3211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Oval 130"/>
            <p:cNvSpPr>
              <a:spLocks noChangeArrowheads="1"/>
            </p:cNvSpPr>
            <p:nvPr/>
          </p:nvSpPr>
          <p:spPr bwMode="auto">
            <a:xfrm>
              <a:off x="3406" y="167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Oval 131"/>
            <p:cNvSpPr>
              <a:spLocks noChangeArrowheads="1"/>
            </p:cNvSpPr>
            <p:nvPr/>
          </p:nvSpPr>
          <p:spPr bwMode="auto">
            <a:xfrm>
              <a:off x="3224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132"/>
            <p:cNvSpPr>
              <a:spLocks noChangeArrowheads="1"/>
            </p:cNvSpPr>
            <p:nvPr/>
          </p:nvSpPr>
          <p:spPr bwMode="auto">
            <a:xfrm>
              <a:off x="3373" y="171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Oval 133"/>
            <p:cNvSpPr>
              <a:spLocks noChangeArrowheads="1"/>
            </p:cNvSpPr>
            <p:nvPr/>
          </p:nvSpPr>
          <p:spPr bwMode="auto">
            <a:xfrm>
              <a:off x="3276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Oval 134"/>
            <p:cNvSpPr>
              <a:spLocks noChangeArrowheads="1"/>
            </p:cNvSpPr>
            <p:nvPr/>
          </p:nvSpPr>
          <p:spPr bwMode="auto">
            <a:xfrm>
              <a:off x="3341" y="174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Oval 135"/>
            <p:cNvSpPr>
              <a:spLocks noChangeArrowheads="1"/>
            </p:cNvSpPr>
            <p:nvPr/>
          </p:nvSpPr>
          <p:spPr bwMode="auto">
            <a:xfrm>
              <a:off x="4116" y="139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Oval 136"/>
            <p:cNvSpPr>
              <a:spLocks noChangeArrowheads="1"/>
            </p:cNvSpPr>
            <p:nvPr/>
          </p:nvSpPr>
          <p:spPr bwMode="auto">
            <a:xfrm>
              <a:off x="3230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Oval 137"/>
            <p:cNvSpPr>
              <a:spLocks noChangeArrowheads="1"/>
            </p:cNvSpPr>
            <p:nvPr/>
          </p:nvSpPr>
          <p:spPr bwMode="auto">
            <a:xfrm>
              <a:off x="3178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Oval 138"/>
            <p:cNvSpPr>
              <a:spLocks noChangeArrowheads="1"/>
            </p:cNvSpPr>
            <p:nvPr/>
          </p:nvSpPr>
          <p:spPr bwMode="auto">
            <a:xfrm>
              <a:off x="3204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Oval 139"/>
            <p:cNvSpPr>
              <a:spLocks noChangeArrowheads="1"/>
            </p:cNvSpPr>
            <p:nvPr/>
          </p:nvSpPr>
          <p:spPr bwMode="auto">
            <a:xfrm>
              <a:off x="3159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Oval 140"/>
            <p:cNvSpPr>
              <a:spLocks noChangeArrowheads="1"/>
            </p:cNvSpPr>
            <p:nvPr/>
          </p:nvSpPr>
          <p:spPr bwMode="auto">
            <a:xfrm>
              <a:off x="3621" y="15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Oval 141"/>
            <p:cNvSpPr>
              <a:spLocks noChangeArrowheads="1"/>
            </p:cNvSpPr>
            <p:nvPr/>
          </p:nvSpPr>
          <p:spPr bwMode="auto">
            <a:xfrm>
              <a:off x="3302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Oval 142"/>
            <p:cNvSpPr>
              <a:spLocks noChangeArrowheads="1"/>
            </p:cNvSpPr>
            <p:nvPr/>
          </p:nvSpPr>
          <p:spPr bwMode="auto">
            <a:xfrm>
              <a:off x="3211" y="21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143"/>
            <p:cNvSpPr>
              <a:spLocks noChangeArrowheads="1"/>
            </p:cNvSpPr>
            <p:nvPr/>
          </p:nvSpPr>
          <p:spPr bwMode="auto">
            <a:xfrm>
              <a:off x="3699" y="154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144"/>
            <p:cNvSpPr>
              <a:spLocks noChangeArrowheads="1"/>
            </p:cNvSpPr>
            <p:nvPr/>
          </p:nvSpPr>
          <p:spPr bwMode="auto">
            <a:xfrm>
              <a:off x="3250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Oval 145"/>
            <p:cNvSpPr>
              <a:spLocks noChangeArrowheads="1"/>
            </p:cNvSpPr>
            <p:nvPr/>
          </p:nvSpPr>
          <p:spPr bwMode="auto">
            <a:xfrm>
              <a:off x="3556" y="162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Oval 146"/>
            <p:cNvSpPr>
              <a:spLocks noChangeArrowheads="1"/>
            </p:cNvSpPr>
            <p:nvPr/>
          </p:nvSpPr>
          <p:spPr bwMode="auto">
            <a:xfrm>
              <a:off x="336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Oval 147"/>
            <p:cNvSpPr>
              <a:spLocks noChangeArrowheads="1"/>
            </p:cNvSpPr>
            <p:nvPr/>
          </p:nvSpPr>
          <p:spPr bwMode="auto">
            <a:xfrm>
              <a:off x="3230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Oval 148"/>
            <p:cNvSpPr>
              <a:spLocks noChangeArrowheads="1"/>
            </p:cNvSpPr>
            <p:nvPr/>
          </p:nvSpPr>
          <p:spPr bwMode="auto">
            <a:xfrm>
              <a:off x="3764" y="15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Oval 149"/>
            <p:cNvSpPr>
              <a:spLocks noChangeArrowheads="1"/>
            </p:cNvSpPr>
            <p:nvPr/>
          </p:nvSpPr>
          <p:spPr bwMode="auto">
            <a:xfrm>
              <a:off x="3491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Oval 150"/>
            <p:cNvSpPr>
              <a:spLocks noChangeArrowheads="1"/>
            </p:cNvSpPr>
            <p:nvPr/>
          </p:nvSpPr>
          <p:spPr bwMode="auto">
            <a:xfrm>
              <a:off x="3159" y="198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Oval 151"/>
            <p:cNvSpPr>
              <a:spLocks noChangeArrowheads="1"/>
            </p:cNvSpPr>
            <p:nvPr/>
          </p:nvSpPr>
          <p:spPr bwMode="auto">
            <a:xfrm>
              <a:off x="3152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" name="Oval 152"/>
            <p:cNvSpPr>
              <a:spLocks noChangeArrowheads="1"/>
            </p:cNvSpPr>
            <p:nvPr/>
          </p:nvSpPr>
          <p:spPr bwMode="auto">
            <a:xfrm>
              <a:off x="3308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Oval 153"/>
            <p:cNvSpPr>
              <a:spLocks noChangeArrowheads="1"/>
            </p:cNvSpPr>
            <p:nvPr/>
          </p:nvSpPr>
          <p:spPr bwMode="auto">
            <a:xfrm>
              <a:off x="3211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Oval 154"/>
            <p:cNvSpPr>
              <a:spLocks noChangeArrowheads="1"/>
            </p:cNvSpPr>
            <p:nvPr/>
          </p:nvSpPr>
          <p:spPr bwMode="auto">
            <a:xfrm>
              <a:off x="3373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Oval 155"/>
            <p:cNvSpPr>
              <a:spLocks noChangeArrowheads="1"/>
            </p:cNvSpPr>
            <p:nvPr/>
          </p:nvSpPr>
          <p:spPr bwMode="auto">
            <a:xfrm>
              <a:off x="3439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Oval 156"/>
            <p:cNvSpPr>
              <a:spLocks noChangeArrowheads="1"/>
            </p:cNvSpPr>
            <p:nvPr/>
          </p:nvSpPr>
          <p:spPr bwMode="auto">
            <a:xfrm>
              <a:off x="3308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Oval 157"/>
            <p:cNvSpPr>
              <a:spLocks noChangeArrowheads="1"/>
            </p:cNvSpPr>
            <p:nvPr/>
          </p:nvSpPr>
          <p:spPr bwMode="auto">
            <a:xfrm>
              <a:off x="3517" y="16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Oval 158"/>
            <p:cNvSpPr>
              <a:spLocks noChangeArrowheads="1"/>
            </p:cNvSpPr>
            <p:nvPr/>
          </p:nvSpPr>
          <p:spPr bwMode="auto">
            <a:xfrm>
              <a:off x="3159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Oval 159"/>
            <p:cNvSpPr>
              <a:spLocks noChangeArrowheads="1"/>
            </p:cNvSpPr>
            <p:nvPr/>
          </p:nvSpPr>
          <p:spPr bwMode="auto">
            <a:xfrm>
              <a:off x="3419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Oval 160"/>
            <p:cNvSpPr>
              <a:spLocks noChangeArrowheads="1"/>
            </p:cNvSpPr>
            <p:nvPr/>
          </p:nvSpPr>
          <p:spPr bwMode="auto">
            <a:xfrm>
              <a:off x="3367" y="17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" name="Oval 161"/>
            <p:cNvSpPr>
              <a:spLocks noChangeArrowheads="1"/>
            </p:cNvSpPr>
            <p:nvPr/>
          </p:nvSpPr>
          <p:spPr bwMode="auto">
            <a:xfrm>
              <a:off x="3360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Oval 162"/>
            <p:cNvSpPr>
              <a:spLocks noChangeArrowheads="1"/>
            </p:cNvSpPr>
            <p:nvPr/>
          </p:nvSpPr>
          <p:spPr bwMode="auto">
            <a:xfrm>
              <a:off x="3445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Oval 163"/>
            <p:cNvSpPr>
              <a:spLocks noChangeArrowheads="1"/>
            </p:cNvSpPr>
            <p:nvPr/>
          </p:nvSpPr>
          <p:spPr bwMode="auto">
            <a:xfrm>
              <a:off x="3308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Oval 164"/>
            <p:cNvSpPr>
              <a:spLocks noChangeArrowheads="1"/>
            </p:cNvSpPr>
            <p:nvPr/>
          </p:nvSpPr>
          <p:spPr bwMode="auto">
            <a:xfrm>
              <a:off x="3491" y="16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Oval 165"/>
            <p:cNvSpPr>
              <a:spLocks noChangeArrowheads="1"/>
            </p:cNvSpPr>
            <p:nvPr/>
          </p:nvSpPr>
          <p:spPr bwMode="auto">
            <a:xfrm>
              <a:off x="3289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Oval 166"/>
            <p:cNvSpPr>
              <a:spLocks noChangeArrowheads="1"/>
            </p:cNvSpPr>
            <p:nvPr/>
          </p:nvSpPr>
          <p:spPr bwMode="auto">
            <a:xfrm>
              <a:off x="3412" y="2269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Oval 167"/>
            <p:cNvSpPr>
              <a:spLocks noChangeArrowheads="1"/>
            </p:cNvSpPr>
            <p:nvPr/>
          </p:nvSpPr>
          <p:spPr bwMode="auto">
            <a:xfrm>
              <a:off x="3172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Oval 168"/>
            <p:cNvSpPr>
              <a:spLocks noChangeArrowheads="1"/>
            </p:cNvSpPr>
            <p:nvPr/>
          </p:nvSpPr>
          <p:spPr bwMode="auto">
            <a:xfrm>
              <a:off x="3478" y="180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Oval 169"/>
            <p:cNvSpPr>
              <a:spLocks noChangeArrowheads="1"/>
            </p:cNvSpPr>
            <p:nvPr/>
          </p:nvSpPr>
          <p:spPr bwMode="auto">
            <a:xfrm>
              <a:off x="3452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Oval 170"/>
            <p:cNvSpPr>
              <a:spLocks noChangeArrowheads="1"/>
            </p:cNvSpPr>
            <p:nvPr/>
          </p:nvSpPr>
          <p:spPr bwMode="auto">
            <a:xfrm>
              <a:off x="3256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Oval 171"/>
            <p:cNvSpPr>
              <a:spLocks noChangeArrowheads="1"/>
            </p:cNvSpPr>
            <p:nvPr/>
          </p:nvSpPr>
          <p:spPr bwMode="auto">
            <a:xfrm>
              <a:off x="3829" y="146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Oval 172"/>
            <p:cNvSpPr>
              <a:spLocks noChangeArrowheads="1"/>
            </p:cNvSpPr>
            <p:nvPr/>
          </p:nvSpPr>
          <p:spPr bwMode="auto">
            <a:xfrm>
              <a:off x="3276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Oval 173"/>
            <p:cNvSpPr>
              <a:spLocks noChangeArrowheads="1"/>
            </p:cNvSpPr>
            <p:nvPr/>
          </p:nvSpPr>
          <p:spPr bwMode="auto">
            <a:xfrm>
              <a:off x="3315" y="17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Oval 174"/>
            <p:cNvSpPr>
              <a:spLocks noChangeArrowheads="1"/>
            </p:cNvSpPr>
            <p:nvPr/>
          </p:nvSpPr>
          <p:spPr bwMode="auto">
            <a:xfrm>
              <a:off x="3211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" name="Oval 175"/>
            <p:cNvSpPr>
              <a:spLocks noChangeArrowheads="1"/>
            </p:cNvSpPr>
            <p:nvPr/>
          </p:nvSpPr>
          <p:spPr bwMode="auto">
            <a:xfrm>
              <a:off x="3224" y="198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Oval 176"/>
            <p:cNvSpPr>
              <a:spLocks noChangeArrowheads="1"/>
            </p:cNvSpPr>
            <p:nvPr/>
          </p:nvSpPr>
          <p:spPr bwMode="auto">
            <a:xfrm>
              <a:off x="3211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8" name="Oval 177"/>
            <p:cNvSpPr>
              <a:spLocks noChangeArrowheads="1"/>
            </p:cNvSpPr>
            <p:nvPr/>
          </p:nvSpPr>
          <p:spPr bwMode="auto">
            <a:xfrm>
              <a:off x="3295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Oval 178"/>
            <p:cNvSpPr>
              <a:spLocks noChangeArrowheads="1"/>
            </p:cNvSpPr>
            <p:nvPr/>
          </p:nvSpPr>
          <p:spPr bwMode="auto">
            <a:xfrm>
              <a:off x="3237" y="2095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Oval 179"/>
            <p:cNvSpPr>
              <a:spLocks noChangeArrowheads="1"/>
            </p:cNvSpPr>
            <p:nvPr/>
          </p:nvSpPr>
          <p:spPr bwMode="auto">
            <a:xfrm>
              <a:off x="3230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" name="Oval 180"/>
            <p:cNvSpPr>
              <a:spLocks noChangeArrowheads="1"/>
            </p:cNvSpPr>
            <p:nvPr/>
          </p:nvSpPr>
          <p:spPr bwMode="auto">
            <a:xfrm>
              <a:off x="3426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Oval 181"/>
            <p:cNvSpPr>
              <a:spLocks noChangeArrowheads="1"/>
            </p:cNvSpPr>
            <p:nvPr/>
          </p:nvSpPr>
          <p:spPr bwMode="auto">
            <a:xfrm>
              <a:off x="3256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Oval 182"/>
            <p:cNvSpPr>
              <a:spLocks noChangeArrowheads="1"/>
            </p:cNvSpPr>
            <p:nvPr/>
          </p:nvSpPr>
          <p:spPr bwMode="auto">
            <a:xfrm>
              <a:off x="3399" y="1897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Oval 183"/>
            <p:cNvSpPr>
              <a:spLocks noChangeArrowheads="1"/>
            </p:cNvSpPr>
            <p:nvPr/>
          </p:nvSpPr>
          <p:spPr bwMode="auto">
            <a:xfrm>
              <a:off x="3360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" name="Oval 184"/>
            <p:cNvSpPr>
              <a:spLocks noChangeArrowheads="1"/>
            </p:cNvSpPr>
            <p:nvPr/>
          </p:nvSpPr>
          <p:spPr bwMode="auto">
            <a:xfrm>
              <a:off x="3530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" name="Oval 185"/>
            <p:cNvSpPr>
              <a:spLocks noChangeArrowheads="1"/>
            </p:cNvSpPr>
            <p:nvPr/>
          </p:nvSpPr>
          <p:spPr bwMode="auto">
            <a:xfrm>
              <a:off x="4031" y="142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Oval 186"/>
            <p:cNvSpPr>
              <a:spLocks noChangeArrowheads="1"/>
            </p:cNvSpPr>
            <p:nvPr/>
          </p:nvSpPr>
          <p:spPr bwMode="auto">
            <a:xfrm>
              <a:off x="3367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" name="Oval 187"/>
            <p:cNvSpPr>
              <a:spLocks noChangeArrowheads="1"/>
            </p:cNvSpPr>
            <p:nvPr/>
          </p:nvSpPr>
          <p:spPr bwMode="auto">
            <a:xfrm>
              <a:off x="3334" y="171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Oval 188"/>
            <p:cNvSpPr>
              <a:spLocks noChangeArrowheads="1"/>
            </p:cNvSpPr>
            <p:nvPr/>
          </p:nvSpPr>
          <p:spPr bwMode="auto">
            <a:xfrm>
              <a:off x="3471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Oval 189"/>
            <p:cNvSpPr>
              <a:spLocks noChangeArrowheads="1"/>
            </p:cNvSpPr>
            <p:nvPr/>
          </p:nvSpPr>
          <p:spPr bwMode="auto">
            <a:xfrm>
              <a:off x="4057" y="140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1" name="Oval 190"/>
            <p:cNvSpPr>
              <a:spLocks noChangeArrowheads="1"/>
            </p:cNvSpPr>
            <p:nvPr/>
          </p:nvSpPr>
          <p:spPr bwMode="auto">
            <a:xfrm>
              <a:off x="3159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Oval 191"/>
            <p:cNvSpPr>
              <a:spLocks noChangeArrowheads="1"/>
            </p:cNvSpPr>
            <p:nvPr/>
          </p:nvSpPr>
          <p:spPr bwMode="auto">
            <a:xfrm>
              <a:off x="3380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Oval 192"/>
            <p:cNvSpPr>
              <a:spLocks noChangeArrowheads="1"/>
            </p:cNvSpPr>
            <p:nvPr/>
          </p:nvSpPr>
          <p:spPr bwMode="auto">
            <a:xfrm>
              <a:off x="3491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Oval 193"/>
            <p:cNvSpPr>
              <a:spLocks noChangeArrowheads="1"/>
            </p:cNvSpPr>
            <p:nvPr/>
          </p:nvSpPr>
          <p:spPr bwMode="auto">
            <a:xfrm>
              <a:off x="3289" y="17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Oval 194"/>
            <p:cNvSpPr>
              <a:spLocks noChangeArrowheads="1"/>
            </p:cNvSpPr>
            <p:nvPr/>
          </p:nvSpPr>
          <p:spPr bwMode="auto">
            <a:xfrm>
              <a:off x="3178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Oval 195"/>
            <p:cNvSpPr>
              <a:spLocks noChangeArrowheads="1"/>
            </p:cNvSpPr>
            <p:nvPr/>
          </p:nvSpPr>
          <p:spPr bwMode="auto">
            <a:xfrm>
              <a:off x="3295" y="17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" name="Oval 196"/>
            <p:cNvSpPr>
              <a:spLocks noChangeArrowheads="1"/>
            </p:cNvSpPr>
            <p:nvPr/>
          </p:nvSpPr>
          <p:spPr bwMode="auto">
            <a:xfrm>
              <a:off x="3465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Oval 197"/>
            <p:cNvSpPr>
              <a:spLocks noChangeArrowheads="1"/>
            </p:cNvSpPr>
            <p:nvPr/>
          </p:nvSpPr>
          <p:spPr bwMode="auto">
            <a:xfrm>
              <a:off x="3250" y="215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Oval 198"/>
            <p:cNvSpPr>
              <a:spLocks noChangeArrowheads="1"/>
            </p:cNvSpPr>
            <p:nvPr/>
          </p:nvSpPr>
          <p:spPr bwMode="auto">
            <a:xfrm>
              <a:off x="3159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0" name="Oval 199"/>
            <p:cNvSpPr>
              <a:spLocks noChangeArrowheads="1"/>
            </p:cNvSpPr>
            <p:nvPr/>
          </p:nvSpPr>
          <p:spPr bwMode="auto">
            <a:xfrm>
              <a:off x="3302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" name="Oval 200"/>
            <p:cNvSpPr>
              <a:spLocks noChangeArrowheads="1"/>
            </p:cNvSpPr>
            <p:nvPr/>
          </p:nvSpPr>
          <p:spPr bwMode="auto">
            <a:xfrm>
              <a:off x="3608" y="155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" name="Oval 201"/>
            <p:cNvSpPr>
              <a:spLocks noChangeArrowheads="1"/>
            </p:cNvSpPr>
            <p:nvPr/>
          </p:nvSpPr>
          <p:spPr bwMode="auto">
            <a:xfrm>
              <a:off x="3445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" name="Oval 202"/>
            <p:cNvSpPr>
              <a:spLocks noChangeArrowheads="1"/>
            </p:cNvSpPr>
            <p:nvPr/>
          </p:nvSpPr>
          <p:spPr bwMode="auto">
            <a:xfrm>
              <a:off x="3556" y="160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Oval 203"/>
            <p:cNvSpPr>
              <a:spLocks noChangeArrowheads="1"/>
            </p:cNvSpPr>
            <p:nvPr/>
          </p:nvSpPr>
          <p:spPr bwMode="auto">
            <a:xfrm>
              <a:off x="4435" y="126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" name="Oval 204"/>
            <p:cNvSpPr>
              <a:spLocks noChangeArrowheads="1"/>
            </p:cNvSpPr>
            <p:nvPr/>
          </p:nvSpPr>
          <p:spPr bwMode="auto">
            <a:xfrm>
              <a:off x="3321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3" name="Oval 205"/>
            <p:cNvSpPr>
              <a:spLocks noChangeArrowheads="1"/>
            </p:cNvSpPr>
            <p:nvPr/>
          </p:nvSpPr>
          <p:spPr bwMode="auto">
            <a:xfrm>
              <a:off x="3380" y="176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4" name="Oval 206"/>
            <p:cNvSpPr>
              <a:spLocks noChangeArrowheads="1"/>
            </p:cNvSpPr>
            <p:nvPr/>
          </p:nvSpPr>
          <p:spPr bwMode="auto">
            <a:xfrm>
              <a:off x="3341" y="18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5" name="Oval 207"/>
            <p:cNvSpPr>
              <a:spLocks noChangeArrowheads="1"/>
            </p:cNvSpPr>
            <p:nvPr/>
          </p:nvSpPr>
          <p:spPr bwMode="auto">
            <a:xfrm>
              <a:off x="4194" y="135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Oval 208"/>
            <p:cNvSpPr>
              <a:spLocks noChangeArrowheads="1"/>
            </p:cNvSpPr>
            <p:nvPr/>
          </p:nvSpPr>
          <p:spPr bwMode="auto">
            <a:xfrm>
              <a:off x="3198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" name="Oval 209"/>
            <p:cNvSpPr>
              <a:spLocks noChangeArrowheads="1"/>
            </p:cNvSpPr>
            <p:nvPr/>
          </p:nvSpPr>
          <p:spPr bwMode="auto">
            <a:xfrm>
              <a:off x="3289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" name="Oval 210"/>
            <p:cNvSpPr>
              <a:spLocks noChangeArrowheads="1"/>
            </p:cNvSpPr>
            <p:nvPr/>
          </p:nvSpPr>
          <p:spPr bwMode="auto">
            <a:xfrm>
              <a:off x="3152" y="19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9" name="Oval 211"/>
            <p:cNvSpPr>
              <a:spLocks noChangeArrowheads="1"/>
            </p:cNvSpPr>
            <p:nvPr/>
          </p:nvSpPr>
          <p:spPr bwMode="auto">
            <a:xfrm>
              <a:off x="347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0" name="Oval 212"/>
            <p:cNvSpPr>
              <a:spLocks noChangeArrowheads="1"/>
            </p:cNvSpPr>
            <p:nvPr/>
          </p:nvSpPr>
          <p:spPr bwMode="auto">
            <a:xfrm>
              <a:off x="3328" y="20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1" name="Oval 213"/>
            <p:cNvSpPr>
              <a:spLocks noChangeArrowheads="1"/>
            </p:cNvSpPr>
            <p:nvPr/>
          </p:nvSpPr>
          <p:spPr bwMode="auto">
            <a:xfrm>
              <a:off x="3412" y="1731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" name="Oval 214"/>
            <p:cNvSpPr>
              <a:spLocks noChangeArrowheads="1"/>
            </p:cNvSpPr>
            <p:nvPr/>
          </p:nvSpPr>
          <p:spPr bwMode="auto">
            <a:xfrm>
              <a:off x="3530" y="16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3" name="Oval 215"/>
            <p:cNvSpPr>
              <a:spLocks noChangeArrowheads="1"/>
            </p:cNvSpPr>
            <p:nvPr/>
          </p:nvSpPr>
          <p:spPr bwMode="auto">
            <a:xfrm>
              <a:off x="3491" y="229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4" name="Oval 216"/>
            <p:cNvSpPr>
              <a:spLocks noChangeArrowheads="1"/>
            </p:cNvSpPr>
            <p:nvPr/>
          </p:nvSpPr>
          <p:spPr bwMode="auto">
            <a:xfrm>
              <a:off x="3250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5" name="Oval 217"/>
            <p:cNvSpPr>
              <a:spLocks noChangeArrowheads="1"/>
            </p:cNvSpPr>
            <p:nvPr/>
          </p:nvSpPr>
          <p:spPr bwMode="auto">
            <a:xfrm>
              <a:off x="3452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" name="Oval 218"/>
            <p:cNvSpPr>
              <a:spLocks noChangeArrowheads="1"/>
            </p:cNvSpPr>
            <p:nvPr/>
          </p:nvSpPr>
          <p:spPr bwMode="auto">
            <a:xfrm>
              <a:off x="3491" y="229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Oval 219"/>
            <p:cNvSpPr>
              <a:spLocks noChangeArrowheads="1"/>
            </p:cNvSpPr>
            <p:nvPr/>
          </p:nvSpPr>
          <p:spPr bwMode="auto">
            <a:xfrm>
              <a:off x="3276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8" name="Oval 220"/>
            <p:cNvSpPr>
              <a:spLocks noChangeArrowheads="1"/>
            </p:cNvSpPr>
            <p:nvPr/>
          </p:nvSpPr>
          <p:spPr bwMode="auto">
            <a:xfrm>
              <a:off x="3282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Oval 221"/>
            <p:cNvSpPr>
              <a:spLocks noChangeArrowheads="1"/>
            </p:cNvSpPr>
            <p:nvPr/>
          </p:nvSpPr>
          <p:spPr bwMode="auto">
            <a:xfrm>
              <a:off x="3237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0" name="Oval 222"/>
            <p:cNvSpPr>
              <a:spLocks noChangeArrowheads="1"/>
            </p:cNvSpPr>
            <p:nvPr/>
          </p:nvSpPr>
          <p:spPr bwMode="auto">
            <a:xfrm>
              <a:off x="3556" y="19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" name="Oval 223"/>
            <p:cNvSpPr>
              <a:spLocks noChangeArrowheads="1"/>
            </p:cNvSpPr>
            <p:nvPr/>
          </p:nvSpPr>
          <p:spPr bwMode="auto">
            <a:xfrm>
              <a:off x="3178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Oval 224"/>
            <p:cNvSpPr>
              <a:spLocks noChangeArrowheads="1"/>
            </p:cNvSpPr>
            <p:nvPr/>
          </p:nvSpPr>
          <p:spPr bwMode="auto">
            <a:xfrm>
              <a:off x="3250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Oval 225"/>
            <p:cNvSpPr>
              <a:spLocks noChangeArrowheads="1"/>
            </p:cNvSpPr>
            <p:nvPr/>
          </p:nvSpPr>
          <p:spPr bwMode="auto">
            <a:xfrm>
              <a:off x="3328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Oval 226"/>
            <p:cNvSpPr>
              <a:spLocks noChangeArrowheads="1"/>
            </p:cNvSpPr>
            <p:nvPr/>
          </p:nvSpPr>
          <p:spPr bwMode="auto">
            <a:xfrm>
              <a:off x="3269" y="2095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Oval 227"/>
            <p:cNvSpPr>
              <a:spLocks noChangeArrowheads="1"/>
            </p:cNvSpPr>
            <p:nvPr/>
          </p:nvSpPr>
          <p:spPr bwMode="auto">
            <a:xfrm>
              <a:off x="3360" y="180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Oval 228"/>
            <p:cNvSpPr>
              <a:spLocks noChangeArrowheads="1"/>
            </p:cNvSpPr>
            <p:nvPr/>
          </p:nvSpPr>
          <p:spPr bwMode="auto">
            <a:xfrm>
              <a:off x="3504" y="168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Oval 229"/>
            <p:cNvSpPr>
              <a:spLocks noChangeArrowheads="1"/>
            </p:cNvSpPr>
            <p:nvPr/>
          </p:nvSpPr>
          <p:spPr bwMode="auto">
            <a:xfrm>
              <a:off x="3198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" name="Oval 230"/>
            <p:cNvSpPr>
              <a:spLocks noChangeArrowheads="1"/>
            </p:cNvSpPr>
            <p:nvPr/>
          </p:nvSpPr>
          <p:spPr bwMode="auto">
            <a:xfrm>
              <a:off x="3452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9" name="Oval 231"/>
            <p:cNvSpPr>
              <a:spLocks noChangeArrowheads="1"/>
            </p:cNvSpPr>
            <p:nvPr/>
          </p:nvSpPr>
          <p:spPr bwMode="auto">
            <a:xfrm>
              <a:off x="3198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0" name="Oval 232"/>
            <p:cNvSpPr>
              <a:spLocks noChangeArrowheads="1"/>
            </p:cNvSpPr>
            <p:nvPr/>
          </p:nvSpPr>
          <p:spPr bwMode="auto">
            <a:xfrm>
              <a:off x="3237" y="215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1" name="Oval 233"/>
            <p:cNvSpPr>
              <a:spLocks noChangeArrowheads="1"/>
            </p:cNvSpPr>
            <p:nvPr/>
          </p:nvSpPr>
          <p:spPr bwMode="auto">
            <a:xfrm>
              <a:off x="3992" y="143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2" name="Oval 234"/>
            <p:cNvSpPr>
              <a:spLocks noChangeArrowheads="1"/>
            </p:cNvSpPr>
            <p:nvPr/>
          </p:nvSpPr>
          <p:spPr bwMode="auto">
            <a:xfrm>
              <a:off x="3269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3" name="Oval 235"/>
            <p:cNvSpPr>
              <a:spLocks noChangeArrowheads="1"/>
            </p:cNvSpPr>
            <p:nvPr/>
          </p:nvSpPr>
          <p:spPr bwMode="auto">
            <a:xfrm>
              <a:off x="3178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" name="Oval 236"/>
            <p:cNvSpPr>
              <a:spLocks noChangeArrowheads="1"/>
            </p:cNvSpPr>
            <p:nvPr/>
          </p:nvSpPr>
          <p:spPr bwMode="auto">
            <a:xfrm>
              <a:off x="3152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5" name="Oval 237"/>
            <p:cNvSpPr>
              <a:spLocks noChangeArrowheads="1"/>
            </p:cNvSpPr>
            <p:nvPr/>
          </p:nvSpPr>
          <p:spPr bwMode="auto">
            <a:xfrm>
              <a:off x="3510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6" name="Oval 238"/>
            <p:cNvSpPr>
              <a:spLocks noChangeArrowheads="1"/>
            </p:cNvSpPr>
            <p:nvPr/>
          </p:nvSpPr>
          <p:spPr bwMode="auto">
            <a:xfrm>
              <a:off x="3790" y="14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" name="Oval 239"/>
            <p:cNvSpPr>
              <a:spLocks noChangeArrowheads="1"/>
            </p:cNvSpPr>
            <p:nvPr/>
          </p:nvSpPr>
          <p:spPr bwMode="auto">
            <a:xfrm>
              <a:off x="3543" y="159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" name="Oval 240"/>
            <p:cNvSpPr>
              <a:spLocks noChangeArrowheads="1"/>
            </p:cNvSpPr>
            <p:nvPr/>
          </p:nvSpPr>
          <p:spPr bwMode="auto">
            <a:xfrm>
              <a:off x="3530" y="191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" name="Oval 241"/>
            <p:cNvSpPr>
              <a:spLocks noChangeArrowheads="1"/>
            </p:cNvSpPr>
            <p:nvPr/>
          </p:nvSpPr>
          <p:spPr bwMode="auto">
            <a:xfrm>
              <a:off x="3439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Oval 242"/>
            <p:cNvSpPr>
              <a:spLocks noChangeArrowheads="1"/>
            </p:cNvSpPr>
            <p:nvPr/>
          </p:nvSpPr>
          <p:spPr bwMode="auto">
            <a:xfrm>
              <a:off x="3257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Oval 243"/>
            <p:cNvSpPr>
              <a:spLocks noChangeArrowheads="1"/>
            </p:cNvSpPr>
            <p:nvPr/>
          </p:nvSpPr>
          <p:spPr bwMode="auto">
            <a:xfrm>
              <a:off x="3322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Oval 244"/>
            <p:cNvSpPr>
              <a:spLocks noChangeArrowheads="1"/>
            </p:cNvSpPr>
            <p:nvPr/>
          </p:nvSpPr>
          <p:spPr bwMode="auto">
            <a:xfrm>
              <a:off x="4201" y="134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Oval 245"/>
            <p:cNvSpPr>
              <a:spLocks noChangeArrowheads="1"/>
            </p:cNvSpPr>
            <p:nvPr/>
          </p:nvSpPr>
          <p:spPr bwMode="auto">
            <a:xfrm>
              <a:off x="3263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Oval 246"/>
            <p:cNvSpPr>
              <a:spLocks noChangeArrowheads="1"/>
            </p:cNvSpPr>
            <p:nvPr/>
          </p:nvSpPr>
          <p:spPr bwMode="auto">
            <a:xfrm>
              <a:off x="336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Oval 247"/>
            <p:cNvSpPr>
              <a:spLocks noChangeArrowheads="1"/>
            </p:cNvSpPr>
            <p:nvPr/>
          </p:nvSpPr>
          <p:spPr bwMode="auto">
            <a:xfrm>
              <a:off x="3237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Oval 248"/>
            <p:cNvSpPr>
              <a:spLocks noChangeArrowheads="1"/>
            </p:cNvSpPr>
            <p:nvPr/>
          </p:nvSpPr>
          <p:spPr bwMode="auto">
            <a:xfrm>
              <a:off x="3224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" name="Oval 249"/>
            <p:cNvSpPr>
              <a:spLocks noChangeArrowheads="1"/>
            </p:cNvSpPr>
            <p:nvPr/>
          </p:nvSpPr>
          <p:spPr bwMode="auto">
            <a:xfrm>
              <a:off x="3257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Oval 250"/>
            <p:cNvSpPr>
              <a:spLocks noChangeArrowheads="1"/>
            </p:cNvSpPr>
            <p:nvPr/>
          </p:nvSpPr>
          <p:spPr bwMode="auto">
            <a:xfrm>
              <a:off x="3367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Oval 251"/>
            <p:cNvSpPr>
              <a:spLocks noChangeArrowheads="1"/>
            </p:cNvSpPr>
            <p:nvPr/>
          </p:nvSpPr>
          <p:spPr bwMode="auto">
            <a:xfrm>
              <a:off x="3446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Oval 252"/>
            <p:cNvSpPr>
              <a:spLocks noChangeArrowheads="1"/>
            </p:cNvSpPr>
            <p:nvPr/>
          </p:nvSpPr>
          <p:spPr bwMode="auto">
            <a:xfrm>
              <a:off x="3459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Oval 253"/>
            <p:cNvSpPr>
              <a:spLocks noChangeArrowheads="1"/>
            </p:cNvSpPr>
            <p:nvPr/>
          </p:nvSpPr>
          <p:spPr bwMode="auto">
            <a:xfrm>
              <a:off x="3400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2" name="Oval 254"/>
            <p:cNvSpPr>
              <a:spLocks noChangeArrowheads="1"/>
            </p:cNvSpPr>
            <p:nvPr/>
          </p:nvSpPr>
          <p:spPr bwMode="auto">
            <a:xfrm>
              <a:off x="3159" y="1938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3" name="Oval 255"/>
            <p:cNvSpPr>
              <a:spLocks noChangeArrowheads="1"/>
            </p:cNvSpPr>
            <p:nvPr/>
          </p:nvSpPr>
          <p:spPr bwMode="auto">
            <a:xfrm>
              <a:off x="3309" y="19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4" name="Oval 256"/>
            <p:cNvSpPr>
              <a:spLocks noChangeArrowheads="1"/>
            </p:cNvSpPr>
            <p:nvPr/>
          </p:nvSpPr>
          <p:spPr bwMode="auto">
            <a:xfrm>
              <a:off x="3413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5" name="Oval 257"/>
            <p:cNvSpPr>
              <a:spLocks noChangeArrowheads="1"/>
            </p:cNvSpPr>
            <p:nvPr/>
          </p:nvSpPr>
          <p:spPr bwMode="auto">
            <a:xfrm>
              <a:off x="3244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6" name="Oval 258"/>
            <p:cNvSpPr>
              <a:spLocks noChangeArrowheads="1"/>
            </p:cNvSpPr>
            <p:nvPr/>
          </p:nvSpPr>
          <p:spPr bwMode="auto">
            <a:xfrm>
              <a:off x="3335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7" name="Oval 259"/>
            <p:cNvSpPr>
              <a:spLocks noChangeArrowheads="1"/>
            </p:cNvSpPr>
            <p:nvPr/>
          </p:nvSpPr>
          <p:spPr bwMode="auto">
            <a:xfrm>
              <a:off x="3237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" name="Oval 260"/>
            <p:cNvSpPr>
              <a:spLocks noChangeArrowheads="1"/>
            </p:cNvSpPr>
            <p:nvPr/>
          </p:nvSpPr>
          <p:spPr bwMode="auto">
            <a:xfrm>
              <a:off x="3211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Oval 261"/>
            <p:cNvSpPr>
              <a:spLocks noChangeArrowheads="1"/>
            </p:cNvSpPr>
            <p:nvPr/>
          </p:nvSpPr>
          <p:spPr bwMode="auto">
            <a:xfrm>
              <a:off x="3296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" name="Oval 262"/>
            <p:cNvSpPr>
              <a:spLocks noChangeArrowheads="1"/>
            </p:cNvSpPr>
            <p:nvPr/>
          </p:nvSpPr>
          <p:spPr bwMode="auto">
            <a:xfrm>
              <a:off x="3569" y="158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1" name="Oval 263"/>
            <p:cNvSpPr>
              <a:spLocks noChangeArrowheads="1"/>
            </p:cNvSpPr>
            <p:nvPr/>
          </p:nvSpPr>
          <p:spPr bwMode="auto">
            <a:xfrm>
              <a:off x="3185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2" name="Oval 264"/>
            <p:cNvSpPr>
              <a:spLocks noChangeArrowheads="1"/>
            </p:cNvSpPr>
            <p:nvPr/>
          </p:nvSpPr>
          <p:spPr bwMode="auto">
            <a:xfrm>
              <a:off x="3166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3" name="Oval 265"/>
            <p:cNvSpPr>
              <a:spLocks noChangeArrowheads="1"/>
            </p:cNvSpPr>
            <p:nvPr/>
          </p:nvSpPr>
          <p:spPr bwMode="auto">
            <a:xfrm>
              <a:off x="3172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4" name="Oval 266"/>
            <p:cNvSpPr>
              <a:spLocks noChangeArrowheads="1"/>
            </p:cNvSpPr>
            <p:nvPr/>
          </p:nvSpPr>
          <p:spPr bwMode="auto">
            <a:xfrm>
              <a:off x="3309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5" name="Oval 267"/>
            <p:cNvSpPr>
              <a:spLocks noChangeArrowheads="1"/>
            </p:cNvSpPr>
            <p:nvPr/>
          </p:nvSpPr>
          <p:spPr bwMode="auto">
            <a:xfrm>
              <a:off x="3237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6" name="Oval 268"/>
            <p:cNvSpPr>
              <a:spLocks noChangeArrowheads="1"/>
            </p:cNvSpPr>
            <p:nvPr/>
          </p:nvSpPr>
          <p:spPr bwMode="auto">
            <a:xfrm>
              <a:off x="3328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7" name="Oval 269"/>
            <p:cNvSpPr>
              <a:spLocks noChangeArrowheads="1"/>
            </p:cNvSpPr>
            <p:nvPr/>
          </p:nvSpPr>
          <p:spPr bwMode="auto">
            <a:xfrm>
              <a:off x="3354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" name="Oval 270"/>
            <p:cNvSpPr>
              <a:spLocks noChangeArrowheads="1"/>
            </p:cNvSpPr>
            <p:nvPr/>
          </p:nvSpPr>
          <p:spPr bwMode="auto">
            <a:xfrm>
              <a:off x="3322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Oval 271"/>
            <p:cNvSpPr>
              <a:spLocks noChangeArrowheads="1"/>
            </p:cNvSpPr>
            <p:nvPr/>
          </p:nvSpPr>
          <p:spPr bwMode="auto">
            <a:xfrm>
              <a:off x="3146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Oval 272"/>
            <p:cNvSpPr>
              <a:spLocks noChangeArrowheads="1"/>
            </p:cNvSpPr>
            <p:nvPr/>
          </p:nvSpPr>
          <p:spPr bwMode="auto">
            <a:xfrm>
              <a:off x="3276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Oval 273"/>
            <p:cNvSpPr>
              <a:spLocks noChangeArrowheads="1"/>
            </p:cNvSpPr>
            <p:nvPr/>
          </p:nvSpPr>
          <p:spPr bwMode="auto">
            <a:xfrm>
              <a:off x="3198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Oval 274"/>
            <p:cNvSpPr>
              <a:spLocks noChangeArrowheads="1"/>
            </p:cNvSpPr>
            <p:nvPr/>
          </p:nvSpPr>
          <p:spPr bwMode="auto">
            <a:xfrm>
              <a:off x="3765" y="149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Oval 275"/>
            <p:cNvSpPr>
              <a:spLocks noChangeArrowheads="1"/>
            </p:cNvSpPr>
            <p:nvPr/>
          </p:nvSpPr>
          <p:spPr bwMode="auto">
            <a:xfrm>
              <a:off x="3452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Oval 276"/>
            <p:cNvSpPr>
              <a:spLocks noChangeArrowheads="1"/>
            </p:cNvSpPr>
            <p:nvPr/>
          </p:nvSpPr>
          <p:spPr bwMode="auto">
            <a:xfrm>
              <a:off x="3348" y="17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Oval 277"/>
            <p:cNvSpPr>
              <a:spLocks noChangeArrowheads="1"/>
            </p:cNvSpPr>
            <p:nvPr/>
          </p:nvSpPr>
          <p:spPr bwMode="auto">
            <a:xfrm>
              <a:off x="3439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Oval 278"/>
            <p:cNvSpPr>
              <a:spLocks noChangeArrowheads="1"/>
            </p:cNvSpPr>
            <p:nvPr/>
          </p:nvSpPr>
          <p:spPr bwMode="auto">
            <a:xfrm>
              <a:off x="3205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Oval 279"/>
            <p:cNvSpPr>
              <a:spLocks noChangeArrowheads="1"/>
            </p:cNvSpPr>
            <p:nvPr/>
          </p:nvSpPr>
          <p:spPr bwMode="auto">
            <a:xfrm>
              <a:off x="3205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Oval 280"/>
            <p:cNvSpPr>
              <a:spLocks noChangeArrowheads="1"/>
            </p:cNvSpPr>
            <p:nvPr/>
          </p:nvSpPr>
          <p:spPr bwMode="auto">
            <a:xfrm>
              <a:off x="3660" y="1550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Oval 281"/>
            <p:cNvSpPr>
              <a:spLocks noChangeArrowheads="1"/>
            </p:cNvSpPr>
            <p:nvPr/>
          </p:nvSpPr>
          <p:spPr bwMode="auto">
            <a:xfrm>
              <a:off x="3393" y="2236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Oval 282"/>
            <p:cNvSpPr>
              <a:spLocks noChangeArrowheads="1"/>
            </p:cNvSpPr>
            <p:nvPr/>
          </p:nvSpPr>
          <p:spPr bwMode="auto">
            <a:xfrm>
              <a:off x="3192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Oval 283"/>
            <p:cNvSpPr>
              <a:spLocks noChangeArrowheads="1"/>
            </p:cNvSpPr>
            <p:nvPr/>
          </p:nvSpPr>
          <p:spPr bwMode="auto">
            <a:xfrm>
              <a:off x="3726" y="156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2" name="Oval 284"/>
            <p:cNvSpPr>
              <a:spLocks noChangeArrowheads="1"/>
            </p:cNvSpPr>
            <p:nvPr/>
          </p:nvSpPr>
          <p:spPr bwMode="auto">
            <a:xfrm>
              <a:off x="3367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Oval 285"/>
            <p:cNvSpPr>
              <a:spLocks noChangeArrowheads="1"/>
            </p:cNvSpPr>
            <p:nvPr/>
          </p:nvSpPr>
          <p:spPr bwMode="auto">
            <a:xfrm>
              <a:off x="3315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Oval 286"/>
            <p:cNvSpPr>
              <a:spLocks noChangeArrowheads="1"/>
            </p:cNvSpPr>
            <p:nvPr/>
          </p:nvSpPr>
          <p:spPr bwMode="auto">
            <a:xfrm>
              <a:off x="3341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5" name="Oval 287"/>
            <p:cNvSpPr>
              <a:spLocks noChangeArrowheads="1"/>
            </p:cNvSpPr>
            <p:nvPr/>
          </p:nvSpPr>
          <p:spPr bwMode="auto">
            <a:xfrm>
              <a:off x="3218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6" name="Oval 288"/>
            <p:cNvSpPr>
              <a:spLocks noChangeArrowheads="1"/>
            </p:cNvSpPr>
            <p:nvPr/>
          </p:nvSpPr>
          <p:spPr bwMode="auto">
            <a:xfrm>
              <a:off x="3354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Oval 289"/>
            <p:cNvSpPr>
              <a:spLocks noChangeArrowheads="1"/>
            </p:cNvSpPr>
            <p:nvPr/>
          </p:nvSpPr>
          <p:spPr bwMode="auto">
            <a:xfrm>
              <a:off x="3218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Oval 290"/>
            <p:cNvSpPr>
              <a:spLocks noChangeArrowheads="1"/>
            </p:cNvSpPr>
            <p:nvPr/>
          </p:nvSpPr>
          <p:spPr bwMode="auto">
            <a:xfrm>
              <a:off x="3159" y="19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Oval 291"/>
            <p:cNvSpPr>
              <a:spLocks noChangeArrowheads="1"/>
            </p:cNvSpPr>
            <p:nvPr/>
          </p:nvSpPr>
          <p:spPr bwMode="auto">
            <a:xfrm>
              <a:off x="3166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Oval 292"/>
            <p:cNvSpPr>
              <a:spLocks noChangeArrowheads="1"/>
            </p:cNvSpPr>
            <p:nvPr/>
          </p:nvSpPr>
          <p:spPr bwMode="auto">
            <a:xfrm>
              <a:off x="3328" y="17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Oval 293"/>
            <p:cNvSpPr>
              <a:spLocks noChangeArrowheads="1"/>
            </p:cNvSpPr>
            <p:nvPr/>
          </p:nvSpPr>
          <p:spPr bwMode="auto">
            <a:xfrm>
              <a:off x="3276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Oval 294"/>
            <p:cNvSpPr>
              <a:spLocks noChangeArrowheads="1"/>
            </p:cNvSpPr>
            <p:nvPr/>
          </p:nvSpPr>
          <p:spPr bwMode="auto">
            <a:xfrm>
              <a:off x="3237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Oval 295"/>
            <p:cNvSpPr>
              <a:spLocks noChangeArrowheads="1"/>
            </p:cNvSpPr>
            <p:nvPr/>
          </p:nvSpPr>
          <p:spPr bwMode="auto">
            <a:xfrm>
              <a:off x="3172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Oval 296"/>
            <p:cNvSpPr>
              <a:spLocks noChangeArrowheads="1"/>
            </p:cNvSpPr>
            <p:nvPr/>
          </p:nvSpPr>
          <p:spPr bwMode="auto">
            <a:xfrm>
              <a:off x="3198" y="1938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Oval 297"/>
            <p:cNvSpPr>
              <a:spLocks noChangeArrowheads="1"/>
            </p:cNvSpPr>
            <p:nvPr/>
          </p:nvSpPr>
          <p:spPr bwMode="auto">
            <a:xfrm>
              <a:off x="3328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Oval 298"/>
            <p:cNvSpPr>
              <a:spLocks noChangeArrowheads="1"/>
            </p:cNvSpPr>
            <p:nvPr/>
          </p:nvSpPr>
          <p:spPr bwMode="auto">
            <a:xfrm>
              <a:off x="3634" y="15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Oval 299"/>
            <p:cNvSpPr>
              <a:spLocks noChangeArrowheads="1"/>
            </p:cNvSpPr>
            <p:nvPr/>
          </p:nvSpPr>
          <p:spPr bwMode="auto">
            <a:xfrm>
              <a:off x="3999" y="140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Oval 300"/>
            <p:cNvSpPr>
              <a:spLocks noChangeArrowheads="1"/>
            </p:cNvSpPr>
            <p:nvPr/>
          </p:nvSpPr>
          <p:spPr bwMode="auto">
            <a:xfrm>
              <a:off x="3804" y="152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" name="Oval 301"/>
            <p:cNvSpPr>
              <a:spLocks noChangeArrowheads="1"/>
            </p:cNvSpPr>
            <p:nvPr/>
          </p:nvSpPr>
          <p:spPr bwMode="auto">
            <a:xfrm>
              <a:off x="3172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Oval 302"/>
            <p:cNvSpPr>
              <a:spLocks noChangeArrowheads="1"/>
            </p:cNvSpPr>
            <p:nvPr/>
          </p:nvSpPr>
          <p:spPr bwMode="auto">
            <a:xfrm>
              <a:off x="3673" y="1533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Oval 303"/>
            <p:cNvSpPr>
              <a:spLocks noChangeArrowheads="1"/>
            </p:cNvSpPr>
            <p:nvPr/>
          </p:nvSpPr>
          <p:spPr bwMode="auto">
            <a:xfrm>
              <a:off x="3328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" name="Oval 304"/>
            <p:cNvSpPr>
              <a:spLocks noChangeArrowheads="1"/>
            </p:cNvSpPr>
            <p:nvPr/>
          </p:nvSpPr>
          <p:spPr bwMode="auto">
            <a:xfrm>
              <a:off x="3752" y="15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Oval 305"/>
            <p:cNvSpPr>
              <a:spLocks noChangeArrowheads="1"/>
            </p:cNvSpPr>
            <p:nvPr/>
          </p:nvSpPr>
          <p:spPr bwMode="auto">
            <a:xfrm>
              <a:off x="3315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" name="Oval 306"/>
            <p:cNvSpPr>
              <a:spLocks noChangeArrowheads="1"/>
            </p:cNvSpPr>
            <p:nvPr/>
          </p:nvSpPr>
          <p:spPr bwMode="auto">
            <a:xfrm>
              <a:off x="3159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Oval 307"/>
            <p:cNvSpPr>
              <a:spLocks noChangeArrowheads="1"/>
            </p:cNvSpPr>
            <p:nvPr/>
          </p:nvSpPr>
          <p:spPr bwMode="auto">
            <a:xfrm>
              <a:off x="3472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" name="Oval 308"/>
            <p:cNvSpPr>
              <a:spLocks noChangeArrowheads="1"/>
            </p:cNvSpPr>
            <p:nvPr/>
          </p:nvSpPr>
          <p:spPr bwMode="auto">
            <a:xfrm>
              <a:off x="3237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Oval 309"/>
            <p:cNvSpPr>
              <a:spLocks noChangeArrowheads="1"/>
            </p:cNvSpPr>
            <p:nvPr/>
          </p:nvSpPr>
          <p:spPr bwMode="auto">
            <a:xfrm>
              <a:off x="3244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Oval 310"/>
            <p:cNvSpPr>
              <a:spLocks noChangeArrowheads="1"/>
            </p:cNvSpPr>
            <p:nvPr/>
          </p:nvSpPr>
          <p:spPr bwMode="auto">
            <a:xfrm>
              <a:off x="3179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" name="Oval 311"/>
            <p:cNvSpPr>
              <a:spLocks noChangeArrowheads="1"/>
            </p:cNvSpPr>
            <p:nvPr/>
          </p:nvSpPr>
          <p:spPr bwMode="auto">
            <a:xfrm>
              <a:off x="3257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Oval 312"/>
            <p:cNvSpPr>
              <a:spLocks noChangeArrowheads="1"/>
            </p:cNvSpPr>
            <p:nvPr/>
          </p:nvSpPr>
          <p:spPr bwMode="auto">
            <a:xfrm>
              <a:off x="3231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Oval 313"/>
            <p:cNvSpPr>
              <a:spLocks noChangeArrowheads="1"/>
            </p:cNvSpPr>
            <p:nvPr/>
          </p:nvSpPr>
          <p:spPr bwMode="auto">
            <a:xfrm>
              <a:off x="3198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2" name="Oval 314"/>
            <p:cNvSpPr>
              <a:spLocks noChangeArrowheads="1"/>
            </p:cNvSpPr>
            <p:nvPr/>
          </p:nvSpPr>
          <p:spPr bwMode="auto">
            <a:xfrm>
              <a:off x="3667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" name="Oval 315"/>
            <p:cNvSpPr>
              <a:spLocks noChangeArrowheads="1"/>
            </p:cNvSpPr>
            <p:nvPr/>
          </p:nvSpPr>
          <p:spPr bwMode="auto">
            <a:xfrm>
              <a:off x="3231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Oval 316"/>
            <p:cNvSpPr>
              <a:spLocks noChangeArrowheads="1"/>
            </p:cNvSpPr>
            <p:nvPr/>
          </p:nvSpPr>
          <p:spPr bwMode="auto">
            <a:xfrm>
              <a:off x="3374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5" name="Oval 317"/>
            <p:cNvSpPr>
              <a:spLocks noChangeArrowheads="1"/>
            </p:cNvSpPr>
            <p:nvPr/>
          </p:nvSpPr>
          <p:spPr bwMode="auto">
            <a:xfrm>
              <a:off x="3400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6" name="Oval 318"/>
            <p:cNvSpPr>
              <a:spLocks noChangeArrowheads="1"/>
            </p:cNvSpPr>
            <p:nvPr/>
          </p:nvSpPr>
          <p:spPr bwMode="auto">
            <a:xfrm>
              <a:off x="3159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Oval 319"/>
            <p:cNvSpPr>
              <a:spLocks noChangeArrowheads="1"/>
            </p:cNvSpPr>
            <p:nvPr/>
          </p:nvSpPr>
          <p:spPr bwMode="auto">
            <a:xfrm>
              <a:off x="3250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8" name="Oval 320"/>
            <p:cNvSpPr>
              <a:spLocks noChangeArrowheads="1"/>
            </p:cNvSpPr>
            <p:nvPr/>
          </p:nvSpPr>
          <p:spPr bwMode="auto">
            <a:xfrm>
              <a:off x="3244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9" name="Oval 321"/>
            <p:cNvSpPr>
              <a:spLocks noChangeArrowheads="1"/>
            </p:cNvSpPr>
            <p:nvPr/>
          </p:nvSpPr>
          <p:spPr bwMode="auto">
            <a:xfrm>
              <a:off x="3289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" name="Oval 322"/>
            <p:cNvSpPr>
              <a:spLocks noChangeArrowheads="1"/>
            </p:cNvSpPr>
            <p:nvPr/>
          </p:nvSpPr>
          <p:spPr bwMode="auto">
            <a:xfrm>
              <a:off x="3341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" name="Oval 323"/>
            <p:cNvSpPr>
              <a:spLocks noChangeArrowheads="1"/>
            </p:cNvSpPr>
            <p:nvPr/>
          </p:nvSpPr>
          <p:spPr bwMode="auto">
            <a:xfrm>
              <a:off x="3452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" name="Oval 324"/>
            <p:cNvSpPr>
              <a:spLocks noChangeArrowheads="1"/>
            </p:cNvSpPr>
            <p:nvPr/>
          </p:nvSpPr>
          <p:spPr bwMode="auto">
            <a:xfrm>
              <a:off x="3224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Oval 325"/>
            <p:cNvSpPr>
              <a:spLocks noChangeArrowheads="1"/>
            </p:cNvSpPr>
            <p:nvPr/>
          </p:nvSpPr>
          <p:spPr bwMode="auto">
            <a:xfrm>
              <a:off x="3335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4" name="Oval 326"/>
            <p:cNvSpPr>
              <a:spLocks noChangeArrowheads="1"/>
            </p:cNvSpPr>
            <p:nvPr/>
          </p:nvSpPr>
          <p:spPr bwMode="auto">
            <a:xfrm>
              <a:off x="3289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5" name="Oval 327"/>
            <p:cNvSpPr>
              <a:spLocks noChangeArrowheads="1"/>
            </p:cNvSpPr>
            <p:nvPr/>
          </p:nvSpPr>
          <p:spPr bwMode="auto">
            <a:xfrm>
              <a:off x="3166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6" name="Oval 328"/>
            <p:cNvSpPr>
              <a:spLocks noChangeArrowheads="1"/>
            </p:cNvSpPr>
            <p:nvPr/>
          </p:nvSpPr>
          <p:spPr bwMode="auto">
            <a:xfrm>
              <a:off x="3257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" name="Oval 329"/>
            <p:cNvSpPr>
              <a:spLocks noChangeArrowheads="1"/>
            </p:cNvSpPr>
            <p:nvPr/>
          </p:nvSpPr>
          <p:spPr bwMode="auto">
            <a:xfrm>
              <a:off x="3276" y="207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8" name="Oval 330"/>
            <p:cNvSpPr>
              <a:spLocks noChangeArrowheads="1"/>
            </p:cNvSpPr>
            <p:nvPr/>
          </p:nvSpPr>
          <p:spPr bwMode="auto">
            <a:xfrm>
              <a:off x="3283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9" name="Oval 331"/>
            <p:cNvSpPr>
              <a:spLocks noChangeArrowheads="1"/>
            </p:cNvSpPr>
            <p:nvPr/>
          </p:nvSpPr>
          <p:spPr bwMode="auto">
            <a:xfrm>
              <a:off x="3244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" name="Oval 332"/>
            <p:cNvSpPr>
              <a:spLocks noChangeArrowheads="1"/>
            </p:cNvSpPr>
            <p:nvPr/>
          </p:nvSpPr>
          <p:spPr bwMode="auto">
            <a:xfrm>
              <a:off x="3446" y="170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1" name="Oval 333"/>
            <p:cNvSpPr>
              <a:spLocks noChangeArrowheads="1"/>
            </p:cNvSpPr>
            <p:nvPr/>
          </p:nvSpPr>
          <p:spPr bwMode="auto">
            <a:xfrm>
              <a:off x="3159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2" name="Oval 334"/>
            <p:cNvSpPr>
              <a:spLocks noChangeArrowheads="1"/>
            </p:cNvSpPr>
            <p:nvPr/>
          </p:nvSpPr>
          <p:spPr bwMode="auto">
            <a:xfrm>
              <a:off x="3380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3" name="Oval 335"/>
            <p:cNvSpPr>
              <a:spLocks noChangeArrowheads="1"/>
            </p:cNvSpPr>
            <p:nvPr/>
          </p:nvSpPr>
          <p:spPr bwMode="auto">
            <a:xfrm>
              <a:off x="3446" y="174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Oval 336"/>
            <p:cNvSpPr>
              <a:spLocks noChangeArrowheads="1"/>
            </p:cNvSpPr>
            <p:nvPr/>
          </p:nvSpPr>
          <p:spPr bwMode="auto">
            <a:xfrm>
              <a:off x="3153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5" name="Oval 337"/>
            <p:cNvSpPr>
              <a:spLocks noChangeArrowheads="1"/>
            </p:cNvSpPr>
            <p:nvPr/>
          </p:nvSpPr>
          <p:spPr bwMode="auto">
            <a:xfrm>
              <a:off x="3335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6" name="Oval 338"/>
            <p:cNvSpPr>
              <a:spLocks noChangeArrowheads="1"/>
            </p:cNvSpPr>
            <p:nvPr/>
          </p:nvSpPr>
          <p:spPr bwMode="auto">
            <a:xfrm>
              <a:off x="3406" y="2253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7" name="Oval 339"/>
            <p:cNvSpPr>
              <a:spLocks noChangeArrowheads="1"/>
            </p:cNvSpPr>
            <p:nvPr/>
          </p:nvSpPr>
          <p:spPr bwMode="auto">
            <a:xfrm>
              <a:off x="3179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8" name="Oval 340"/>
            <p:cNvSpPr>
              <a:spLocks noChangeArrowheads="1"/>
            </p:cNvSpPr>
            <p:nvPr/>
          </p:nvSpPr>
          <p:spPr bwMode="auto">
            <a:xfrm>
              <a:off x="3172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9" name="Oval 341"/>
            <p:cNvSpPr>
              <a:spLocks noChangeArrowheads="1"/>
            </p:cNvSpPr>
            <p:nvPr/>
          </p:nvSpPr>
          <p:spPr bwMode="auto">
            <a:xfrm>
              <a:off x="3504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" name="Oval 342"/>
            <p:cNvSpPr>
              <a:spLocks noChangeArrowheads="1"/>
            </p:cNvSpPr>
            <p:nvPr/>
          </p:nvSpPr>
          <p:spPr bwMode="auto">
            <a:xfrm>
              <a:off x="3433" y="16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1" name="Oval 343"/>
            <p:cNvSpPr>
              <a:spLocks noChangeArrowheads="1"/>
            </p:cNvSpPr>
            <p:nvPr/>
          </p:nvSpPr>
          <p:spPr bwMode="auto">
            <a:xfrm>
              <a:off x="3745" y="15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2" name="Oval 344"/>
            <p:cNvSpPr>
              <a:spLocks noChangeArrowheads="1"/>
            </p:cNvSpPr>
            <p:nvPr/>
          </p:nvSpPr>
          <p:spPr bwMode="auto">
            <a:xfrm>
              <a:off x="3205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3" name="Oval 345"/>
            <p:cNvSpPr>
              <a:spLocks noChangeArrowheads="1"/>
            </p:cNvSpPr>
            <p:nvPr/>
          </p:nvSpPr>
          <p:spPr bwMode="auto">
            <a:xfrm>
              <a:off x="3322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4" name="Oval 346"/>
            <p:cNvSpPr>
              <a:spLocks noChangeArrowheads="1"/>
            </p:cNvSpPr>
            <p:nvPr/>
          </p:nvSpPr>
          <p:spPr bwMode="auto">
            <a:xfrm>
              <a:off x="3166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Oval 347"/>
            <p:cNvSpPr>
              <a:spLocks noChangeArrowheads="1"/>
            </p:cNvSpPr>
            <p:nvPr/>
          </p:nvSpPr>
          <p:spPr bwMode="auto">
            <a:xfrm>
              <a:off x="3367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" name="Oval 348"/>
            <p:cNvSpPr>
              <a:spLocks noChangeArrowheads="1"/>
            </p:cNvSpPr>
            <p:nvPr/>
          </p:nvSpPr>
          <p:spPr bwMode="auto">
            <a:xfrm>
              <a:off x="3192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7" name="Oval 349"/>
            <p:cNvSpPr>
              <a:spLocks noChangeArrowheads="1"/>
            </p:cNvSpPr>
            <p:nvPr/>
          </p:nvSpPr>
          <p:spPr bwMode="auto">
            <a:xfrm>
              <a:off x="3309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8" name="Oval 350"/>
            <p:cNvSpPr>
              <a:spLocks noChangeArrowheads="1"/>
            </p:cNvSpPr>
            <p:nvPr/>
          </p:nvSpPr>
          <p:spPr bwMode="auto">
            <a:xfrm>
              <a:off x="3250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9" name="Oval 351"/>
            <p:cNvSpPr>
              <a:spLocks noChangeArrowheads="1"/>
            </p:cNvSpPr>
            <p:nvPr/>
          </p:nvSpPr>
          <p:spPr bwMode="auto">
            <a:xfrm>
              <a:off x="3159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" name="Oval 352"/>
            <p:cNvSpPr>
              <a:spLocks noChangeArrowheads="1"/>
            </p:cNvSpPr>
            <p:nvPr/>
          </p:nvSpPr>
          <p:spPr bwMode="auto">
            <a:xfrm>
              <a:off x="3237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" name="Oval 353"/>
            <p:cNvSpPr>
              <a:spLocks noChangeArrowheads="1"/>
            </p:cNvSpPr>
            <p:nvPr/>
          </p:nvSpPr>
          <p:spPr bwMode="auto">
            <a:xfrm>
              <a:off x="3257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2" name="Oval 354"/>
            <p:cNvSpPr>
              <a:spLocks noChangeArrowheads="1"/>
            </p:cNvSpPr>
            <p:nvPr/>
          </p:nvSpPr>
          <p:spPr bwMode="auto">
            <a:xfrm>
              <a:off x="3322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3" name="Oval 355"/>
            <p:cNvSpPr>
              <a:spLocks noChangeArrowheads="1"/>
            </p:cNvSpPr>
            <p:nvPr/>
          </p:nvSpPr>
          <p:spPr bwMode="auto">
            <a:xfrm>
              <a:off x="3459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4" name="Oval 356"/>
            <p:cNvSpPr>
              <a:spLocks noChangeArrowheads="1"/>
            </p:cNvSpPr>
            <p:nvPr/>
          </p:nvSpPr>
          <p:spPr bwMode="auto">
            <a:xfrm>
              <a:off x="3211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5" name="Oval 357"/>
            <p:cNvSpPr>
              <a:spLocks noChangeArrowheads="1"/>
            </p:cNvSpPr>
            <p:nvPr/>
          </p:nvSpPr>
          <p:spPr bwMode="auto">
            <a:xfrm>
              <a:off x="3224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6" name="Oval 358"/>
            <p:cNvSpPr>
              <a:spLocks noChangeArrowheads="1"/>
            </p:cNvSpPr>
            <p:nvPr/>
          </p:nvSpPr>
          <p:spPr bwMode="auto">
            <a:xfrm>
              <a:off x="336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7" name="Oval 359"/>
            <p:cNvSpPr>
              <a:spLocks noChangeArrowheads="1"/>
            </p:cNvSpPr>
            <p:nvPr/>
          </p:nvSpPr>
          <p:spPr bwMode="auto">
            <a:xfrm>
              <a:off x="3270" y="17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8" name="Oval 360"/>
            <p:cNvSpPr>
              <a:spLocks noChangeArrowheads="1"/>
            </p:cNvSpPr>
            <p:nvPr/>
          </p:nvSpPr>
          <p:spPr bwMode="auto">
            <a:xfrm>
              <a:off x="3153" y="1938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9" name="Oval 361"/>
            <p:cNvSpPr>
              <a:spLocks noChangeArrowheads="1"/>
            </p:cNvSpPr>
            <p:nvPr/>
          </p:nvSpPr>
          <p:spPr bwMode="auto">
            <a:xfrm>
              <a:off x="3231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0" name="Oval 362"/>
            <p:cNvSpPr>
              <a:spLocks noChangeArrowheads="1"/>
            </p:cNvSpPr>
            <p:nvPr/>
          </p:nvSpPr>
          <p:spPr bwMode="auto">
            <a:xfrm>
              <a:off x="3993" y="144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" name="Oval 363"/>
            <p:cNvSpPr>
              <a:spLocks noChangeArrowheads="1"/>
            </p:cNvSpPr>
            <p:nvPr/>
          </p:nvSpPr>
          <p:spPr bwMode="auto">
            <a:xfrm>
              <a:off x="3166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" name="Oval 364"/>
            <p:cNvSpPr>
              <a:spLocks noChangeArrowheads="1"/>
            </p:cNvSpPr>
            <p:nvPr/>
          </p:nvSpPr>
          <p:spPr bwMode="auto">
            <a:xfrm>
              <a:off x="3224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" name="Oval 365"/>
            <p:cNvSpPr>
              <a:spLocks noChangeArrowheads="1"/>
            </p:cNvSpPr>
            <p:nvPr/>
          </p:nvSpPr>
          <p:spPr bwMode="auto">
            <a:xfrm>
              <a:off x="3218" y="183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" name="Oval 366"/>
            <p:cNvSpPr>
              <a:spLocks noChangeArrowheads="1"/>
            </p:cNvSpPr>
            <p:nvPr/>
          </p:nvSpPr>
          <p:spPr bwMode="auto">
            <a:xfrm>
              <a:off x="3250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" name="Oval 367"/>
            <p:cNvSpPr>
              <a:spLocks noChangeArrowheads="1"/>
            </p:cNvSpPr>
            <p:nvPr/>
          </p:nvSpPr>
          <p:spPr bwMode="auto">
            <a:xfrm>
              <a:off x="3335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" name="Oval 368"/>
            <p:cNvSpPr>
              <a:spLocks noChangeArrowheads="1"/>
            </p:cNvSpPr>
            <p:nvPr/>
          </p:nvSpPr>
          <p:spPr bwMode="auto">
            <a:xfrm>
              <a:off x="3543" y="19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" name="Oval 369"/>
            <p:cNvSpPr>
              <a:spLocks noChangeArrowheads="1"/>
            </p:cNvSpPr>
            <p:nvPr/>
          </p:nvSpPr>
          <p:spPr bwMode="auto">
            <a:xfrm>
              <a:off x="3159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" name="Oval 370"/>
            <p:cNvSpPr>
              <a:spLocks noChangeArrowheads="1"/>
            </p:cNvSpPr>
            <p:nvPr/>
          </p:nvSpPr>
          <p:spPr bwMode="auto">
            <a:xfrm>
              <a:off x="3361" y="170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9" name="Oval 371"/>
            <p:cNvSpPr>
              <a:spLocks noChangeArrowheads="1"/>
            </p:cNvSpPr>
            <p:nvPr/>
          </p:nvSpPr>
          <p:spPr bwMode="auto">
            <a:xfrm>
              <a:off x="3289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0" name="Oval 372"/>
            <p:cNvSpPr>
              <a:spLocks noChangeArrowheads="1"/>
            </p:cNvSpPr>
            <p:nvPr/>
          </p:nvSpPr>
          <p:spPr bwMode="auto">
            <a:xfrm>
              <a:off x="3322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" name="Oval 373"/>
            <p:cNvSpPr>
              <a:spLocks noChangeArrowheads="1"/>
            </p:cNvSpPr>
            <p:nvPr/>
          </p:nvSpPr>
          <p:spPr bwMode="auto">
            <a:xfrm>
              <a:off x="3413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2" name="Oval 374"/>
            <p:cNvSpPr>
              <a:spLocks noChangeArrowheads="1"/>
            </p:cNvSpPr>
            <p:nvPr/>
          </p:nvSpPr>
          <p:spPr bwMode="auto">
            <a:xfrm>
              <a:off x="3166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3" name="Oval 375"/>
            <p:cNvSpPr>
              <a:spLocks noChangeArrowheads="1"/>
            </p:cNvSpPr>
            <p:nvPr/>
          </p:nvSpPr>
          <p:spPr bwMode="auto">
            <a:xfrm>
              <a:off x="3459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4" name="Oval 376"/>
            <p:cNvSpPr>
              <a:spLocks noChangeArrowheads="1"/>
            </p:cNvSpPr>
            <p:nvPr/>
          </p:nvSpPr>
          <p:spPr bwMode="auto">
            <a:xfrm>
              <a:off x="3491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5" name="Oval 377"/>
            <p:cNvSpPr>
              <a:spLocks noChangeArrowheads="1"/>
            </p:cNvSpPr>
            <p:nvPr/>
          </p:nvSpPr>
          <p:spPr bwMode="auto">
            <a:xfrm>
              <a:off x="3224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6" name="Oval 378"/>
            <p:cNvSpPr>
              <a:spLocks noChangeArrowheads="1"/>
            </p:cNvSpPr>
            <p:nvPr/>
          </p:nvSpPr>
          <p:spPr bwMode="auto">
            <a:xfrm>
              <a:off x="3283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7" name="Oval 379"/>
            <p:cNvSpPr>
              <a:spLocks noChangeArrowheads="1"/>
            </p:cNvSpPr>
            <p:nvPr/>
          </p:nvSpPr>
          <p:spPr bwMode="auto">
            <a:xfrm>
              <a:off x="3185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8" name="Oval 380"/>
            <p:cNvSpPr>
              <a:spLocks noChangeArrowheads="1"/>
            </p:cNvSpPr>
            <p:nvPr/>
          </p:nvSpPr>
          <p:spPr bwMode="auto">
            <a:xfrm>
              <a:off x="3921" y="144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9" name="Oval 381"/>
            <p:cNvSpPr>
              <a:spLocks noChangeArrowheads="1"/>
            </p:cNvSpPr>
            <p:nvPr/>
          </p:nvSpPr>
          <p:spPr bwMode="auto">
            <a:xfrm>
              <a:off x="3159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0" name="Oval 382"/>
            <p:cNvSpPr>
              <a:spLocks noChangeArrowheads="1"/>
            </p:cNvSpPr>
            <p:nvPr/>
          </p:nvSpPr>
          <p:spPr bwMode="auto">
            <a:xfrm>
              <a:off x="3205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" name="Oval 383"/>
            <p:cNvSpPr>
              <a:spLocks noChangeArrowheads="1"/>
            </p:cNvSpPr>
            <p:nvPr/>
          </p:nvSpPr>
          <p:spPr bwMode="auto">
            <a:xfrm>
              <a:off x="3289" y="17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2" name="Oval 384"/>
            <p:cNvSpPr>
              <a:spLocks noChangeArrowheads="1"/>
            </p:cNvSpPr>
            <p:nvPr/>
          </p:nvSpPr>
          <p:spPr bwMode="auto">
            <a:xfrm>
              <a:off x="3374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3" name="Oval 385"/>
            <p:cNvSpPr>
              <a:spLocks noChangeArrowheads="1"/>
            </p:cNvSpPr>
            <p:nvPr/>
          </p:nvSpPr>
          <p:spPr bwMode="auto">
            <a:xfrm>
              <a:off x="3315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4" name="Oval 386"/>
            <p:cNvSpPr>
              <a:spLocks noChangeArrowheads="1"/>
            </p:cNvSpPr>
            <p:nvPr/>
          </p:nvSpPr>
          <p:spPr bwMode="auto">
            <a:xfrm>
              <a:off x="4025" y="140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5" name="Oval 387"/>
            <p:cNvSpPr>
              <a:spLocks noChangeArrowheads="1"/>
            </p:cNvSpPr>
            <p:nvPr/>
          </p:nvSpPr>
          <p:spPr bwMode="auto">
            <a:xfrm>
              <a:off x="3172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6" name="Oval 388"/>
            <p:cNvSpPr>
              <a:spLocks noChangeArrowheads="1"/>
            </p:cNvSpPr>
            <p:nvPr/>
          </p:nvSpPr>
          <p:spPr bwMode="auto">
            <a:xfrm>
              <a:off x="3328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7" name="Oval 389"/>
            <p:cNvSpPr>
              <a:spLocks noChangeArrowheads="1"/>
            </p:cNvSpPr>
            <p:nvPr/>
          </p:nvSpPr>
          <p:spPr bwMode="auto">
            <a:xfrm>
              <a:off x="3172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8" name="Oval 390"/>
            <p:cNvSpPr>
              <a:spLocks noChangeArrowheads="1"/>
            </p:cNvSpPr>
            <p:nvPr/>
          </p:nvSpPr>
          <p:spPr bwMode="auto">
            <a:xfrm>
              <a:off x="3192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9" name="Oval 391"/>
            <p:cNvSpPr>
              <a:spLocks noChangeArrowheads="1"/>
            </p:cNvSpPr>
            <p:nvPr/>
          </p:nvSpPr>
          <p:spPr bwMode="auto">
            <a:xfrm>
              <a:off x="3250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0" name="Oval 392"/>
            <p:cNvSpPr>
              <a:spLocks noChangeArrowheads="1"/>
            </p:cNvSpPr>
            <p:nvPr/>
          </p:nvSpPr>
          <p:spPr bwMode="auto">
            <a:xfrm>
              <a:off x="3348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" name="Oval 393"/>
            <p:cNvSpPr>
              <a:spLocks noChangeArrowheads="1"/>
            </p:cNvSpPr>
            <p:nvPr/>
          </p:nvSpPr>
          <p:spPr bwMode="auto">
            <a:xfrm>
              <a:off x="3276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" name="Oval 394"/>
            <p:cNvSpPr>
              <a:spLocks noChangeArrowheads="1"/>
            </p:cNvSpPr>
            <p:nvPr/>
          </p:nvSpPr>
          <p:spPr bwMode="auto">
            <a:xfrm>
              <a:off x="3569" y="158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3" name="Oval 395"/>
            <p:cNvSpPr>
              <a:spLocks noChangeArrowheads="1"/>
            </p:cNvSpPr>
            <p:nvPr/>
          </p:nvSpPr>
          <p:spPr bwMode="auto">
            <a:xfrm>
              <a:off x="3569" y="15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4" name="Oval 396"/>
            <p:cNvSpPr>
              <a:spLocks noChangeArrowheads="1"/>
            </p:cNvSpPr>
            <p:nvPr/>
          </p:nvSpPr>
          <p:spPr bwMode="auto">
            <a:xfrm>
              <a:off x="3270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5" name="Oval 397"/>
            <p:cNvSpPr>
              <a:spLocks noChangeArrowheads="1"/>
            </p:cNvSpPr>
            <p:nvPr/>
          </p:nvSpPr>
          <p:spPr bwMode="auto">
            <a:xfrm>
              <a:off x="3420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Oval 398"/>
            <p:cNvSpPr>
              <a:spLocks noChangeArrowheads="1"/>
            </p:cNvSpPr>
            <p:nvPr/>
          </p:nvSpPr>
          <p:spPr bwMode="auto">
            <a:xfrm>
              <a:off x="3218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7" name="Oval 399"/>
            <p:cNvSpPr>
              <a:spLocks noChangeArrowheads="1"/>
            </p:cNvSpPr>
            <p:nvPr/>
          </p:nvSpPr>
          <p:spPr bwMode="auto">
            <a:xfrm>
              <a:off x="3335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8" name="Oval 400"/>
            <p:cNvSpPr>
              <a:spLocks noChangeArrowheads="1"/>
            </p:cNvSpPr>
            <p:nvPr/>
          </p:nvSpPr>
          <p:spPr bwMode="auto">
            <a:xfrm>
              <a:off x="3485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9" name="Oval 401"/>
            <p:cNvSpPr>
              <a:spLocks noChangeArrowheads="1"/>
            </p:cNvSpPr>
            <p:nvPr/>
          </p:nvSpPr>
          <p:spPr bwMode="auto">
            <a:xfrm>
              <a:off x="3491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0" name="Oval 402"/>
            <p:cNvSpPr>
              <a:spLocks noChangeArrowheads="1"/>
            </p:cNvSpPr>
            <p:nvPr/>
          </p:nvSpPr>
          <p:spPr bwMode="auto">
            <a:xfrm>
              <a:off x="3426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1" name="Oval 403"/>
            <p:cNvSpPr>
              <a:spLocks noChangeArrowheads="1"/>
            </p:cNvSpPr>
            <p:nvPr/>
          </p:nvSpPr>
          <p:spPr bwMode="auto">
            <a:xfrm>
              <a:off x="3153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" name="Oval 404"/>
            <p:cNvSpPr>
              <a:spLocks noChangeArrowheads="1"/>
            </p:cNvSpPr>
            <p:nvPr/>
          </p:nvSpPr>
          <p:spPr bwMode="auto">
            <a:xfrm>
              <a:off x="3778" y="151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" name="Oval 405"/>
            <p:cNvSpPr>
              <a:spLocks noChangeArrowheads="1"/>
            </p:cNvSpPr>
            <p:nvPr/>
          </p:nvSpPr>
          <p:spPr bwMode="auto">
            <a:xfrm>
              <a:off x="3172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" name="Oval 406"/>
            <p:cNvSpPr>
              <a:spLocks noChangeArrowheads="1"/>
            </p:cNvSpPr>
            <p:nvPr/>
          </p:nvSpPr>
          <p:spPr bwMode="auto">
            <a:xfrm>
              <a:off x="3433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" name="Oval 407"/>
            <p:cNvSpPr>
              <a:spLocks noChangeArrowheads="1"/>
            </p:cNvSpPr>
            <p:nvPr/>
          </p:nvSpPr>
          <p:spPr bwMode="auto">
            <a:xfrm>
              <a:off x="3166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" name="Oval 408"/>
            <p:cNvSpPr>
              <a:spLocks noChangeArrowheads="1"/>
            </p:cNvSpPr>
            <p:nvPr/>
          </p:nvSpPr>
          <p:spPr bwMode="auto">
            <a:xfrm>
              <a:off x="3289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" name="Oval 409"/>
            <p:cNvSpPr>
              <a:spLocks noChangeArrowheads="1"/>
            </p:cNvSpPr>
            <p:nvPr/>
          </p:nvSpPr>
          <p:spPr bwMode="auto">
            <a:xfrm>
              <a:off x="3940" y="1426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" name="Oval 410"/>
            <p:cNvSpPr>
              <a:spLocks noChangeArrowheads="1"/>
            </p:cNvSpPr>
            <p:nvPr/>
          </p:nvSpPr>
          <p:spPr bwMode="auto">
            <a:xfrm>
              <a:off x="3237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" name="Oval 411"/>
            <p:cNvSpPr>
              <a:spLocks noChangeArrowheads="1"/>
            </p:cNvSpPr>
            <p:nvPr/>
          </p:nvSpPr>
          <p:spPr bwMode="auto">
            <a:xfrm>
              <a:off x="3439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" name="Oval 412"/>
            <p:cNvSpPr>
              <a:spLocks noChangeArrowheads="1"/>
            </p:cNvSpPr>
            <p:nvPr/>
          </p:nvSpPr>
          <p:spPr bwMode="auto">
            <a:xfrm>
              <a:off x="3413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" name="Oval 413"/>
            <p:cNvSpPr>
              <a:spLocks noChangeArrowheads="1"/>
            </p:cNvSpPr>
            <p:nvPr/>
          </p:nvSpPr>
          <p:spPr bwMode="auto">
            <a:xfrm>
              <a:off x="3244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" name="Oval 414"/>
            <p:cNvSpPr>
              <a:spLocks noChangeArrowheads="1"/>
            </p:cNvSpPr>
            <p:nvPr/>
          </p:nvSpPr>
          <p:spPr bwMode="auto">
            <a:xfrm>
              <a:off x="3283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" name="Oval 415"/>
            <p:cNvSpPr>
              <a:spLocks noChangeArrowheads="1"/>
            </p:cNvSpPr>
            <p:nvPr/>
          </p:nvSpPr>
          <p:spPr bwMode="auto">
            <a:xfrm>
              <a:off x="3205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" name="Oval 416"/>
            <p:cNvSpPr>
              <a:spLocks noChangeArrowheads="1"/>
            </p:cNvSpPr>
            <p:nvPr/>
          </p:nvSpPr>
          <p:spPr bwMode="auto">
            <a:xfrm>
              <a:off x="3237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" name="Oval 417"/>
            <p:cNvSpPr>
              <a:spLocks noChangeArrowheads="1"/>
            </p:cNvSpPr>
            <p:nvPr/>
          </p:nvSpPr>
          <p:spPr bwMode="auto">
            <a:xfrm>
              <a:off x="3244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" name="Oval 418"/>
            <p:cNvSpPr>
              <a:spLocks noChangeArrowheads="1"/>
            </p:cNvSpPr>
            <p:nvPr/>
          </p:nvSpPr>
          <p:spPr bwMode="auto">
            <a:xfrm>
              <a:off x="3302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" name="Oval 419"/>
            <p:cNvSpPr>
              <a:spLocks noChangeArrowheads="1"/>
            </p:cNvSpPr>
            <p:nvPr/>
          </p:nvSpPr>
          <p:spPr bwMode="auto">
            <a:xfrm>
              <a:off x="3354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" name="Oval 420"/>
            <p:cNvSpPr>
              <a:spLocks noChangeArrowheads="1"/>
            </p:cNvSpPr>
            <p:nvPr/>
          </p:nvSpPr>
          <p:spPr bwMode="auto">
            <a:xfrm>
              <a:off x="3524" y="16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" name="Oval 421"/>
            <p:cNvSpPr>
              <a:spLocks noChangeArrowheads="1"/>
            </p:cNvSpPr>
            <p:nvPr/>
          </p:nvSpPr>
          <p:spPr bwMode="auto">
            <a:xfrm>
              <a:off x="3413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" name="Oval 422"/>
            <p:cNvSpPr>
              <a:spLocks noChangeArrowheads="1"/>
            </p:cNvSpPr>
            <p:nvPr/>
          </p:nvSpPr>
          <p:spPr bwMode="auto">
            <a:xfrm>
              <a:off x="3276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" name="Oval 423"/>
            <p:cNvSpPr>
              <a:spLocks noChangeArrowheads="1"/>
            </p:cNvSpPr>
            <p:nvPr/>
          </p:nvSpPr>
          <p:spPr bwMode="auto">
            <a:xfrm>
              <a:off x="3328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" name="Oval 424"/>
            <p:cNvSpPr>
              <a:spLocks noChangeArrowheads="1"/>
            </p:cNvSpPr>
            <p:nvPr/>
          </p:nvSpPr>
          <p:spPr bwMode="auto">
            <a:xfrm>
              <a:off x="3257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" name="Oval 425"/>
            <p:cNvSpPr>
              <a:spLocks noChangeArrowheads="1"/>
            </p:cNvSpPr>
            <p:nvPr/>
          </p:nvSpPr>
          <p:spPr bwMode="auto">
            <a:xfrm>
              <a:off x="3380" y="170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" name="Oval 426"/>
            <p:cNvSpPr>
              <a:spLocks noChangeArrowheads="1"/>
            </p:cNvSpPr>
            <p:nvPr/>
          </p:nvSpPr>
          <p:spPr bwMode="auto">
            <a:xfrm>
              <a:off x="3244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" name="Oval 427"/>
            <p:cNvSpPr>
              <a:spLocks noChangeArrowheads="1"/>
            </p:cNvSpPr>
            <p:nvPr/>
          </p:nvSpPr>
          <p:spPr bwMode="auto">
            <a:xfrm>
              <a:off x="3296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" name="Oval 428"/>
            <p:cNvSpPr>
              <a:spLocks noChangeArrowheads="1"/>
            </p:cNvSpPr>
            <p:nvPr/>
          </p:nvSpPr>
          <p:spPr bwMode="auto">
            <a:xfrm>
              <a:off x="3413" y="16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" name="Oval 429"/>
            <p:cNvSpPr>
              <a:spLocks noChangeArrowheads="1"/>
            </p:cNvSpPr>
            <p:nvPr/>
          </p:nvSpPr>
          <p:spPr bwMode="auto">
            <a:xfrm>
              <a:off x="3315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" name="Oval 430"/>
            <p:cNvSpPr>
              <a:spLocks noChangeArrowheads="1"/>
            </p:cNvSpPr>
            <p:nvPr/>
          </p:nvSpPr>
          <p:spPr bwMode="auto">
            <a:xfrm>
              <a:off x="3354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" name="Oval 431"/>
            <p:cNvSpPr>
              <a:spLocks noChangeArrowheads="1"/>
            </p:cNvSpPr>
            <p:nvPr/>
          </p:nvSpPr>
          <p:spPr bwMode="auto">
            <a:xfrm>
              <a:off x="3283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" name="Oval 432"/>
            <p:cNvSpPr>
              <a:spLocks noChangeArrowheads="1"/>
            </p:cNvSpPr>
            <p:nvPr/>
          </p:nvSpPr>
          <p:spPr bwMode="auto">
            <a:xfrm>
              <a:off x="3361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" name="Oval 433"/>
            <p:cNvSpPr>
              <a:spLocks noChangeArrowheads="1"/>
            </p:cNvSpPr>
            <p:nvPr/>
          </p:nvSpPr>
          <p:spPr bwMode="auto">
            <a:xfrm>
              <a:off x="3348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" name="Oval 434"/>
            <p:cNvSpPr>
              <a:spLocks noChangeArrowheads="1"/>
            </p:cNvSpPr>
            <p:nvPr/>
          </p:nvSpPr>
          <p:spPr bwMode="auto">
            <a:xfrm>
              <a:off x="3276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" name="Oval 435"/>
            <p:cNvSpPr>
              <a:spLocks noChangeArrowheads="1"/>
            </p:cNvSpPr>
            <p:nvPr/>
          </p:nvSpPr>
          <p:spPr bwMode="auto">
            <a:xfrm>
              <a:off x="4168" y="135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" name="Oval 436"/>
            <p:cNvSpPr>
              <a:spLocks noChangeArrowheads="1"/>
            </p:cNvSpPr>
            <p:nvPr/>
          </p:nvSpPr>
          <p:spPr bwMode="auto">
            <a:xfrm>
              <a:off x="3211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" name="Oval 437"/>
            <p:cNvSpPr>
              <a:spLocks noChangeArrowheads="1"/>
            </p:cNvSpPr>
            <p:nvPr/>
          </p:nvSpPr>
          <p:spPr bwMode="auto">
            <a:xfrm>
              <a:off x="3192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" name="Oval 438"/>
            <p:cNvSpPr>
              <a:spLocks noChangeArrowheads="1"/>
            </p:cNvSpPr>
            <p:nvPr/>
          </p:nvSpPr>
          <p:spPr bwMode="auto">
            <a:xfrm>
              <a:off x="3263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" name="Oval 439"/>
            <p:cNvSpPr>
              <a:spLocks noChangeArrowheads="1"/>
            </p:cNvSpPr>
            <p:nvPr/>
          </p:nvSpPr>
          <p:spPr bwMode="auto">
            <a:xfrm>
              <a:off x="3335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" name="Oval 440"/>
            <p:cNvSpPr>
              <a:spLocks noChangeArrowheads="1"/>
            </p:cNvSpPr>
            <p:nvPr/>
          </p:nvSpPr>
          <p:spPr bwMode="auto">
            <a:xfrm>
              <a:off x="345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" name="Oval 441"/>
            <p:cNvSpPr>
              <a:spLocks noChangeArrowheads="1"/>
            </p:cNvSpPr>
            <p:nvPr/>
          </p:nvSpPr>
          <p:spPr bwMode="auto">
            <a:xfrm>
              <a:off x="3270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" name="Oval 442"/>
            <p:cNvSpPr>
              <a:spLocks noChangeArrowheads="1"/>
            </p:cNvSpPr>
            <p:nvPr/>
          </p:nvSpPr>
          <p:spPr bwMode="auto">
            <a:xfrm>
              <a:off x="3309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" name="Oval 443"/>
            <p:cNvSpPr>
              <a:spLocks noChangeArrowheads="1"/>
            </p:cNvSpPr>
            <p:nvPr/>
          </p:nvSpPr>
          <p:spPr bwMode="auto">
            <a:xfrm>
              <a:off x="3315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" name="Oval 444"/>
            <p:cNvSpPr>
              <a:spLocks noChangeArrowheads="1"/>
            </p:cNvSpPr>
            <p:nvPr/>
          </p:nvSpPr>
          <p:spPr bwMode="auto">
            <a:xfrm>
              <a:off x="3309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" name="Oval 445"/>
            <p:cNvSpPr>
              <a:spLocks noChangeArrowheads="1"/>
            </p:cNvSpPr>
            <p:nvPr/>
          </p:nvSpPr>
          <p:spPr bwMode="auto">
            <a:xfrm>
              <a:off x="3328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" name="Oval 446"/>
            <p:cNvSpPr>
              <a:spLocks noChangeArrowheads="1"/>
            </p:cNvSpPr>
            <p:nvPr/>
          </p:nvSpPr>
          <p:spPr bwMode="auto">
            <a:xfrm>
              <a:off x="3302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5" name="Oval 447"/>
            <p:cNvSpPr>
              <a:spLocks noChangeArrowheads="1"/>
            </p:cNvSpPr>
            <p:nvPr/>
          </p:nvSpPr>
          <p:spPr bwMode="auto">
            <a:xfrm>
              <a:off x="3341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6" name="Oval 448"/>
            <p:cNvSpPr>
              <a:spLocks noChangeArrowheads="1"/>
            </p:cNvSpPr>
            <p:nvPr/>
          </p:nvSpPr>
          <p:spPr bwMode="auto">
            <a:xfrm>
              <a:off x="3738" y="151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" name="Oval 449"/>
            <p:cNvSpPr>
              <a:spLocks noChangeArrowheads="1"/>
            </p:cNvSpPr>
            <p:nvPr/>
          </p:nvSpPr>
          <p:spPr bwMode="auto">
            <a:xfrm>
              <a:off x="3374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8" name="Oval 450"/>
            <p:cNvSpPr>
              <a:spLocks noChangeArrowheads="1"/>
            </p:cNvSpPr>
            <p:nvPr/>
          </p:nvSpPr>
          <p:spPr bwMode="auto">
            <a:xfrm>
              <a:off x="3198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9" name="Oval 451"/>
            <p:cNvSpPr>
              <a:spLocks noChangeArrowheads="1"/>
            </p:cNvSpPr>
            <p:nvPr/>
          </p:nvSpPr>
          <p:spPr bwMode="auto">
            <a:xfrm>
              <a:off x="3270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0" name="Oval 452"/>
            <p:cNvSpPr>
              <a:spLocks noChangeArrowheads="1"/>
            </p:cNvSpPr>
            <p:nvPr/>
          </p:nvSpPr>
          <p:spPr bwMode="auto">
            <a:xfrm>
              <a:off x="3166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1" name="Oval 453"/>
            <p:cNvSpPr>
              <a:spLocks noChangeArrowheads="1"/>
            </p:cNvSpPr>
            <p:nvPr/>
          </p:nvSpPr>
          <p:spPr bwMode="auto">
            <a:xfrm>
              <a:off x="338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2" name="Oval 454"/>
            <p:cNvSpPr>
              <a:spLocks noChangeArrowheads="1"/>
            </p:cNvSpPr>
            <p:nvPr/>
          </p:nvSpPr>
          <p:spPr bwMode="auto">
            <a:xfrm>
              <a:off x="3159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3" name="Oval 455"/>
            <p:cNvSpPr>
              <a:spLocks noChangeArrowheads="1"/>
            </p:cNvSpPr>
            <p:nvPr/>
          </p:nvSpPr>
          <p:spPr bwMode="auto">
            <a:xfrm>
              <a:off x="3192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4" name="Oval 456"/>
            <p:cNvSpPr>
              <a:spLocks noChangeArrowheads="1"/>
            </p:cNvSpPr>
            <p:nvPr/>
          </p:nvSpPr>
          <p:spPr bwMode="auto">
            <a:xfrm>
              <a:off x="3680" y="15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5" name="Oval 457"/>
            <p:cNvSpPr>
              <a:spLocks noChangeArrowheads="1"/>
            </p:cNvSpPr>
            <p:nvPr/>
          </p:nvSpPr>
          <p:spPr bwMode="auto">
            <a:xfrm>
              <a:off x="3439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6" name="Oval 458"/>
            <p:cNvSpPr>
              <a:spLocks noChangeArrowheads="1"/>
            </p:cNvSpPr>
            <p:nvPr/>
          </p:nvSpPr>
          <p:spPr bwMode="auto">
            <a:xfrm>
              <a:off x="3374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7" name="Oval 459"/>
            <p:cNvSpPr>
              <a:spLocks noChangeArrowheads="1"/>
            </p:cNvSpPr>
            <p:nvPr/>
          </p:nvSpPr>
          <p:spPr bwMode="auto">
            <a:xfrm>
              <a:off x="3393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8" name="Oval 460"/>
            <p:cNvSpPr>
              <a:spLocks noChangeArrowheads="1"/>
            </p:cNvSpPr>
            <p:nvPr/>
          </p:nvSpPr>
          <p:spPr bwMode="auto">
            <a:xfrm>
              <a:off x="3179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9" name="Oval 461"/>
            <p:cNvSpPr>
              <a:spLocks noChangeArrowheads="1"/>
            </p:cNvSpPr>
            <p:nvPr/>
          </p:nvSpPr>
          <p:spPr bwMode="auto">
            <a:xfrm>
              <a:off x="3341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0" name="Oval 462"/>
            <p:cNvSpPr>
              <a:spLocks noChangeArrowheads="1"/>
            </p:cNvSpPr>
            <p:nvPr/>
          </p:nvSpPr>
          <p:spPr bwMode="auto">
            <a:xfrm>
              <a:off x="3153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1" name="Oval 463"/>
            <p:cNvSpPr>
              <a:spLocks noChangeArrowheads="1"/>
            </p:cNvSpPr>
            <p:nvPr/>
          </p:nvSpPr>
          <p:spPr bwMode="auto">
            <a:xfrm>
              <a:off x="3289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2" name="Oval 464"/>
            <p:cNvSpPr>
              <a:spLocks noChangeArrowheads="1"/>
            </p:cNvSpPr>
            <p:nvPr/>
          </p:nvSpPr>
          <p:spPr bwMode="auto">
            <a:xfrm>
              <a:off x="3413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" name="Oval 465"/>
            <p:cNvSpPr>
              <a:spLocks noChangeArrowheads="1"/>
            </p:cNvSpPr>
            <p:nvPr/>
          </p:nvSpPr>
          <p:spPr bwMode="auto">
            <a:xfrm>
              <a:off x="3354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4" name="Oval 466"/>
            <p:cNvSpPr>
              <a:spLocks noChangeArrowheads="1"/>
            </p:cNvSpPr>
            <p:nvPr/>
          </p:nvSpPr>
          <p:spPr bwMode="auto">
            <a:xfrm>
              <a:off x="3166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Oval 467"/>
            <p:cNvSpPr>
              <a:spLocks noChangeArrowheads="1"/>
            </p:cNvSpPr>
            <p:nvPr/>
          </p:nvSpPr>
          <p:spPr bwMode="auto">
            <a:xfrm>
              <a:off x="3283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6" name="Oval 468"/>
            <p:cNvSpPr>
              <a:spLocks noChangeArrowheads="1"/>
            </p:cNvSpPr>
            <p:nvPr/>
          </p:nvSpPr>
          <p:spPr bwMode="auto">
            <a:xfrm>
              <a:off x="3315" y="174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7" name="Oval 469"/>
            <p:cNvSpPr>
              <a:spLocks noChangeArrowheads="1"/>
            </p:cNvSpPr>
            <p:nvPr/>
          </p:nvSpPr>
          <p:spPr bwMode="auto">
            <a:xfrm>
              <a:off x="3296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8" name="Oval 470"/>
            <p:cNvSpPr>
              <a:spLocks noChangeArrowheads="1"/>
            </p:cNvSpPr>
            <p:nvPr/>
          </p:nvSpPr>
          <p:spPr bwMode="auto">
            <a:xfrm>
              <a:off x="3452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" name="Oval 471"/>
            <p:cNvSpPr>
              <a:spLocks noChangeArrowheads="1"/>
            </p:cNvSpPr>
            <p:nvPr/>
          </p:nvSpPr>
          <p:spPr bwMode="auto">
            <a:xfrm>
              <a:off x="3556" y="19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0" name="Oval 472"/>
            <p:cNvSpPr>
              <a:spLocks noChangeArrowheads="1"/>
            </p:cNvSpPr>
            <p:nvPr/>
          </p:nvSpPr>
          <p:spPr bwMode="auto">
            <a:xfrm>
              <a:off x="3179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1" name="Oval 473"/>
            <p:cNvSpPr>
              <a:spLocks noChangeArrowheads="1"/>
            </p:cNvSpPr>
            <p:nvPr/>
          </p:nvSpPr>
          <p:spPr bwMode="auto">
            <a:xfrm>
              <a:off x="3192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2" name="Oval 474"/>
            <p:cNvSpPr>
              <a:spLocks noChangeArrowheads="1"/>
            </p:cNvSpPr>
            <p:nvPr/>
          </p:nvSpPr>
          <p:spPr bwMode="auto">
            <a:xfrm>
              <a:off x="3198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3" name="Oval 475"/>
            <p:cNvSpPr>
              <a:spLocks noChangeArrowheads="1"/>
            </p:cNvSpPr>
            <p:nvPr/>
          </p:nvSpPr>
          <p:spPr bwMode="auto">
            <a:xfrm>
              <a:off x="3211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" name="Oval 476"/>
            <p:cNvSpPr>
              <a:spLocks noChangeArrowheads="1"/>
            </p:cNvSpPr>
            <p:nvPr/>
          </p:nvSpPr>
          <p:spPr bwMode="auto">
            <a:xfrm>
              <a:off x="3764" y="149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5" name="Oval 477"/>
            <p:cNvSpPr>
              <a:spLocks noChangeArrowheads="1"/>
            </p:cNvSpPr>
            <p:nvPr/>
          </p:nvSpPr>
          <p:spPr bwMode="auto">
            <a:xfrm>
              <a:off x="3380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6" name="Oval 478"/>
            <p:cNvSpPr>
              <a:spLocks noChangeArrowheads="1"/>
            </p:cNvSpPr>
            <p:nvPr/>
          </p:nvSpPr>
          <p:spPr bwMode="auto">
            <a:xfrm>
              <a:off x="338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7" name="Oval 479"/>
            <p:cNvSpPr>
              <a:spLocks noChangeArrowheads="1"/>
            </p:cNvSpPr>
            <p:nvPr/>
          </p:nvSpPr>
          <p:spPr bwMode="auto">
            <a:xfrm>
              <a:off x="3283" y="17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Oval 480"/>
            <p:cNvSpPr>
              <a:spLocks noChangeArrowheads="1"/>
            </p:cNvSpPr>
            <p:nvPr/>
          </p:nvSpPr>
          <p:spPr bwMode="auto">
            <a:xfrm>
              <a:off x="3543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9" name="Oval 481"/>
            <p:cNvSpPr>
              <a:spLocks noChangeArrowheads="1"/>
            </p:cNvSpPr>
            <p:nvPr/>
          </p:nvSpPr>
          <p:spPr bwMode="auto">
            <a:xfrm>
              <a:off x="3198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0" name="Oval 482"/>
            <p:cNvSpPr>
              <a:spLocks noChangeArrowheads="1"/>
            </p:cNvSpPr>
            <p:nvPr/>
          </p:nvSpPr>
          <p:spPr bwMode="auto">
            <a:xfrm>
              <a:off x="3439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1" name="Oval 483"/>
            <p:cNvSpPr>
              <a:spLocks noChangeArrowheads="1"/>
            </p:cNvSpPr>
            <p:nvPr/>
          </p:nvSpPr>
          <p:spPr bwMode="auto">
            <a:xfrm>
              <a:off x="3322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2" name="Oval 484"/>
            <p:cNvSpPr>
              <a:spLocks noChangeArrowheads="1"/>
            </p:cNvSpPr>
            <p:nvPr/>
          </p:nvSpPr>
          <p:spPr bwMode="auto">
            <a:xfrm>
              <a:off x="3289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" name="Oval 485"/>
            <p:cNvSpPr>
              <a:spLocks noChangeArrowheads="1"/>
            </p:cNvSpPr>
            <p:nvPr/>
          </p:nvSpPr>
          <p:spPr bwMode="auto">
            <a:xfrm>
              <a:off x="3198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4" name="Oval 486"/>
            <p:cNvSpPr>
              <a:spLocks noChangeArrowheads="1"/>
            </p:cNvSpPr>
            <p:nvPr/>
          </p:nvSpPr>
          <p:spPr bwMode="auto">
            <a:xfrm>
              <a:off x="3680" y="15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5" name="Oval 487"/>
            <p:cNvSpPr>
              <a:spLocks noChangeArrowheads="1"/>
            </p:cNvSpPr>
            <p:nvPr/>
          </p:nvSpPr>
          <p:spPr bwMode="auto">
            <a:xfrm>
              <a:off x="3257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6" name="Oval 488"/>
            <p:cNvSpPr>
              <a:spLocks noChangeArrowheads="1"/>
            </p:cNvSpPr>
            <p:nvPr/>
          </p:nvSpPr>
          <p:spPr bwMode="auto">
            <a:xfrm>
              <a:off x="3341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7" name="Oval 489"/>
            <p:cNvSpPr>
              <a:spLocks noChangeArrowheads="1"/>
            </p:cNvSpPr>
            <p:nvPr/>
          </p:nvSpPr>
          <p:spPr bwMode="auto">
            <a:xfrm>
              <a:off x="4194" y="134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8" name="Oval 490"/>
            <p:cNvSpPr>
              <a:spLocks noChangeArrowheads="1"/>
            </p:cNvSpPr>
            <p:nvPr/>
          </p:nvSpPr>
          <p:spPr bwMode="auto">
            <a:xfrm>
              <a:off x="3322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9" name="Oval 491"/>
            <p:cNvSpPr>
              <a:spLocks noChangeArrowheads="1"/>
            </p:cNvSpPr>
            <p:nvPr/>
          </p:nvSpPr>
          <p:spPr bwMode="auto">
            <a:xfrm>
              <a:off x="3211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0" name="Oval 492"/>
            <p:cNvSpPr>
              <a:spLocks noChangeArrowheads="1"/>
            </p:cNvSpPr>
            <p:nvPr/>
          </p:nvSpPr>
          <p:spPr bwMode="auto">
            <a:xfrm>
              <a:off x="3211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1" name="Oval 493"/>
            <p:cNvSpPr>
              <a:spLocks noChangeArrowheads="1"/>
            </p:cNvSpPr>
            <p:nvPr/>
          </p:nvSpPr>
          <p:spPr bwMode="auto">
            <a:xfrm>
              <a:off x="3361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2" name="Oval 494"/>
            <p:cNvSpPr>
              <a:spLocks noChangeArrowheads="1"/>
            </p:cNvSpPr>
            <p:nvPr/>
          </p:nvSpPr>
          <p:spPr bwMode="auto">
            <a:xfrm>
              <a:off x="3348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3" name="Oval 495"/>
            <p:cNvSpPr>
              <a:spLocks noChangeArrowheads="1"/>
            </p:cNvSpPr>
            <p:nvPr/>
          </p:nvSpPr>
          <p:spPr bwMode="auto">
            <a:xfrm>
              <a:off x="3263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4" name="Oval 496"/>
            <p:cNvSpPr>
              <a:spLocks noChangeArrowheads="1"/>
            </p:cNvSpPr>
            <p:nvPr/>
          </p:nvSpPr>
          <p:spPr bwMode="auto">
            <a:xfrm>
              <a:off x="3484" y="1980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5" name="Oval 497"/>
            <p:cNvSpPr>
              <a:spLocks noChangeArrowheads="1"/>
            </p:cNvSpPr>
            <p:nvPr/>
          </p:nvSpPr>
          <p:spPr bwMode="auto">
            <a:xfrm>
              <a:off x="3218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6" name="Oval 498"/>
            <p:cNvSpPr>
              <a:spLocks noChangeArrowheads="1"/>
            </p:cNvSpPr>
            <p:nvPr/>
          </p:nvSpPr>
          <p:spPr bwMode="auto">
            <a:xfrm>
              <a:off x="3387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7" name="Oval 499"/>
            <p:cNvSpPr>
              <a:spLocks noChangeArrowheads="1"/>
            </p:cNvSpPr>
            <p:nvPr/>
          </p:nvSpPr>
          <p:spPr bwMode="auto">
            <a:xfrm>
              <a:off x="3452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8" name="Oval 500"/>
            <p:cNvSpPr>
              <a:spLocks noChangeArrowheads="1"/>
            </p:cNvSpPr>
            <p:nvPr/>
          </p:nvSpPr>
          <p:spPr bwMode="auto">
            <a:xfrm>
              <a:off x="3244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9" name="Oval 501"/>
            <p:cNvSpPr>
              <a:spLocks noChangeArrowheads="1"/>
            </p:cNvSpPr>
            <p:nvPr/>
          </p:nvSpPr>
          <p:spPr bwMode="auto">
            <a:xfrm>
              <a:off x="3166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0" name="Oval 502"/>
            <p:cNvSpPr>
              <a:spLocks noChangeArrowheads="1"/>
            </p:cNvSpPr>
            <p:nvPr/>
          </p:nvSpPr>
          <p:spPr bwMode="auto">
            <a:xfrm>
              <a:off x="3458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1" name="Oval 503"/>
            <p:cNvSpPr>
              <a:spLocks noChangeArrowheads="1"/>
            </p:cNvSpPr>
            <p:nvPr/>
          </p:nvSpPr>
          <p:spPr bwMode="auto">
            <a:xfrm>
              <a:off x="3413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2" name="Oval 504"/>
            <p:cNvSpPr>
              <a:spLocks noChangeArrowheads="1"/>
            </p:cNvSpPr>
            <p:nvPr/>
          </p:nvSpPr>
          <p:spPr bwMode="auto">
            <a:xfrm>
              <a:off x="3231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3" name="Oval 505"/>
            <p:cNvSpPr>
              <a:spLocks noChangeArrowheads="1"/>
            </p:cNvSpPr>
            <p:nvPr/>
          </p:nvSpPr>
          <p:spPr bwMode="auto">
            <a:xfrm>
              <a:off x="3465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4" name="Oval 506"/>
            <p:cNvSpPr>
              <a:spLocks noChangeArrowheads="1"/>
            </p:cNvSpPr>
            <p:nvPr/>
          </p:nvSpPr>
          <p:spPr bwMode="auto">
            <a:xfrm>
              <a:off x="3426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" name="Oval 507"/>
            <p:cNvSpPr>
              <a:spLocks noChangeArrowheads="1"/>
            </p:cNvSpPr>
            <p:nvPr/>
          </p:nvSpPr>
          <p:spPr bwMode="auto">
            <a:xfrm>
              <a:off x="3458" y="166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" name="Oval 508"/>
            <p:cNvSpPr>
              <a:spLocks noChangeArrowheads="1"/>
            </p:cNvSpPr>
            <p:nvPr/>
          </p:nvSpPr>
          <p:spPr bwMode="auto">
            <a:xfrm>
              <a:off x="3328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" name="Oval 509"/>
            <p:cNvSpPr>
              <a:spLocks noChangeArrowheads="1"/>
            </p:cNvSpPr>
            <p:nvPr/>
          </p:nvSpPr>
          <p:spPr bwMode="auto">
            <a:xfrm>
              <a:off x="3205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" name="Oval 510"/>
            <p:cNvSpPr>
              <a:spLocks noChangeArrowheads="1"/>
            </p:cNvSpPr>
            <p:nvPr/>
          </p:nvSpPr>
          <p:spPr bwMode="auto">
            <a:xfrm>
              <a:off x="3224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" name="Oval 511"/>
            <p:cNvSpPr>
              <a:spLocks noChangeArrowheads="1"/>
            </p:cNvSpPr>
            <p:nvPr/>
          </p:nvSpPr>
          <p:spPr bwMode="auto">
            <a:xfrm>
              <a:off x="3361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" name="Oval 512"/>
            <p:cNvSpPr>
              <a:spLocks noChangeArrowheads="1"/>
            </p:cNvSpPr>
            <p:nvPr/>
          </p:nvSpPr>
          <p:spPr bwMode="auto">
            <a:xfrm>
              <a:off x="3309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" name="Oval 513"/>
            <p:cNvSpPr>
              <a:spLocks noChangeArrowheads="1"/>
            </p:cNvSpPr>
            <p:nvPr/>
          </p:nvSpPr>
          <p:spPr bwMode="auto">
            <a:xfrm>
              <a:off x="3504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2" name="Oval 514"/>
            <p:cNvSpPr>
              <a:spLocks noChangeArrowheads="1"/>
            </p:cNvSpPr>
            <p:nvPr/>
          </p:nvSpPr>
          <p:spPr bwMode="auto">
            <a:xfrm>
              <a:off x="3218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3" name="Oval 515"/>
            <p:cNvSpPr>
              <a:spLocks noChangeArrowheads="1"/>
            </p:cNvSpPr>
            <p:nvPr/>
          </p:nvSpPr>
          <p:spPr bwMode="auto">
            <a:xfrm>
              <a:off x="3452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4" name="Oval 516"/>
            <p:cNvSpPr>
              <a:spLocks noChangeArrowheads="1"/>
            </p:cNvSpPr>
            <p:nvPr/>
          </p:nvSpPr>
          <p:spPr bwMode="auto">
            <a:xfrm>
              <a:off x="3289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5" name="Oval 517"/>
            <p:cNvSpPr>
              <a:spLocks noChangeArrowheads="1"/>
            </p:cNvSpPr>
            <p:nvPr/>
          </p:nvSpPr>
          <p:spPr bwMode="auto">
            <a:xfrm>
              <a:off x="3550" y="16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6" name="Oval 518"/>
            <p:cNvSpPr>
              <a:spLocks noChangeArrowheads="1"/>
            </p:cNvSpPr>
            <p:nvPr/>
          </p:nvSpPr>
          <p:spPr bwMode="auto">
            <a:xfrm>
              <a:off x="3185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7" name="Oval 519"/>
            <p:cNvSpPr>
              <a:spLocks noChangeArrowheads="1"/>
            </p:cNvSpPr>
            <p:nvPr/>
          </p:nvSpPr>
          <p:spPr bwMode="auto">
            <a:xfrm>
              <a:off x="3159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8" name="Oval 520"/>
            <p:cNvSpPr>
              <a:spLocks noChangeArrowheads="1"/>
            </p:cNvSpPr>
            <p:nvPr/>
          </p:nvSpPr>
          <p:spPr bwMode="auto">
            <a:xfrm>
              <a:off x="3198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9" name="Oval 521"/>
            <p:cNvSpPr>
              <a:spLocks noChangeArrowheads="1"/>
            </p:cNvSpPr>
            <p:nvPr/>
          </p:nvSpPr>
          <p:spPr bwMode="auto">
            <a:xfrm>
              <a:off x="3192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0" name="Oval 522"/>
            <p:cNvSpPr>
              <a:spLocks noChangeArrowheads="1"/>
            </p:cNvSpPr>
            <p:nvPr/>
          </p:nvSpPr>
          <p:spPr bwMode="auto">
            <a:xfrm>
              <a:off x="3764" y="150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1" name="Oval 523"/>
            <p:cNvSpPr>
              <a:spLocks noChangeArrowheads="1"/>
            </p:cNvSpPr>
            <p:nvPr/>
          </p:nvSpPr>
          <p:spPr bwMode="auto">
            <a:xfrm>
              <a:off x="347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2" name="Oval 524"/>
            <p:cNvSpPr>
              <a:spLocks noChangeArrowheads="1"/>
            </p:cNvSpPr>
            <p:nvPr/>
          </p:nvSpPr>
          <p:spPr bwMode="auto">
            <a:xfrm>
              <a:off x="3302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3" name="Oval 525"/>
            <p:cNvSpPr>
              <a:spLocks noChangeArrowheads="1"/>
            </p:cNvSpPr>
            <p:nvPr/>
          </p:nvSpPr>
          <p:spPr bwMode="auto">
            <a:xfrm>
              <a:off x="3426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4" name="Oval 526"/>
            <p:cNvSpPr>
              <a:spLocks noChangeArrowheads="1"/>
            </p:cNvSpPr>
            <p:nvPr/>
          </p:nvSpPr>
          <p:spPr bwMode="auto">
            <a:xfrm>
              <a:off x="3341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" name="Oval 527"/>
            <p:cNvSpPr>
              <a:spLocks noChangeArrowheads="1"/>
            </p:cNvSpPr>
            <p:nvPr/>
          </p:nvSpPr>
          <p:spPr bwMode="auto">
            <a:xfrm>
              <a:off x="3511" y="23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6" name="Oval 528"/>
            <p:cNvSpPr>
              <a:spLocks noChangeArrowheads="1"/>
            </p:cNvSpPr>
            <p:nvPr/>
          </p:nvSpPr>
          <p:spPr bwMode="auto">
            <a:xfrm>
              <a:off x="3471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7" name="Oval 529"/>
            <p:cNvSpPr>
              <a:spLocks noChangeArrowheads="1"/>
            </p:cNvSpPr>
            <p:nvPr/>
          </p:nvSpPr>
          <p:spPr bwMode="auto">
            <a:xfrm>
              <a:off x="3263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8" name="Oval 530"/>
            <p:cNvSpPr>
              <a:spLocks noChangeArrowheads="1"/>
            </p:cNvSpPr>
            <p:nvPr/>
          </p:nvSpPr>
          <p:spPr bwMode="auto">
            <a:xfrm>
              <a:off x="3172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9" name="Oval 531"/>
            <p:cNvSpPr>
              <a:spLocks noChangeArrowheads="1"/>
            </p:cNvSpPr>
            <p:nvPr/>
          </p:nvSpPr>
          <p:spPr bwMode="auto">
            <a:xfrm>
              <a:off x="3413" y="174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0" name="Oval 532"/>
            <p:cNvSpPr>
              <a:spLocks noChangeArrowheads="1"/>
            </p:cNvSpPr>
            <p:nvPr/>
          </p:nvSpPr>
          <p:spPr bwMode="auto">
            <a:xfrm>
              <a:off x="3413" y="17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1" name="Oval 533"/>
            <p:cNvSpPr>
              <a:spLocks noChangeArrowheads="1"/>
            </p:cNvSpPr>
            <p:nvPr/>
          </p:nvSpPr>
          <p:spPr bwMode="auto">
            <a:xfrm>
              <a:off x="3621" y="159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2" name="Oval 534"/>
            <p:cNvSpPr>
              <a:spLocks noChangeArrowheads="1"/>
            </p:cNvSpPr>
            <p:nvPr/>
          </p:nvSpPr>
          <p:spPr bwMode="auto">
            <a:xfrm>
              <a:off x="3367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3" name="Oval 535"/>
            <p:cNvSpPr>
              <a:spLocks noChangeArrowheads="1"/>
            </p:cNvSpPr>
            <p:nvPr/>
          </p:nvSpPr>
          <p:spPr bwMode="auto">
            <a:xfrm>
              <a:off x="3322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4" name="Oval 536"/>
            <p:cNvSpPr>
              <a:spLocks noChangeArrowheads="1"/>
            </p:cNvSpPr>
            <p:nvPr/>
          </p:nvSpPr>
          <p:spPr bwMode="auto">
            <a:xfrm>
              <a:off x="3159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" name="Oval 537"/>
            <p:cNvSpPr>
              <a:spLocks noChangeArrowheads="1"/>
            </p:cNvSpPr>
            <p:nvPr/>
          </p:nvSpPr>
          <p:spPr bwMode="auto">
            <a:xfrm>
              <a:off x="3895" y="146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6" name="Oval 538"/>
            <p:cNvSpPr>
              <a:spLocks noChangeArrowheads="1"/>
            </p:cNvSpPr>
            <p:nvPr/>
          </p:nvSpPr>
          <p:spPr bwMode="auto">
            <a:xfrm>
              <a:off x="3185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7" name="Oval 539"/>
            <p:cNvSpPr>
              <a:spLocks noChangeArrowheads="1"/>
            </p:cNvSpPr>
            <p:nvPr/>
          </p:nvSpPr>
          <p:spPr bwMode="auto">
            <a:xfrm>
              <a:off x="3192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8" name="Oval 540"/>
            <p:cNvSpPr>
              <a:spLocks noChangeArrowheads="1"/>
            </p:cNvSpPr>
            <p:nvPr/>
          </p:nvSpPr>
          <p:spPr bwMode="auto">
            <a:xfrm>
              <a:off x="3231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" name="Oval 541"/>
            <p:cNvSpPr>
              <a:spLocks noChangeArrowheads="1"/>
            </p:cNvSpPr>
            <p:nvPr/>
          </p:nvSpPr>
          <p:spPr bwMode="auto">
            <a:xfrm>
              <a:off x="3205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0" name="Oval 542"/>
            <p:cNvSpPr>
              <a:spLocks noChangeArrowheads="1"/>
            </p:cNvSpPr>
            <p:nvPr/>
          </p:nvSpPr>
          <p:spPr bwMode="auto">
            <a:xfrm>
              <a:off x="3211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1" name="Oval 543"/>
            <p:cNvSpPr>
              <a:spLocks noChangeArrowheads="1"/>
            </p:cNvSpPr>
            <p:nvPr/>
          </p:nvSpPr>
          <p:spPr bwMode="auto">
            <a:xfrm>
              <a:off x="3296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2" name="Oval 544"/>
            <p:cNvSpPr>
              <a:spLocks noChangeArrowheads="1"/>
            </p:cNvSpPr>
            <p:nvPr/>
          </p:nvSpPr>
          <p:spPr bwMode="auto">
            <a:xfrm>
              <a:off x="3621" y="155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3" name="Oval 545"/>
            <p:cNvSpPr>
              <a:spLocks noChangeArrowheads="1"/>
            </p:cNvSpPr>
            <p:nvPr/>
          </p:nvSpPr>
          <p:spPr bwMode="auto">
            <a:xfrm>
              <a:off x="3218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4" name="Oval 546"/>
            <p:cNvSpPr>
              <a:spLocks noChangeArrowheads="1"/>
            </p:cNvSpPr>
            <p:nvPr/>
          </p:nvSpPr>
          <p:spPr bwMode="auto">
            <a:xfrm>
              <a:off x="3328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" name="Oval 547"/>
            <p:cNvSpPr>
              <a:spLocks noChangeArrowheads="1"/>
            </p:cNvSpPr>
            <p:nvPr/>
          </p:nvSpPr>
          <p:spPr bwMode="auto">
            <a:xfrm>
              <a:off x="3172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6" name="Oval 548"/>
            <p:cNvSpPr>
              <a:spLocks noChangeArrowheads="1"/>
            </p:cNvSpPr>
            <p:nvPr/>
          </p:nvSpPr>
          <p:spPr bwMode="auto">
            <a:xfrm>
              <a:off x="3159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" name="Oval 549"/>
            <p:cNvSpPr>
              <a:spLocks noChangeArrowheads="1"/>
            </p:cNvSpPr>
            <p:nvPr/>
          </p:nvSpPr>
          <p:spPr bwMode="auto">
            <a:xfrm>
              <a:off x="3589" y="15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8" name="Oval 550"/>
            <p:cNvSpPr>
              <a:spLocks noChangeArrowheads="1"/>
            </p:cNvSpPr>
            <p:nvPr/>
          </p:nvSpPr>
          <p:spPr bwMode="auto">
            <a:xfrm>
              <a:off x="3400" y="168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9" name="Oval 551"/>
            <p:cNvSpPr>
              <a:spLocks noChangeArrowheads="1"/>
            </p:cNvSpPr>
            <p:nvPr/>
          </p:nvSpPr>
          <p:spPr bwMode="auto">
            <a:xfrm>
              <a:off x="3166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0" name="Oval 552"/>
            <p:cNvSpPr>
              <a:spLocks noChangeArrowheads="1"/>
            </p:cNvSpPr>
            <p:nvPr/>
          </p:nvSpPr>
          <p:spPr bwMode="auto">
            <a:xfrm>
              <a:off x="3400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1" name="Oval 553"/>
            <p:cNvSpPr>
              <a:spLocks noChangeArrowheads="1"/>
            </p:cNvSpPr>
            <p:nvPr/>
          </p:nvSpPr>
          <p:spPr bwMode="auto">
            <a:xfrm>
              <a:off x="3159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2" name="Oval 554"/>
            <p:cNvSpPr>
              <a:spLocks noChangeArrowheads="1"/>
            </p:cNvSpPr>
            <p:nvPr/>
          </p:nvSpPr>
          <p:spPr bwMode="auto">
            <a:xfrm>
              <a:off x="3296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3" name="Oval 555"/>
            <p:cNvSpPr>
              <a:spLocks noChangeArrowheads="1"/>
            </p:cNvSpPr>
            <p:nvPr/>
          </p:nvSpPr>
          <p:spPr bwMode="auto">
            <a:xfrm>
              <a:off x="3439" y="17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4" name="Oval 556"/>
            <p:cNvSpPr>
              <a:spLocks noChangeArrowheads="1"/>
            </p:cNvSpPr>
            <p:nvPr/>
          </p:nvSpPr>
          <p:spPr bwMode="auto">
            <a:xfrm>
              <a:off x="3569" y="163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" name="Oval 557"/>
            <p:cNvSpPr>
              <a:spLocks noChangeArrowheads="1"/>
            </p:cNvSpPr>
            <p:nvPr/>
          </p:nvSpPr>
          <p:spPr bwMode="auto">
            <a:xfrm>
              <a:off x="3205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6" name="Oval 558"/>
            <p:cNvSpPr>
              <a:spLocks noChangeArrowheads="1"/>
            </p:cNvSpPr>
            <p:nvPr/>
          </p:nvSpPr>
          <p:spPr bwMode="auto">
            <a:xfrm>
              <a:off x="3309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7" name="Oval 559"/>
            <p:cNvSpPr>
              <a:spLocks noChangeArrowheads="1"/>
            </p:cNvSpPr>
            <p:nvPr/>
          </p:nvSpPr>
          <p:spPr bwMode="auto">
            <a:xfrm>
              <a:off x="3237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8" name="Oval 560"/>
            <p:cNvSpPr>
              <a:spLocks noChangeArrowheads="1"/>
            </p:cNvSpPr>
            <p:nvPr/>
          </p:nvSpPr>
          <p:spPr bwMode="auto">
            <a:xfrm>
              <a:off x="3530" y="16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9" name="Oval 561"/>
            <p:cNvSpPr>
              <a:spLocks noChangeArrowheads="1"/>
            </p:cNvSpPr>
            <p:nvPr/>
          </p:nvSpPr>
          <p:spPr bwMode="auto">
            <a:xfrm>
              <a:off x="3250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0" name="Oval 562"/>
            <p:cNvSpPr>
              <a:spLocks noChangeArrowheads="1"/>
            </p:cNvSpPr>
            <p:nvPr/>
          </p:nvSpPr>
          <p:spPr bwMode="auto">
            <a:xfrm>
              <a:off x="3341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1" name="Oval 563"/>
            <p:cNvSpPr>
              <a:spLocks noChangeArrowheads="1"/>
            </p:cNvSpPr>
            <p:nvPr/>
          </p:nvSpPr>
          <p:spPr bwMode="auto">
            <a:xfrm>
              <a:off x="3380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2" name="Oval 564"/>
            <p:cNvSpPr>
              <a:spLocks noChangeArrowheads="1"/>
            </p:cNvSpPr>
            <p:nvPr/>
          </p:nvSpPr>
          <p:spPr bwMode="auto">
            <a:xfrm>
              <a:off x="3413" y="166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3" name="Oval 565"/>
            <p:cNvSpPr>
              <a:spLocks noChangeArrowheads="1"/>
            </p:cNvSpPr>
            <p:nvPr/>
          </p:nvSpPr>
          <p:spPr bwMode="auto">
            <a:xfrm>
              <a:off x="3146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4" name="Oval 566"/>
            <p:cNvSpPr>
              <a:spLocks noChangeArrowheads="1"/>
            </p:cNvSpPr>
            <p:nvPr/>
          </p:nvSpPr>
          <p:spPr bwMode="auto">
            <a:xfrm>
              <a:off x="3172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5" name="Oval 567"/>
            <p:cNvSpPr>
              <a:spLocks noChangeArrowheads="1"/>
            </p:cNvSpPr>
            <p:nvPr/>
          </p:nvSpPr>
          <p:spPr bwMode="auto">
            <a:xfrm>
              <a:off x="3257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" name="Oval 568"/>
            <p:cNvSpPr>
              <a:spLocks noChangeArrowheads="1"/>
            </p:cNvSpPr>
            <p:nvPr/>
          </p:nvSpPr>
          <p:spPr bwMode="auto">
            <a:xfrm>
              <a:off x="3296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7" name="Oval 569"/>
            <p:cNvSpPr>
              <a:spLocks noChangeArrowheads="1"/>
            </p:cNvSpPr>
            <p:nvPr/>
          </p:nvSpPr>
          <p:spPr bwMode="auto">
            <a:xfrm>
              <a:off x="3569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8" name="Oval 570"/>
            <p:cNvSpPr>
              <a:spLocks noChangeArrowheads="1"/>
            </p:cNvSpPr>
            <p:nvPr/>
          </p:nvSpPr>
          <p:spPr bwMode="auto">
            <a:xfrm>
              <a:off x="3270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9" name="Oval 571"/>
            <p:cNvSpPr>
              <a:spLocks noChangeArrowheads="1"/>
            </p:cNvSpPr>
            <p:nvPr/>
          </p:nvSpPr>
          <p:spPr bwMode="auto">
            <a:xfrm>
              <a:off x="3289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0" name="Oval 572"/>
            <p:cNvSpPr>
              <a:spLocks noChangeArrowheads="1"/>
            </p:cNvSpPr>
            <p:nvPr/>
          </p:nvSpPr>
          <p:spPr bwMode="auto">
            <a:xfrm>
              <a:off x="3166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1" name="Oval 573"/>
            <p:cNvSpPr>
              <a:spLocks noChangeArrowheads="1"/>
            </p:cNvSpPr>
            <p:nvPr/>
          </p:nvSpPr>
          <p:spPr bwMode="auto">
            <a:xfrm>
              <a:off x="3179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2" name="Oval 574"/>
            <p:cNvSpPr>
              <a:spLocks noChangeArrowheads="1"/>
            </p:cNvSpPr>
            <p:nvPr/>
          </p:nvSpPr>
          <p:spPr bwMode="auto">
            <a:xfrm>
              <a:off x="3237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3" name="Oval 575"/>
            <p:cNvSpPr>
              <a:spLocks noChangeArrowheads="1"/>
            </p:cNvSpPr>
            <p:nvPr/>
          </p:nvSpPr>
          <p:spPr bwMode="auto">
            <a:xfrm>
              <a:off x="3322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4" name="Oval 576"/>
            <p:cNvSpPr>
              <a:spLocks noChangeArrowheads="1"/>
            </p:cNvSpPr>
            <p:nvPr/>
          </p:nvSpPr>
          <p:spPr bwMode="auto">
            <a:xfrm>
              <a:off x="3185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5" name="Oval 577"/>
            <p:cNvSpPr>
              <a:spLocks noChangeArrowheads="1"/>
            </p:cNvSpPr>
            <p:nvPr/>
          </p:nvSpPr>
          <p:spPr bwMode="auto">
            <a:xfrm>
              <a:off x="3257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" name="Oval 578"/>
            <p:cNvSpPr>
              <a:spLocks noChangeArrowheads="1"/>
            </p:cNvSpPr>
            <p:nvPr/>
          </p:nvSpPr>
          <p:spPr bwMode="auto">
            <a:xfrm>
              <a:off x="3367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7" name="Oval 579"/>
            <p:cNvSpPr>
              <a:spLocks noChangeArrowheads="1"/>
            </p:cNvSpPr>
            <p:nvPr/>
          </p:nvSpPr>
          <p:spPr bwMode="auto">
            <a:xfrm>
              <a:off x="3185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8" name="Oval 580"/>
            <p:cNvSpPr>
              <a:spLocks noChangeArrowheads="1"/>
            </p:cNvSpPr>
            <p:nvPr/>
          </p:nvSpPr>
          <p:spPr bwMode="auto">
            <a:xfrm>
              <a:off x="3348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9" name="Oval 581"/>
            <p:cNvSpPr>
              <a:spLocks noChangeArrowheads="1"/>
            </p:cNvSpPr>
            <p:nvPr/>
          </p:nvSpPr>
          <p:spPr bwMode="auto">
            <a:xfrm>
              <a:off x="3810" y="152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0" name="Oval 582"/>
            <p:cNvSpPr>
              <a:spLocks noChangeArrowheads="1"/>
            </p:cNvSpPr>
            <p:nvPr/>
          </p:nvSpPr>
          <p:spPr bwMode="auto">
            <a:xfrm>
              <a:off x="3497" y="2302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1" name="Oval 583"/>
            <p:cNvSpPr>
              <a:spLocks noChangeArrowheads="1"/>
            </p:cNvSpPr>
            <p:nvPr/>
          </p:nvSpPr>
          <p:spPr bwMode="auto">
            <a:xfrm>
              <a:off x="3432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2" name="Oval 584"/>
            <p:cNvSpPr>
              <a:spLocks noChangeArrowheads="1"/>
            </p:cNvSpPr>
            <p:nvPr/>
          </p:nvSpPr>
          <p:spPr bwMode="auto">
            <a:xfrm>
              <a:off x="3354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3" name="Oval 585"/>
            <p:cNvSpPr>
              <a:spLocks noChangeArrowheads="1"/>
            </p:cNvSpPr>
            <p:nvPr/>
          </p:nvSpPr>
          <p:spPr bwMode="auto">
            <a:xfrm>
              <a:off x="3192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4" name="Oval 586"/>
            <p:cNvSpPr>
              <a:spLocks noChangeArrowheads="1"/>
            </p:cNvSpPr>
            <p:nvPr/>
          </p:nvSpPr>
          <p:spPr bwMode="auto">
            <a:xfrm>
              <a:off x="3250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5" name="Oval 587"/>
            <p:cNvSpPr>
              <a:spLocks noChangeArrowheads="1"/>
            </p:cNvSpPr>
            <p:nvPr/>
          </p:nvSpPr>
          <p:spPr bwMode="auto">
            <a:xfrm>
              <a:off x="3153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" name="Oval 588"/>
            <p:cNvSpPr>
              <a:spLocks noChangeArrowheads="1"/>
            </p:cNvSpPr>
            <p:nvPr/>
          </p:nvSpPr>
          <p:spPr bwMode="auto">
            <a:xfrm>
              <a:off x="3341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7" name="Oval 589"/>
            <p:cNvSpPr>
              <a:spLocks noChangeArrowheads="1"/>
            </p:cNvSpPr>
            <p:nvPr/>
          </p:nvSpPr>
          <p:spPr bwMode="auto">
            <a:xfrm>
              <a:off x="3205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8" name="Oval 590"/>
            <p:cNvSpPr>
              <a:spLocks noChangeArrowheads="1"/>
            </p:cNvSpPr>
            <p:nvPr/>
          </p:nvSpPr>
          <p:spPr bwMode="auto">
            <a:xfrm>
              <a:off x="3374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9" name="Oval 591"/>
            <p:cNvSpPr>
              <a:spLocks noChangeArrowheads="1"/>
            </p:cNvSpPr>
            <p:nvPr/>
          </p:nvSpPr>
          <p:spPr bwMode="auto">
            <a:xfrm>
              <a:off x="3276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0" name="Oval 592"/>
            <p:cNvSpPr>
              <a:spLocks noChangeArrowheads="1"/>
            </p:cNvSpPr>
            <p:nvPr/>
          </p:nvSpPr>
          <p:spPr bwMode="auto">
            <a:xfrm>
              <a:off x="3159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1" name="Oval 593"/>
            <p:cNvSpPr>
              <a:spLocks noChangeArrowheads="1"/>
            </p:cNvSpPr>
            <p:nvPr/>
          </p:nvSpPr>
          <p:spPr bwMode="auto">
            <a:xfrm>
              <a:off x="3387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2" name="Oval 594"/>
            <p:cNvSpPr>
              <a:spLocks noChangeArrowheads="1"/>
            </p:cNvSpPr>
            <p:nvPr/>
          </p:nvSpPr>
          <p:spPr bwMode="auto">
            <a:xfrm>
              <a:off x="3556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3" name="Oval 595"/>
            <p:cNvSpPr>
              <a:spLocks noChangeArrowheads="1"/>
            </p:cNvSpPr>
            <p:nvPr/>
          </p:nvSpPr>
          <p:spPr bwMode="auto">
            <a:xfrm>
              <a:off x="3452" y="172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4" name="Oval 596"/>
            <p:cNvSpPr>
              <a:spLocks noChangeArrowheads="1"/>
            </p:cNvSpPr>
            <p:nvPr/>
          </p:nvSpPr>
          <p:spPr bwMode="auto">
            <a:xfrm>
              <a:off x="3244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5" name="Oval 597"/>
            <p:cNvSpPr>
              <a:spLocks noChangeArrowheads="1"/>
            </p:cNvSpPr>
            <p:nvPr/>
          </p:nvSpPr>
          <p:spPr bwMode="auto">
            <a:xfrm>
              <a:off x="3328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" name="Oval 598"/>
            <p:cNvSpPr>
              <a:spLocks noChangeArrowheads="1"/>
            </p:cNvSpPr>
            <p:nvPr/>
          </p:nvSpPr>
          <p:spPr bwMode="auto">
            <a:xfrm>
              <a:off x="3354" y="220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7" name="Oval 599"/>
            <p:cNvSpPr>
              <a:spLocks noChangeArrowheads="1"/>
            </p:cNvSpPr>
            <p:nvPr/>
          </p:nvSpPr>
          <p:spPr bwMode="auto">
            <a:xfrm>
              <a:off x="3283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8" name="Oval 600"/>
            <p:cNvSpPr>
              <a:spLocks noChangeArrowheads="1"/>
            </p:cNvSpPr>
            <p:nvPr/>
          </p:nvSpPr>
          <p:spPr bwMode="auto">
            <a:xfrm>
              <a:off x="3341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9" name="Oval 601"/>
            <p:cNvSpPr>
              <a:spLocks noChangeArrowheads="1"/>
            </p:cNvSpPr>
            <p:nvPr/>
          </p:nvSpPr>
          <p:spPr bwMode="auto">
            <a:xfrm>
              <a:off x="3179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0" name="Oval 602"/>
            <p:cNvSpPr>
              <a:spLocks noChangeArrowheads="1"/>
            </p:cNvSpPr>
            <p:nvPr/>
          </p:nvSpPr>
          <p:spPr bwMode="auto">
            <a:xfrm>
              <a:off x="3497" y="1996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1" name="Oval 603"/>
            <p:cNvSpPr>
              <a:spLocks noChangeArrowheads="1"/>
            </p:cNvSpPr>
            <p:nvPr/>
          </p:nvSpPr>
          <p:spPr bwMode="auto">
            <a:xfrm>
              <a:off x="3953" y="143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2" name="Oval 604"/>
            <p:cNvSpPr>
              <a:spLocks noChangeArrowheads="1"/>
            </p:cNvSpPr>
            <p:nvPr/>
          </p:nvSpPr>
          <p:spPr bwMode="auto">
            <a:xfrm>
              <a:off x="3218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3" name="Oval 605"/>
            <p:cNvSpPr>
              <a:spLocks noChangeArrowheads="1"/>
            </p:cNvSpPr>
            <p:nvPr/>
          </p:nvSpPr>
          <p:spPr bwMode="auto">
            <a:xfrm>
              <a:off x="3244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4" name="Oval 606"/>
            <p:cNvSpPr>
              <a:spLocks noChangeArrowheads="1"/>
            </p:cNvSpPr>
            <p:nvPr/>
          </p:nvSpPr>
          <p:spPr bwMode="auto">
            <a:xfrm>
              <a:off x="3367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5" name="Oval 607"/>
            <p:cNvSpPr>
              <a:spLocks noChangeArrowheads="1"/>
            </p:cNvSpPr>
            <p:nvPr/>
          </p:nvSpPr>
          <p:spPr bwMode="auto">
            <a:xfrm>
              <a:off x="3315" y="176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" name="Oval 608"/>
            <p:cNvSpPr>
              <a:spLocks noChangeArrowheads="1"/>
            </p:cNvSpPr>
            <p:nvPr/>
          </p:nvSpPr>
          <p:spPr bwMode="auto">
            <a:xfrm>
              <a:off x="3413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" name="Oval 609"/>
            <p:cNvSpPr>
              <a:spLocks noChangeArrowheads="1"/>
            </p:cNvSpPr>
            <p:nvPr/>
          </p:nvSpPr>
          <p:spPr bwMode="auto">
            <a:xfrm>
              <a:off x="3465" y="164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" name="Oval 610"/>
            <p:cNvSpPr>
              <a:spLocks noChangeArrowheads="1"/>
            </p:cNvSpPr>
            <p:nvPr/>
          </p:nvSpPr>
          <p:spPr bwMode="auto">
            <a:xfrm>
              <a:off x="3250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" name="Oval 611"/>
            <p:cNvSpPr>
              <a:spLocks noChangeArrowheads="1"/>
            </p:cNvSpPr>
            <p:nvPr/>
          </p:nvSpPr>
          <p:spPr bwMode="auto">
            <a:xfrm>
              <a:off x="3166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" name="Oval 612"/>
            <p:cNvSpPr>
              <a:spLocks noChangeArrowheads="1"/>
            </p:cNvSpPr>
            <p:nvPr/>
          </p:nvSpPr>
          <p:spPr bwMode="auto">
            <a:xfrm>
              <a:off x="3484" y="2294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" name="Oval 613"/>
            <p:cNvSpPr>
              <a:spLocks noChangeArrowheads="1"/>
            </p:cNvSpPr>
            <p:nvPr/>
          </p:nvSpPr>
          <p:spPr bwMode="auto">
            <a:xfrm>
              <a:off x="3354" y="171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" name="Oval 614"/>
            <p:cNvSpPr>
              <a:spLocks noChangeArrowheads="1"/>
            </p:cNvSpPr>
            <p:nvPr/>
          </p:nvSpPr>
          <p:spPr bwMode="auto">
            <a:xfrm>
              <a:off x="3484" y="2294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" name="Oval 615"/>
            <p:cNvSpPr>
              <a:spLocks noChangeArrowheads="1"/>
            </p:cNvSpPr>
            <p:nvPr/>
          </p:nvSpPr>
          <p:spPr bwMode="auto">
            <a:xfrm>
              <a:off x="3205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" name="Oval 616"/>
            <p:cNvSpPr>
              <a:spLocks noChangeArrowheads="1"/>
            </p:cNvSpPr>
            <p:nvPr/>
          </p:nvSpPr>
          <p:spPr bwMode="auto">
            <a:xfrm>
              <a:off x="3387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" name="Oval 617"/>
            <p:cNvSpPr>
              <a:spLocks noChangeArrowheads="1"/>
            </p:cNvSpPr>
            <p:nvPr/>
          </p:nvSpPr>
          <p:spPr bwMode="auto">
            <a:xfrm>
              <a:off x="3322" y="198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" name="Oval 618"/>
            <p:cNvSpPr>
              <a:spLocks noChangeArrowheads="1"/>
            </p:cNvSpPr>
            <p:nvPr/>
          </p:nvSpPr>
          <p:spPr bwMode="auto">
            <a:xfrm>
              <a:off x="3400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" name="Oval 619"/>
            <p:cNvSpPr>
              <a:spLocks noChangeArrowheads="1"/>
            </p:cNvSpPr>
            <p:nvPr/>
          </p:nvSpPr>
          <p:spPr bwMode="auto">
            <a:xfrm>
              <a:off x="3289" y="19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" name="Oval 620"/>
            <p:cNvSpPr>
              <a:spLocks noChangeArrowheads="1"/>
            </p:cNvSpPr>
            <p:nvPr/>
          </p:nvSpPr>
          <p:spPr bwMode="auto">
            <a:xfrm>
              <a:off x="3426" y="17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" name="Oval 621"/>
            <p:cNvSpPr>
              <a:spLocks noChangeArrowheads="1"/>
            </p:cNvSpPr>
            <p:nvPr/>
          </p:nvSpPr>
          <p:spPr bwMode="auto">
            <a:xfrm>
              <a:off x="3231" y="180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" name="Oval 622"/>
            <p:cNvSpPr>
              <a:spLocks noChangeArrowheads="1"/>
            </p:cNvSpPr>
            <p:nvPr/>
          </p:nvSpPr>
          <p:spPr bwMode="auto">
            <a:xfrm>
              <a:off x="3192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" name="Oval 623"/>
            <p:cNvSpPr>
              <a:spLocks noChangeArrowheads="1"/>
            </p:cNvSpPr>
            <p:nvPr/>
          </p:nvSpPr>
          <p:spPr bwMode="auto">
            <a:xfrm>
              <a:off x="3211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" name="Oval 624"/>
            <p:cNvSpPr>
              <a:spLocks noChangeArrowheads="1"/>
            </p:cNvSpPr>
            <p:nvPr/>
          </p:nvSpPr>
          <p:spPr bwMode="auto">
            <a:xfrm>
              <a:off x="4168" y="136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" name="Oval 625"/>
            <p:cNvSpPr>
              <a:spLocks noChangeArrowheads="1"/>
            </p:cNvSpPr>
            <p:nvPr/>
          </p:nvSpPr>
          <p:spPr bwMode="auto">
            <a:xfrm>
              <a:off x="3471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" name="Oval 626"/>
            <p:cNvSpPr>
              <a:spLocks noChangeArrowheads="1"/>
            </p:cNvSpPr>
            <p:nvPr/>
          </p:nvSpPr>
          <p:spPr bwMode="auto">
            <a:xfrm>
              <a:off x="3315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" name="Oval 627"/>
            <p:cNvSpPr>
              <a:spLocks noChangeArrowheads="1"/>
            </p:cNvSpPr>
            <p:nvPr/>
          </p:nvSpPr>
          <p:spPr bwMode="auto">
            <a:xfrm>
              <a:off x="3153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" name="Oval 628"/>
            <p:cNvSpPr>
              <a:spLocks noChangeArrowheads="1"/>
            </p:cNvSpPr>
            <p:nvPr/>
          </p:nvSpPr>
          <p:spPr bwMode="auto">
            <a:xfrm>
              <a:off x="3289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" name="Oval 629"/>
            <p:cNvSpPr>
              <a:spLocks noChangeArrowheads="1"/>
            </p:cNvSpPr>
            <p:nvPr/>
          </p:nvSpPr>
          <p:spPr bwMode="auto">
            <a:xfrm>
              <a:off x="3153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" name="Oval 630"/>
            <p:cNvSpPr>
              <a:spLocks noChangeArrowheads="1"/>
            </p:cNvSpPr>
            <p:nvPr/>
          </p:nvSpPr>
          <p:spPr bwMode="auto">
            <a:xfrm>
              <a:off x="3198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" name="Oval 631"/>
            <p:cNvSpPr>
              <a:spLocks noChangeArrowheads="1"/>
            </p:cNvSpPr>
            <p:nvPr/>
          </p:nvSpPr>
          <p:spPr bwMode="auto">
            <a:xfrm>
              <a:off x="3179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" name="Oval 632"/>
            <p:cNvSpPr>
              <a:spLocks noChangeArrowheads="1"/>
            </p:cNvSpPr>
            <p:nvPr/>
          </p:nvSpPr>
          <p:spPr bwMode="auto">
            <a:xfrm>
              <a:off x="3341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" name="Oval 633"/>
            <p:cNvSpPr>
              <a:spLocks noChangeArrowheads="1"/>
            </p:cNvSpPr>
            <p:nvPr/>
          </p:nvSpPr>
          <p:spPr bwMode="auto">
            <a:xfrm>
              <a:off x="3439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" name="Oval 634"/>
            <p:cNvSpPr>
              <a:spLocks noChangeArrowheads="1"/>
            </p:cNvSpPr>
            <p:nvPr/>
          </p:nvSpPr>
          <p:spPr bwMode="auto">
            <a:xfrm>
              <a:off x="3849" y="150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" name="Oval 635"/>
            <p:cNvSpPr>
              <a:spLocks noChangeArrowheads="1"/>
            </p:cNvSpPr>
            <p:nvPr/>
          </p:nvSpPr>
          <p:spPr bwMode="auto">
            <a:xfrm>
              <a:off x="3751" y="155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" name="Oval 636"/>
            <p:cNvSpPr>
              <a:spLocks noChangeArrowheads="1"/>
            </p:cNvSpPr>
            <p:nvPr/>
          </p:nvSpPr>
          <p:spPr bwMode="auto">
            <a:xfrm>
              <a:off x="3198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" name="Oval 637"/>
            <p:cNvSpPr>
              <a:spLocks noChangeArrowheads="1"/>
            </p:cNvSpPr>
            <p:nvPr/>
          </p:nvSpPr>
          <p:spPr bwMode="auto">
            <a:xfrm>
              <a:off x="3484" y="2302"/>
              <a:ext cx="27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6" name="Oval 638"/>
            <p:cNvSpPr>
              <a:spLocks noChangeArrowheads="1"/>
            </p:cNvSpPr>
            <p:nvPr/>
          </p:nvSpPr>
          <p:spPr bwMode="auto">
            <a:xfrm>
              <a:off x="3719" y="151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7" name="Oval 639"/>
            <p:cNvSpPr>
              <a:spLocks noChangeArrowheads="1"/>
            </p:cNvSpPr>
            <p:nvPr/>
          </p:nvSpPr>
          <p:spPr bwMode="auto">
            <a:xfrm>
              <a:off x="3289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8" name="Oval 640"/>
            <p:cNvSpPr>
              <a:spLocks noChangeArrowheads="1"/>
            </p:cNvSpPr>
            <p:nvPr/>
          </p:nvSpPr>
          <p:spPr bwMode="auto">
            <a:xfrm>
              <a:off x="3328" y="176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9" name="Oval 641"/>
            <p:cNvSpPr>
              <a:spLocks noChangeArrowheads="1"/>
            </p:cNvSpPr>
            <p:nvPr/>
          </p:nvSpPr>
          <p:spPr bwMode="auto">
            <a:xfrm>
              <a:off x="3211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0" name="Oval 642"/>
            <p:cNvSpPr>
              <a:spLocks noChangeArrowheads="1"/>
            </p:cNvSpPr>
            <p:nvPr/>
          </p:nvSpPr>
          <p:spPr bwMode="auto">
            <a:xfrm>
              <a:off x="3198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1" name="Oval 643"/>
            <p:cNvSpPr>
              <a:spLocks noChangeArrowheads="1"/>
            </p:cNvSpPr>
            <p:nvPr/>
          </p:nvSpPr>
          <p:spPr bwMode="auto">
            <a:xfrm>
              <a:off x="3341" y="19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2" name="Oval 644"/>
            <p:cNvSpPr>
              <a:spLocks noChangeArrowheads="1"/>
            </p:cNvSpPr>
            <p:nvPr/>
          </p:nvSpPr>
          <p:spPr bwMode="auto">
            <a:xfrm>
              <a:off x="3439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3" name="Oval 645"/>
            <p:cNvSpPr>
              <a:spLocks noChangeArrowheads="1"/>
            </p:cNvSpPr>
            <p:nvPr/>
          </p:nvSpPr>
          <p:spPr bwMode="auto">
            <a:xfrm>
              <a:off x="3159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" name="Oval 646"/>
            <p:cNvSpPr>
              <a:spLocks noChangeArrowheads="1"/>
            </p:cNvSpPr>
            <p:nvPr/>
          </p:nvSpPr>
          <p:spPr bwMode="auto">
            <a:xfrm>
              <a:off x="3426" y="192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5" name="Oval 647"/>
            <p:cNvSpPr>
              <a:spLocks noChangeArrowheads="1"/>
            </p:cNvSpPr>
            <p:nvPr/>
          </p:nvSpPr>
          <p:spPr bwMode="auto">
            <a:xfrm>
              <a:off x="3205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6" name="Oval 648"/>
            <p:cNvSpPr>
              <a:spLocks noChangeArrowheads="1"/>
            </p:cNvSpPr>
            <p:nvPr/>
          </p:nvSpPr>
          <p:spPr bwMode="auto">
            <a:xfrm>
              <a:off x="3257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" name="Oval 649"/>
            <p:cNvSpPr>
              <a:spLocks noChangeArrowheads="1"/>
            </p:cNvSpPr>
            <p:nvPr/>
          </p:nvSpPr>
          <p:spPr bwMode="auto">
            <a:xfrm>
              <a:off x="3341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8" name="Oval 650"/>
            <p:cNvSpPr>
              <a:spLocks noChangeArrowheads="1"/>
            </p:cNvSpPr>
            <p:nvPr/>
          </p:nvSpPr>
          <p:spPr bwMode="auto">
            <a:xfrm>
              <a:off x="3198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9" name="Oval 651"/>
            <p:cNvSpPr>
              <a:spLocks noChangeArrowheads="1"/>
            </p:cNvSpPr>
            <p:nvPr/>
          </p:nvSpPr>
          <p:spPr bwMode="auto">
            <a:xfrm>
              <a:off x="3432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0" name="Oval 652"/>
            <p:cNvSpPr>
              <a:spLocks noChangeArrowheads="1"/>
            </p:cNvSpPr>
            <p:nvPr/>
          </p:nvSpPr>
          <p:spPr bwMode="auto">
            <a:xfrm>
              <a:off x="3419" y="166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1" name="Oval 653"/>
            <p:cNvSpPr>
              <a:spLocks noChangeArrowheads="1"/>
            </p:cNvSpPr>
            <p:nvPr/>
          </p:nvSpPr>
          <p:spPr bwMode="auto">
            <a:xfrm>
              <a:off x="3172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2" name="Oval 654"/>
            <p:cNvSpPr>
              <a:spLocks noChangeArrowheads="1"/>
            </p:cNvSpPr>
            <p:nvPr/>
          </p:nvSpPr>
          <p:spPr bwMode="auto">
            <a:xfrm>
              <a:off x="3413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3" name="Oval 655"/>
            <p:cNvSpPr>
              <a:spLocks noChangeArrowheads="1"/>
            </p:cNvSpPr>
            <p:nvPr/>
          </p:nvSpPr>
          <p:spPr bwMode="auto">
            <a:xfrm>
              <a:off x="3283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4" name="Oval 656"/>
            <p:cNvSpPr>
              <a:spLocks noChangeArrowheads="1"/>
            </p:cNvSpPr>
            <p:nvPr/>
          </p:nvSpPr>
          <p:spPr bwMode="auto">
            <a:xfrm>
              <a:off x="3524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5" name="Oval 657"/>
            <p:cNvSpPr>
              <a:spLocks noChangeArrowheads="1"/>
            </p:cNvSpPr>
            <p:nvPr/>
          </p:nvSpPr>
          <p:spPr bwMode="auto">
            <a:xfrm>
              <a:off x="3374" y="177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6" name="Oval 658"/>
            <p:cNvSpPr>
              <a:spLocks noChangeArrowheads="1"/>
            </p:cNvSpPr>
            <p:nvPr/>
          </p:nvSpPr>
          <p:spPr bwMode="auto">
            <a:xfrm>
              <a:off x="3257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7" name="Oval 659"/>
            <p:cNvSpPr>
              <a:spLocks noChangeArrowheads="1"/>
            </p:cNvSpPr>
            <p:nvPr/>
          </p:nvSpPr>
          <p:spPr bwMode="auto">
            <a:xfrm>
              <a:off x="3393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" name="Oval 660"/>
            <p:cNvSpPr>
              <a:spLocks noChangeArrowheads="1"/>
            </p:cNvSpPr>
            <p:nvPr/>
          </p:nvSpPr>
          <p:spPr bwMode="auto">
            <a:xfrm>
              <a:off x="3257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9" name="Oval 661"/>
            <p:cNvSpPr>
              <a:spLocks noChangeArrowheads="1"/>
            </p:cNvSpPr>
            <p:nvPr/>
          </p:nvSpPr>
          <p:spPr bwMode="auto">
            <a:xfrm>
              <a:off x="3270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0" name="Oval 662"/>
            <p:cNvSpPr>
              <a:spLocks noChangeArrowheads="1"/>
            </p:cNvSpPr>
            <p:nvPr/>
          </p:nvSpPr>
          <p:spPr bwMode="auto">
            <a:xfrm>
              <a:off x="3569" y="19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1" name="Oval 663"/>
            <p:cNvSpPr>
              <a:spLocks noChangeArrowheads="1"/>
            </p:cNvSpPr>
            <p:nvPr/>
          </p:nvSpPr>
          <p:spPr bwMode="auto">
            <a:xfrm>
              <a:off x="3335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2" name="Oval 664"/>
            <p:cNvSpPr>
              <a:spLocks noChangeArrowheads="1"/>
            </p:cNvSpPr>
            <p:nvPr/>
          </p:nvSpPr>
          <p:spPr bwMode="auto">
            <a:xfrm>
              <a:off x="3257" y="207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3" name="Oval 665"/>
            <p:cNvSpPr>
              <a:spLocks noChangeArrowheads="1"/>
            </p:cNvSpPr>
            <p:nvPr/>
          </p:nvSpPr>
          <p:spPr bwMode="auto">
            <a:xfrm>
              <a:off x="3205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4" name="Oval 666"/>
            <p:cNvSpPr>
              <a:spLocks noChangeArrowheads="1"/>
            </p:cNvSpPr>
            <p:nvPr/>
          </p:nvSpPr>
          <p:spPr bwMode="auto">
            <a:xfrm>
              <a:off x="3159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5" name="Oval 667"/>
            <p:cNvSpPr>
              <a:spLocks noChangeArrowheads="1"/>
            </p:cNvSpPr>
            <p:nvPr/>
          </p:nvSpPr>
          <p:spPr bwMode="auto">
            <a:xfrm>
              <a:off x="3849" y="14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6" name="Oval 668"/>
            <p:cNvSpPr>
              <a:spLocks noChangeArrowheads="1"/>
            </p:cNvSpPr>
            <p:nvPr/>
          </p:nvSpPr>
          <p:spPr bwMode="auto">
            <a:xfrm>
              <a:off x="3374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7" name="Oval 669"/>
            <p:cNvSpPr>
              <a:spLocks noChangeArrowheads="1"/>
            </p:cNvSpPr>
            <p:nvPr/>
          </p:nvSpPr>
          <p:spPr bwMode="auto">
            <a:xfrm>
              <a:off x="3432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" name="Oval 670"/>
            <p:cNvSpPr>
              <a:spLocks noChangeArrowheads="1"/>
            </p:cNvSpPr>
            <p:nvPr/>
          </p:nvSpPr>
          <p:spPr bwMode="auto">
            <a:xfrm>
              <a:off x="345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" name="Oval 671"/>
            <p:cNvSpPr>
              <a:spLocks noChangeArrowheads="1"/>
            </p:cNvSpPr>
            <p:nvPr/>
          </p:nvSpPr>
          <p:spPr bwMode="auto">
            <a:xfrm>
              <a:off x="3270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0" name="Oval 672"/>
            <p:cNvSpPr>
              <a:spLocks noChangeArrowheads="1"/>
            </p:cNvSpPr>
            <p:nvPr/>
          </p:nvSpPr>
          <p:spPr bwMode="auto">
            <a:xfrm>
              <a:off x="3276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1" name="Oval 673"/>
            <p:cNvSpPr>
              <a:spLocks noChangeArrowheads="1"/>
            </p:cNvSpPr>
            <p:nvPr/>
          </p:nvSpPr>
          <p:spPr bwMode="auto">
            <a:xfrm>
              <a:off x="3276" y="186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2" name="Oval 674"/>
            <p:cNvSpPr>
              <a:spLocks noChangeArrowheads="1"/>
            </p:cNvSpPr>
            <p:nvPr/>
          </p:nvSpPr>
          <p:spPr bwMode="auto">
            <a:xfrm>
              <a:off x="3289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3" name="Oval 675"/>
            <p:cNvSpPr>
              <a:spLocks noChangeArrowheads="1"/>
            </p:cNvSpPr>
            <p:nvPr/>
          </p:nvSpPr>
          <p:spPr bwMode="auto">
            <a:xfrm>
              <a:off x="3406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4" name="Oval 676"/>
            <p:cNvSpPr>
              <a:spLocks noChangeArrowheads="1"/>
            </p:cNvSpPr>
            <p:nvPr/>
          </p:nvSpPr>
          <p:spPr bwMode="auto">
            <a:xfrm>
              <a:off x="3406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5" name="Oval 677"/>
            <p:cNvSpPr>
              <a:spLocks noChangeArrowheads="1"/>
            </p:cNvSpPr>
            <p:nvPr/>
          </p:nvSpPr>
          <p:spPr bwMode="auto">
            <a:xfrm>
              <a:off x="3413" y="167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6" name="Oval 678"/>
            <p:cNvSpPr>
              <a:spLocks noChangeArrowheads="1"/>
            </p:cNvSpPr>
            <p:nvPr/>
          </p:nvSpPr>
          <p:spPr bwMode="auto">
            <a:xfrm>
              <a:off x="3582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7" name="Oval 679"/>
            <p:cNvSpPr>
              <a:spLocks noChangeArrowheads="1"/>
            </p:cNvSpPr>
            <p:nvPr/>
          </p:nvSpPr>
          <p:spPr bwMode="auto">
            <a:xfrm>
              <a:off x="3328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8" name="Oval 680"/>
            <p:cNvSpPr>
              <a:spLocks noChangeArrowheads="1"/>
            </p:cNvSpPr>
            <p:nvPr/>
          </p:nvSpPr>
          <p:spPr bwMode="auto">
            <a:xfrm>
              <a:off x="3419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" name="Oval 681"/>
            <p:cNvSpPr>
              <a:spLocks noChangeArrowheads="1"/>
            </p:cNvSpPr>
            <p:nvPr/>
          </p:nvSpPr>
          <p:spPr bwMode="auto">
            <a:xfrm>
              <a:off x="3400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0" name="Oval 682"/>
            <p:cNvSpPr>
              <a:spLocks noChangeArrowheads="1"/>
            </p:cNvSpPr>
            <p:nvPr/>
          </p:nvSpPr>
          <p:spPr bwMode="auto">
            <a:xfrm>
              <a:off x="3348" y="17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1" name="Oval 683"/>
            <p:cNvSpPr>
              <a:spLocks noChangeArrowheads="1"/>
            </p:cNvSpPr>
            <p:nvPr/>
          </p:nvSpPr>
          <p:spPr bwMode="auto">
            <a:xfrm>
              <a:off x="3413" y="198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2" name="Oval 684"/>
            <p:cNvSpPr>
              <a:spLocks noChangeArrowheads="1"/>
            </p:cNvSpPr>
            <p:nvPr/>
          </p:nvSpPr>
          <p:spPr bwMode="auto">
            <a:xfrm>
              <a:off x="3250" y="207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3" name="Oval 685"/>
            <p:cNvSpPr>
              <a:spLocks noChangeArrowheads="1"/>
            </p:cNvSpPr>
            <p:nvPr/>
          </p:nvSpPr>
          <p:spPr bwMode="auto">
            <a:xfrm>
              <a:off x="3348" y="17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4" name="Oval 686"/>
            <p:cNvSpPr>
              <a:spLocks noChangeArrowheads="1"/>
            </p:cNvSpPr>
            <p:nvPr/>
          </p:nvSpPr>
          <p:spPr bwMode="auto">
            <a:xfrm>
              <a:off x="3387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5" name="Oval 687"/>
            <p:cNvSpPr>
              <a:spLocks noChangeArrowheads="1"/>
            </p:cNvSpPr>
            <p:nvPr/>
          </p:nvSpPr>
          <p:spPr bwMode="auto">
            <a:xfrm>
              <a:off x="3341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6" name="Oval 688"/>
            <p:cNvSpPr>
              <a:spLocks noChangeArrowheads="1"/>
            </p:cNvSpPr>
            <p:nvPr/>
          </p:nvSpPr>
          <p:spPr bwMode="auto">
            <a:xfrm>
              <a:off x="3374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7" name="Oval 689"/>
            <p:cNvSpPr>
              <a:spLocks noChangeArrowheads="1"/>
            </p:cNvSpPr>
            <p:nvPr/>
          </p:nvSpPr>
          <p:spPr bwMode="auto">
            <a:xfrm>
              <a:off x="3276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" name="Oval 690"/>
            <p:cNvSpPr>
              <a:spLocks noChangeArrowheads="1"/>
            </p:cNvSpPr>
            <p:nvPr/>
          </p:nvSpPr>
          <p:spPr bwMode="auto">
            <a:xfrm>
              <a:off x="3276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9" name="Oval 691"/>
            <p:cNvSpPr>
              <a:spLocks noChangeArrowheads="1"/>
            </p:cNvSpPr>
            <p:nvPr/>
          </p:nvSpPr>
          <p:spPr bwMode="auto">
            <a:xfrm>
              <a:off x="3244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" name="Oval 692"/>
            <p:cNvSpPr>
              <a:spLocks noChangeArrowheads="1"/>
            </p:cNvSpPr>
            <p:nvPr/>
          </p:nvSpPr>
          <p:spPr bwMode="auto">
            <a:xfrm>
              <a:off x="3244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1" name="Oval 693"/>
            <p:cNvSpPr>
              <a:spLocks noChangeArrowheads="1"/>
            </p:cNvSpPr>
            <p:nvPr/>
          </p:nvSpPr>
          <p:spPr bwMode="auto">
            <a:xfrm>
              <a:off x="3244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2" name="Oval 694"/>
            <p:cNvSpPr>
              <a:spLocks noChangeArrowheads="1"/>
            </p:cNvSpPr>
            <p:nvPr/>
          </p:nvSpPr>
          <p:spPr bwMode="auto">
            <a:xfrm>
              <a:off x="3387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3" name="Oval 695"/>
            <p:cNvSpPr>
              <a:spLocks noChangeArrowheads="1"/>
            </p:cNvSpPr>
            <p:nvPr/>
          </p:nvSpPr>
          <p:spPr bwMode="auto">
            <a:xfrm>
              <a:off x="3237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4" name="Oval 696"/>
            <p:cNvSpPr>
              <a:spLocks noChangeArrowheads="1"/>
            </p:cNvSpPr>
            <p:nvPr/>
          </p:nvSpPr>
          <p:spPr bwMode="auto">
            <a:xfrm>
              <a:off x="3413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5" name="Oval 697"/>
            <p:cNvSpPr>
              <a:spLocks noChangeArrowheads="1"/>
            </p:cNvSpPr>
            <p:nvPr/>
          </p:nvSpPr>
          <p:spPr bwMode="auto">
            <a:xfrm>
              <a:off x="3159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6" name="Oval 698"/>
            <p:cNvSpPr>
              <a:spLocks noChangeArrowheads="1"/>
            </p:cNvSpPr>
            <p:nvPr/>
          </p:nvSpPr>
          <p:spPr bwMode="auto">
            <a:xfrm>
              <a:off x="3797" y="151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7" name="Oval 699"/>
            <p:cNvSpPr>
              <a:spLocks noChangeArrowheads="1"/>
            </p:cNvSpPr>
            <p:nvPr/>
          </p:nvSpPr>
          <p:spPr bwMode="auto">
            <a:xfrm>
              <a:off x="3257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8" name="Oval 700"/>
            <p:cNvSpPr>
              <a:spLocks noChangeArrowheads="1"/>
            </p:cNvSpPr>
            <p:nvPr/>
          </p:nvSpPr>
          <p:spPr bwMode="auto">
            <a:xfrm>
              <a:off x="3511" y="16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" name="Oval 701"/>
            <p:cNvSpPr>
              <a:spLocks noChangeArrowheads="1"/>
            </p:cNvSpPr>
            <p:nvPr/>
          </p:nvSpPr>
          <p:spPr bwMode="auto">
            <a:xfrm>
              <a:off x="3491" y="162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0" name="Oval 702"/>
            <p:cNvSpPr>
              <a:spLocks noChangeArrowheads="1"/>
            </p:cNvSpPr>
            <p:nvPr/>
          </p:nvSpPr>
          <p:spPr bwMode="auto">
            <a:xfrm>
              <a:off x="3218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1" name="Oval 703"/>
            <p:cNvSpPr>
              <a:spLocks noChangeArrowheads="1"/>
            </p:cNvSpPr>
            <p:nvPr/>
          </p:nvSpPr>
          <p:spPr bwMode="auto">
            <a:xfrm>
              <a:off x="3198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2" name="Oval 704"/>
            <p:cNvSpPr>
              <a:spLocks noChangeArrowheads="1"/>
            </p:cNvSpPr>
            <p:nvPr/>
          </p:nvSpPr>
          <p:spPr bwMode="auto">
            <a:xfrm>
              <a:off x="3218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3" name="Oval 705"/>
            <p:cNvSpPr>
              <a:spLocks noChangeArrowheads="1"/>
            </p:cNvSpPr>
            <p:nvPr/>
          </p:nvSpPr>
          <p:spPr bwMode="auto">
            <a:xfrm>
              <a:off x="3172" y="204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4" name="Oval 706"/>
            <p:cNvSpPr>
              <a:spLocks noChangeArrowheads="1"/>
            </p:cNvSpPr>
            <p:nvPr/>
          </p:nvSpPr>
          <p:spPr bwMode="auto">
            <a:xfrm>
              <a:off x="3432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5" name="Oval 707"/>
            <p:cNvSpPr>
              <a:spLocks noChangeArrowheads="1"/>
            </p:cNvSpPr>
            <p:nvPr/>
          </p:nvSpPr>
          <p:spPr bwMode="auto">
            <a:xfrm>
              <a:off x="3211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6" name="Oval 708"/>
            <p:cNvSpPr>
              <a:spLocks noChangeArrowheads="1"/>
            </p:cNvSpPr>
            <p:nvPr/>
          </p:nvSpPr>
          <p:spPr bwMode="auto">
            <a:xfrm>
              <a:off x="3530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7" name="Oval 709"/>
            <p:cNvSpPr>
              <a:spLocks noChangeArrowheads="1"/>
            </p:cNvSpPr>
            <p:nvPr/>
          </p:nvSpPr>
          <p:spPr bwMode="auto">
            <a:xfrm>
              <a:off x="3341" y="17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8" name="Oval 710"/>
            <p:cNvSpPr>
              <a:spLocks noChangeArrowheads="1"/>
            </p:cNvSpPr>
            <p:nvPr/>
          </p:nvSpPr>
          <p:spPr bwMode="auto">
            <a:xfrm>
              <a:off x="3413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" name="Oval 711"/>
            <p:cNvSpPr>
              <a:spLocks noChangeArrowheads="1"/>
            </p:cNvSpPr>
            <p:nvPr/>
          </p:nvSpPr>
          <p:spPr bwMode="auto">
            <a:xfrm>
              <a:off x="3205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" name="Oval 712"/>
            <p:cNvSpPr>
              <a:spLocks noChangeArrowheads="1"/>
            </p:cNvSpPr>
            <p:nvPr/>
          </p:nvSpPr>
          <p:spPr bwMode="auto">
            <a:xfrm>
              <a:off x="3179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" name="Oval 713"/>
            <p:cNvSpPr>
              <a:spLocks noChangeArrowheads="1"/>
            </p:cNvSpPr>
            <p:nvPr/>
          </p:nvSpPr>
          <p:spPr bwMode="auto">
            <a:xfrm>
              <a:off x="3328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" name="Oval 714"/>
            <p:cNvSpPr>
              <a:spLocks noChangeArrowheads="1"/>
            </p:cNvSpPr>
            <p:nvPr/>
          </p:nvSpPr>
          <p:spPr bwMode="auto">
            <a:xfrm>
              <a:off x="3250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" name="Oval 715"/>
            <p:cNvSpPr>
              <a:spLocks noChangeArrowheads="1"/>
            </p:cNvSpPr>
            <p:nvPr/>
          </p:nvSpPr>
          <p:spPr bwMode="auto">
            <a:xfrm>
              <a:off x="3849" y="145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" name="Oval 716"/>
            <p:cNvSpPr>
              <a:spLocks noChangeArrowheads="1"/>
            </p:cNvSpPr>
            <p:nvPr/>
          </p:nvSpPr>
          <p:spPr bwMode="auto">
            <a:xfrm>
              <a:off x="3302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" name="Oval 717"/>
            <p:cNvSpPr>
              <a:spLocks noChangeArrowheads="1"/>
            </p:cNvSpPr>
            <p:nvPr/>
          </p:nvSpPr>
          <p:spPr bwMode="auto">
            <a:xfrm>
              <a:off x="3302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" name="Oval 718"/>
            <p:cNvSpPr>
              <a:spLocks noChangeArrowheads="1"/>
            </p:cNvSpPr>
            <p:nvPr/>
          </p:nvSpPr>
          <p:spPr bwMode="auto">
            <a:xfrm>
              <a:off x="3159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" name="Oval 719"/>
            <p:cNvSpPr>
              <a:spLocks noChangeArrowheads="1"/>
            </p:cNvSpPr>
            <p:nvPr/>
          </p:nvSpPr>
          <p:spPr bwMode="auto">
            <a:xfrm>
              <a:off x="3302" y="174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" name="Oval 720"/>
            <p:cNvSpPr>
              <a:spLocks noChangeArrowheads="1"/>
            </p:cNvSpPr>
            <p:nvPr/>
          </p:nvSpPr>
          <p:spPr bwMode="auto">
            <a:xfrm>
              <a:off x="3276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" name="Oval 721"/>
            <p:cNvSpPr>
              <a:spLocks noChangeArrowheads="1"/>
            </p:cNvSpPr>
            <p:nvPr/>
          </p:nvSpPr>
          <p:spPr bwMode="auto">
            <a:xfrm>
              <a:off x="3341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" name="Oval 722"/>
            <p:cNvSpPr>
              <a:spLocks noChangeArrowheads="1"/>
            </p:cNvSpPr>
            <p:nvPr/>
          </p:nvSpPr>
          <p:spPr bwMode="auto">
            <a:xfrm>
              <a:off x="3263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" name="Oval 723"/>
            <p:cNvSpPr>
              <a:spLocks noChangeArrowheads="1"/>
            </p:cNvSpPr>
            <p:nvPr/>
          </p:nvSpPr>
          <p:spPr bwMode="auto">
            <a:xfrm>
              <a:off x="3153" y="19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" name="Oval 724"/>
            <p:cNvSpPr>
              <a:spLocks noChangeArrowheads="1"/>
            </p:cNvSpPr>
            <p:nvPr/>
          </p:nvSpPr>
          <p:spPr bwMode="auto">
            <a:xfrm>
              <a:off x="3348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" name="Oval 725"/>
            <p:cNvSpPr>
              <a:spLocks noChangeArrowheads="1"/>
            </p:cNvSpPr>
            <p:nvPr/>
          </p:nvSpPr>
          <p:spPr bwMode="auto">
            <a:xfrm>
              <a:off x="3524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" name="Oval 726"/>
            <p:cNvSpPr>
              <a:spLocks noChangeArrowheads="1"/>
            </p:cNvSpPr>
            <p:nvPr/>
          </p:nvSpPr>
          <p:spPr bwMode="auto">
            <a:xfrm>
              <a:off x="3335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" name="Oval 727"/>
            <p:cNvSpPr>
              <a:spLocks noChangeArrowheads="1"/>
            </p:cNvSpPr>
            <p:nvPr/>
          </p:nvSpPr>
          <p:spPr bwMode="auto">
            <a:xfrm>
              <a:off x="3231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" name="Oval 728"/>
            <p:cNvSpPr>
              <a:spLocks noChangeArrowheads="1"/>
            </p:cNvSpPr>
            <p:nvPr/>
          </p:nvSpPr>
          <p:spPr bwMode="auto">
            <a:xfrm>
              <a:off x="3263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" name="Oval 729"/>
            <p:cNvSpPr>
              <a:spLocks noChangeArrowheads="1"/>
            </p:cNvSpPr>
            <p:nvPr/>
          </p:nvSpPr>
          <p:spPr bwMode="auto">
            <a:xfrm>
              <a:off x="345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8" name="Oval 730"/>
            <p:cNvSpPr>
              <a:spLocks noChangeArrowheads="1"/>
            </p:cNvSpPr>
            <p:nvPr/>
          </p:nvSpPr>
          <p:spPr bwMode="auto">
            <a:xfrm>
              <a:off x="3419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" name="Oval 731"/>
            <p:cNvSpPr>
              <a:spLocks noChangeArrowheads="1"/>
            </p:cNvSpPr>
            <p:nvPr/>
          </p:nvSpPr>
          <p:spPr bwMode="auto">
            <a:xfrm>
              <a:off x="3185" y="19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" name="Oval 732"/>
            <p:cNvSpPr>
              <a:spLocks noChangeArrowheads="1"/>
            </p:cNvSpPr>
            <p:nvPr/>
          </p:nvSpPr>
          <p:spPr bwMode="auto">
            <a:xfrm>
              <a:off x="3257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1" name="Oval 733"/>
            <p:cNvSpPr>
              <a:spLocks noChangeArrowheads="1"/>
            </p:cNvSpPr>
            <p:nvPr/>
          </p:nvSpPr>
          <p:spPr bwMode="auto">
            <a:xfrm>
              <a:off x="3296" y="2120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2" name="Oval 734"/>
            <p:cNvSpPr>
              <a:spLocks noChangeArrowheads="1"/>
            </p:cNvSpPr>
            <p:nvPr/>
          </p:nvSpPr>
          <p:spPr bwMode="auto">
            <a:xfrm>
              <a:off x="3478" y="189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3" name="Oval 735"/>
            <p:cNvSpPr>
              <a:spLocks noChangeArrowheads="1"/>
            </p:cNvSpPr>
            <p:nvPr/>
          </p:nvSpPr>
          <p:spPr bwMode="auto">
            <a:xfrm>
              <a:off x="3289" y="182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4" name="Oval 736"/>
            <p:cNvSpPr>
              <a:spLocks noChangeArrowheads="1"/>
            </p:cNvSpPr>
            <p:nvPr/>
          </p:nvSpPr>
          <p:spPr bwMode="auto">
            <a:xfrm>
              <a:off x="3511" y="16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5" name="Oval 737"/>
            <p:cNvSpPr>
              <a:spLocks noChangeArrowheads="1"/>
            </p:cNvSpPr>
            <p:nvPr/>
          </p:nvSpPr>
          <p:spPr bwMode="auto">
            <a:xfrm>
              <a:off x="3511" y="230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6" name="Oval 738"/>
            <p:cNvSpPr>
              <a:spLocks noChangeArrowheads="1"/>
            </p:cNvSpPr>
            <p:nvPr/>
          </p:nvSpPr>
          <p:spPr bwMode="auto">
            <a:xfrm>
              <a:off x="3511" y="19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7" name="Oval 739"/>
            <p:cNvSpPr>
              <a:spLocks noChangeArrowheads="1"/>
            </p:cNvSpPr>
            <p:nvPr/>
          </p:nvSpPr>
          <p:spPr bwMode="auto">
            <a:xfrm>
              <a:off x="3315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8" name="Oval 740"/>
            <p:cNvSpPr>
              <a:spLocks noChangeArrowheads="1"/>
            </p:cNvSpPr>
            <p:nvPr/>
          </p:nvSpPr>
          <p:spPr bwMode="auto">
            <a:xfrm>
              <a:off x="3283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9" name="Oval 741"/>
            <p:cNvSpPr>
              <a:spLocks noChangeArrowheads="1"/>
            </p:cNvSpPr>
            <p:nvPr/>
          </p:nvSpPr>
          <p:spPr bwMode="auto">
            <a:xfrm>
              <a:off x="3211" y="198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" name="Oval 742"/>
            <p:cNvSpPr>
              <a:spLocks noChangeArrowheads="1"/>
            </p:cNvSpPr>
            <p:nvPr/>
          </p:nvSpPr>
          <p:spPr bwMode="auto">
            <a:xfrm>
              <a:off x="3322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1" name="Oval 743"/>
            <p:cNvSpPr>
              <a:spLocks noChangeArrowheads="1"/>
            </p:cNvSpPr>
            <p:nvPr/>
          </p:nvSpPr>
          <p:spPr bwMode="auto">
            <a:xfrm>
              <a:off x="3790" y="150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2" name="Oval 744"/>
            <p:cNvSpPr>
              <a:spLocks noChangeArrowheads="1"/>
            </p:cNvSpPr>
            <p:nvPr/>
          </p:nvSpPr>
          <p:spPr bwMode="auto">
            <a:xfrm>
              <a:off x="3153" y="201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3" name="Oval 745"/>
            <p:cNvSpPr>
              <a:spLocks noChangeArrowheads="1"/>
            </p:cNvSpPr>
            <p:nvPr/>
          </p:nvSpPr>
          <p:spPr bwMode="auto">
            <a:xfrm>
              <a:off x="3153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4" name="Oval 746"/>
            <p:cNvSpPr>
              <a:spLocks noChangeArrowheads="1"/>
            </p:cNvSpPr>
            <p:nvPr/>
          </p:nvSpPr>
          <p:spPr bwMode="auto">
            <a:xfrm>
              <a:off x="3198" y="188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5" name="Oval 747"/>
            <p:cNvSpPr>
              <a:spLocks noChangeArrowheads="1"/>
            </p:cNvSpPr>
            <p:nvPr/>
          </p:nvSpPr>
          <p:spPr bwMode="auto">
            <a:xfrm>
              <a:off x="3179" y="19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" name="Oval 748"/>
            <p:cNvSpPr>
              <a:spLocks noChangeArrowheads="1"/>
            </p:cNvSpPr>
            <p:nvPr/>
          </p:nvSpPr>
          <p:spPr bwMode="auto">
            <a:xfrm>
              <a:off x="3244" y="21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" name="Oval 749"/>
            <p:cNvSpPr>
              <a:spLocks noChangeArrowheads="1"/>
            </p:cNvSpPr>
            <p:nvPr/>
          </p:nvSpPr>
          <p:spPr bwMode="auto">
            <a:xfrm>
              <a:off x="3270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8" name="Oval 750"/>
            <p:cNvSpPr>
              <a:spLocks noChangeArrowheads="1"/>
            </p:cNvSpPr>
            <p:nvPr/>
          </p:nvSpPr>
          <p:spPr bwMode="auto">
            <a:xfrm>
              <a:off x="3224" y="181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9" name="Oval 751"/>
            <p:cNvSpPr>
              <a:spLocks noChangeArrowheads="1"/>
            </p:cNvSpPr>
            <p:nvPr/>
          </p:nvSpPr>
          <p:spPr bwMode="auto">
            <a:xfrm>
              <a:off x="3302" y="217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0" name="Oval 752"/>
            <p:cNvSpPr>
              <a:spLocks noChangeArrowheads="1"/>
            </p:cNvSpPr>
            <p:nvPr/>
          </p:nvSpPr>
          <p:spPr bwMode="auto">
            <a:xfrm>
              <a:off x="3445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1" name="Oval 753"/>
            <p:cNvSpPr>
              <a:spLocks noChangeArrowheads="1"/>
            </p:cNvSpPr>
            <p:nvPr/>
          </p:nvSpPr>
          <p:spPr bwMode="auto">
            <a:xfrm>
              <a:off x="3419" y="2244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2" name="Oval 754"/>
            <p:cNvSpPr>
              <a:spLocks noChangeArrowheads="1"/>
            </p:cNvSpPr>
            <p:nvPr/>
          </p:nvSpPr>
          <p:spPr bwMode="auto">
            <a:xfrm>
              <a:off x="4194" y="134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3" name="Oval 755"/>
            <p:cNvSpPr>
              <a:spLocks noChangeArrowheads="1"/>
            </p:cNvSpPr>
            <p:nvPr/>
          </p:nvSpPr>
          <p:spPr bwMode="auto">
            <a:xfrm>
              <a:off x="3257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4" name="Oval 756"/>
            <p:cNvSpPr>
              <a:spLocks noChangeArrowheads="1"/>
            </p:cNvSpPr>
            <p:nvPr/>
          </p:nvSpPr>
          <p:spPr bwMode="auto">
            <a:xfrm>
              <a:off x="3231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5" name="Oval 757"/>
            <p:cNvSpPr>
              <a:spLocks noChangeArrowheads="1"/>
            </p:cNvSpPr>
            <p:nvPr/>
          </p:nvSpPr>
          <p:spPr bwMode="auto">
            <a:xfrm>
              <a:off x="3283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6" name="Oval 758"/>
            <p:cNvSpPr>
              <a:spLocks noChangeArrowheads="1"/>
            </p:cNvSpPr>
            <p:nvPr/>
          </p:nvSpPr>
          <p:spPr bwMode="auto">
            <a:xfrm>
              <a:off x="3367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7" name="Oval 759"/>
            <p:cNvSpPr>
              <a:spLocks noChangeArrowheads="1"/>
            </p:cNvSpPr>
            <p:nvPr/>
          </p:nvSpPr>
          <p:spPr bwMode="auto">
            <a:xfrm>
              <a:off x="3302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8" name="Oval 760"/>
            <p:cNvSpPr>
              <a:spLocks noChangeArrowheads="1"/>
            </p:cNvSpPr>
            <p:nvPr/>
          </p:nvSpPr>
          <p:spPr bwMode="auto">
            <a:xfrm>
              <a:off x="3263" y="211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9" name="Oval 761"/>
            <p:cNvSpPr>
              <a:spLocks noChangeArrowheads="1"/>
            </p:cNvSpPr>
            <p:nvPr/>
          </p:nvSpPr>
          <p:spPr bwMode="auto">
            <a:xfrm>
              <a:off x="3478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" name="Oval 762"/>
            <p:cNvSpPr>
              <a:spLocks noChangeArrowheads="1"/>
            </p:cNvSpPr>
            <p:nvPr/>
          </p:nvSpPr>
          <p:spPr bwMode="auto">
            <a:xfrm>
              <a:off x="3582" y="161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1" name="Oval 763"/>
            <p:cNvSpPr>
              <a:spLocks noChangeArrowheads="1"/>
            </p:cNvSpPr>
            <p:nvPr/>
          </p:nvSpPr>
          <p:spPr bwMode="auto">
            <a:xfrm>
              <a:off x="3374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2" name="Oval 764"/>
            <p:cNvSpPr>
              <a:spLocks noChangeArrowheads="1"/>
            </p:cNvSpPr>
            <p:nvPr/>
          </p:nvSpPr>
          <p:spPr bwMode="auto">
            <a:xfrm>
              <a:off x="3250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3" name="Oval 765"/>
            <p:cNvSpPr>
              <a:spLocks noChangeArrowheads="1"/>
            </p:cNvSpPr>
            <p:nvPr/>
          </p:nvSpPr>
          <p:spPr bwMode="auto">
            <a:xfrm>
              <a:off x="3354" y="175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4" name="Oval 766"/>
            <p:cNvSpPr>
              <a:spLocks noChangeArrowheads="1"/>
            </p:cNvSpPr>
            <p:nvPr/>
          </p:nvSpPr>
          <p:spPr bwMode="auto">
            <a:xfrm>
              <a:off x="3276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" name="Oval 767"/>
            <p:cNvSpPr>
              <a:spLocks noChangeArrowheads="1"/>
            </p:cNvSpPr>
            <p:nvPr/>
          </p:nvSpPr>
          <p:spPr bwMode="auto">
            <a:xfrm>
              <a:off x="3374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6" name="Oval 768"/>
            <p:cNvSpPr>
              <a:spLocks noChangeArrowheads="1"/>
            </p:cNvSpPr>
            <p:nvPr/>
          </p:nvSpPr>
          <p:spPr bwMode="auto">
            <a:xfrm>
              <a:off x="3393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7" name="Oval 769"/>
            <p:cNvSpPr>
              <a:spLocks noChangeArrowheads="1"/>
            </p:cNvSpPr>
            <p:nvPr/>
          </p:nvSpPr>
          <p:spPr bwMode="auto">
            <a:xfrm>
              <a:off x="3576" y="15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8" name="Oval 770"/>
            <p:cNvSpPr>
              <a:spLocks noChangeArrowheads="1"/>
            </p:cNvSpPr>
            <p:nvPr/>
          </p:nvSpPr>
          <p:spPr bwMode="auto">
            <a:xfrm>
              <a:off x="3179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9" name="Oval 771"/>
            <p:cNvSpPr>
              <a:spLocks noChangeArrowheads="1"/>
            </p:cNvSpPr>
            <p:nvPr/>
          </p:nvSpPr>
          <p:spPr bwMode="auto">
            <a:xfrm>
              <a:off x="3387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0" name="Oval 772"/>
            <p:cNvSpPr>
              <a:spLocks noChangeArrowheads="1"/>
            </p:cNvSpPr>
            <p:nvPr/>
          </p:nvSpPr>
          <p:spPr bwMode="auto">
            <a:xfrm>
              <a:off x="3198" y="198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1" name="Oval 773"/>
            <p:cNvSpPr>
              <a:spLocks noChangeArrowheads="1"/>
            </p:cNvSpPr>
            <p:nvPr/>
          </p:nvSpPr>
          <p:spPr bwMode="auto">
            <a:xfrm>
              <a:off x="3387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2" name="Oval 774"/>
            <p:cNvSpPr>
              <a:spLocks noChangeArrowheads="1"/>
            </p:cNvSpPr>
            <p:nvPr/>
          </p:nvSpPr>
          <p:spPr bwMode="auto">
            <a:xfrm>
              <a:off x="4064" y="140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3" name="Oval 775"/>
            <p:cNvSpPr>
              <a:spLocks noChangeArrowheads="1"/>
            </p:cNvSpPr>
            <p:nvPr/>
          </p:nvSpPr>
          <p:spPr bwMode="auto">
            <a:xfrm>
              <a:off x="3380" y="226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4" name="Oval 776"/>
            <p:cNvSpPr>
              <a:spLocks noChangeArrowheads="1"/>
            </p:cNvSpPr>
            <p:nvPr/>
          </p:nvSpPr>
          <p:spPr bwMode="auto">
            <a:xfrm>
              <a:off x="3198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5" name="Oval 777"/>
            <p:cNvSpPr>
              <a:spLocks noChangeArrowheads="1"/>
            </p:cNvSpPr>
            <p:nvPr/>
          </p:nvSpPr>
          <p:spPr bwMode="auto">
            <a:xfrm>
              <a:off x="3198" y="18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6" name="Oval 778"/>
            <p:cNvSpPr>
              <a:spLocks noChangeArrowheads="1"/>
            </p:cNvSpPr>
            <p:nvPr/>
          </p:nvSpPr>
          <p:spPr bwMode="auto">
            <a:xfrm>
              <a:off x="3348" y="223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7" name="Oval 779"/>
            <p:cNvSpPr>
              <a:spLocks noChangeArrowheads="1"/>
            </p:cNvSpPr>
            <p:nvPr/>
          </p:nvSpPr>
          <p:spPr bwMode="auto">
            <a:xfrm>
              <a:off x="3413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8" name="Oval 780"/>
            <p:cNvSpPr>
              <a:spLocks noChangeArrowheads="1"/>
            </p:cNvSpPr>
            <p:nvPr/>
          </p:nvSpPr>
          <p:spPr bwMode="auto">
            <a:xfrm>
              <a:off x="3478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9" name="Oval 781"/>
            <p:cNvSpPr>
              <a:spLocks noChangeArrowheads="1"/>
            </p:cNvSpPr>
            <p:nvPr/>
          </p:nvSpPr>
          <p:spPr bwMode="auto">
            <a:xfrm>
              <a:off x="3185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0" name="Oval 782"/>
            <p:cNvSpPr>
              <a:spLocks noChangeArrowheads="1"/>
            </p:cNvSpPr>
            <p:nvPr/>
          </p:nvSpPr>
          <p:spPr bwMode="auto">
            <a:xfrm>
              <a:off x="3192" y="209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" name="Oval 783"/>
            <p:cNvSpPr>
              <a:spLocks noChangeArrowheads="1"/>
            </p:cNvSpPr>
            <p:nvPr/>
          </p:nvSpPr>
          <p:spPr bwMode="auto">
            <a:xfrm>
              <a:off x="3732" y="155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" name="Oval 784"/>
            <p:cNvSpPr>
              <a:spLocks noChangeArrowheads="1"/>
            </p:cNvSpPr>
            <p:nvPr/>
          </p:nvSpPr>
          <p:spPr bwMode="auto">
            <a:xfrm>
              <a:off x="3205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3" name="Oval 785"/>
            <p:cNvSpPr>
              <a:spLocks noChangeArrowheads="1"/>
            </p:cNvSpPr>
            <p:nvPr/>
          </p:nvSpPr>
          <p:spPr bwMode="auto">
            <a:xfrm>
              <a:off x="3315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4" name="Oval 786"/>
            <p:cNvSpPr>
              <a:spLocks noChangeArrowheads="1"/>
            </p:cNvSpPr>
            <p:nvPr/>
          </p:nvSpPr>
          <p:spPr bwMode="auto">
            <a:xfrm>
              <a:off x="3432" y="22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5" name="Oval 787"/>
            <p:cNvSpPr>
              <a:spLocks noChangeArrowheads="1"/>
            </p:cNvSpPr>
            <p:nvPr/>
          </p:nvSpPr>
          <p:spPr bwMode="auto">
            <a:xfrm>
              <a:off x="3771" y="151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6" name="Oval 788"/>
            <p:cNvSpPr>
              <a:spLocks noChangeArrowheads="1"/>
            </p:cNvSpPr>
            <p:nvPr/>
          </p:nvSpPr>
          <p:spPr bwMode="auto">
            <a:xfrm>
              <a:off x="3302" y="216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7" name="Oval 789"/>
            <p:cNvSpPr>
              <a:spLocks noChangeArrowheads="1"/>
            </p:cNvSpPr>
            <p:nvPr/>
          </p:nvSpPr>
          <p:spPr bwMode="auto">
            <a:xfrm>
              <a:off x="3283" y="1938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8" name="Oval 790"/>
            <p:cNvSpPr>
              <a:spLocks noChangeArrowheads="1"/>
            </p:cNvSpPr>
            <p:nvPr/>
          </p:nvSpPr>
          <p:spPr bwMode="auto">
            <a:xfrm>
              <a:off x="3322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9" name="Oval 791"/>
            <p:cNvSpPr>
              <a:spLocks noChangeArrowheads="1"/>
            </p:cNvSpPr>
            <p:nvPr/>
          </p:nvSpPr>
          <p:spPr bwMode="auto">
            <a:xfrm>
              <a:off x="3263" y="187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0" name="Oval 792"/>
            <p:cNvSpPr>
              <a:spLocks noChangeArrowheads="1"/>
            </p:cNvSpPr>
            <p:nvPr/>
          </p:nvSpPr>
          <p:spPr bwMode="auto">
            <a:xfrm>
              <a:off x="3198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1" name="Oval 793"/>
            <p:cNvSpPr>
              <a:spLocks noChangeArrowheads="1"/>
            </p:cNvSpPr>
            <p:nvPr/>
          </p:nvSpPr>
          <p:spPr bwMode="auto">
            <a:xfrm>
              <a:off x="3296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2" name="Oval 794"/>
            <p:cNvSpPr>
              <a:spLocks noChangeArrowheads="1"/>
            </p:cNvSpPr>
            <p:nvPr/>
          </p:nvSpPr>
          <p:spPr bwMode="auto">
            <a:xfrm>
              <a:off x="3146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" name="Oval 795"/>
            <p:cNvSpPr>
              <a:spLocks noChangeArrowheads="1"/>
            </p:cNvSpPr>
            <p:nvPr/>
          </p:nvSpPr>
          <p:spPr bwMode="auto">
            <a:xfrm>
              <a:off x="3205" y="183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4" name="Oval 796"/>
            <p:cNvSpPr>
              <a:spLocks noChangeArrowheads="1"/>
            </p:cNvSpPr>
            <p:nvPr/>
          </p:nvSpPr>
          <p:spPr bwMode="auto">
            <a:xfrm>
              <a:off x="3166" y="205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5" name="Oval 797"/>
            <p:cNvSpPr>
              <a:spLocks noChangeArrowheads="1"/>
            </p:cNvSpPr>
            <p:nvPr/>
          </p:nvSpPr>
          <p:spPr bwMode="auto">
            <a:xfrm>
              <a:off x="3413" y="226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6" name="Oval 798"/>
            <p:cNvSpPr>
              <a:spLocks noChangeArrowheads="1"/>
            </p:cNvSpPr>
            <p:nvPr/>
          </p:nvSpPr>
          <p:spPr bwMode="auto">
            <a:xfrm>
              <a:off x="3283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7" name="Oval 799"/>
            <p:cNvSpPr>
              <a:spLocks noChangeArrowheads="1"/>
            </p:cNvSpPr>
            <p:nvPr/>
          </p:nvSpPr>
          <p:spPr bwMode="auto">
            <a:xfrm>
              <a:off x="3211" y="20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8" name="Oval 800"/>
            <p:cNvSpPr>
              <a:spLocks noChangeArrowheads="1"/>
            </p:cNvSpPr>
            <p:nvPr/>
          </p:nvSpPr>
          <p:spPr bwMode="auto">
            <a:xfrm>
              <a:off x="3263" y="213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9" name="Oval 801"/>
            <p:cNvSpPr>
              <a:spLocks noChangeArrowheads="1"/>
            </p:cNvSpPr>
            <p:nvPr/>
          </p:nvSpPr>
          <p:spPr bwMode="auto">
            <a:xfrm>
              <a:off x="3237" y="179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0" name="Oval 802"/>
            <p:cNvSpPr>
              <a:spLocks noChangeArrowheads="1"/>
            </p:cNvSpPr>
            <p:nvPr/>
          </p:nvSpPr>
          <p:spPr bwMode="auto">
            <a:xfrm>
              <a:off x="3146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" name="Oval 803"/>
            <p:cNvSpPr>
              <a:spLocks noChangeArrowheads="1"/>
            </p:cNvSpPr>
            <p:nvPr/>
          </p:nvSpPr>
          <p:spPr bwMode="auto">
            <a:xfrm>
              <a:off x="3153" y="2029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2" name="Oval 804"/>
            <p:cNvSpPr>
              <a:spLocks noChangeArrowheads="1"/>
            </p:cNvSpPr>
            <p:nvPr/>
          </p:nvSpPr>
          <p:spPr bwMode="auto">
            <a:xfrm>
              <a:off x="3309" y="195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3" name="Oval 805"/>
            <p:cNvSpPr>
              <a:spLocks noChangeArrowheads="1"/>
            </p:cNvSpPr>
            <p:nvPr/>
          </p:nvSpPr>
          <p:spPr bwMode="auto">
            <a:xfrm>
              <a:off x="3328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4" name="Oval 806"/>
            <p:cNvSpPr>
              <a:spLocks noChangeArrowheads="1"/>
            </p:cNvSpPr>
            <p:nvPr/>
          </p:nvSpPr>
          <p:spPr bwMode="auto">
            <a:xfrm>
              <a:off x="3270" y="207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5" name="Oval 807"/>
            <p:cNvSpPr>
              <a:spLocks noChangeArrowheads="1"/>
            </p:cNvSpPr>
            <p:nvPr/>
          </p:nvSpPr>
          <p:spPr bwMode="auto">
            <a:xfrm>
              <a:off x="3166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6" name="Oval 808"/>
            <p:cNvSpPr>
              <a:spLocks noChangeArrowheads="1"/>
            </p:cNvSpPr>
            <p:nvPr/>
          </p:nvSpPr>
          <p:spPr bwMode="auto">
            <a:xfrm>
              <a:off x="3283" y="210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7" name="Oval 809"/>
            <p:cNvSpPr>
              <a:spLocks noChangeArrowheads="1"/>
            </p:cNvSpPr>
            <p:nvPr/>
          </p:nvSpPr>
          <p:spPr bwMode="auto">
            <a:xfrm>
              <a:off x="3341" y="194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8" name="Oval 810"/>
            <p:cNvSpPr>
              <a:spLocks noChangeArrowheads="1"/>
            </p:cNvSpPr>
            <p:nvPr/>
          </p:nvSpPr>
          <p:spPr bwMode="auto">
            <a:xfrm>
              <a:off x="3452" y="202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9" name="Oval 811"/>
            <p:cNvSpPr>
              <a:spLocks noChangeArrowheads="1"/>
            </p:cNvSpPr>
            <p:nvPr/>
          </p:nvSpPr>
          <p:spPr bwMode="auto">
            <a:xfrm>
              <a:off x="3146" y="1938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0" name="Oval 812"/>
            <p:cNvSpPr>
              <a:spLocks noChangeArrowheads="1"/>
            </p:cNvSpPr>
            <p:nvPr/>
          </p:nvSpPr>
          <p:spPr bwMode="auto">
            <a:xfrm>
              <a:off x="3341" y="222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" name="Oval 813"/>
            <p:cNvSpPr>
              <a:spLocks noChangeArrowheads="1"/>
            </p:cNvSpPr>
            <p:nvPr/>
          </p:nvSpPr>
          <p:spPr bwMode="auto">
            <a:xfrm>
              <a:off x="3172" y="20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" name="Oval 814"/>
            <p:cNvSpPr>
              <a:spLocks noChangeArrowheads="1"/>
            </p:cNvSpPr>
            <p:nvPr/>
          </p:nvSpPr>
          <p:spPr bwMode="auto">
            <a:xfrm>
              <a:off x="3270" y="180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" name="Oval 815"/>
            <p:cNvSpPr>
              <a:spLocks noChangeArrowheads="1"/>
            </p:cNvSpPr>
            <p:nvPr/>
          </p:nvSpPr>
          <p:spPr bwMode="auto">
            <a:xfrm>
              <a:off x="3471" y="228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" name="Oval 816"/>
            <p:cNvSpPr>
              <a:spLocks noChangeArrowheads="1"/>
            </p:cNvSpPr>
            <p:nvPr/>
          </p:nvSpPr>
          <p:spPr bwMode="auto">
            <a:xfrm>
              <a:off x="3550" y="164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" name="Oval 817"/>
            <p:cNvSpPr>
              <a:spLocks noChangeArrowheads="1"/>
            </p:cNvSpPr>
            <p:nvPr/>
          </p:nvSpPr>
          <p:spPr bwMode="auto">
            <a:xfrm>
              <a:off x="3380" y="188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" name="Oval 818"/>
            <p:cNvSpPr>
              <a:spLocks noChangeArrowheads="1"/>
            </p:cNvSpPr>
            <p:nvPr/>
          </p:nvSpPr>
          <p:spPr bwMode="auto">
            <a:xfrm>
              <a:off x="3309" y="221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" name="Oval 819"/>
            <p:cNvSpPr>
              <a:spLocks noChangeArrowheads="1"/>
            </p:cNvSpPr>
            <p:nvPr/>
          </p:nvSpPr>
          <p:spPr bwMode="auto">
            <a:xfrm>
              <a:off x="3432" y="225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" name="Oval 820"/>
            <p:cNvSpPr>
              <a:spLocks noChangeArrowheads="1"/>
            </p:cNvSpPr>
            <p:nvPr/>
          </p:nvSpPr>
          <p:spPr bwMode="auto">
            <a:xfrm>
              <a:off x="3237" y="212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9" name="Oval 821"/>
            <p:cNvSpPr>
              <a:spLocks noChangeArrowheads="1"/>
            </p:cNvSpPr>
            <p:nvPr/>
          </p:nvSpPr>
          <p:spPr bwMode="auto">
            <a:xfrm>
              <a:off x="3237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0" name="Oval 822"/>
            <p:cNvSpPr>
              <a:spLocks noChangeArrowheads="1"/>
            </p:cNvSpPr>
            <p:nvPr/>
          </p:nvSpPr>
          <p:spPr bwMode="auto">
            <a:xfrm>
              <a:off x="3582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1" name="Oval 823"/>
            <p:cNvSpPr>
              <a:spLocks noChangeArrowheads="1"/>
            </p:cNvSpPr>
            <p:nvPr/>
          </p:nvSpPr>
          <p:spPr bwMode="auto">
            <a:xfrm>
              <a:off x="3641" y="15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2" name="Oval 824"/>
            <p:cNvSpPr>
              <a:spLocks noChangeArrowheads="1"/>
            </p:cNvSpPr>
            <p:nvPr/>
          </p:nvSpPr>
          <p:spPr bwMode="auto">
            <a:xfrm>
              <a:off x="3914" y="144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3" name="Oval 825"/>
            <p:cNvSpPr>
              <a:spLocks noChangeArrowheads="1"/>
            </p:cNvSpPr>
            <p:nvPr/>
          </p:nvSpPr>
          <p:spPr bwMode="auto">
            <a:xfrm>
              <a:off x="3257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4" name="Oval 826"/>
            <p:cNvSpPr>
              <a:spLocks noChangeArrowheads="1"/>
            </p:cNvSpPr>
            <p:nvPr/>
          </p:nvSpPr>
          <p:spPr bwMode="auto">
            <a:xfrm>
              <a:off x="3270" y="184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5" name="Oval 827"/>
            <p:cNvSpPr>
              <a:spLocks noChangeArrowheads="1"/>
            </p:cNvSpPr>
            <p:nvPr/>
          </p:nvSpPr>
          <p:spPr bwMode="auto">
            <a:xfrm>
              <a:off x="3237" y="180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6" name="Oval 828"/>
            <p:cNvSpPr>
              <a:spLocks noChangeArrowheads="1"/>
            </p:cNvSpPr>
            <p:nvPr/>
          </p:nvSpPr>
          <p:spPr bwMode="auto">
            <a:xfrm>
              <a:off x="3439" y="170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7" name="Oval 829"/>
            <p:cNvSpPr>
              <a:spLocks noChangeArrowheads="1"/>
            </p:cNvSpPr>
            <p:nvPr/>
          </p:nvSpPr>
          <p:spPr bwMode="auto">
            <a:xfrm>
              <a:off x="3530" y="196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8" name="Oval 830"/>
            <p:cNvSpPr>
              <a:spLocks noChangeArrowheads="1"/>
            </p:cNvSpPr>
            <p:nvPr/>
          </p:nvSpPr>
          <p:spPr bwMode="auto">
            <a:xfrm>
              <a:off x="3302" y="200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9" name="Oval 831"/>
            <p:cNvSpPr>
              <a:spLocks noChangeArrowheads="1"/>
            </p:cNvSpPr>
            <p:nvPr/>
          </p:nvSpPr>
          <p:spPr bwMode="auto">
            <a:xfrm>
              <a:off x="3231" y="206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0" name="Oval 832"/>
            <p:cNvSpPr>
              <a:spLocks noChangeArrowheads="1"/>
            </p:cNvSpPr>
            <p:nvPr/>
          </p:nvSpPr>
          <p:spPr bwMode="auto">
            <a:xfrm>
              <a:off x="3270" y="217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1" name="Oval 833"/>
            <p:cNvSpPr>
              <a:spLocks noChangeArrowheads="1"/>
            </p:cNvSpPr>
            <p:nvPr/>
          </p:nvSpPr>
          <p:spPr bwMode="auto">
            <a:xfrm>
              <a:off x="3244" y="207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2" name="Oval 834"/>
            <p:cNvSpPr>
              <a:spLocks noChangeArrowheads="1"/>
            </p:cNvSpPr>
            <p:nvPr/>
          </p:nvSpPr>
          <p:spPr bwMode="auto">
            <a:xfrm>
              <a:off x="3283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3" name="Oval 835"/>
            <p:cNvSpPr>
              <a:spLocks noChangeArrowheads="1"/>
            </p:cNvSpPr>
            <p:nvPr/>
          </p:nvSpPr>
          <p:spPr bwMode="auto">
            <a:xfrm>
              <a:off x="3387" y="22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4" name="Oval 836"/>
            <p:cNvSpPr>
              <a:spLocks noChangeArrowheads="1"/>
            </p:cNvSpPr>
            <p:nvPr/>
          </p:nvSpPr>
          <p:spPr bwMode="auto">
            <a:xfrm>
              <a:off x="3504" y="193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5" name="Oval 837"/>
            <p:cNvSpPr>
              <a:spLocks noChangeArrowheads="1"/>
            </p:cNvSpPr>
            <p:nvPr/>
          </p:nvSpPr>
          <p:spPr bwMode="auto">
            <a:xfrm>
              <a:off x="4253" y="133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6" name="Oval 838"/>
            <p:cNvSpPr>
              <a:spLocks noChangeArrowheads="1"/>
            </p:cNvSpPr>
            <p:nvPr/>
          </p:nvSpPr>
          <p:spPr bwMode="auto">
            <a:xfrm>
              <a:off x="3211" y="19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7" name="Oval 839"/>
            <p:cNvSpPr>
              <a:spLocks noChangeArrowheads="1"/>
            </p:cNvSpPr>
            <p:nvPr/>
          </p:nvSpPr>
          <p:spPr bwMode="auto">
            <a:xfrm>
              <a:off x="3315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8" name="Oval 840"/>
            <p:cNvSpPr>
              <a:spLocks noChangeArrowheads="1"/>
            </p:cNvSpPr>
            <p:nvPr/>
          </p:nvSpPr>
          <p:spPr bwMode="auto">
            <a:xfrm>
              <a:off x="3810" y="146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9" name="Oval 841"/>
            <p:cNvSpPr>
              <a:spLocks noChangeArrowheads="1"/>
            </p:cNvSpPr>
            <p:nvPr/>
          </p:nvSpPr>
          <p:spPr bwMode="auto">
            <a:xfrm>
              <a:off x="3504" y="2302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0" name="Oval 842"/>
            <p:cNvSpPr>
              <a:spLocks noChangeArrowheads="1"/>
            </p:cNvSpPr>
            <p:nvPr/>
          </p:nvSpPr>
          <p:spPr bwMode="auto">
            <a:xfrm>
              <a:off x="3328" y="2187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1" name="Oval 843"/>
            <p:cNvSpPr>
              <a:spLocks noChangeArrowheads="1"/>
            </p:cNvSpPr>
            <p:nvPr/>
          </p:nvSpPr>
          <p:spPr bwMode="auto">
            <a:xfrm>
              <a:off x="3374" y="169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2" name="Oval 844"/>
            <p:cNvSpPr>
              <a:spLocks noChangeArrowheads="1"/>
            </p:cNvSpPr>
            <p:nvPr/>
          </p:nvSpPr>
          <p:spPr bwMode="auto">
            <a:xfrm>
              <a:off x="3283" y="176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3" name="Oval 845"/>
            <p:cNvSpPr>
              <a:spLocks noChangeArrowheads="1"/>
            </p:cNvSpPr>
            <p:nvPr/>
          </p:nvSpPr>
          <p:spPr bwMode="auto">
            <a:xfrm>
              <a:off x="3387" y="1831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4" name="Oval 846"/>
            <p:cNvSpPr>
              <a:spLocks noChangeArrowheads="1"/>
            </p:cNvSpPr>
            <p:nvPr/>
          </p:nvSpPr>
          <p:spPr bwMode="auto">
            <a:xfrm>
              <a:off x="3491" y="229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5" name="Oval 847"/>
            <p:cNvSpPr>
              <a:spLocks noChangeArrowheads="1"/>
            </p:cNvSpPr>
            <p:nvPr/>
          </p:nvSpPr>
          <p:spPr bwMode="auto">
            <a:xfrm>
              <a:off x="3341" y="203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6" name="Oval 848"/>
            <p:cNvSpPr>
              <a:spLocks noChangeArrowheads="1"/>
            </p:cNvSpPr>
            <p:nvPr/>
          </p:nvSpPr>
          <p:spPr bwMode="auto">
            <a:xfrm>
              <a:off x="3341" y="2228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7" name="Oval 849"/>
            <p:cNvSpPr>
              <a:spLocks noChangeArrowheads="1"/>
            </p:cNvSpPr>
            <p:nvPr/>
          </p:nvSpPr>
          <p:spPr bwMode="auto">
            <a:xfrm>
              <a:off x="3185" y="191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8" name="Oval 850"/>
            <p:cNvSpPr>
              <a:spLocks noChangeArrowheads="1"/>
            </p:cNvSpPr>
            <p:nvPr/>
          </p:nvSpPr>
          <p:spPr bwMode="auto">
            <a:xfrm>
              <a:off x="3231" y="214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9" name="Oval 851"/>
            <p:cNvSpPr>
              <a:spLocks noChangeArrowheads="1"/>
            </p:cNvSpPr>
            <p:nvPr/>
          </p:nvSpPr>
          <p:spPr bwMode="auto">
            <a:xfrm>
              <a:off x="3901" y="147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0" name="Oval 852"/>
            <p:cNvSpPr>
              <a:spLocks noChangeArrowheads="1"/>
            </p:cNvSpPr>
            <p:nvPr/>
          </p:nvSpPr>
          <p:spPr bwMode="auto">
            <a:xfrm>
              <a:off x="3315" y="183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1" name="Oval 853"/>
            <p:cNvSpPr>
              <a:spLocks noChangeArrowheads="1"/>
            </p:cNvSpPr>
            <p:nvPr/>
          </p:nvSpPr>
          <p:spPr bwMode="auto">
            <a:xfrm>
              <a:off x="3628" y="191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2" name="Oval 854"/>
            <p:cNvSpPr>
              <a:spLocks noChangeArrowheads="1"/>
            </p:cNvSpPr>
            <p:nvPr/>
          </p:nvSpPr>
          <p:spPr bwMode="auto">
            <a:xfrm>
              <a:off x="3862" y="1450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3" name="Oval 855"/>
            <p:cNvSpPr>
              <a:spLocks noChangeArrowheads="1"/>
            </p:cNvSpPr>
            <p:nvPr/>
          </p:nvSpPr>
          <p:spPr bwMode="auto">
            <a:xfrm>
              <a:off x="3471" y="163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4" name="Oval 856"/>
            <p:cNvSpPr>
              <a:spLocks noChangeArrowheads="1"/>
            </p:cNvSpPr>
            <p:nvPr/>
          </p:nvSpPr>
          <p:spPr bwMode="auto">
            <a:xfrm>
              <a:off x="3361" y="2195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5" name="Oval 857"/>
            <p:cNvSpPr>
              <a:spLocks noChangeArrowheads="1"/>
            </p:cNvSpPr>
            <p:nvPr/>
          </p:nvSpPr>
          <p:spPr bwMode="auto">
            <a:xfrm>
              <a:off x="3289" y="1756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" name="Oval 858"/>
            <p:cNvSpPr>
              <a:spLocks noChangeArrowheads="1"/>
            </p:cNvSpPr>
            <p:nvPr/>
          </p:nvSpPr>
          <p:spPr bwMode="auto">
            <a:xfrm>
              <a:off x="3178" y="1913"/>
              <a:ext cx="26" cy="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7" name="Oval 859"/>
            <p:cNvSpPr>
              <a:spLocks noChangeArrowheads="1"/>
            </p:cNvSpPr>
            <p:nvPr/>
          </p:nvSpPr>
          <p:spPr bwMode="auto">
            <a:xfrm>
              <a:off x="3693" y="1533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8" name="Oval 860"/>
            <p:cNvSpPr>
              <a:spLocks noChangeArrowheads="1"/>
            </p:cNvSpPr>
            <p:nvPr/>
          </p:nvSpPr>
          <p:spPr bwMode="auto">
            <a:xfrm>
              <a:off x="3563" y="1599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9" name="Oval 861"/>
            <p:cNvSpPr>
              <a:spLocks noChangeArrowheads="1"/>
            </p:cNvSpPr>
            <p:nvPr/>
          </p:nvSpPr>
          <p:spPr bwMode="auto">
            <a:xfrm>
              <a:off x="4077" y="1392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0" name="Oval 862"/>
            <p:cNvSpPr>
              <a:spLocks noChangeArrowheads="1"/>
            </p:cNvSpPr>
            <p:nvPr/>
          </p:nvSpPr>
          <p:spPr bwMode="auto">
            <a:xfrm>
              <a:off x="3465" y="1814"/>
              <a:ext cx="26" cy="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1" name="Freeform 863"/>
          <p:cNvSpPr>
            <a:spLocks/>
          </p:cNvSpPr>
          <p:nvPr/>
        </p:nvSpPr>
        <p:spPr bwMode="auto">
          <a:xfrm>
            <a:off x="5299228" y="1680805"/>
            <a:ext cx="1825692" cy="1080328"/>
          </a:xfrm>
          <a:custGeom>
            <a:avLst/>
            <a:gdLst>
              <a:gd name="T0" fmla="*/ 522288 w 1082"/>
              <a:gd name="T1" fmla="*/ 1104900 h 696"/>
              <a:gd name="T2" fmla="*/ 198438 w 1082"/>
              <a:gd name="T3" fmla="*/ 723900 h 696"/>
              <a:gd name="T4" fmla="*/ 1717675 w 1082"/>
              <a:gd name="T5" fmla="*/ 0 h 6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2" h="696">
                <a:moveTo>
                  <a:pt x="329" y="696"/>
                </a:moveTo>
                <a:cubicBezTo>
                  <a:pt x="295" y="656"/>
                  <a:pt x="0" y="572"/>
                  <a:pt x="125" y="456"/>
                </a:cubicBezTo>
                <a:cubicBezTo>
                  <a:pt x="250" y="340"/>
                  <a:pt x="883" y="95"/>
                  <a:pt x="108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" name="Freeform 864"/>
          <p:cNvSpPr>
            <a:spLocks/>
          </p:cNvSpPr>
          <p:nvPr/>
        </p:nvSpPr>
        <p:spPr bwMode="auto">
          <a:xfrm>
            <a:off x="5196041" y="2770658"/>
            <a:ext cx="644525" cy="533651"/>
          </a:xfrm>
          <a:custGeom>
            <a:avLst/>
            <a:gdLst>
              <a:gd name="T0" fmla="*/ 349250 w 406"/>
              <a:gd name="T1" fmla="*/ 561975 h 354"/>
              <a:gd name="T2" fmla="*/ 49213 w 406"/>
              <a:gd name="T3" fmla="*/ 266700 h 354"/>
              <a:gd name="T4" fmla="*/ 644525 w 406"/>
              <a:gd name="T5" fmla="*/ 0 h 3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354">
                <a:moveTo>
                  <a:pt x="220" y="354"/>
                </a:moveTo>
                <a:cubicBezTo>
                  <a:pt x="189" y="323"/>
                  <a:pt x="0" y="227"/>
                  <a:pt x="31" y="168"/>
                </a:cubicBezTo>
                <a:cubicBezTo>
                  <a:pt x="62" y="109"/>
                  <a:pt x="328" y="35"/>
                  <a:pt x="40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3" name="Freeform 865"/>
          <p:cNvSpPr>
            <a:spLocks/>
          </p:cNvSpPr>
          <p:nvPr/>
        </p:nvSpPr>
        <p:spPr bwMode="auto">
          <a:xfrm>
            <a:off x="4988078" y="1696661"/>
            <a:ext cx="2126271" cy="1614575"/>
          </a:xfrm>
          <a:custGeom>
            <a:avLst/>
            <a:gdLst>
              <a:gd name="T0" fmla="*/ 542925 w 1274"/>
              <a:gd name="T1" fmla="*/ 1714500 h 1080"/>
              <a:gd name="T2" fmla="*/ 55563 w 1274"/>
              <a:gd name="T3" fmla="*/ 1258888 h 1080"/>
              <a:gd name="T4" fmla="*/ 327025 w 1274"/>
              <a:gd name="T5" fmla="*/ 782638 h 1080"/>
              <a:gd name="T6" fmla="*/ 2022475 w 1274"/>
              <a:gd name="T7" fmla="*/ 0 h 10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4" h="1080">
                <a:moveTo>
                  <a:pt x="342" y="1080"/>
                </a:moveTo>
                <a:cubicBezTo>
                  <a:pt x="291" y="1032"/>
                  <a:pt x="58" y="891"/>
                  <a:pt x="35" y="793"/>
                </a:cubicBezTo>
                <a:cubicBezTo>
                  <a:pt x="12" y="695"/>
                  <a:pt x="0" y="625"/>
                  <a:pt x="206" y="493"/>
                </a:cubicBezTo>
                <a:cubicBezTo>
                  <a:pt x="412" y="361"/>
                  <a:pt x="1052" y="103"/>
                  <a:pt x="1274" y="0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4" name="Group 867"/>
          <p:cNvGrpSpPr>
            <a:grpSpLocks/>
          </p:cNvGrpSpPr>
          <p:nvPr/>
        </p:nvGrpSpPr>
        <p:grpSpPr bwMode="auto">
          <a:xfrm>
            <a:off x="5469090" y="1272059"/>
            <a:ext cx="2012949" cy="2343150"/>
            <a:chOff x="3517" y="1034"/>
            <a:chExt cx="1268" cy="1476"/>
          </a:xfrm>
        </p:grpSpPr>
        <p:grpSp>
          <p:nvGrpSpPr>
            <p:cNvPr id="975" name="Group 868"/>
            <p:cNvGrpSpPr>
              <a:grpSpLocks/>
            </p:cNvGrpSpPr>
            <p:nvPr/>
          </p:nvGrpSpPr>
          <p:grpSpPr bwMode="auto">
            <a:xfrm>
              <a:off x="3517" y="1034"/>
              <a:ext cx="1268" cy="1476"/>
              <a:chOff x="3517" y="1034"/>
              <a:chExt cx="1268" cy="1476"/>
            </a:xfrm>
          </p:grpSpPr>
          <p:sp>
            <p:nvSpPr>
              <p:cNvPr id="978" name="Oval 870"/>
              <p:cNvSpPr>
                <a:spLocks noChangeArrowheads="1"/>
              </p:cNvSpPr>
              <p:nvPr/>
            </p:nvSpPr>
            <p:spPr bwMode="auto">
              <a:xfrm>
                <a:off x="4526" y="1256"/>
                <a:ext cx="88" cy="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979" name="Object 87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597" y="2279"/>
              <a:ext cx="125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2" name="Egyenlet" r:id="rId8" imgW="88707" imgH="164742" progId="Equation.3">
                      <p:embed/>
                    </p:oleObj>
                  </mc:Choice>
                  <mc:Fallback>
                    <p:oleObj name="Egyenlet" r:id="rId8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" y="2279"/>
                            <a:ext cx="125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0" name="Object 87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607" y="1034"/>
              <a:ext cx="17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3" name="Egyenlet" r:id="rId10" imgW="126890" imgH="190335" progId="Equation.3">
                      <p:embed/>
                    </p:oleObj>
                  </mc:Choice>
                  <mc:Fallback>
                    <p:oleObj name="Egyenlet" r:id="rId10" imgW="126890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7" y="1034"/>
                            <a:ext cx="17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1" name="Object 87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811" y="1928"/>
              <a:ext cx="178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4" name="Egyenlet" r:id="rId12" imgW="126725" imgH="177415" progId="Equation.3">
                      <p:embed/>
                    </p:oleObj>
                  </mc:Choice>
                  <mc:Fallback>
                    <p:oleObj name="Egyenlet" r:id="rId12" imgW="126725" imgH="17741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1" y="1928"/>
                            <a:ext cx="178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83" name="Oval 875"/>
              <p:cNvSpPr>
                <a:spLocks noChangeArrowheads="1"/>
              </p:cNvSpPr>
              <p:nvPr/>
            </p:nvSpPr>
            <p:spPr bwMode="auto">
              <a:xfrm>
                <a:off x="3517" y="2302"/>
                <a:ext cx="26" cy="3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8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6" name="Oval 878"/>
              <p:cNvSpPr>
                <a:spLocks noChangeArrowheads="1"/>
              </p:cNvSpPr>
              <p:nvPr/>
            </p:nvSpPr>
            <p:spPr bwMode="auto">
              <a:xfrm>
                <a:off x="3726" y="1972"/>
                <a:ext cx="26" cy="3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8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9" name="Oval 881"/>
              <p:cNvSpPr>
                <a:spLocks noChangeArrowheads="1"/>
              </p:cNvSpPr>
              <p:nvPr/>
            </p:nvSpPr>
            <p:spPr bwMode="auto">
              <a:xfrm>
                <a:off x="3517" y="2311"/>
                <a:ext cx="26" cy="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7" name="Oval 869"/>
              <p:cNvSpPr>
                <a:spLocks noChangeArrowheads="1"/>
              </p:cNvSpPr>
              <p:nvPr/>
            </p:nvSpPr>
            <p:spPr bwMode="auto">
              <a:xfrm>
                <a:off x="3518" y="2248"/>
                <a:ext cx="88" cy="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6" name="Oval 890"/>
            <p:cNvSpPr>
              <a:spLocks noChangeArrowheads="1"/>
            </p:cNvSpPr>
            <p:nvPr/>
          </p:nvSpPr>
          <p:spPr bwMode="auto">
            <a:xfrm>
              <a:off x="3696" y="1938"/>
              <a:ext cx="88" cy="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8" name="Ellipszis 997"/>
          <p:cNvSpPr/>
          <p:nvPr/>
        </p:nvSpPr>
        <p:spPr>
          <a:xfrm>
            <a:off x="4944634" y="2382914"/>
            <a:ext cx="135172" cy="1192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animBg="1"/>
      <p:bldP spid="972" grpId="0" animBg="1"/>
      <p:bldP spid="973" grpId="0" animBg="1"/>
      <p:bldP spid="9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Kockázatdiverzifikáció</a:t>
            </a:r>
          </a:p>
          <a:p>
            <a:pPr lvl="1"/>
            <a:r>
              <a:rPr lang="hu-HU" dirty="0" err="1"/>
              <a:t>Markowitz</a:t>
            </a:r>
            <a:r>
              <a:rPr lang="hu-HU" dirty="0"/>
              <a:t> </a:t>
            </a:r>
            <a:r>
              <a:rPr lang="hu-HU" i="1" dirty="0" smtClean="0"/>
              <a:t>„</a:t>
            </a:r>
            <a:r>
              <a:rPr lang="hu-HU" i="1" dirty="0"/>
              <a:t>A diverzifikáció megfigyelhető és érzékelhető, domináns magatartási szabály, amely sem mint hipotézis, sem mint alapelv nem vethető el</a:t>
            </a:r>
            <a:r>
              <a:rPr lang="hu-HU" i="1" dirty="0" smtClean="0"/>
              <a:t>.”</a:t>
            </a:r>
            <a:endParaRPr lang="hu-HU" dirty="0" smtClean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Ilyenkor a két szélsőséges eset</a:t>
            </a:r>
          </a:p>
          <a:p>
            <a:pPr lvl="1"/>
            <a:r>
              <a:rPr lang="hu-HU" dirty="0"/>
              <a:t>1-es </a:t>
            </a:r>
            <a:r>
              <a:rPr lang="hu-HU" dirty="0" smtClean="0"/>
              <a:t>korrelációk</a:t>
            </a:r>
          </a:p>
          <a:p>
            <a:pPr lvl="2"/>
            <a:r>
              <a:rPr lang="hu-HU" dirty="0" smtClean="0"/>
              <a:t>Teljes függőség</a:t>
            </a:r>
            <a:endParaRPr lang="hu-HU" dirty="0"/>
          </a:p>
          <a:p>
            <a:pPr lvl="1"/>
            <a:r>
              <a:rPr lang="hu-HU" dirty="0" err="1"/>
              <a:t>0-ás</a:t>
            </a:r>
            <a:r>
              <a:rPr lang="hu-HU" dirty="0"/>
              <a:t> </a:t>
            </a:r>
            <a:r>
              <a:rPr lang="hu-HU" dirty="0" smtClean="0"/>
              <a:t>korrelációk</a:t>
            </a:r>
          </a:p>
          <a:p>
            <a:pPr lvl="2"/>
            <a:r>
              <a:rPr lang="hu-HU" dirty="0" smtClean="0"/>
              <a:t>Teljes függetlenség</a:t>
            </a:r>
            <a:endParaRPr lang="hu-HU" dirty="0"/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2.2.2 Sokelemű </a:t>
            </a:r>
            <a:r>
              <a:rPr lang="hu-HU" dirty="0"/>
              <a:t>portfóliók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dirty="0"/>
              <a:t> elem közötti korreláció </a:t>
            </a:r>
            <a:r>
              <a:rPr lang="hu-HU" dirty="0" smtClean="0"/>
              <a:t>1</a:t>
            </a:r>
          </a:p>
          <a:p>
            <a:pPr lvl="1"/>
            <a:r>
              <a:rPr lang="hu-HU" dirty="0" smtClean="0"/>
              <a:t>Teljes függőség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17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310099" y="2130944"/>
          <a:ext cx="3951799" cy="241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2921000" imgH="1752600" progId="Equation.3">
                  <p:embed/>
                </p:oleObj>
              </mc:Choice>
              <mc:Fallback>
                <p:oleObj name="Equation" r:id="rId4" imgW="2921000" imgH="175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99" y="2130944"/>
                        <a:ext cx="3951799" cy="2412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/>
          </p:nvPr>
        </p:nvGraphicFramePr>
        <p:xfrm>
          <a:off x="4884738" y="2041512"/>
          <a:ext cx="352583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6" imgW="2577960" imgH="1168200" progId="Equation.3">
                  <p:embed/>
                </p:oleObj>
              </mc:Choice>
              <mc:Fallback>
                <p:oleObj name="Equation" r:id="rId6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2041512"/>
                        <a:ext cx="3525837" cy="165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4"/>
          <p:cNvSpPr txBox="1">
            <a:spLocks/>
          </p:cNvSpPr>
          <p:nvPr/>
        </p:nvSpPr>
        <p:spPr>
          <a:xfrm>
            <a:off x="890545" y="1653872"/>
            <a:ext cx="3196425" cy="580445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11" lvl="1" indent="0">
              <a:buFont typeface="Euphemia" pitchFamily="34" charset="0"/>
              <a:buNone/>
            </a:pPr>
            <a:r>
              <a:rPr lang="hu-HU" sz="2000" dirty="0" smtClean="0">
                <a:solidFill>
                  <a:srgbClr val="465562"/>
                </a:solidFill>
              </a:rPr>
              <a:t>Általános eset</a:t>
            </a:r>
            <a:endParaRPr lang="hu-HU" sz="2000" dirty="0">
              <a:solidFill>
                <a:srgbClr val="465562"/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778730" y="1599541"/>
            <a:ext cx="3991554" cy="580445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11" lvl="1" indent="0">
              <a:buFont typeface="Euphemia" pitchFamily="34" charset="0"/>
              <a:buNone/>
            </a:pPr>
            <a:r>
              <a:rPr lang="hu-HU" sz="2000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dirty="0" smtClean="0">
                <a:solidFill>
                  <a:srgbClr val="465562"/>
                </a:solidFill>
              </a:rPr>
              <a:t> </a:t>
            </a:r>
            <a:r>
              <a:rPr lang="hu-HU" sz="2000" dirty="0">
                <a:solidFill>
                  <a:srgbClr val="465562"/>
                </a:solidFill>
              </a:rPr>
              <a:t>darab </a:t>
            </a:r>
            <a:r>
              <a:rPr lang="hu-HU" sz="2000" dirty="0" smtClean="0">
                <a:solidFill>
                  <a:srgbClr val="465562"/>
                </a:solidFill>
              </a:rPr>
              <a:t>„egyforma” rész</a:t>
            </a:r>
            <a:endParaRPr lang="hu-HU" sz="2000" dirty="0">
              <a:solidFill>
                <a:srgbClr val="465562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627321" y="3891516"/>
            <a:ext cx="1233377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6531935" y="2746744"/>
            <a:ext cx="1233377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  <p:bldP spid="13" grpId="0" build="p"/>
      <p:bldP spid="6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1016" name="Group 21"/>
          <p:cNvGrpSpPr>
            <a:grpSpLocks/>
          </p:cNvGrpSpPr>
          <p:nvPr/>
        </p:nvGrpSpPr>
        <p:grpSpPr bwMode="auto">
          <a:xfrm>
            <a:off x="1143843" y="764540"/>
            <a:ext cx="7192963" cy="4030663"/>
            <a:chOff x="415" y="1288"/>
            <a:chExt cx="4531" cy="2539"/>
          </a:xfrm>
        </p:grpSpPr>
        <p:sp>
          <p:nvSpPr>
            <p:cNvPr id="1017" name="Line 22"/>
            <p:cNvSpPr>
              <a:spLocks noChangeShapeType="1"/>
            </p:cNvSpPr>
            <p:nvPr/>
          </p:nvSpPr>
          <p:spPr bwMode="auto">
            <a:xfrm>
              <a:off x="873" y="1288"/>
              <a:ext cx="0" cy="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8" name="Line 23"/>
            <p:cNvSpPr>
              <a:spLocks noChangeShapeType="1"/>
            </p:cNvSpPr>
            <p:nvPr/>
          </p:nvSpPr>
          <p:spPr bwMode="auto">
            <a:xfrm flipH="1">
              <a:off x="859" y="3616"/>
              <a:ext cx="3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aphicFrame>
          <p:nvGraphicFramePr>
            <p:cNvPr id="1019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15" y="1320"/>
            <a:ext cx="46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9" name="Equation" r:id="rId4" imgW="368280" imgH="203040" progId="Equation.3">
                    <p:embed/>
                  </p:oleObj>
                </mc:Choice>
                <mc:Fallback>
                  <p:oleObj name="Equation" r:id="rId4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320"/>
                          <a:ext cx="46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0" name="Text Box 25"/>
            <p:cNvSpPr txBox="1">
              <a:spLocks noChangeArrowheads="1"/>
            </p:cNvSpPr>
            <p:nvPr/>
          </p:nvSpPr>
          <p:spPr bwMode="auto">
            <a:xfrm>
              <a:off x="4338" y="3577"/>
              <a:ext cx="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i="1" dirty="0" smtClean="0">
                  <a:solidFill>
                    <a:srgbClr val="000000"/>
                  </a:solidFill>
                </a:rPr>
                <a:t>n</a:t>
              </a:r>
              <a:endParaRPr lang="hu-HU" sz="2000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4378325" y="704850"/>
          <a:ext cx="1069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6" imgW="609480" imgH="228600" progId="Equation.3">
                  <p:embed/>
                </p:oleObj>
              </mc:Choice>
              <mc:Fallback>
                <p:oleObj name="Equation" r:id="rId6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704850"/>
                        <a:ext cx="1069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gyenes összekötő 5"/>
          <p:cNvCxnSpPr/>
          <p:nvPr/>
        </p:nvCxnSpPr>
        <p:spPr>
          <a:xfrm>
            <a:off x="1868557" y="1590261"/>
            <a:ext cx="5542059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884179" y="1357745"/>
          <a:ext cx="935241" cy="3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79" y="1357745"/>
                        <a:ext cx="935241" cy="370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8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Az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dirty="0"/>
              <a:t> elem közötti korreláció </a:t>
            </a:r>
            <a:r>
              <a:rPr lang="hu-HU" dirty="0" smtClean="0"/>
              <a:t>0</a:t>
            </a:r>
          </a:p>
          <a:p>
            <a:pPr lvl="1"/>
            <a:r>
              <a:rPr lang="hu-HU" dirty="0" smtClean="0"/>
              <a:t>Teljes függetlenség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19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" name="Tartalom helye 4"/>
          <p:cNvSpPr txBox="1">
            <a:spLocks/>
          </p:cNvSpPr>
          <p:nvPr/>
        </p:nvSpPr>
        <p:spPr>
          <a:xfrm>
            <a:off x="890545" y="1701578"/>
            <a:ext cx="3196425" cy="580445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11" lvl="1" indent="0">
              <a:buFont typeface="Euphemia" pitchFamily="34" charset="0"/>
              <a:buNone/>
            </a:pPr>
            <a:r>
              <a:rPr lang="hu-HU" sz="2000" dirty="0" smtClean="0">
                <a:solidFill>
                  <a:srgbClr val="465562"/>
                </a:solidFill>
              </a:rPr>
              <a:t>Általános eset</a:t>
            </a:r>
            <a:endParaRPr lang="hu-HU" sz="2000" dirty="0">
              <a:solidFill>
                <a:srgbClr val="465562"/>
              </a:solidFill>
            </a:endParaRP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4786681" y="1702904"/>
            <a:ext cx="3991554" cy="580445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11" lvl="1" indent="0">
              <a:buFont typeface="Euphemia" pitchFamily="34" charset="0"/>
              <a:buNone/>
            </a:pPr>
            <a:r>
              <a:rPr lang="hu-HU" sz="2000" i="1" dirty="0" smtClean="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dirty="0" smtClean="0">
                <a:solidFill>
                  <a:srgbClr val="465562"/>
                </a:solidFill>
              </a:rPr>
              <a:t> </a:t>
            </a:r>
            <a:r>
              <a:rPr lang="hu-HU" sz="2000" dirty="0">
                <a:solidFill>
                  <a:srgbClr val="465562"/>
                </a:solidFill>
              </a:rPr>
              <a:t>darab </a:t>
            </a:r>
            <a:r>
              <a:rPr lang="hu-HU" sz="2000" dirty="0" smtClean="0">
                <a:solidFill>
                  <a:srgbClr val="465562"/>
                </a:solidFill>
              </a:rPr>
              <a:t>„egyforma” rész</a:t>
            </a:r>
            <a:endParaRPr lang="hu-HU" sz="2000" dirty="0">
              <a:solidFill>
                <a:srgbClr val="465562"/>
              </a:solidFill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122392" y="2313829"/>
          <a:ext cx="3782224" cy="77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4" imgW="2527300" imgH="508000" progId="Equation.3">
                  <p:embed/>
                </p:oleObj>
              </mc:Choice>
              <mc:Fallback>
                <p:oleObj name="Equation" r:id="rId4" imgW="2527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2" y="2313829"/>
                        <a:ext cx="3782224" cy="771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/>
          </p:nvPr>
        </p:nvGraphicFramePr>
        <p:xfrm>
          <a:off x="4753680" y="2173287"/>
          <a:ext cx="3659934" cy="252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6" imgW="2717640" imgH="1803240" progId="Equation.3">
                  <p:embed/>
                </p:oleObj>
              </mc:Choice>
              <mc:Fallback>
                <p:oleObj name="Equation" r:id="rId6" imgW="271764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680" y="2173287"/>
                        <a:ext cx="3659934" cy="2525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lipszis 14"/>
          <p:cNvSpPr/>
          <p:nvPr/>
        </p:nvSpPr>
        <p:spPr>
          <a:xfrm>
            <a:off x="7400262" y="3732027"/>
            <a:ext cx="999460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  <p:bldP spid="13" grpId="0" build="p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Homo </a:t>
            </a:r>
            <a:r>
              <a:rPr lang="hu-HU" dirty="0" err="1" smtClean="0"/>
              <a:t>oeconomicusi</a:t>
            </a:r>
            <a:r>
              <a:rPr lang="hu-HU" dirty="0" smtClean="0"/>
              <a:t> döntés kockázatos helyzetekben</a:t>
            </a:r>
          </a:p>
          <a:p>
            <a:pPr lvl="1"/>
            <a:r>
              <a:rPr lang="hu-HU" dirty="0" smtClean="0"/>
              <a:t>1</a:t>
            </a:r>
            <a:r>
              <a:rPr lang="hu-HU" dirty="0"/>
              <a:t>) </a:t>
            </a:r>
            <a:r>
              <a:rPr lang="hu-HU" dirty="0" smtClean="0"/>
              <a:t>Számba veszi a kockázatos választási lehetőségeket; </a:t>
            </a:r>
          </a:p>
          <a:p>
            <a:pPr lvl="1"/>
            <a:r>
              <a:rPr lang="hu-HU" dirty="0" smtClean="0"/>
              <a:t>2</a:t>
            </a:r>
            <a:r>
              <a:rPr lang="hu-HU" dirty="0"/>
              <a:t>) </a:t>
            </a:r>
            <a:r>
              <a:rPr lang="hu-HU" dirty="0" smtClean="0"/>
              <a:t>Meghatározza </a:t>
            </a:r>
            <a:r>
              <a:rPr lang="hu-HU" dirty="0"/>
              <a:t>e </a:t>
            </a:r>
            <a:r>
              <a:rPr lang="hu-HU" dirty="0" smtClean="0"/>
              <a:t>kockázatos lehetőségek </a:t>
            </a:r>
            <a:r>
              <a:rPr lang="hu-HU" dirty="0"/>
              <a:t>lehetséges </a:t>
            </a:r>
            <a:r>
              <a:rPr lang="hu-HU" dirty="0" smtClean="0"/>
              <a:t>kimeneteleit (</a:t>
            </a:r>
            <a:r>
              <a:rPr lang="hu-HU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hu-HU" i="1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hu-HU" dirty="0" smtClean="0"/>
              <a:t>) és ezekhez </a:t>
            </a:r>
            <a:r>
              <a:rPr lang="hu-HU" dirty="0"/>
              <a:t>bekövetkezési valószínűségeket </a:t>
            </a:r>
            <a:r>
              <a:rPr lang="hu-HU" dirty="0" smtClean="0"/>
              <a:t>(</a:t>
            </a:r>
            <a:r>
              <a:rPr lang="hu-HU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hu-HU" i="1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hu-HU" dirty="0"/>
              <a:t>) is </a:t>
            </a:r>
            <a:r>
              <a:rPr lang="hu-HU" dirty="0" smtClean="0"/>
              <a:t>rendel; </a:t>
            </a:r>
          </a:p>
          <a:p>
            <a:pPr lvl="1"/>
            <a:r>
              <a:rPr lang="hu-HU" dirty="0" smtClean="0"/>
              <a:t>3</a:t>
            </a:r>
            <a:r>
              <a:rPr lang="hu-HU" dirty="0"/>
              <a:t>) </a:t>
            </a:r>
            <a:r>
              <a:rPr lang="hu-HU" dirty="0" smtClean="0"/>
              <a:t>Az </a:t>
            </a:r>
            <a:r>
              <a:rPr lang="hu-HU" dirty="0"/>
              <a:t>összevethetőséghez </a:t>
            </a:r>
            <a:r>
              <a:rPr lang="hu-HU" dirty="0" smtClean="0"/>
              <a:t>(várható) hasznossági </a:t>
            </a:r>
            <a:r>
              <a:rPr lang="hu-HU" dirty="0"/>
              <a:t>értéket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hu-HU" dirty="0" smtClean="0"/>
              <a:t> </a:t>
            </a:r>
            <a:r>
              <a:rPr lang="hu-HU" dirty="0"/>
              <a:t>rendel </a:t>
            </a:r>
            <a:r>
              <a:rPr lang="hu-HU" dirty="0" smtClean="0"/>
              <a:t>e kockázatos lehetőségekhez.</a:t>
            </a:r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3873355" y="3967884"/>
          <a:ext cx="2463775" cy="59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1307532" imgH="317362" progId="Equation.3">
                  <p:embed/>
                </p:oleObj>
              </mc:Choice>
              <mc:Fallback>
                <p:oleObj name="Equation" r:id="rId4" imgW="1307532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355" y="3967884"/>
                        <a:ext cx="2463775" cy="59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1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99" name="Freeform 4"/>
          <p:cNvSpPr>
            <a:spLocks/>
          </p:cNvSpPr>
          <p:nvPr/>
        </p:nvSpPr>
        <p:spPr bwMode="auto">
          <a:xfrm>
            <a:off x="1884459" y="1607503"/>
            <a:ext cx="5515721" cy="2813422"/>
          </a:xfrm>
          <a:custGeom>
            <a:avLst/>
            <a:gdLst>
              <a:gd name="T0" fmla="*/ 0 w 1576"/>
              <a:gd name="T1" fmla="*/ 0 h 1765"/>
              <a:gd name="T2" fmla="*/ 1067598 w 1576"/>
              <a:gd name="T3" fmla="*/ 1588759 h 1765"/>
              <a:gd name="T4" fmla="*/ 5392737 w 1576"/>
              <a:gd name="T5" fmla="*/ 1899603 h 17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6" h="1765">
                <a:moveTo>
                  <a:pt x="0" y="0"/>
                </a:moveTo>
                <a:cubicBezTo>
                  <a:pt x="24" y="589"/>
                  <a:pt x="49" y="1179"/>
                  <a:pt x="312" y="1472"/>
                </a:cubicBezTo>
                <a:cubicBezTo>
                  <a:pt x="575" y="1765"/>
                  <a:pt x="1075" y="1762"/>
                  <a:pt x="1576" y="176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016" name="Group 21"/>
          <p:cNvGrpSpPr>
            <a:grpSpLocks/>
          </p:cNvGrpSpPr>
          <p:nvPr/>
        </p:nvGrpSpPr>
        <p:grpSpPr bwMode="auto">
          <a:xfrm>
            <a:off x="1143843" y="764540"/>
            <a:ext cx="7192963" cy="4030663"/>
            <a:chOff x="415" y="1288"/>
            <a:chExt cx="4531" cy="2539"/>
          </a:xfrm>
        </p:grpSpPr>
        <p:sp>
          <p:nvSpPr>
            <p:cNvPr id="1017" name="Line 22"/>
            <p:cNvSpPr>
              <a:spLocks noChangeShapeType="1"/>
            </p:cNvSpPr>
            <p:nvPr/>
          </p:nvSpPr>
          <p:spPr bwMode="auto">
            <a:xfrm>
              <a:off x="873" y="1288"/>
              <a:ext cx="0" cy="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8" name="Line 23"/>
            <p:cNvSpPr>
              <a:spLocks noChangeShapeType="1"/>
            </p:cNvSpPr>
            <p:nvPr/>
          </p:nvSpPr>
          <p:spPr bwMode="auto">
            <a:xfrm flipH="1">
              <a:off x="859" y="3616"/>
              <a:ext cx="3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aphicFrame>
          <p:nvGraphicFramePr>
            <p:cNvPr id="1019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15" y="1320"/>
            <a:ext cx="46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name="Equation" r:id="rId4" imgW="368280" imgH="203040" progId="Equation.3">
                    <p:embed/>
                  </p:oleObj>
                </mc:Choice>
                <mc:Fallback>
                  <p:oleObj name="Equation" r:id="rId4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320"/>
                          <a:ext cx="46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0" name="Text Box 25"/>
            <p:cNvSpPr txBox="1">
              <a:spLocks noChangeArrowheads="1"/>
            </p:cNvSpPr>
            <p:nvPr/>
          </p:nvSpPr>
          <p:spPr bwMode="auto">
            <a:xfrm>
              <a:off x="4338" y="3577"/>
              <a:ext cx="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i="1" dirty="0" smtClean="0">
                  <a:solidFill>
                    <a:srgbClr val="000000"/>
                  </a:solidFill>
                </a:rPr>
                <a:t>n</a:t>
              </a:r>
              <a:endParaRPr lang="hu-HU" sz="2000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4355783" y="704850"/>
          <a:ext cx="1114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6" imgW="634680" imgH="228600" progId="Equation.3">
                  <p:embed/>
                </p:oleObj>
              </mc:Choice>
              <mc:Fallback>
                <p:oleObj name="Equation" r:id="rId6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783" y="704850"/>
                        <a:ext cx="11144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884238" y="1357313"/>
          <a:ext cx="9350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357313"/>
                        <a:ext cx="9350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 flipH="1">
            <a:off x="1835727" y="1607128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868557" y="1606163"/>
            <a:ext cx="5542059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2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Összefoglalva</a:t>
            </a:r>
          </a:p>
          <a:p>
            <a:pPr lvl="1"/>
            <a:r>
              <a:rPr lang="hu-HU" dirty="0" smtClean="0"/>
              <a:t>Egy </a:t>
            </a:r>
            <a:r>
              <a:rPr lang="hu-HU" dirty="0"/>
              <a:t>sokelemű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dirty="0"/>
              <a:t> portfólió szórása együttmozgó részek esetén a részek átlagos szórásához tart, független részek esetén viszont a nullához. 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21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3085106" y="2329732"/>
          <a:ext cx="2608029" cy="19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1485900" imgH="1092200" progId="Equation.3">
                  <p:embed/>
                </p:oleObj>
              </mc:Choice>
              <mc:Fallback>
                <p:oleObj name="Equation" r:id="rId4" imgW="14859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106" y="2329732"/>
                        <a:ext cx="2608029" cy="1986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9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Köztes esetek</a:t>
            </a:r>
          </a:p>
          <a:p>
            <a:pPr lvl="1"/>
            <a:r>
              <a:rPr lang="hu-HU" dirty="0" smtClean="0"/>
              <a:t>0 és 1 között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portfólió szórása az elemszám növelésével nulláig nem, de valamelyest azért csökken. </a:t>
            </a:r>
            <a:endParaRPr lang="hu-HU" dirty="0" smtClean="0"/>
          </a:p>
          <a:p>
            <a:pPr lvl="2"/>
            <a:r>
              <a:rPr lang="hu-HU" dirty="0" smtClean="0"/>
              <a:t>Ilyenkor </a:t>
            </a:r>
            <a:r>
              <a:rPr lang="hu-HU" dirty="0"/>
              <a:t>valamennyit kioltanak a részek egymás ingadozásából, de mivel </a:t>
            </a:r>
            <a:r>
              <a:rPr lang="hu-HU" dirty="0" err="1"/>
              <a:t>tendenciózusan</a:t>
            </a:r>
            <a:r>
              <a:rPr lang="hu-HU" dirty="0"/>
              <a:t> egy irányban ingadoznak, ennek határa van. </a:t>
            </a:r>
            <a:endParaRPr lang="hu-HU" dirty="0" smtClean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22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23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99" name="Freeform 4"/>
          <p:cNvSpPr>
            <a:spLocks/>
          </p:cNvSpPr>
          <p:nvPr/>
        </p:nvSpPr>
        <p:spPr bwMode="auto">
          <a:xfrm>
            <a:off x="1884459" y="1607503"/>
            <a:ext cx="5515721" cy="531398"/>
          </a:xfrm>
          <a:custGeom>
            <a:avLst/>
            <a:gdLst>
              <a:gd name="T0" fmla="*/ 0 w 1576"/>
              <a:gd name="T1" fmla="*/ 0 h 1765"/>
              <a:gd name="T2" fmla="*/ 1067598 w 1576"/>
              <a:gd name="T3" fmla="*/ 1588759 h 1765"/>
              <a:gd name="T4" fmla="*/ 5392737 w 1576"/>
              <a:gd name="T5" fmla="*/ 1899603 h 17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6" h="1765">
                <a:moveTo>
                  <a:pt x="0" y="0"/>
                </a:moveTo>
                <a:cubicBezTo>
                  <a:pt x="24" y="589"/>
                  <a:pt x="49" y="1179"/>
                  <a:pt x="312" y="1472"/>
                </a:cubicBezTo>
                <a:cubicBezTo>
                  <a:pt x="575" y="1765"/>
                  <a:pt x="1075" y="1762"/>
                  <a:pt x="1576" y="176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016" name="Group 21"/>
          <p:cNvGrpSpPr>
            <a:grpSpLocks/>
          </p:cNvGrpSpPr>
          <p:nvPr/>
        </p:nvGrpSpPr>
        <p:grpSpPr bwMode="auto">
          <a:xfrm>
            <a:off x="1143843" y="764540"/>
            <a:ext cx="7192963" cy="4030663"/>
            <a:chOff x="415" y="1288"/>
            <a:chExt cx="4531" cy="2539"/>
          </a:xfrm>
        </p:grpSpPr>
        <p:sp>
          <p:nvSpPr>
            <p:cNvPr id="1017" name="Line 22"/>
            <p:cNvSpPr>
              <a:spLocks noChangeShapeType="1"/>
            </p:cNvSpPr>
            <p:nvPr/>
          </p:nvSpPr>
          <p:spPr bwMode="auto">
            <a:xfrm>
              <a:off x="873" y="1288"/>
              <a:ext cx="0" cy="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8" name="Line 23"/>
            <p:cNvSpPr>
              <a:spLocks noChangeShapeType="1"/>
            </p:cNvSpPr>
            <p:nvPr/>
          </p:nvSpPr>
          <p:spPr bwMode="auto">
            <a:xfrm flipH="1">
              <a:off x="859" y="3616"/>
              <a:ext cx="3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aphicFrame>
          <p:nvGraphicFramePr>
            <p:cNvPr id="1019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15" y="1320"/>
            <a:ext cx="46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5" name="Equation" r:id="rId4" imgW="368280" imgH="203040" progId="Equation.3">
                    <p:embed/>
                  </p:oleObj>
                </mc:Choice>
                <mc:Fallback>
                  <p:oleObj name="Equation" r:id="rId4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320"/>
                          <a:ext cx="46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0" name="Text Box 25"/>
            <p:cNvSpPr txBox="1">
              <a:spLocks noChangeArrowheads="1"/>
            </p:cNvSpPr>
            <p:nvPr/>
          </p:nvSpPr>
          <p:spPr bwMode="auto">
            <a:xfrm>
              <a:off x="4338" y="3577"/>
              <a:ext cx="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i="1" dirty="0" smtClean="0">
                  <a:solidFill>
                    <a:srgbClr val="000000"/>
                  </a:solidFill>
                </a:rPr>
                <a:t>n</a:t>
              </a:r>
              <a:endParaRPr lang="hu-HU" sz="2000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4278313" y="704850"/>
          <a:ext cx="1270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704850"/>
                        <a:ext cx="1270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/>
          </p:nvPr>
        </p:nvGraphicFramePr>
        <p:xfrm>
          <a:off x="884238" y="1357313"/>
          <a:ext cx="9350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357313"/>
                        <a:ext cx="9350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gyenes összekötő 13"/>
          <p:cNvCxnSpPr/>
          <p:nvPr/>
        </p:nvCxnSpPr>
        <p:spPr>
          <a:xfrm>
            <a:off x="1868557" y="1590261"/>
            <a:ext cx="5542059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68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24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99" name="Freeform 4"/>
          <p:cNvSpPr>
            <a:spLocks/>
          </p:cNvSpPr>
          <p:nvPr/>
        </p:nvSpPr>
        <p:spPr bwMode="auto">
          <a:xfrm>
            <a:off x="1884459" y="1607503"/>
            <a:ext cx="5515721" cy="2034194"/>
          </a:xfrm>
          <a:custGeom>
            <a:avLst/>
            <a:gdLst>
              <a:gd name="T0" fmla="*/ 0 w 1576"/>
              <a:gd name="T1" fmla="*/ 0 h 1765"/>
              <a:gd name="T2" fmla="*/ 1067598 w 1576"/>
              <a:gd name="T3" fmla="*/ 1588759 h 1765"/>
              <a:gd name="T4" fmla="*/ 5392737 w 1576"/>
              <a:gd name="T5" fmla="*/ 1899603 h 17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6" h="1765">
                <a:moveTo>
                  <a:pt x="0" y="0"/>
                </a:moveTo>
                <a:cubicBezTo>
                  <a:pt x="24" y="589"/>
                  <a:pt x="49" y="1179"/>
                  <a:pt x="312" y="1472"/>
                </a:cubicBezTo>
                <a:cubicBezTo>
                  <a:pt x="575" y="1765"/>
                  <a:pt x="1075" y="1762"/>
                  <a:pt x="1576" y="176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016" name="Group 21"/>
          <p:cNvGrpSpPr>
            <a:grpSpLocks/>
          </p:cNvGrpSpPr>
          <p:nvPr/>
        </p:nvGrpSpPr>
        <p:grpSpPr bwMode="auto">
          <a:xfrm>
            <a:off x="1143843" y="764540"/>
            <a:ext cx="7192963" cy="4030663"/>
            <a:chOff x="415" y="1288"/>
            <a:chExt cx="4531" cy="2539"/>
          </a:xfrm>
        </p:grpSpPr>
        <p:sp>
          <p:nvSpPr>
            <p:cNvPr id="1017" name="Line 22"/>
            <p:cNvSpPr>
              <a:spLocks noChangeShapeType="1"/>
            </p:cNvSpPr>
            <p:nvPr/>
          </p:nvSpPr>
          <p:spPr bwMode="auto">
            <a:xfrm>
              <a:off x="873" y="1288"/>
              <a:ext cx="0" cy="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8" name="Line 23"/>
            <p:cNvSpPr>
              <a:spLocks noChangeShapeType="1"/>
            </p:cNvSpPr>
            <p:nvPr/>
          </p:nvSpPr>
          <p:spPr bwMode="auto">
            <a:xfrm flipH="1">
              <a:off x="859" y="3616"/>
              <a:ext cx="3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aphicFrame>
          <p:nvGraphicFramePr>
            <p:cNvPr id="1019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15" y="1320"/>
            <a:ext cx="46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Equation" r:id="rId4" imgW="368280" imgH="203040" progId="Equation.3">
                    <p:embed/>
                  </p:oleObj>
                </mc:Choice>
                <mc:Fallback>
                  <p:oleObj name="Equation" r:id="rId4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320"/>
                          <a:ext cx="46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0" name="Text Box 25"/>
            <p:cNvSpPr txBox="1">
              <a:spLocks noChangeArrowheads="1"/>
            </p:cNvSpPr>
            <p:nvPr/>
          </p:nvSpPr>
          <p:spPr bwMode="auto">
            <a:xfrm>
              <a:off x="4338" y="3577"/>
              <a:ext cx="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i="1" dirty="0" smtClean="0">
                  <a:solidFill>
                    <a:srgbClr val="000000"/>
                  </a:solidFill>
                </a:rPr>
                <a:t>n</a:t>
              </a:r>
              <a:endParaRPr lang="hu-HU" sz="2000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4278313" y="704850"/>
          <a:ext cx="1270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704850"/>
                        <a:ext cx="1270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/>
          </p:nvPr>
        </p:nvGraphicFramePr>
        <p:xfrm>
          <a:off x="884238" y="1357313"/>
          <a:ext cx="9350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357313"/>
                        <a:ext cx="9350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gyenes összekötő 13"/>
          <p:cNvCxnSpPr/>
          <p:nvPr/>
        </p:nvCxnSpPr>
        <p:spPr>
          <a:xfrm>
            <a:off x="1868557" y="1590261"/>
            <a:ext cx="5542059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44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/>
              <a:t>Az általános </a:t>
            </a:r>
            <a:r>
              <a:rPr lang="hu-HU" dirty="0" smtClean="0"/>
              <a:t>szabály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mennyiben </a:t>
            </a:r>
            <a:r>
              <a:rPr lang="hu-HU" dirty="0"/>
              <a:t>nincs teljes függőség, a nagyobb elemszám kisebb szóráshoz vezet. Minél kisebbek a páronkénti korrelációk, </a:t>
            </a:r>
            <a:r>
              <a:rPr lang="hu-HU" dirty="0" smtClean="0"/>
              <a:t>annál gyorsabban </a:t>
            </a:r>
            <a:r>
              <a:rPr lang="hu-HU" dirty="0"/>
              <a:t>és annál </a:t>
            </a:r>
            <a:r>
              <a:rPr lang="hu-HU" dirty="0" smtClean="0"/>
              <a:t>kisebbre csökken a szórás.</a:t>
            </a:r>
          </a:p>
          <a:p>
            <a:r>
              <a:rPr lang="hu-HU" dirty="0" err="1" smtClean="0"/>
              <a:t>Portfólióelmélet</a:t>
            </a:r>
            <a:r>
              <a:rPr lang="hu-HU" dirty="0" smtClean="0"/>
              <a:t> alapgondolata</a:t>
            </a:r>
          </a:p>
          <a:p>
            <a:pPr lvl="1"/>
            <a:r>
              <a:rPr lang="hu-HU" dirty="0" smtClean="0"/>
              <a:t>Nem csak az egyes elemek szórásával kell foglalkozni, hanem korrelációs kapcsolatrendszerével is. </a:t>
            </a:r>
          </a:p>
          <a:p>
            <a:pPr lvl="1"/>
            <a:r>
              <a:rPr lang="hu-HU" dirty="0" smtClean="0"/>
              <a:t>A nagyobb elemszám rendszerint csökkeni a szórást</a:t>
            </a:r>
          </a:p>
          <a:p>
            <a:pPr lvl="2"/>
            <a:r>
              <a:rPr lang="hu-HU" dirty="0" smtClean="0"/>
              <a:t>Érdemes portfóliót tartani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25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2.2.3 Portfóliók </a:t>
            </a:r>
            <a:r>
              <a:rPr lang="hu-HU" dirty="0"/>
              <a:t>a „világ összes kockázatos befektetéséből”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„világ </a:t>
            </a:r>
            <a:r>
              <a:rPr lang="hu-HU" dirty="0"/>
              <a:t>összes kockázatos </a:t>
            </a:r>
            <a:r>
              <a:rPr lang="hu-HU" dirty="0" smtClean="0"/>
              <a:t>értékpapírjából” előállítható portfóliók</a:t>
            </a:r>
          </a:p>
          <a:p>
            <a:pPr lvl="1"/>
            <a:r>
              <a:rPr lang="hu-HU" dirty="0" smtClean="0"/>
              <a:t>Egy </a:t>
            </a:r>
            <a:r>
              <a:rPr lang="hu-HU" dirty="0"/>
              <a:t>„csomóban” kell, hogy legyenek. 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/>
              <a:t>értékpapírok bármely kombinációjával sem tudjuk a szórást </a:t>
            </a:r>
            <a:r>
              <a:rPr lang="hu-HU" dirty="0" smtClean="0"/>
              <a:t>kioltani.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26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27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061996" y="735296"/>
            <a:ext cx="386354" cy="371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340" name="Csoportba foglalás 2339"/>
          <p:cNvGrpSpPr/>
          <p:nvPr/>
        </p:nvGrpSpPr>
        <p:grpSpPr>
          <a:xfrm>
            <a:off x="6413641" y="2625313"/>
            <a:ext cx="111517" cy="107389"/>
            <a:chOff x="1015477" y="3427413"/>
            <a:chExt cx="88900" cy="88900"/>
          </a:xfrm>
        </p:grpSpPr>
        <p:cxnSp>
          <p:nvCxnSpPr>
            <p:cNvPr id="2479" name="Egyenes összekötő 247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0" name="Egyenes összekötő 247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1" name="Csoportba foglalás 2340"/>
          <p:cNvGrpSpPr/>
          <p:nvPr/>
        </p:nvGrpSpPr>
        <p:grpSpPr>
          <a:xfrm>
            <a:off x="5366348" y="3154649"/>
            <a:ext cx="111517" cy="107389"/>
            <a:chOff x="1015477" y="3427413"/>
            <a:chExt cx="88900" cy="88900"/>
          </a:xfrm>
        </p:grpSpPr>
        <p:cxnSp>
          <p:nvCxnSpPr>
            <p:cNvPr id="2477" name="Egyenes összekötő 247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8" name="Egyenes összekötő 247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2" name="Csoportba foglalás 2341"/>
          <p:cNvGrpSpPr/>
          <p:nvPr/>
        </p:nvGrpSpPr>
        <p:grpSpPr>
          <a:xfrm flipH="1">
            <a:off x="6396572" y="3129249"/>
            <a:ext cx="111517" cy="107389"/>
            <a:chOff x="1015477" y="3427413"/>
            <a:chExt cx="88900" cy="88900"/>
          </a:xfrm>
        </p:grpSpPr>
        <p:cxnSp>
          <p:nvCxnSpPr>
            <p:cNvPr id="2475" name="Egyenes összekötő 247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6" name="Egyenes összekötő 247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3" name="Csoportba foglalás 2342"/>
          <p:cNvGrpSpPr/>
          <p:nvPr/>
        </p:nvGrpSpPr>
        <p:grpSpPr>
          <a:xfrm flipH="1">
            <a:off x="5971071" y="3359881"/>
            <a:ext cx="111517" cy="107389"/>
            <a:chOff x="1015477" y="3427413"/>
            <a:chExt cx="88900" cy="88900"/>
          </a:xfrm>
        </p:grpSpPr>
        <p:cxnSp>
          <p:nvCxnSpPr>
            <p:cNvPr id="2473" name="Egyenes összekötő 247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4" name="Egyenes összekötő 247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4" name="Csoportba foglalás 2343"/>
          <p:cNvGrpSpPr/>
          <p:nvPr/>
        </p:nvGrpSpPr>
        <p:grpSpPr>
          <a:xfrm flipH="1">
            <a:off x="5852808" y="2999201"/>
            <a:ext cx="111517" cy="107389"/>
            <a:chOff x="1015477" y="3427413"/>
            <a:chExt cx="88900" cy="88900"/>
          </a:xfrm>
        </p:grpSpPr>
        <p:cxnSp>
          <p:nvCxnSpPr>
            <p:cNvPr id="2471" name="Egyenes összekötő 247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2" name="Egyenes összekötő 247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5" name="Csoportba foglalás 2344"/>
          <p:cNvGrpSpPr/>
          <p:nvPr/>
        </p:nvGrpSpPr>
        <p:grpSpPr>
          <a:xfrm flipH="1">
            <a:off x="6327077" y="3546824"/>
            <a:ext cx="111517" cy="107389"/>
            <a:chOff x="1015477" y="3427413"/>
            <a:chExt cx="88900" cy="88900"/>
          </a:xfrm>
        </p:grpSpPr>
        <p:cxnSp>
          <p:nvCxnSpPr>
            <p:cNvPr id="2469" name="Egyenes összekötő 246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0" name="Egyenes összekötő 246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6" name="Ellipszis 2345"/>
          <p:cNvSpPr/>
          <p:nvPr/>
        </p:nvSpPr>
        <p:spPr>
          <a:xfrm>
            <a:off x="5120638" y="252984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47" name="Ellipszis 2346"/>
          <p:cNvSpPr/>
          <p:nvPr/>
        </p:nvSpPr>
        <p:spPr>
          <a:xfrm>
            <a:off x="4878018" y="2736089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48" name="Ellipszis 2347"/>
          <p:cNvSpPr/>
          <p:nvPr/>
        </p:nvSpPr>
        <p:spPr>
          <a:xfrm>
            <a:off x="4057495" y="3521457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49" name="Ellipszis 2348"/>
          <p:cNvSpPr/>
          <p:nvPr/>
        </p:nvSpPr>
        <p:spPr>
          <a:xfrm>
            <a:off x="4619547" y="284988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50" name="Ellipszis 2349"/>
          <p:cNvSpPr/>
          <p:nvPr/>
        </p:nvSpPr>
        <p:spPr>
          <a:xfrm>
            <a:off x="4406187" y="305003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51" name="Ellipszis 2350"/>
          <p:cNvSpPr/>
          <p:nvPr/>
        </p:nvSpPr>
        <p:spPr>
          <a:xfrm>
            <a:off x="3951425" y="413410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352" name="Csoportba foglalás 2351"/>
          <p:cNvGrpSpPr/>
          <p:nvPr/>
        </p:nvGrpSpPr>
        <p:grpSpPr>
          <a:xfrm>
            <a:off x="5476076" y="4392137"/>
            <a:ext cx="111517" cy="107389"/>
            <a:chOff x="1015477" y="3427413"/>
            <a:chExt cx="88900" cy="88900"/>
          </a:xfrm>
        </p:grpSpPr>
        <p:cxnSp>
          <p:nvCxnSpPr>
            <p:cNvPr id="2467" name="Egyenes összekötő 246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8" name="Egyenes összekötő 246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3" name="Csoportba foglalás 2352"/>
          <p:cNvGrpSpPr/>
          <p:nvPr/>
        </p:nvGrpSpPr>
        <p:grpSpPr>
          <a:xfrm>
            <a:off x="4845749" y="4135089"/>
            <a:ext cx="111517" cy="107389"/>
            <a:chOff x="1015477" y="3427413"/>
            <a:chExt cx="88900" cy="88900"/>
          </a:xfrm>
        </p:grpSpPr>
        <p:cxnSp>
          <p:nvCxnSpPr>
            <p:cNvPr id="2465" name="Egyenes összekötő 246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Egyenes összekötő 246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4" name="Csoportba foglalás 2353"/>
          <p:cNvGrpSpPr/>
          <p:nvPr/>
        </p:nvGrpSpPr>
        <p:grpSpPr>
          <a:xfrm flipH="1">
            <a:off x="5861343" y="3670777"/>
            <a:ext cx="111517" cy="107389"/>
            <a:chOff x="1015477" y="3427413"/>
            <a:chExt cx="88900" cy="88900"/>
          </a:xfrm>
        </p:grpSpPr>
        <p:cxnSp>
          <p:nvCxnSpPr>
            <p:cNvPr id="2463" name="Egyenes összekötő 246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Egyenes összekötő 246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" name="Csoportba foglalás 2354"/>
          <p:cNvGrpSpPr/>
          <p:nvPr/>
        </p:nvGrpSpPr>
        <p:grpSpPr>
          <a:xfrm flipH="1">
            <a:off x="5033506" y="3852641"/>
            <a:ext cx="111517" cy="107389"/>
            <a:chOff x="1015477" y="3427413"/>
            <a:chExt cx="88900" cy="88900"/>
          </a:xfrm>
        </p:grpSpPr>
        <p:cxnSp>
          <p:nvCxnSpPr>
            <p:cNvPr id="2461" name="Egyenes összekötő 246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2" name="Egyenes összekötő 246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" name="Csoportba foglalás 2355"/>
          <p:cNvGrpSpPr/>
          <p:nvPr/>
        </p:nvGrpSpPr>
        <p:grpSpPr>
          <a:xfrm flipH="1">
            <a:off x="5485830" y="3644360"/>
            <a:ext cx="111517" cy="107389"/>
            <a:chOff x="1015477" y="3427413"/>
            <a:chExt cx="88900" cy="88900"/>
          </a:xfrm>
        </p:grpSpPr>
        <p:cxnSp>
          <p:nvCxnSpPr>
            <p:cNvPr id="2459" name="Egyenes összekötő 245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0" name="Egyenes összekötő 245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" name="Csoportba foglalás 2356"/>
          <p:cNvGrpSpPr/>
          <p:nvPr/>
        </p:nvGrpSpPr>
        <p:grpSpPr>
          <a:xfrm flipH="1">
            <a:off x="5930838" y="4124929"/>
            <a:ext cx="111517" cy="107389"/>
            <a:chOff x="1015477" y="3427413"/>
            <a:chExt cx="88900" cy="88900"/>
          </a:xfrm>
        </p:grpSpPr>
        <p:cxnSp>
          <p:nvCxnSpPr>
            <p:cNvPr id="2457" name="Egyenes összekötő 245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8" name="Egyenes összekötő 245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8" name="Csoportba foglalás 2357"/>
          <p:cNvGrpSpPr/>
          <p:nvPr/>
        </p:nvGrpSpPr>
        <p:grpSpPr>
          <a:xfrm>
            <a:off x="4978642" y="3428969"/>
            <a:ext cx="111517" cy="107389"/>
            <a:chOff x="1015477" y="3427413"/>
            <a:chExt cx="88900" cy="88900"/>
          </a:xfrm>
        </p:grpSpPr>
        <p:cxnSp>
          <p:nvCxnSpPr>
            <p:cNvPr id="2455" name="Egyenes összekötő 245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6" name="Egyenes összekötő 245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9" name="Csoportba foglalás 2358"/>
          <p:cNvGrpSpPr/>
          <p:nvPr/>
        </p:nvGrpSpPr>
        <p:grpSpPr>
          <a:xfrm>
            <a:off x="6806222" y="2135600"/>
            <a:ext cx="111517" cy="107389"/>
            <a:chOff x="1015477" y="3427413"/>
            <a:chExt cx="88900" cy="88900"/>
          </a:xfrm>
        </p:grpSpPr>
        <p:cxnSp>
          <p:nvCxnSpPr>
            <p:cNvPr id="2453" name="Egyenes összekötő 245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4" name="Egyenes összekötő 245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0" name="Csoportba foglalás 2359"/>
          <p:cNvGrpSpPr/>
          <p:nvPr/>
        </p:nvGrpSpPr>
        <p:grpSpPr>
          <a:xfrm flipH="1">
            <a:off x="5693093" y="3292824"/>
            <a:ext cx="111517" cy="107389"/>
            <a:chOff x="1015477" y="3427413"/>
            <a:chExt cx="88900" cy="88900"/>
          </a:xfrm>
        </p:grpSpPr>
        <p:cxnSp>
          <p:nvCxnSpPr>
            <p:cNvPr id="2451" name="Egyenes összekötő 245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2" name="Egyenes összekötő 245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1" name="Csoportba foglalás 2360"/>
          <p:cNvGrpSpPr/>
          <p:nvPr/>
        </p:nvGrpSpPr>
        <p:grpSpPr>
          <a:xfrm flipH="1">
            <a:off x="5786971" y="2749264"/>
            <a:ext cx="111517" cy="107389"/>
            <a:chOff x="1015477" y="3427413"/>
            <a:chExt cx="88900" cy="88900"/>
          </a:xfrm>
        </p:grpSpPr>
        <p:cxnSp>
          <p:nvCxnSpPr>
            <p:cNvPr id="2449" name="Egyenes összekötő 244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0" name="Egyenes összekötő 244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2" name="Csoportba foglalás 2361"/>
          <p:cNvGrpSpPr/>
          <p:nvPr/>
        </p:nvGrpSpPr>
        <p:grpSpPr>
          <a:xfrm flipH="1">
            <a:off x="6100306" y="3571209"/>
            <a:ext cx="111517" cy="107389"/>
            <a:chOff x="1015477" y="3427413"/>
            <a:chExt cx="88900" cy="88900"/>
          </a:xfrm>
        </p:grpSpPr>
        <p:cxnSp>
          <p:nvCxnSpPr>
            <p:cNvPr id="2447" name="Egyenes összekötő 244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8" name="Egyenes összekötő 244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3" name="Csoportba foglalás 2362"/>
          <p:cNvGrpSpPr/>
          <p:nvPr/>
        </p:nvGrpSpPr>
        <p:grpSpPr>
          <a:xfrm flipH="1">
            <a:off x="6691617" y="3746976"/>
            <a:ext cx="111517" cy="107389"/>
            <a:chOff x="1015477" y="3427413"/>
            <a:chExt cx="88900" cy="88900"/>
          </a:xfrm>
        </p:grpSpPr>
        <p:cxnSp>
          <p:nvCxnSpPr>
            <p:cNvPr id="2445" name="Egyenes összekötő 244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6" name="Egyenes összekötő 244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4" name="Csoportba foglalás 2363"/>
          <p:cNvGrpSpPr/>
          <p:nvPr/>
        </p:nvGrpSpPr>
        <p:grpSpPr>
          <a:xfrm>
            <a:off x="6125909" y="2897600"/>
            <a:ext cx="111517" cy="107389"/>
            <a:chOff x="1015477" y="3427413"/>
            <a:chExt cx="88900" cy="88900"/>
          </a:xfrm>
        </p:grpSpPr>
        <p:cxnSp>
          <p:nvCxnSpPr>
            <p:cNvPr id="2443" name="Egyenes összekötő 244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4" name="Egyenes összekötő 244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5" name="Csoportba foglalás 2364"/>
          <p:cNvGrpSpPr/>
          <p:nvPr/>
        </p:nvGrpSpPr>
        <p:grpSpPr>
          <a:xfrm>
            <a:off x="6102744" y="2512537"/>
            <a:ext cx="111517" cy="107389"/>
            <a:chOff x="1015477" y="3427413"/>
            <a:chExt cx="88900" cy="88900"/>
          </a:xfrm>
        </p:grpSpPr>
        <p:cxnSp>
          <p:nvCxnSpPr>
            <p:cNvPr id="2441" name="Egyenes összekötő 244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2" name="Egyenes összekötő 244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6" name="Csoportba foglalás 2365"/>
          <p:cNvGrpSpPr/>
          <p:nvPr/>
        </p:nvGrpSpPr>
        <p:grpSpPr>
          <a:xfrm flipH="1">
            <a:off x="6701371" y="2846801"/>
            <a:ext cx="111517" cy="107389"/>
            <a:chOff x="1015477" y="3427413"/>
            <a:chExt cx="88900" cy="88900"/>
          </a:xfrm>
        </p:grpSpPr>
        <p:cxnSp>
          <p:nvCxnSpPr>
            <p:cNvPr id="2439" name="Egyenes összekötő 243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0" name="Egyenes összekötő 243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7" name="Csoportba foglalás 2366"/>
          <p:cNvGrpSpPr/>
          <p:nvPr/>
        </p:nvGrpSpPr>
        <p:grpSpPr>
          <a:xfrm flipH="1">
            <a:off x="6166142" y="3882104"/>
            <a:ext cx="111517" cy="107389"/>
            <a:chOff x="1015477" y="3427413"/>
            <a:chExt cx="88900" cy="88900"/>
          </a:xfrm>
        </p:grpSpPr>
        <p:cxnSp>
          <p:nvCxnSpPr>
            <p:cNvPr id="2437" name="Egyenes összekötő 243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8" name="Egyenes összekötő 243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8" name="Csoportba foglalás 2367"/>
          <p:cNvGrpSpPr/>
          <p:nvPr/>
        </p:nvGrpSpPr>
        <p:grpSpPr>
          <a:xfrm flipH="1">
            <a:off x="5550447" y="3844513"/>
            <a:ext cx="111517" cy="107389"/>
            <a:chOff x="1015477" y="3427413"/>
            <a:chExt cx="88900" cy="88900"/>
          </a:xfrm>
        </p:grpSpPr>
        <p:cxnSp>
          <p:nvCxnSpPr>
            <p:cNvPr id="2435" name="Egyenes összekötő 243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6" name="Egyenes összekötő 243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9" name="Csoportba foglalás 2368"/>
          <p:cNvGrpSpPr/>
          <p:nvPr/>
        </p:nvGrpSpPr>
        <p:grpSpPr>
          <a:xfrm flipH="1">
            <a:off x="5373662" y="3422873"/>
            <a:ext cx="111517" cy="107389"/>
            <a:chOff x="1015477" y="3427413"/>
            <a:chExt cx="88900" cy="88900"/>
          </a:xfrm>
        </p:grpSpPr>
        <p:cxnSp>
          <p:nvCxnSpPr>
            <p:cNvPr id="2433" name="Egyenes összekötő 243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4" name="Egyenes összekötő 243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0" name="Ellipszis 2369"/>
          <p:cNvSpPr/>
          <p:nvPr/>
        </p:nvSpPr>
        <p:spPr>
          <a:xfrm>
            <a:off x="4687822" y="295554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1" name="Ellipszis 2370"/>
          <p:cNvSpPr/>
          <p:nvPr/>
        </p:nvSpPr>
        <p:spPr>
          <a:xfrm>
            <a:off x="4825591" y="259486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2" name="Ellipszis 2371"/>
          <p:cNvSpPr/>
          <p:nvPr/>
        </p:nvSpPr>
        <p:spPr>
          <a:xfrm>
            <a:off x="4239156" y="358140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3" name="Ellipszis 2372"/>
          <p:cNvSpPr/>
          <p:nvPr/>
        </p:nvSpPr>
        <p:spPr>
          <a:xfrm>
            <a:off x="3967275" y="368401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4" name="Ellipszis 2373"/>
          <p:cNvSpPr/>
          <p:nvPr/>
        </p:nvSpPr>
        <p:spPr>
          <a:xfrm>
            <a:off x="4595162" y="273202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5" name="Ellipszis 2374"/>
          <p:cNvSpPr/>
          <p:nvPr/>
        </p:nvSpPr>
        <p:spPr>
          <a:xfrm>
            <a:off x="4469585" y="3401569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6" name="Ellipszis 2375"/>
          <p:cNvSpPr/>
          <p:nvPr/>
        </p:nvSpPr>
        <p:spPr>
          <a:xfrm>
            <a:off x="4709770" y="2754377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7" name="Ellipszis 2376"/>
          <p:cNvSpPr/>
          <p:nvPr/>
        </p:nvSpPr>
        <p:spPr>
          <a:xfrm>
            <a:off x="4489095" y="3180080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8" name="Ellipszis 2377"/>
          <p:cNvSpPr/>
          <p:nvPr/>
        </p:nvSpPr>
        <p:spPr>
          <a:xfrm>
            <a:off x="5036516" y="288036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79" name="Ellipszis 2378"/>
          <p:cNvSpPr/>
          <p:nvPr/>
        </p:nvSpPr>
        <p:spPr>
          <a:xfrm>
            <a:off x="5371796" y="236118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0" name="Ellipszis 2379"/>
          <p:cNvSpPr/>
          <p:nvPr/>
        </p:nvSpPr>
        <p:spPr>
          <a:xfrm>
            <a:off x="5158436" y="240284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1" name="Ellipszis 2380"/>
          <p:cNvSpPr/>
          <p:nvPr/>
        </p:nvSpPr>
        <p:spPr>
          <a:xfrm>
            <a:off x="4513479" y="300532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2" name="Ellipszis 2381"/>
          <p:cNvSpPr/>
          <p:nvPr/>
        </p:nvSpPr>
        <p:spPr>
          <a:xfrm>
            <a:off x="4130650" y="439318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3" name="Ellipszis 2382"/>
          <p:cNvSpPr/>
          <p:nvPr/>
        </p:nvSpPr>
        <p:spPr>
          <a:xfrm>
            <a:off x="4195268" y="341680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4" name="Ellipszis 2383"/>
          <p:cNvSpPr/>
          <p:nvPr/>
        </p:nvSpPr>
        <p:spPr>
          <a:xfrm>
            <a:off x="4289146" y="319024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5" name="Ellipszis 2384"/>
          <p:cNvSpPr/>
          <p:nvPr/>
        </p:nvSpPr>
        <p:spPr>
          <a:xfrm>
            <a:off x="4492753" y="287223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6" name="Ellipszis 2385"/>
          <p:cNvSpPr/>
          <p:nvPr/>
        </p:nvSpPr>
        <p:spPr>
          <a:xfrm>
            <a:off x="4498849" y="312115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7" name="Ellipszis 2386"/>
          <p:cNvSpPr/>
          <p:nvPr/>
        </p:nvSpPr>
        <p:spPr>
          <a:xfrm>
            <a:off x="4161130" y="324815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8" name="Ellipszis 2387"/>
          <p:cNvSpPr/>
          <p:nvPr/>
        </p:nvSpPr>
        <p:spPr>
          <a:xfrm>
            <a:off x="4641493" y="311200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89" name="Ellipszis 2388"/>
          <p:cNvSpPr/>
          <p:nvPr/>
        </p:nvSpPr>
        <p:spPr>
          <a:xfrm>
            <a:off x="4398873" y="294030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0" name="Ellipszis 2389"/>
          <p:cNvSpPr/>
          <p:nvPr/>
        </p:nvSpPr>
        <p:spPr>
          <a:xfrm>
            <a:off x="4323282" y="301752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1" name="Ellipszis 2390"/>
          <p:cNvSpPr/>
          <p:nvPr/>
        </p:nvSpPr>
        <p:spPr>
          <a:xfrm>
            <a:off x="4828031" y="266395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2" name="Ellipszis 2391"/>
          <p:cNvSpPr/>
          <p:nvPr/>
        </p:nvSpPr>
        <p:spPr>
          <a:xfrm>
            <a:off x="4556149" y="2906777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3" name="Ellipszis 2392"/>
          <p:cNvSpPr/>
          <p:nvPr/>
        </p:nvSpPr>
        <p:spPr>
          <a:xfrm>
            <a:off x="5502250" y="236016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4" name="Ellipszis 2393"/>
          <p:cNvSpPr/>
          <p:nvPr/>
        </p:nvSpPr>
        <p:spPr>
          <a:xfrm>
            <a:off x="5288891" y="243840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5" name="Ellipszis 2394"/>
          <p:cNvSpPr/>
          <p:nvPr/>
        </p:nvSpPr>
        <p:spPr>
          <a:xfrm>
            <a:off x="5002379" y="256540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6" name="Ellipszis 2395"/>
          <p:cNvSpPr/>
          <p:nvPr/>
        </p:nvSpPr>
        <p:spPr>
          <a:xfrm>
            <a:off x="5625390" y="227990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7" name="Ellipszis 2396"/>
          <p:cNvSpPr/>
          <p:nvPr/>
        </p:nvSpPr>
        <p:spPr>
          <a:xfrm>
            <a:off x="4322065" y="3107945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98" name="Ellipszis 2397"/>
          <p:cNvSpPr/>
          <p:nvPr/>
        </p:nvSpPr>
        <p:spPr>
          <a:xfrm>
            <a:off x="3998977" y="3850640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399" name="Csoportba foglalás 2398"/>
          <p:cNvGrpSpPr/>
          <p:nvPr/>
        </p:nvGrpSpPr>
        <p:grpSpPr>
          <a:xfrm flipH="1">
            <a:off x="5683339" y="3101816"/>
            <a:ext cx="111517" cy="107389"/>
            <a:chOff x="1015477" y="3427413"/>
            <a:chExt cx="88900" cy="88900"/>
          </a:xfrm>
        </p:grpSpPr>
        <p:cxnSp>
          <p:nvCxnSpPr>
            <p:cNvPr id="2431" name="Egyenes összekötő 243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2" name="Egyenes összekötő 243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0" name="Csoportba foglalás 2399"/>
          <p:cNvGrpSpPr/>
          <p:nvPr/>
        </p:nvGrpSpPr>
        <p:grpSpPr>
          <a:xfrm flipH="1">
            <a:off x="6124691" y="3116040"/>
            <a:ext cx="111517" cy="107389"/>
            <a:chOff x="1015477" y="3427413"/>
            <a:chExt cx="88900" cy="88900"/>
          </a:xfrm>
        </p:grpSpPr>
        <p:cxnSp>
          <p:nvCxnSpPr>
            <p:cNvPr id="2429" name="Egyenes összekötő 242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0" name="Egyenes összekötő 242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1" name="Csoportba foglalás 2400"/>
          <p:cNvGrpSpPr/>
          <p:nvPr/>
        </p:nvGrpSpPr>
        <p:grpSpPr>
          <a:xfrm flipH="1">
            <a:off x="5946687" y="2547079"/>
            <a:ext cx="111517" cy="107389"/>
            <a:chOff x="1015477" y="3427413"/>
            <a:chExt cx="88900" cy="88900"/>
          </a:xfrm>
        </p:grpSpPr>
        <p:cxnSp>
          <p:nvCxnSpPr>
            <p:cNvPr id="2427" name="Egyenes összekötő 242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8" name="Egyenes összekötő 242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2" name="Csoportba foglalás 2401"/>
          <p:cNvGrpSpPr/>
          <p:nvPr/>
        </p:nvGrpSpPr>
        <p:grpSpPr>
          <a:xfrm flipH="1">
            <a:off x="6366092" y="2939257"/>
            <a:ext cx="111517" cy="107389"/>
            <a:chOff x="1015477" y="3427413"/>
            <a:chExt cx="88900" cy="88900"/>
          </a:xfrm>
        </p:grpSpPr>
        <p:cxnSp>
          <p:nvCxnSpPr>
            <p:cNvPr id="2425" name="Egyenes összekötő 242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6" name="Egyenes összekötő 242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3" name="Csoportba foglalás 2402"/>
          <p:cNvGrpSpPr/>
          <p:nvPr/>
        </p:nvGrpSpPr>
        <p:grpSpPr>
          <a:xfrm flipH="1">
            <a:off x="5638230" y="3771360"/>
            <a:ext cx="111517" cy="107389"/>
            <a:chOff x="1015477" y="3427413"/>
            <a:chExt cx="88900" cy="88900"/>
          </a:xfrm>
        </p:grpSpPr>
        <p:cxnSp>
          <p:nvCxnSpPr>
            <p:cNvPr id="2423" name="Egyenes összekötő 242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4" name="Egyenes összekötő 242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4" name="Csoportba foglalás 2403"/>
          <p:cNvGrpSpPr/>
          <p:nvPr/>
        </p:nvGrpSpPr>
        <p:grpSpPr>
          <a:xfrm flipH="1">
            <a:off x="5643105" y="3513297"/>
            <a:ext cx="111517" cy="107389"/>
            <a:chOff x="1015477" y="3427413"/>
            <a:chExt cx="88900" cy="88900"/>
          </a:xfrm>
        </p:grpSpPr>
        <p:cxnSp>
          <p:nvCxnSpPr>
            <p:cNvPr id="2421" name="Egyenes összekötő 242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2" name="Egyenes összekötő 242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5" name="Csoportba foglalás 2404"/>
          <p:cNvGrpSpPr/>
          <p:nvPr/>
        </p:nvGrpSpPr>
        <p:grpSpPr>
          <a:xfrm flipH="1">
            <a:off x="5545570" y="2871184"/>
            <a:ext cx="111517" cy="107389"/>
            <a:chOff x="1015477" y="3427413"/>
            <a:chExt cx="88900" cy="88900"/>
          </a:xfrm>
        </p:grpSpPr>
        <p:cxnSp>
          <p:nvCxnSpPr>
            <p:cNvPr id="2419" name="Egyenes összekötő 241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0" name="Egyenes összekötő 241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6" name="Csoportba foglalás 2405"/>
          <p:cNvGrpSpPr/>
          <p:nvPr/>
        </p:nvGrpSpPr>
        <p:grpSpPr>
          <a:xfrm flipH="1">
            <a:off x="5932056" y="2833592"/>
            <a:ext cx="111517" cy="107389"/>
            <a:chOff x="1015477" y="3427413"/>
            <a:chExt cx="88900" cy="88900"/>
          </a:xfrm>
        </p:grpSpPr>
        <p:cxnSp>
          <p:nvCxnSpPr>
            <p:cNvPr id="2417" name="Egyenes összekötő 241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8" name="Egyenes összekötő 241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7" name="Csoportba foglalás 2406"/>
          <p:cNvGrpSpPr/>
          <p:nvPr/>
        </p:nvGrpSpPr>
        <p:grpSpPr>
          <a:xfrm flipH="1">
            <a:off x="6084456" y="2960592"/>
            <a:ext cx="111517" cy="107389"/>
            <a:chOff x="1015477" y="3427413"/>
            <a:chExt cx="88900" cy="88900"/>
          </a:xfrm>
        </p:grpSpPr>
        <p:cxnSp>
          <p:nvCxnSpPr>
            <p:cNvPr id="2415" name="Egyenes összekötő 241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6" name="Egyenes összekötő 241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8" name="Csoportba foglalás 2407"/>
          <p:cNvGrpSpPr/>
          <p:nvPr/>
        </p:nvGrpSpPr>
        <p:grpSpPr>
          <a:xfrm flipH="1">
            <a:off x="6236856" y="2709640"/>
            <a:ext cx="111517" cy="107389"/>
            <a:chOff x="1015477" y="3427413"/>
            <a:chExt cx="88900" cy="88900"/>
          </a:xfrm>
        </p:grpSpPr>
        <p:cxnSp>
          <p:nvCxnSpPr>
            <p:cNvPr id="2413" name="Egyenes összekötő 241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4" name="Egyenes összekötő 241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9" name="Csoportba foglalás 2408"/>
          <p:cNvGrpSpPr/>
          <p:nvPr/>
        </p:nvGrpSpPr>
        <p:grpSpPr>
          <a:xfrm flipH="1">
            <a:off x="6279528" y="2489168"/>
            <a:ext cx="111517" cy="107389"/>
            <a:chOff x="1015477" y="3427413"/>
            <a:chExt cx="88900" cy="88900"/>
          </a:xfrm>
        </p:grpSpPr>
        <p:cxnSp>
          <p:nvCxnSpPr>
            <p:cNvPr id="2411" name="Egyenes összekötő 241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2" name="Egyenes összekötő 241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1" name="Csoportba foglalás 2480"/>
          <p:cNvGrpSpPr/>
          <p:nvPr/>
        </p:nvGrpSpPr>
        <p:grpSpPr>
          <a:xfrm>
            <a:off x="1747713" y="341375"/>
            <a:ext cx="5955192" cy="4839174"/>
            <a:chOff x="1447800" y="573205"/>
            <a:chExt cx="5730924" cy="5050893"/>
          </a:xfrm>
        </p:grpSpPr>
        <p:sp>
          <p:nvSpPr>
            <p:cNvPr id="2482" name="Line 13"/>
            <p:cNvSpPr>
              <a:spLocks noChangeShapeType="1"/>
            </p:cNvSpPr>
            <p:nvPr/>
          </p:nvSpPr>
          <p:spPr bwMode="auto">
            <a:xfrm>
              <a:off x="2138364" y="5191126"/>
              <a:ext cx="504036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3" name="Text Box 12"/>
            <p:cNvSpPr txBox="1">
              <a:spLocks noChangeArrowheads="1"/>
            </p:cNvSpPr>
            <p:nvPr/>
          </p:nvSpPr>
          <p:spPr bwMode="auto">
            <a:xfrm>
              <a:off x="6227650" y="5194848"/>
              <a:ext cx="815567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4" name="Line 15"/>
            <p:cNvSpPr>
              <a:spLocks noChangeShapeType="1"/>
            </p:cNvSpPr>
            <p:nvPr/>
          </p:nvSpPr>
          <p:spPr bwMode="auto">
            <a:xfrm flipV="1">
              <a:off x="2141539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5" name="Szabadkézi sokszög 164"/>
          <p:cNvSpPr/>
          <p:nvPr/>
        </p:nvSpPr>
        <p:spPr>
          <a:xfrm>
            <a:off x="3888018" y="1883045"/>
            <a:ext cx="2964900" cy="2722562"/>
          </a:xfrm>
          <a:custGeom>
            <a:avLst/>
            <a:gdLst>
              <a:gd name="connsiteX0" fmla="*/ 3154423 w 3154423"/>
              <a:gd name="connsiteY0" fmla="*/ 0 h 3350525"/>
              <a:gd name="connsiteX1" fmla="*/ 1857886 w 3154423"/>
              <a:gd name="connsiteY1" fmla="*/ 348018 h 3350525"/>
              <a:gd name="connsiteX2" fmla="*/ 745593 w 3154423"/>
              <a:gd name="connsiteY2" fmla="*/ 1057701 h 3350525"/>
              <a:gd name="connsiteX3" fmla="*/ 117796 w 3154423"/>
              <a:gd name="connsiteY3" fmla="*/ 1985749 h 3350525"/>
              <a:gd name="connsiteX4" fmla="*/ 15438 w 3154423"/>
              <a:gd name="connsiteY4" fmla="*/ 2668137 h 3350525"/>
              <a:gd name="connsiteX5" fmla="*/ 315689 w 3154423"/>
              <a:gd name="connsiteY5" fmla="*/ 3220871 h 3350525"/>
              <a:gd name="connsiteX6" fmla="*/ 629587 w 3154423"/>
              <a:gd name="connsiteY6" fmla="*/ 3350525 h 3350525"/>
              <a:gd name="connsiteX0" fmla="*/ 3154423 w 3154423"/>
              <a:gd name="connsiteY0" fmla="*/ 0 h 3350525"/>
              <a:gd name="connsiteX1" fmla="*/ 1857886 w 3154423"/>
              <a:gd name="connsiteY1" fmla="*/ 375313 h 3350525"/>
              <a:gd name="connsiteX2" fmla="*/ 745593 w 3154423"/>
              <a:gd name="connsiteY2" fmla="*/ 1057701 h 3350525"/>
              <a:gd name="connsiteX3" fmla="*/ 117796 w 3154423"/>
              <a:gd name="connsiteY3" fmla="*/ 1985749 h 3350525"/>
              <a:gd name="connsiteX4" fmla="*/ 15438 w 3154423"/>
              <a:gd name="connsiteY4" fmla="*/ 2668137 h 3350525"/>
              <a:gd name="connsiteX5" fmla="*/ 315689 w 3154423"/>
              <a:gd name="connsiteY5" fmla="*/ 3220871 h 3350525"/>
              <a:gd name="connsiteX6" fmla="*/ 629587 w 3154423"/>
              <a:gd name="connsiteY6" fmla="*/ 3350525 h 3350525"/>
              <a:gd name="connsiteX0" fmla="*/ 3065712 w 3065712"/>
              <a:gd name="connsiteY0" fmla="*/ 0 h 3343701"/>
              <a:gd name="connsiteX1" fmla="*/ 1857886 w 3065712"/>
              <a:gd name="connsiteY1" fmla="*/ 368489 h 3343701"/>
              <a:gd name="connsiteX2" fmla="*/ 745593 w 3065712"/>
              <a:gd name="connsiteY2" fmla="*/ 1050877 h 3343701"/>
              <a:gd name="connsiteX3" fmla="*/ 117796 w 3065712"/>
              <a:gd name="connsiteY3" fmla="*/ 1978925 h 3343701"/>
              <a:gd name="connsiteX4" fmla="*/ 15438 w 3065712"/>
              <a:gd name="connsiteY4" fmla="*/ 2661313 h 3343701"/>
              <a:gd name="connsiteX5" fmla="*/ 315689 w 3065712"/>
              <a:gd name="connsiteY5" fmla="*/ 3214047 h 3343701"/>
              <a:gd name="connsiteX6" fmla="*/ 629587 w 3065712"/>
              <a:gd name="connsiteY6" fmla="*/ 3343701 h 3343701"/>
              <a:gd name="connsiteX0" fmla="*/ 3072536 w 3072536"/>
              <a:gd name="connsiteY0" fmla="*/ 0 h 3309581"/>
              <a:gd name="connsiteX1" fmla="*/ 1857886 w 3072536"/>
              <a:gd name="connsiteY1" fmla="*/ 334369 h 3309581"/>
              <a:gd name="connsiteX2" fmla="*/ 745593 w 3072536"/>
              <a:gd name="connsiteY2" fmla="*/ 1016757 h 3309581"/>
              <a:gd name="connsiteX3" fmla="*/ 117796 w 3072536"/>
              <a:gd name="connsiteY3" fmla="*/ 1944805 h 3309581"/>
              <a:gd name="connsiteX4" fmla="*/ 15438 w 3072536"/>
              <a:gd name="connsiteY4" fmla="*/ 2627193 h 3309581"/>
              <a:gd name="connsiteX5" fmla="*/ 315689 w 3072536"/>
              <a:gd name="connsiteY5" fmla="*/ 3179927 h 3309581"/>
              <a:gd name="connsiteX6" fmla="*/ 629587 w 3072536"/>
              <a:gd name="connsiteY6" fmla="*/ 3309581 h 3309581"/>
              <a:gd name="connsiteX0" fmla="*/ 3072536 w 3072536"/>
              <a:gd name="connsiteY0" fmla="*/ 0 h 3309581"/>
              <a:gd name="connsiteX1" fmla="*/ 1857886 w 3072536"/>
              <a:gd name="connsiteY1" fmla="*/ 334369 h 3309581"/>
              <a:gd name="connsiteX2" fmla="*/ 745593 w 3072536"/>
              <a:gd name="connsiteY2" fmla="*/ 1016757 h 3309581"/>
              <a:gd name="connsiteX3" fmla="*/ 117796 w 3072536"/>
              <a:gd name="connsiteY3" fmla="*/ 1944805 h 3309581"/>
              <a:gd name="connsiteX4" fmla="*/ 15438 w 3072536"/>
              <a:gd name="connsiteY4" fmla="*/ 2627193 h 3309581"/>
              <a:gd name="connsiteX5" fmla="*/ 315689 w 3072536"/>
              <a:gd name="connsiteY5" fmla="*/ 3179927 h 3309581"/>
              <a:gd name="connsiteX6" fmla="*/ 629587 w 3072536"/>
              <a:gd name="connsiteY6" fmla="*/ 3309581 h 3309581"/>
              <a:gd name="connsiteX0" fmla="*/ 3072536 w 3072536"/>
              <a:gd name="connsiteY0" fmla="*/ 0 h 3330053"/>
              <a:gd name="connsiteX1" fmla="*/ 1857886 w 3072536"/>
              <a:gd name="connsiteY1" fmla="*/ 354841 h 3330053"/>
              <a:gd name="connsiteX2" fmla="*/ 745593 w 3072536"/>
              <a:gd name="connsiteY2" fmla="*/ 1037229 h 3330053"/>
              <a:gd name="connsiteX3" fmla="*/ 117796 w 3072536"/>
              <a:gd name="connsiteY3" fmla="*/ 1965277 h 3330053"/>
              <a:gd name="connsiteX4" fmla="*/ 15438 w 3072536"/>
              <a:gd name="connsiteY4" fmla="*/ 2647665 h 3330053"/>
              <a:gd name="connsiteX5" fmla="*/ 315689 w 3072536"/>
              <a:gd name="connsiteY5" fmla="*/ 3200399 h 3330053"/>
              <a:gd name="connsiteX6" fmla="*/ 629587 w 3072536"/>
              <a:gd name="connsiteY6" fmla="*/ 3330053 h 3330053"/>
              <a:gd name="connsiteX0" fmla="*/ 3072536 w 3072536"/>
              <a:gd name="connsiteY0" fmla="*/ 0 h 3330053"/>
              <a:gd name="connsiteX1" fmla="*/ 1857886 w 3072536"/>
              <a:gd name="connsiteY1" fmla="*/ 354841 h 3330053"/>
              <a:gd name="connsiteX2" fmla="*/ 745593 w 3072536"/>
              <a:gd name="connsiteY2" fmla="*/ 1037229 h 3330053"/>
              <a:gd name="connsiteX3" fmla="*/ 117796 w 3072536"/>
              <a:gd name="connsiteY3" fmla="*/ 1965277 h 3330053"/>
              <a:gd name="connsiteX4" fmla="*/ 15438 w 3072536"/>
              <a:gd name="connsiteY4" fmla="*/ 2647665 h 3330053"/>
              <a:gd name="connsiteX5" fmla="*/ 315689 w 3072536"/>
              <a:gd name="connsiteY5" fmla="*/ 3200399 h 3330053"/>
              <a:gd name="connsiteX6" fmla="*/ 629587 w 3072536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65277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65277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37981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439235"/>
              <a:gd name="connsiteX1" fmla="*/ 1855943 w 3070593"/>
              <a:gd name="connsiteY1" fmla="*/ 354841 h 3439235"/>
              <a:gd name="connsiteX2" fmla="*/ 675411 w 3070593"/>
              <a:gd name="connsiteY2" fmla="*/ 1132763 h 3439235"/>
              <a:gd name="connsiteX3" fmla="*/ 115853 w 3070593"/>
              <a:gd name="connsiteY3" fmla="*/ 1937981 h 3439235"/>
              <a:gd name="connsiteX4" fmla="*/ 13495 w 3070593"/>
              <a:gd name="connsiteY4" fmla="*/ 2647665 h 3439235"/>
              <a:gd name="connsiteX5" fmla="*/ 313746 w 3070593"/>
              <a:gd name="connsiteY5" fmla="*/ 3200399 h 3439235"/>
              <a:gd name="connsiteX6" fmla="*/ 743650 w 3070593"/>
              <a:gd name="connsiteY6" fmla="*/ 3439235 h 3439235"/>
              <a:gd name="connsiteX0" fmla="*/ 3070593 w 3070593"/>
              <a:gd name="connsiteY0" fmla="*/ 0 h 3439235"/>
              <a:gd name="connsiteX1" fmla="*/ 1855943 w 3070593"/>
              <a:gd name="connsiteY1" fmla="*/ 354841 h 3439235"/>
              <a:gd name="connsiteX2" fmla="*/ 675411 w 3070593"/>
              <a:gd name="connsiteY2" fmla="*/ 1132763 h 3439235"/>
              <a:gd name="connsiteX3" fmla="*/ 115853 w 3070593"/>
              <a:gd name="connsiteY3" fmla="*/ 1937981 h 3439235"/>
              <a:gd name="connsiteX4" fmla="*/ 13495 w 3070593"/>
              <a:gd name="connsiteY4" fmla="*/ 2647665 h 3439235"/>
              <a:gd name="connsiteX5" fmla="*/ 313746 w 3070593"/>
              <a:gd name="connsiteY5" fmla="*/ 3200399 h 3439235"/>
              <a:gd name="connsiteX6" fmla="*/ 743650 w 3070593"/>
              <a:gd name="connsiteY6" fmla="*/ 3439235 h 3439235"/>
              <a:gd name="connsiteX0" fmla="*/ 3070593 w 3070593"/>
              <a:gd name="connsiteY0" fmla="*/ 0 h 3200399"/>
              <a:gd name="connsiteX1" fmla="*/ 1855943 w 3070593"/>
              <a:gd name="connsiteY1" fmla="*/ 354841 h 3200399"/>
              <a:gd name="connsiteX2" fmla="*/ 675411 w 3070593"/>
              <a:gd name="connsiteY2" fmla="*/ 1132763 h 3200399"/>
              <a:gd name="connsiteX3" fmla="*/ 115853 w 3070593"/>
              <a:gd name="connsiteY3" fmla="*/ 1937981 h 3200399"/>
              <a:gd name="connsiteX4" fmla="*/ 13495 w 3070593"/>
              <a:gd name="connsiteY4" fmla="*/ 2647665 h 3200399"/>
              <a:gd name="connsiteX5" fmla="*/ 313746 w 3070593"/>
              <a:gd name="connsiteY5" fmla="*/ 3200399 h 3200399"/>
              <a:gd name="connsiteX0" fmla="*/ 3067869 w 3067869"/>
              <a:gd name="connsiteY0" fmla="*/ 0 h 3267074"/>
              <a:gd name="connsiteX1" fmla="*/ 1853219 w 3067869"/>
              <a:gd name="connsiteY1" fmla="*/ 354841 h 3267074"/>
              <a:gd name="connsiteX2" fmla="*/ 672687 w 3067869"/>
              <a:gd name="connsiteY2" fmla="*/ 1132763 h 3267074"/>
              <a:gd name="connsiteX3" fmla="*/ 113129 w 3067869"/>
              <a:gd name="connsiteY3" fmla="*/ 1937981 h 3267074"/>
              <a:gd name="connsiteX4" fmla="*/ 10771 w 3067869"/>
              <a:gd name="connsiteY4" fmla="*/ 2647665 h 3267074"/>
              <a:gd name="connsiteX5" fmla="*/ 272922 w 3067869"/>
              <a:gd name="connsiteY5" fmla="*/ 3267074 h 3267074"/>
              <a:gd name="connsiteX0" fmla="*/ 3067869 w 3067869"/>
              <a:gd name="connsiteY0" fmla="*/ 0 h 3267074"/>
              <a:gd name="connsiteX1" fmla="*/ 1865919 w 3067869"/>
              <a:gd name="connsiteY1" fmla="*/ 367541 h 3267074"/>
              <a:gd name="connsiteX2" fmla="*/ 672687 w 3067869"/>
              <a:gd name="connsiteY2" fmla="*/ 1132763 h 3267074"/>
              <a:gd name="connsiteX3" fmla="*/ 113129 w 3067869"/>
              <a:gd name="connsiteY3" fmla="*/ 1937981 h 3267074"/>
              <a:gd name="connsiteX4" fmla="*/ 10771 w 3067869"/>
              <a:gd name="connsiteY4" fmla="*/ 2647665 h 3267074"/>
              <a:gd name="connsiteX5" fmla="*/ 272922 w 3067869"/>
              <a:gd name="connsiteY5" fmla="*/ 3267074 h 32670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757969 w 2978969"/>
              <a:gd name="connsiteY1" fmla="*/ 4183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757969 w 2978969"/>
              <a:gd name="connsiteY1" fmla="*/ 4310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4197 w 2974197"/>
              <a:gd name="connsiteY0" fmla="*/ 0 h 3279774"/>
              <a:gd name="connsiteX1" fmla="*/ 1753197 w 2974197"/>
              <a:gd name="connsiteY1" fmla="*/ 431041 h 3279774"/>
              <a:gd name="connsiteX2" fmla="*/ 667915 w 2974197"/>
              <a:gd name="connsiteY2" fmla="*/ 1145463 h 3279774"/>
              <a:gd name="connsiteX3" fmla="*/ 133757 w 2974197"/>
              <a:gd name="connsiteY3" fmla="*/ 1976081 h 3279774"/>
              <a:gd name="connsiteX4" fmla="*/ 5999 w 2974197"/>
              <a:gd name="connsiteY4" fmla="*/ 2660365 h 3279774"/>
              <a:gd name="connsiteX5" fmla="*/ 268150 w 2974197"/>
              <a:gd name="connsiteY5" fmla="*/ 3279774 h 3279774"/>
              <a:gd name="connsiteX0" fmla="*/ 2974821 w 2974821"/>
              <a:gd name="connsiteY0" fmla="*/ 0 h 3279774"/>
              <a:gd name="connsiteX1" fmla="*/ 1753821 w 2974821"/>
              <a:gd name="connsiteY1" fmla="*/ 431041 h 3279774"/>
              <a:gd name="connsiteX2" fmla="*/ 712989 w 2974821"/>
              <a:gd name="connsiteY2" fmla="*/ 1107363 h 3279774"/>
              <a:gd name="connsiteX3" fmla="*/ 134381 w 2974821"/>
              <a:gd name="connsiteY3" fmla="*/ 1976081 h 3279774"/>
              <a:gd name="connsiteX4" fmla="*/ 6623 w 2974821"/>
              <a:gd name="connsiteY4" fmla="*/ 2660365 h 3279774"/>
              <a:gd name="connsiteX5" fmla="*/ 268774 w 2974821"/>
              <a:gd name="connsiteY5" fmla="*/ 3279774 h 3279774"/>
              <a:gd name="connsiteX0" fmla="*/ 2952239 w 2952239"/>
              <a:gd name="connsiteY0" fmla="*/ 0 h 3279774"/>
              <a:gd name="connsiteX1" fmla="*/ 1731239 w 2952239"/>
              <a:gd name="connsiteY1" fmla="*/ 431041 h 3279774"/>
              <a:gd name="connsiteX2" fmla="*/ 690407 w 2952239"/>
              <a:gd name="connsiteY2" fmla="*/ 1107363 h 3279774"/>
              <a:gd name="connsiteX3" fmla="*/ 111799 w 2952239"/>
              <a:gd name="connsiteY3" fmla="*/ 1976081 h 3279774"/>
              <a:gd name="connsiteX4" fmla="*/ 9441 w 2952239"/>
              <a:gd name="connsiteY4" fmla="*/ 2654015 h 3279774"/>
              <a:gd name="connsiteX5" fmla="*/ 246192 w 2952239"/>
              <a:gd name="connsiteY5" fmla="*/ 3279774 h 3279774"/>
              <a:gd name="connsiteX0" fmla="*/ 2951786 w 2951786"/>
              <a:gd name="connsiteY0" fmla="*/ 0 h 3267074"/>
              <a:gd name="connsiteX1" fmla="*/ 1730786 w 2951786"/>
              <a:gd name="connsiteY1" fmla="*/ 431041 h 3267074"/>
              <a:gd name="connsiteX2" fmla="*/ 689954 w 2951786"/>
              <a:gd name="connsiteY2" fmla="*/ 1107363 h 3267074"/>
              <a:gd name="connsiteX3" fmla="*/ 111346 w 2951786"/>
              <a:gd name="connsiteY3" fmla="*/ 1976081 h 3267074"/>
              <a:gd name="connsiteX4" fmla="*/ 8988 w 2951786"/>
              <a:gd name="connsiteY4" fmla="*/ 2654015 h 3267074"/>
              <a:gd name="connsiteX5" fmla="*/ 239389 w 2951786"/>
              <a:gd name="connsiteY5" fmla="*/ 3267074 h 3267074"/>
              <a:gd name="connsiteX0" fmla="*/ 2950101 w 2950101"/>
              <a:gd name="connsiteY0" fmla="*/ 0 h 3267074"/>
              <a:gd name="connsiteX1" fmla="*/ 1729101 w 2950101"/>
              <a:gd name="connsiteY1" fmla="*/ 431041 h 3267074"/>
              <a:gd name="connsiteX2" fmla="*/ 688269 w 2950101"/>
              <a:gd name="connsiteY2" fmla="*/ 1107363 h 3267074"/>
              <a:gd name="connsiteX3" fmla="*/ 109661 w 2950101"/>
              <a:gd name="connsiteY3" fmla="*/ 1976081 h 3267074"/>
              <a:gd name="connsiteX4" fmla="*/ 7303 w 2950101"/>
              <a:gd name="connsiteY4" fmla="*/ 2654015 h 3267074"/>
              <a:gd name="connsiteX5" fmla="*/ 237704 w 2950101"/>
              <a:gd name="connsiteY5" fmla="*/ 3267074 h 3267074"/>
              <a:gd name="connsiteX0" fmla="*/ 2962905 w 2962905"/>
              <a:gd name="connsiteY0" fmla="*/ 0 h 3267074"/>
              <a:gd name="connsiteX1" fmla="*/ 1741905 w 2962905"/>
              <a:gd name="connsiteY1" fmla="*/ 431041 h 3267074"/>
              <a:gd name="connsiteX2" fmla="*/ 701073 w 2962905"/>
              <a:gd name="connsiteY2" fmla="*/ 1107363 h 3267074"/>
              <a:gd name="connsiteX3" fmla="*/ 122465 w 2962905"/>
              <a:gd name="connsiteY3" fmla="*/ 1976081 h 3267074"/>
              <a:gd name="connsiteX4" fmla="*/ 7407 w 2962905"/>
              <a:gd name="connsiteY4" fmla="*/ 2654015 h 3267074"/>
              <a:gd name="connsiteX5" fmla="*/ 250508 w 2962905"/>
              <a:gd name="connsiteY5" fmla="*/ 3267074 h 3267074"/>
              <a:gd name="connsiteX0" fmla="*/ 2960389 w 2960389"/>
              <a:gd name="connsiteY0" fmla="*/ 0 h 3267074"/>
              <a:gd name="connsiteX1" fmla="*/ 1739389 w 2960389"/>
              <a:gd name="connsiteY1" fmla="*/ 431041 h 3267074"/>
              <a:gd name="connsiteX2" fmla="*/ 698557 w 2960389"/>
              <a:gd name="connsiteY2" fmla="*/ 1107363 h 3267074"/>
              <a:gd name="connsiteX3" fmla="*/ 119949 w 2960389"/>
              <a:gd name="connsiteY3" fmla="*/ 1976081 h 3267074"/>
              <a:gd name="connsiteX4" fmla="*/ 4891 w 2960389"/>
              <a:gd name="connsiteY4" fmla="*/ 2654015 h 3267074"/>
              <a:gd name="connsiteX5" fmla="*/ 247992 w 2960389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64900 w 2964900"/>
              <a:gd name="connsiteY0" fmla="*/ 0 h 3267074"/>
              <a:gd name="connsiteX1" fmla="*/ 1743900 w 2964900"/>
              <a:gd name="connsiteY1" fmla="*/ 431041 h 3267074"/>
              <a:gd name="connsiteX2" fmla="*/ 703068 w 2964900"/>
              <a:gd name="connsiteY2" fmla="*/ 1107363 h 3267074"/>
              <a:gd name="connsiteX3" fmla="*/ 156210 w 2964900"/>
              <a:gd name="connsiteY3" fmla="*/ 1906231 h 3267074"/>
              <a:gd name="connsiteX4" fmla="*/ 9402 w 2964900"/>
              <a:gd name="connsiteY4" fmla="*/ 2654015 h 3267074"/>
              <a:gd name="connsiteX5" fmla="*/ 252503 w 2964900"/>
              <a:gd name="connsiteY5" fmla="*/ 3267074 h 326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900" h="3267074">
                <a:moveTo>
                  <a:pt x="2964900" y="0"/>
                </a:moveTo>
                <a:cubicBezTo>
                  <a:pt x="2303742" y="176663"/>
                  <a:pt x="2120872" y="246481"/>
                  <a:pt x="1743900" y="431041"/>
                </a:cubicBezTo>
                <a:cubicBezTo>
                  <a:pt x="1366928" y="615601"/>
                  <a:pt x="954983" y="848798"/>
                  <a:pt x="703068" y="1107363"/>
                </a:cubicBezTo>
                <a:cubicBezTo>
                  <a:pt x="451153" y="1365928"/>
                  <a:pt x="271821" y="1648456"/>
                  <a:pt x="156210" y="1906231"/>
                </a:cubicBezTo>
                <a:cubicBezTo>
                  <a:pt x="40599" y="2164006"/>
                  <a:pt x="-25697" y="2420858"/>
                  <a:pt x="9402" y="2654015"/>
                </a:cubicBezTo>
                <a:cubicBezTo>
                  <a:pt x="44501" y="2887172"/>
                  <a:pt x="149861" y="3122446"/>
                  <a:pt x="252503" y="3267074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166" name="Object 2259"/>
          <p:cNvGraphicFramePr>
            <a:graphicFrameLocks noChangeAspect="1"/>
          </p:cNvGraphicFramePr>
          <p:nvPr>
            <p:extLst/>
          </p:nvPr>
        </p:nvGraphicFramePr>
        <p:xfrm>
          <a:off x="3493645" y="3900739"/>
          <a:ext cx="260164" cy="3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gyenlet" r:id="rId4" imgW="152268" imgH="164957" progId="Equation.3">
                  <p:embed/>
                </p:oleObj>
              </mc:Choice>
              <mc:Fallback>
                <p:oleObj name="Egyenlet" r:id="rId4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645" y="3900739"/>
                        <a:ext cx="260164" cy="3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Ellipszis 166"/>
          <p:cNvSpPr/>
          <p:nvPr/>
        </p:nvSpPr>
        <p:spPr>
          <a:xfrm>
            <a:off x="3811219" y="3956304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168" name="Egyenes összekötő 167"/>
          <p:cNvCxnSpPr>
            <a:endCxn id="169" idx="2"/>
          </p:cNvCxnSpPr>
          <p:nvPr/>
        </p:nvCxnSpPr>
        <p:spPr>
          <a:xfrm flipH="1" flipV="1">
            <a:off x="5501613" y="1339373"/>
            <a:ext cx="437878" cy="7851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Szövegdoboz 168"/>
          <p:cNvSpPr txBox="1"/>
          <p:nvPr/>
        </p:nvSpPr>
        <p:spPr>
          <a:xfrm>
            <a:off x="4469920" y="970041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Hatékony portfóliók</a:t>
            </a:r>
            <a:endParaRPr lang="hu-HU" sz="18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6" grpId="0" animBg="1"/>
      <p:bldP spid="2347" grpId="0" animBg="1"/>
      <p:bldP spid="2348" grpId="0" animBg="1"/>
      <p:bldP spid="2349" grpId="0" animBg="1"/>
      <p:bldP spid="2350" grpId="0" animBg="1"/>
      <p:bldP spid="2351" grpId="0" animBg="1"/>
      <p:bldP spid="2370" grpId="0" animBg="1"/>
      <p:bldP spid="2371" grpId="0" animBg="1"/>
      <p:bldP spid="2372" grpId="0" animBg="1"/>
      <p:bldP spid="2373" grpId="0" animBg="1"/>
      <p:bldP spid="2374" grpId="0" animBg="1"/>
      <p:bldP spid="2375" grpId="0" animBg="1"/>
      <p:bldP spid="2376" grpId="0" animBg="1"/>
      <p:bldP spid="2377" grpId="0" animBg="1"/>
      <p:bldP spid="2378" grpId="0" animBg="1"/>
      <p:bldP spid="2379" grpId="0" animBg="1"/>
      <p:bldP spid="2380" grpId="0" animBg="1"/>
      <p:bldP spid="2381" grpId="0" animBg="1"/>
      <p:bldP spid="2382" grpId="0" animBg="1"/>
      <p:bldP spid="2383" grpId="0" animBg="1"/>
      <p:bldP spid="2384" grpId="0" animBg="1"/>
      <p:bldP spid="2385" grpId="0" animBg="1"/>
      <p:bldP spid="2386" grpId="0" animBg="1"/>
      <p:bldP spid="2387" grpId="0" animBg="1"/>
      <p:bldP spid="2388" grpId="0" animBg="1"/>
      <p:bldP spid="2389" grpId="0" animBg="1"/>
      <p:bldP spid="2390" grpId="0" animBg="1"/>
      <p:bldP spid="2391" grpId="0" animBg="1"/>
      <p:bldP spid="2392" grpId="0" animBg="1"/>
      <p:bldP spid="2393" grpId="0" animBg="1"/>
      <p:bldP spid="2394" grpId="0" animBg="1"/>
      <p:bldP spid="2395" grpId="0" animBg="1"/>
      <p:bldP spid="2396" grpId="0" animBg="1"/>
      <p:bldP spid="2397" grpId="0" animBg="1"/>
      <p:bldP spid="2398" grpId="0" animBg="1"/>
      <p:bldP spid="165" grpId="0" animBg="1"/>
      <p:bldP spid="167" grpId="0" animBg="1"/>
      <p:bldP spid="1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Hatékony </a:t>
            </a:r>
            <a:r>
              <a:rPr lang="hu-HU" dirty="0"/>
              <a:t>portfóliók</a:t>
            </a:r>
          </a:p>
          <a:p>
            <a:pPr lvl="1"/>
            <a:r>
              <a:rPr lang="hu-HU" dirty="0" smtClean="0"/>
              <a:t>„Kategóriájuk </a:t>
            </a:r>
            <a:r>
              <a:rPr lang="hu-HU" dirty="0"/>
              <a:t>legjobbjai”</a:t>
            </a:r>
          </a:p>
          <a:p>
            <a:pPr lvl="1"/>
            <a:r>
              <a:rPr lang="hu-HU" dirty="0" smtClean="0"/>
              <a:t>Adott </a:t>
            </a:r>
            <a:r>
              <a:rPr lang="hu-HU" dirty="0"/>
              <a:t>kockázati szinten a legmagasabb várható hozamot, adott várható hozamnál a legkisebb kockázatot adják</a:t>
            </a:r>
            <a:r>
              <a:rPr lang="hu-HU" dirty="0" smtClean="0"/>
              <a:t>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28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29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061996" y="735296"/>
            <a:ext cx="386354" cy="371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337" name="Csoportba foglalás 2336"/>
          <p:cNvGrpSpPr/>
          <p:nvPr/>
        </p:nvGrpSpPr>
        <p:grpSpPr>
          <a:xfrm>
            <a:off x="3493645" y="1883045"/>
            <a:ext cx="3424094" cy="2722562"/>
            <a:chOff x="3479015" y="2259654"/>
            <a:chExt cx="3424094" cy="3267074"/>
          </a:xfrm>
        </p:grpSpPr>
        <p:graphicFrame>
          <p:nvGraphicFramePr>
            <p:cNvPr id="2338" name="Object 2259"/>
            <p:cNvGraphicFramePr>
              <a:graphicFrameLocks noChangeAspect="1"/>
            </p:cNvGraphicFramePr>
            <p:nvPr>
              <p:extLst/>
            </p:nvPr>
          </p:nvGraphicFramePr>
          <p:xfrm>
            <a:off x="3479015" y="4680887"/>
            <a:ext cx="260164" cy="38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0" name="Egyenlet" r:id="rId3" imgW="152268" imgH="164957" progId="Equation.3">
                    <p:embed/>
                  </p:oleObj>
                </mc:Choice>
                <mc:Fallback>
                  <p:oleObj name="Egyenlet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015" y="4680887"/>
                          <a:ext cx="260164" cy="381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9" name="Szabadkézi sokszög 2338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40" name="Csoportba foglalás 2339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2479" name="Egyenes összekötő 247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0" name="Egyenes összekötő 247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1" name="Csoportba foglalás 2340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2477" name="Egyenes összekötő 247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8" name="Egyenes összekötő 247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2" name="Csoportba foglalás 2341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2475" name="Egyenes összekötő 247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6" name="Egyenes összekötő 247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3" name="Csoportba foglalás 2342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2473" name="Egyenes összekötő 247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4" name="Egyenes összekötő 247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4" name="Csoportba foglalás 2343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2471" name="Egyenes összekötő 247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2" name="Egyenes összekötő 247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5" name="Csoportba foglalás 2344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2469" name="Egyenes összekötő 246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0" name="Egyenes összekötő 246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6" name="Ellipszis 2345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47" name="Ellipszis 2346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48" name="Ellipszis 2347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49" name="Ellipszis 2348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50" name="Ellipszis 2349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51" name="Ellipszis 2350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52" name="Csoportba foglalás 2351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2467" name="Egyenes összekötő 246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Egyenes összekötő 246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3" name="Csoportba foglalás 2352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2465" name="Egyenes összekötő 246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6" name="Egyenes összekötő 246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4" name="Csoportba foglalás 2353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2463" name="Egyenes összekötő 246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4" name="Egyenes összekötő 246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" name="Csoportba foglalás 2354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2461" name="Egyenes összekötő 246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2" name="Egyenes összekötő 246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" name="Csoportba foglalás 2355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2459" name="Egyenes összekötő 245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0" name="Egyenes összekötő 245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" name="Csoportba foglalás 2356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2457" name="Egyenes összekötő 245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8" name="Egyenes összekötő 245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8" name="Csoportba foglalás 2357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2455" name="Egyenes összekötő 245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6" name="Egyenes összekötő 245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9" name="Csoportba foglalás 2358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2453" name="Egyenes összekötő 245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4" name="Egyenes összekötő 245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0" name="Csoportba foglalás 2359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2451" name="Egyenes összekötő 245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2" name="Egyenes összekötő 245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1" name="Csoportba foglalás 2360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2449" name="Egyenes összekötő 244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Egyenes összekötő 244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2" name="Csoportba foglalás 2361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2447" name="Egyenes összekötő 244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8" name="Egyenes összekötő 244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3" name="Csoportba foglalás 2362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2445" name="Egyenes összekötő 244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6" name="Egyenes összekötő 244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4" name="Csoportba foglalás 2363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2443" name="Egyenes összekötő 244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4" name="Egyenes összekötő 244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5" name="Csoportba foglalás 2364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2441" name="Egyenes összekötő 244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2" name="Egyenes összekötő 244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6" name="Csoportba foglalás 2365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2439" name="Egyenes összekötő 243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0" name="Egyenes összekötő 243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7" name="Csoportba foglalás 2366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2437" name="Egyenes összekötő 243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8" name="Egyenes összekötő 243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8" name="Csoportba foglalás 2367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2435" name="Egyenes összekötő 243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6" name="Egyenes összekötő 243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9" name="Csoportba foglalás 2368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2433" name="Egyenes összekötő 243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4" name="Egyenes összekötő 243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70" name="Ellipszis 2369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1" name="Ellipszis 2370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2" name="Ellipszis 2371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3" name="Ellipszis 2372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4" name="Ellipszis 2373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5" name="Ellipszis 2374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6" name="Ellipszis 2375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7" name="Ellipszis 2376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8" name="Ellipszis 2377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9" name="Ellipszis 2378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0" name="Ellipszis 2379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1" name="Ellipszis 2380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2" name="Ellipszis 2381"/>
            <p:cNvSpPr/>
            <p:nvPr/>
          </p:nvSpPr>
          <p:spPr>
            <a:xfrm>
              <a:off x="4116020" y="5271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3" name="Ellipszis 2382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4" name="Ellipszis 2383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5" name="Ellipszis 2384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6" name="Ellipszis 2385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7" name="Ellipszis 2386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8" name="Ellipszis 2387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9" name="Ellipszis 2388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0" name="Ellipszis 2389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1" name="Ellipszis 2390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2" name="Ellipszis 2391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3" name="Ellipszis 2392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4" name="Ellipszis 2393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5" name="Ellipszis 2394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6" name="Ellipszis 2395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7" name="Ellipszis 2396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8" name="Ellipszis 2397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99" name="Csoportba foglalás 2398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2431" name="Egyenes összekötő 243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2" name="Egyenes összekötő 243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0" name="Csoportba foglalás 2399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2429" name="Egyenes összekötő 242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0" name="Egyenes összekötő 242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1" name="Csoportba foglalás 2400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2427" name="Egyenes összekötő 242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8" name="Egyenes összekötő 242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2" name="Csoportba foglalás 2401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2425" name="Egyenes összekötő 242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6" name="Egyenes összekötő 242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3" name="Csoportba foglalás 2402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2423" name="Egyenes összekötő 242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4" name="Egyenes összekötő 242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4" name="Csoportba foglalás 2403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2421" name="Egyenes összekötő 242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2" name="Egyenes összekötő 242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5" name="Csoportba foglalás 2404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2419" name="Egyenes összekötő 241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0" name="Egyenes összekötő 241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6" name="Csoportba foglalás 2405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2417" name="Egyenes összekötő 241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Egyenes összekötő 241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7" name="Csoportba foglalás 2406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2415" name="Egyenes összekötő 241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6" name="Egyenes összekötő 241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8" name="Csoportba foglalás 2407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2413" name="Egyenes összekötő 241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4" name="Egyenes összekötő 241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9" name="Csoportba foglalás 2408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2411" name="Egyenes összekötő 24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2" name="Egyenes összekötő 241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0" name="Ellipszis 2409"/>
            <p:cNvSpPr/>
            <p:nvPr/>
          </p:nvSpPr>
          <p:spPr>
            <a:xfrm>
              <a:off x="3796589" y="4747565"/>
              <a:ext cx="124359" cy="124359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pSp>
        <p:nvGrpSpPr>
          <p:cNvPr id="2481" name="Csoportba foglalás 2480"/>
          <p:cNvGrpSpPr/>
          <p:nvPr/>
        </p:nvGrpSpPr>
        <p:grpSpPr>
          <a:xfrm>
            <a:off x="1747713" y="341375"/>
            <a:ext cx="5955192" cy="4839174"/>
            <a:chOff x="1447800" y="573205"/>
            <a:chExt cx="5730924" cy="5050893"/>
          </a:xfrm>
        </p:grpSpPr>
        <p:sp>
          <p:nvSpPr>
            <p:cNvPr id="2482" name="Line 13"/>
            <p:cNvSpPr>
              <a:spLocks noChangeShapeType="1"/>
            </p:cNvSpPr>
            <p:nvPr/>
          </p:nvSpPr>
          <p:spPr bwMode="auto">
            <a:xfrm>
              <a:off x="2138364" y="5191126"/>
              <a:ext cx="504036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3" name="Text Box 12"/>
            <p:cNvSpPr txBox="1">
              <a:spLocks noChangeArrowheads="1"/>
            </p:cNvSpPr>
            <p:nvPr/>
          </p:nvSpPr>
          <p:spPr bwMode="auto">
            <a:xfrm>
              <a:off x="6227650" y="5194848"/>
              <a:ext cx="815567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4" name="Line 15"/>
            <p:cNvSpPr>
              <a:spLocks noChangeShapeType="1"/>
            </p:cNvSpPr>
            <p:nvPr/>
          </p:nvSpPr>
          <p:spPr bwMode="auto">
            <a:xfrm flipV="1">
              <a:off x="2141539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471320" y="969265"/>
            <a:ext cx="4504943" cy="3800856"/>
            <a:chOff x="2471319" y="1163117"/>
            <a:chExt cx="4504943" cy="4561027"/>
          </a:xfrm>
        </p:grpSpPr>
        <p:sp>
          <p:nvSpPr>
            <p:cNvPr id="5" name="Szabadkézi sokszög 4"/>
            <p:cNvSpPr/>
            <p:nvPr/>
          </p:nvSpPr>
          <p:spPr>
            <a:xfrm>
              <a:off x="2472538" y="1170432"/>
              <a:ext cx="3708806" cy="3204058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6" name="Szabadkézi sokszög 2485"/>
            <p:cNvSpPr/>
            <p:nvPr/>
          </p:nvSpPr>
          <p:spPr>
            <a:xfrm>
              <a:off x="2478634" y="1163117"/>
              <a:ext cx="2963875" cy="2076305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7" name="Szabadkézi sokszög 2486"/>
            <p:cNvSpPr/>
            <p:nvPr/>
          </p:nvSpPr>
          <p:spPr>
            <a:xfrm>
              <a:off x="2477415" y="1170432"/>
              <a:ext cx="2006803" cy="941229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8" name="Szabadkézi sokszög 2487"/>
            <p:cNvSpPr/>
            <p:nvPr/>
          </p:nvSpPr>
          <p:spPr>
            <a:xfrm>
              <a:off x="2471319" y="1177747"/>
              <a:ext cx="4324502" cy="435864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9" name="Szabadkézi sokszög 2488"/>
            <p:cNvSpPr/>
            <p:nvPr/>
          </p:nvSpPr>
          <p:spPr>
            <a:xfrm>
              <a:off x="4505814" y="2017776"/>
              <a:ext cx="2442407" cy="3695306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7965" h="2719481">
                  <a:moveTo>
                    <a:pt x="0" y="2719481"/>
                  </a:moveTo>
                  <a:cubicBezTo>
                    <a:pt x="402152" y="2413762"/>
                    <a:pt x="1126886" y="1593309"/>
                    <a:pt x="1468428" y="1140062"/>
                  </a:cubicBezTo>
                  <a:cubicBezTo>
                    <a:pt x="1809970" y="686815"/>
                    <a:pt x="2014112" y="368198"/>
                    <a:pt x="220796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90" name="Szabadkézi sokszög 2489"/>
            <p:cNvSpPr/>
            <p:nvPr/>
          </p:nvSpPr>
          <p:spPr>
            <a:xfrm>
              <a:off x="5484831" y="3162694"/>
              <a:ext cx="1491431" cy="256145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271" h="1885044">
                  <a:moveTo>
                    <a:pt x="0" y="1885044"/>
                  </a:moveTo>
                  <a:cubicBezTo>
                    <a:pt x="316183" y="1530874"/>
                    <a:pt x="384022" y="1454236"/>
                    <a:pt x="608734" y="1140062"/>
                  </a:cubicBezTo>
                  <a:cubicBezTo>
                    <a:pt x="833446" y="825888"/>
                    <a:pt x="1154418" y="368198"/>
                    <a:pt x="1348271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2491" name="Ellipszis 2490"/>
          <p:cNvSpPr/>
          <p:nvPr/>
        </p:nvSpPr>
        <p:spPr>
          <a:xfrm>
            <a:off x="4512260" y="2742184"/>
            <a:ext cx="124359" cy="10363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2492" name="Object 2259"/>
          <p:cNvGraphicFramePr>
            <a:graphicFrameLocks noChangeAspect="1"/>
          </p:cNvGraphicFramePr>
          <p:nvPr>
            <p:extLst/>
          </p:nvPr>
        </p:nvGraphicFramePr>
        <p:xfrm>
          <a:off x="4243109" y="2558521"/>
          <a:ext cx="236537" cy="29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5" imgW="139680" imgH="152280" progId="Equation.3">
                  <p:embed/>
                </p:oleObj>
              </mc:Choice>
              <mc:Fallback>
                <p:oleObj name="Equation" r:id="rId5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109" y="2558521"/>
                        <a:ext cx="236537" cy="29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Oval 2247"/>
          <p:cNvSpPr>
            <a:spLocks noChangeArrowheads="1"/>
          </p:cNvSpPr>
          <p:nvPr/>
        </p:nvSpPr>
        <p:spPr bwMode="auto">
          <a:xfrm>
            <a:off x="5295415" y="2675861"/>
            <a:ext cx="122238" cy="122237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66" name="Oval 2248"/>
          <p:cNvSpPr>
            <a:spLocks noChangeArrowheads="1"/>
          </p:cNvSpPr>
          <p:nvPr/>
        </p:nvSpPr>
        <p:spPr bwMode="auto">
          <a:xfrm>
            <a:off x="4971565" y="2769523"/>
            <a:ext cx="122238" cy="122238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67" name="Oval 2249"/>
          <p:cNvSpPr>
            <a:spLocks noChangeArrowheads="1"/>
          </p:cNvSpPr>
          <p:nvPr/>
        </p:nvSpPr>
        <p:spPr bwMode="auto">
          <a:xfrm>
            <a:off x="4703278" y="2742536"/>
            <a:ext cx="122237" cy="122237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68" name="Oval 2305"/>
          <p:cNvSpPr>
            <a:spLocks noChangeArrowheads="1"/>
          </p:cNvSpPr>
          <p:nvPr/>
        </p:nvSpPr>
        <p:spPr bwMode="auto">
          <a:xfrm>
            <a:off x="5758965" y="2796511"/>
            <a:ext cx="122238" cy="122237"/>
          </a:xfrm>
          <a:prstGeom prst="ellipse">
            <a:avLst/>
          </a:prstGeom>
          <a:solidFill>
            <a:schemeClr val="tx2"/>
          </a:solidFill>
          <a:ln w="1587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cxnSp>
        <p:nvCxnSpPr>
          <p:cNvPr id="169" name="Egyenes összekötő 168"/>
          <p:cNvCxnSpPr>
            <a:endCxn id="170" idx="2"/>
          </p:cNvCxnSpPr>
          <p:nvPr/>
        </p:nvCxnSpPr>
        <p:spPr>
          <a:xfrm flipH="1" flipV="1">
            <a:off x="5501613" y="1339373"/>
            <a:ext cx="437878" cy="7851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Szövegdoboz 169"/>
          <p:cNvSpPr txBox="1"/>
          <p:nvPr/>
        </p:nvSpPr>
        <p:spPr>
          <a:xfrm>
            <a:off x="4469920" y="970041"/>
            <a:ext cx="20633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Hatékony portfóliók</a:t>
            </a:r>
            <a:endParaRPr lang="hu-HU" sz="18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1" grpId="0" animBg="1"/>
      <p:bldP spid="165" grpId="0" animBg="1"/>
      <p:bldP spid="166" grpId="0" animBg="1"/>
      <p:bldP spid="167" grpId="0" animBg="1"/>
      <p:bldP spid="168" grpId="0" animBg="1"/>
      <p:bldP spid="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445417" y="4012385"/>
            <a:ext cx="4163984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sz="2200" b="1" i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211615" y="215621"/>
            <a:ext cx="815566" cy="4112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22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2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22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2696843" y="4085217"/>
            <a:ext cx="5011947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V="1">
            <a:off x="3029558" y="89618"/>
            <a:ext cx="0" cy="4800415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2" name="Freeform 8"/>
          <p:cNvSpPr>
            <a:spLocks/>
          </p:cNvSpPr>
          <p:nvPr/>
        </p:nvSpPr>
        <p:spPr bwMode="auto">
          <a:xfrm rot="5400000">
            <a:off x="3431069" y="1154199"/>
            <a:ext cx="3049333" cy="4395217"/>
          </a:xfrm>
          <a:custGeom>
            <a:avLst/>
            <a:gdLst>
              <a:gd name="T0" fmla="*/ 0 w 2340"/>
              <a:gd name="T1" fmla="*/ 0 h 1644"/>
              <a:gd name="T2" fmla="*/ 252 w 2340"/>
              <a:gd name="T3" fmla="*/ 588 h 1644"/>
              <a:gd name="T4" fmla="*/ 612 w 2340"/>
              <a:gd name="T5" fmla="*/ 1056 h 1644"/>
              <a:gd name="T6" fmla="*/ 1116 w 2340"/>
              <a:gd name="T7" fmla="*/ 1404 h 1644"/>
              <a:gd name="T8" fmla="*/ 1848 w 2340"/>
              <a:gd name="T9" fmla="*/ 1584 h 1644"/>
              <a:gd name="T10" fmla="*/ 2340 w 2340"/>
              <a:gd name="T11" fmla="*/ 1644 h 1644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615 w 10000"/>
              <a:gd name="connsiteY2" fmla="*/ 6423 h 10000"/>
              <a:gd name="connsiteX3" fmla="*/ 4769 w 10000"/>
              <a:gd name="connsiteY3" fmla="*/ 8540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559 w 10000"/>
              <a:gd name="connsiteY2" fmla="*/ 7135 h 10000"/>
              <a:gd name="connsiteX3" fmla="*/ 4769 w 10000"/>
              <a:gd name="connsiteY3" fmla="*/ 8540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559 w 10000"/>
              <a:gd name="connsiteY2" fmla="*/ 7135 h 10000"/>
              <a:gd name="connsiteX3" fmla="*/ 4769 w 10000"/>
              <a:gd name="connsiteY3" fmla="*/ 9062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67"/>
              <a:gd name="connsiteX1" fmla="*/ 1114 w 10000"/>
              <a:gd name="connsiteY1" fmla="*/ 4170 h 10067"/>
              <a:gd name="connsiteX2" fmla="*/ 2559 w 10000"/>
              <a:gd name="connsiteY2" fmla="*/ 7135 h 10067"/>
              <a:gd name="connsiteX3" fmla="*/ 4769 w 10000"/>
              <a:gd name="connsiteY3" fmla="*/ 9062 h 10067"/>
              <a:gd name="connsiteX4" fmla="*/ 7934 w 10000"/>
              <a:gd name="connsiteY4" fmla="*/ 9967 h 10067"/>
              <a:gd name="connsiteX5" fmla="*/ 10000 w 10000"/>
              <a:gd name="connsiteY5" fmla="*/ 10000 h 10067"/>
              <a:gd name="connsiteX0" fmla="*/ 0 w 10278"/>
              <a:gd name="connsiteY0" fmla="*/ 0 h 10356"/>
              <a:gd name="connsiteX1" fmla="*/ 1114 w 10278"/>
              <a:gd name="connsiteY1" fmla="*/ 4170 h 10356"/>
              <a:gd name="connsiteX2" fmla="*/ 2559 w 10278"/>
              <a:gd name="connsiteY2" fmla="*/ 7135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135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7823 w 10278"/>
              <a:gd name="connsiteY4" fmla="*/ 10109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10278 w 10278"/>
              <a:gd name="connsiteY4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5528 w 10278"/>
              <a:gd name="connsiteY3" fmla="*/ 9655 h 10356"/>
              <a:gd name="connsiteX4" fmla="*/ 10278 w 10278"/>
              <a:gd name="connsiteY4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5528 w 10278"/>
              <a:gd name="connsiteY3" fmla="*/ 9655 h 10356"/>
              <a:gd name="connsiteX4" fmla="*/ 10278 w 10278"/>
              <a:gd name="connsiteY4" fmla="*/ 10356 h 10356"/>
              <a:gd name="connsiteX0" fmla="*/ 0 w 10130"/>
              <a:gd name="connsiteY0" fmla="*/ 0 h 10261"/>
              <a:gd name="connsiteX1" fmla="*/ 873 w 10130"/>
              <a:gd name="connsiteY1" fmla="*/ 4384 h 10261"/>
              <a:gd name="connsiteX2" fmla="*/ 2411 w 10130"/>
              <a:gd name="connsiteY2" fmla="*/ 7444 h 10261"/>
              <a:gd name="connsiteX3" fmla="*/ 5380 w 10130"/>
              <a:gd name="connsiteY3" fmla="*/ 9560 h 10261"/>
              <a:gd name="connsiteX4" fmla="*/ 10130 w 10130"/>
              <a:gd name="connsiteY4" fmla="*/ 10261 h 10261"/>
              <a:gd name="connsiteX0" fmla="*/ 0 w 10130"/>
              <a:gd name="connsiteY0" fmla="*/ 0 h 10261"/>
              <a:gd name="connsiteX1" fmla="*/ 873 w 10130"/>
              <a:gd name="connsiteY1" fmla="*/ 4384 h 10261"/>
              <a:gd name="connsiteX2" fmla="*/ 2411 w 10130"/>
              <a:gd name="connsiteY2" fmla="*/ 7444 h 10261"/>
              <a:gd name="connsiteX3" fmla="*/ 5380 w 10130"/>
              <a:gd name="connsiteY3" fmla="*/ 9560 h 10261"/>
              <a:gd name="connsiteX4" fmla="*/ 10130 w 10130"/>
              <a:gd name="connsiteY4" fmla="*/ 10261 h 10261"/>
              <a:gd name="connsiteX0" fmla="*/ 0 w 9491"/>
              <a:gd name="connsiteY0" fmla="*/ 0 h 10261"/>
              <a:gd name="connsiteX1" fmla="*/ 234 w 9491"/>
              <a:gd name="connsiteY1" fmla="*/ 4384 h 10261"/>
              <a:gd name="connsiteX2" fmla="*/ 1772 w 9491"/>
              <a:gd name="connsiteY2" fmla="*/ 7444 h 10261"/>
              <a:gd name="connsiteX3" fmla="*/ 4741 w 9491"/>
              <a:gd name="connsiteY3" fmla="*/ 9560 h 10261"/>
              <a:gd name="connsiteX4" fmla="*/ 9491 w 9491"/>
              <a:gd name="connsiteY4" fmla="*/ 10261 h 10261"/>
              <a:gd name="connsiteX0" fmla="*/ 0 w 10000"/>
              <a:gd name="connsiteY0" fmla="*/ 0 h 10000"/>
              <a:gd name="connsiteX1" fmla="*/ 247 w 10000"/>
              <a:gd name="connsiteY1" fmla="*/ 4272 h 10000"/>
              <a:gd name="connsiteX2" fmla="*/ 1867 w 10000"/>
              <a:gd name="connsiteY2" fmla="*/ 7255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1867 w 10000"/>
              <a:gd name="connsiteY2" fmla="*/ 7255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027 w 10000"/>
              <a:gd name="connsiteY1" fmla="*/ 4038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9504"/>
              <a:gd name="connsiteY0" fmla="*/ 0 h 9946"/>
              <a:gd name="connsiteX1" fmla="*/ 531 w 9504"/>
              <a:gd name="connsiteY1" fmla="*/ 3984 h 9946"/>
              <a:gd name="connsiteX2" fmla="*/ 2133 w 9504"/>
              <a:gd name="connsiteY2" fmla="*/ 6734 h 9946"/>
              <a:gd name="connsiteX3" fmla="*/ 4499 w 9504"/>
              <a:gd name="connsiteY3" fmla="*/ 9263 h 9946"/>
              <a:gd name="connsiteX4" fmla="*/ 9504 w 9504"/>
              <a:gd name="connsiteY4" fmla="*/ 9946 h 9946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244 w 10000"/>
              <a:gd name="connsiteY2" fmla="*/ 6771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244 w 10000"/>
              <a:gd name="connsiteY2" fmla="*/ 6771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439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484 w 10000"/>
              <a:gd name="connsiteY1" fmla="*/ 3428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353 w 10000"/>
              <a:gd name="connsiteY1" fmla="*/ 3572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56"/>
              <a:gd name="connsiteY0" fmla="*/ 0 h 10108"/>
              <a:gd name="connsiteX1" fmla="*/ 409 w 10056"/>
              <a:gd name="connsiteY1" fmla="*/ 3572 h 10108"/>
              <a:gd name="connsiteX2" fmla="*/ 1833 w 10056"/>
              <a:gd name="connsiteY2" fmla="*/ 7023 h 10108"/>
              <a:gd name="connsiteX3" fmla="*/ 4827 w 10056"/>
              <a:gd name="connsiteY3" fmla="*/ 9385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446 w 10056"/>
              <a:gd name="connsiteY1" fmla="*/ 3969 h 10108"/>
              <a:gd name="connsiteX2" fmla="*/ 1833 w 10056"/>
              <a:gd name="connsiteY2" fmla="*/ 7023 h 10108"/>
              <a:gd name="connsiteX3" fmla="*/ 4827 w 10056"/>
              <a:gd name="connsiteY3" fmla="*/ 9385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446 w 10056"/>
              <a:gd name="connsiteY1" fmla="*/ 3969 h 10108"/>
              <a:gd name="connsiteX2" fmla="*/ 1833 w 10056"/>
              <a:gd name="connsiteY2" fmla="*/ 7023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1833 w 10056"/>
              <a:gd name="connsiteY2" fmla="*/ 7023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2161 w 10056"/>
              <a:gd name="connsiteY2" fmla="*/ 694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2246 w 10056"/>
              <a:gd name="connsiteY2" fmla="*/ 5888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1969 w 10056"/>
              <a:gd name="connsiteY2" fmla="*/ 608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538 w 10056"/>
              <a:gd name="connsiteY1" fmla="*/ 3539 h 10108"/>
              <a:gd name="connsiteX2" fmla="*/ 1969 w 10056"/>
              <a:gd name="connsiteY2" fmla="*/ 608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538 w 10056"/>
              <a:gd name="connsiteY1" fmla="*/ 3539 h 10108"/>
              <a:gd name="connsiteX2" fmla="*/ 1969 w 10056"/>
              <a:gd name="connsiteY2" fmla="*/ 608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1969 w 10056"/>
              <a:gd name="connsiteY2" fmla="*/ 608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182 w 10056"/>
              <a:gd name="connsiteY2" fmla="*/ 606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139 w 10056"/>
              <a:gd name="connsiteY2" fmla="*/ 6181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5305 w 10056"/>
              <a:gd name="connsiteY4" fmla="*/ 8818 h 10108"/>
              <a:gd name="connsiteX5" fmla="*/ 10056 w 10056"/>
              <a:gd name="connsiteY5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353 w 10056"/>
              <a:gd name="connsiteY3" fmla="*/ 888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353 w 10056"/>
              <a:gd name="connsiteY3" fmla="*/ 888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658 w 10056"/>
              <a:gd name="connsiteY1" fmla="*/ 3553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385"/>
              <a:gd name="connsiteY0" fmla="*/ 0 h 10072"/>
              <a:gd name="connsiteX1" fmla="*/ 987 w 10385"/>
              <a:gd name="connsiteY1" fmla="*/ 3517 h 10072"/>
              <a:gd name="connsiteX2" fmla="*/ 2401 w 10385"/>
              <a:gd name="connsiteY2" fmla="*/ 6215 h 10072"/>
              <a:gd name="connsiteX3" fmla="*/ 5448 w 10385"/>
              <a:gd name="connsiteY3" fmla="*/ 8906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448 w 10385"/>
              <a:gd name="connsiteY3" fmla="*/ 8906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583 w 10385"/>
              <a:gd name="connsiteY3" fmla="*/ 8888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370 w 10385"/>
              <a:gd name="connsiteY3" fmla="*/ 8634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428 w 10385"/>
              <a:gd name="connsiteY3" fmla="*/ 8507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6086 w 10385"/>
              <a:gd name="connsiteY3" fmla="*/ 8833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697 w 10385"/>
              <a:gd name="connsiteY1" fmla="*/ 3607 h 10072"/>
              <a:gd name="connsiteX2" fmla="*/ 2401 w 10385"/>
              <a:gd name="connsiteY2" fmla="*/ 6215 h 10072"/>
              <a:gd name="connsiteX3" fmla="*/ 6086 w 10385"/>
              <a:gd name="connsiteY3" fmla="*/ 8833 h 10072"/>
              <a:gd name="connsiteX4" fmla="*/ 10385 w 10385"/>
              <a:gd name="connsiteY4" fmla="*/ 10072 h 10072"/>
              <a:gd name="connsiteX0" fmla="*/ 0 w 10540"/>
              <a:gd name="connsiteY0" fmla="*/ 0 h 10072"/>
              <a:gd name="connsiteX1" fmla="*/ 852 w 10540"/>
              <a:gd name="connsiteY1" fmla="*/ 3607 h 10072"/>
              <a:gd name="connsiteX2" fmla="*/ 2556 w 10540"/>
              <a:gd name="connsiteY2" fmla="*/ 6215 h 10072"/>
              <a:gd name="connsiteX3" fmla="*/ 6241 w 10540"/>
              <a:gd name="connsiteY3" fmla="*/ 8833 h 10072"/>
              <a:gd name="connsiteX4" fmla="*/ 10540 w 10540"/>
              <a:gd name="connsiteY4" fmla="*/ 10072 h 10072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573 w 10316"/>
              <a:gd name="connsiteY1" fmla="*/ 3624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573 w 10316"/>
              <a:gd name="connsiteY1" fmla="*/ 3624 h 10054"/>
              <a:gd name="connsiteX2" fmla="*/ 2056 w 10316"/>
              <a:gd name="connsiteY2" fmla="*/ 628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056 w 10316"/>
              <a:gd name="connsiteY2" fmla="*/ 628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5907 w 10316"/>
              <a:gd name="connsiteY3" fmla="*/ 8991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5907 w 10316"/>
              <a:gd name="connsiteY3" fmla="*/ 8991 h 10054"/>
              <a:gd name="connsiteX4" fmla="*/ 10316 w 10316"/>
              <a:gd name="connsiteY4" fmla="*/ 10054 h 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6" h="10054">
                <a:moveTo>
                  <a:pt x="0" y="0"/>
                </a:moveTo>
                <a:cubicBezTo>
                  <a:pt x="152" y="2412"/>
                  <a:pt x="124" y="2510"/>
                  <a:pt x="435" y="3624"/>
                </a:cubicBezTo>
                <a:cubicBezTo>
                  <a:pt x="746" y="4738"/>
                  <a:pt x="1282" y="5901"/>
                  <a:pt x="2194" y="6795"/>
                </a:cubicBezTo>
                <a:cubicBezTo>
                  <a:pt x="3106" y="7689"/>
                  <a:pt x="4553" y="8448"/>
                  <a:pt x="5907" y="8991"/>
                </a:cubicBezTo>
                <a:cubicBezTo>
                  <a:pt x="7261" y="9534"/>
                  <a:pt x="8939" y="9928"/>
                  <a:pt x="10316" y="1005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cxnSp>
        <p:nvCxnSpPr>
          <p:cNvPr id="53" name="Egyenes összekötő 52"/>
          <p:cNvCxnSpPr/>
          <p:nvPr/>
        </p:nvCxnSpPr>
        <p:spPr>
          <a:xfrm flipH="1">
            <a:off x="3029448" y="2490231"/>
            <a:ext cx="11169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2105523" y="2312943"/>
            <a:ext cx="920085" cy="3189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6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16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6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16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6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16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hu-HU" sz="16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Egyenes összekötő 54"/>
          <p:cNvCxnSpPr/>
          <p:nvPr/>
        </p:nvCxnSpPr>
        <p:spPr>
          <a:xfrm>
            <a:off x="4137994" y="394418"/>
            <a:ext cx="0" cy="369253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3821515" y="4044839"/>
            <a:ext cx="625887" cy="3189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1600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hu-HU" sz="1600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4136915" y="3001866"/>
            <a:ext cx="469591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4099810" y="2673485"/>
            <a:ext cx="498070" cy="288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3108215" y="1625208"/>
            <a:ext cx="3781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abadkézi sokszög 59"/>
          <p:cNvSpPr/>
          <p:nvPr/>
        </p:nvSpPr>
        <p:spPr>
          <a:xfrm>
            <a:off x="3363403" y="373711"/>
            <a:ext cx="2435308" cy="1208597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61" name="Szabadkézi sokszög 60"/>
          <p:cNvSpPr/>
          <p:nvPr/>
        </p:nvSpPr>
        <p:spPr>
          <a:xfrm>
            <a:off x="3211001" y="583379"/>
            <a:ext cx="2954843" cy="998930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62" name="Szabadkézi sokszög 61"/>
          <p:cNvSpPr/>
          <p:nvPr/>
        </p:nvSpPr>
        <p:spPr>
          <a:xfrm>
            <a:off x="3077651" y="806074"/>
            <a:ext cx="3490128" cy="776234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63" name="Egyenes összekötő nyíllal 62"/>
          <p:cNvCxnSpPr/>
          <p:nvPr/>
        </p:nvCxnSpPr>
        <p:spPr>
          <a:xfrm>
            <a:off x="4136915" y="3906741"/>
            <a:ext cx="7136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>
            <a:off x="4603758" y="374199"/>
            <a:ext cx="0" cy="36856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4715954" y="570549"/>
            <a:ext cx="0" cy="35173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4844980" y="806169"/>
            <a:ext cx="0" cy="32873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267932" y="3544700"/>
            <a:ext cx="426856" cy="349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4215695" y="3045427"/>
            <a:ext cx="426856" cy="349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Egyenes összekötő nyíllal 70"/>
          <p:cNvCxnSpPr/>
          <p:nvPr/>
        </p:nvCxnSpPr>
        <p:spPr>
          <a:xfrm>
            <a:off x="4146440" y="3411441"/>
            <a:ext cx="59195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3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30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98" name="Line 3"/>
          <p:cNvSpPr>
            <a:spLocks noChangeShapeType="1"/>
          </p:cNvSpPr>
          <p:nvPr/>
        </p:nvSpPr>
        <p:spPr bwMode="auto">
          <a:xfrm>
            <a:off x="1835993" y="3324786"/>
            <a:ext cx="5734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99" name="Freeform 4"/>
          <p:cNvSpPr>
            <a:spLocks/>
          </p:cNvSpPr>
          <p:nvPr/>
        </p:nvSpPr>
        <p:spPr bwMode="auto">
          <a:xfrm>
            <a:off x="2007443" y="1376924"/>
            <a:ext cx="5392737" cy="1905000"/>
          </a:xfrm>
          <a:custGeom>
            <a:avLst/>
            <a:gdLst>
              <a:gd name="T0" fmla="*/ 0 w 1576"/>
              <a:gd name="T1" fmla="*/ 0 h 1765"/>
              <a:gd name="T2" fmla="*/ 1067598 w 1576"/>
              <a:gd name="T3" fmla="*/ 1588759 h 1765"/>
              <a:gd name="T4" fmla="*/ 5392737 w 1576"/>
              <a:gd name="T5" fmla="*/ 1899603 h 17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6" h="1765">
                <a:moveTo>
                  <a:pt x="0" y="0"/>
                </a:moveTo>
                <a:cubicBezTo>
                  <a:pt x="24" y="589"/>
                  <a:pt x="49" y="1179"/>
                  <a:pt x="312" y="1472"/>
                </a:cubicBezTo>
                <a:cubicBezTo>
                  <a:pt x="575" y="1765"/>
                  <a:pt x="1075" y="1762"/>
                  <a:pt x="1576" y="176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000" name="Group 5"/>
          <p:cNvGrpSpPr>
            <a:grpSpLocks/>
          </p:cNvGrpSpPr>
          <p:nvPr/>
        </p:nvGrpSpPr>
        <p:grpSpPr bwMode="auto">
          <a:xfrm>
            <a:off x="5795218" y="2269099"/>
            <a:ext cx="2855912" cy="962025"/>
            <a:chOff x="3345" y="2381"/>
            <a:chExt cx="1799" cy="606"/>
          </a:xfrm>
        </p:grpSpPr>
        <p:sp>
          <p:nvSpPr>
            <p:cNvPr id="1001" name="Line 6"/>
            <p:cNvSpPr>
              <a:spLocks noChangeShapeType="1"/>
            </p:cNvSpPr>
            <p:nvPr/>
          </p:nvSpPr>
          <p:spPr bwMode="auto">
            <a:xfrm flipV="1">
              <a:off x="4010" y="2711"/>
              <a:ext cx="202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02" name="Text Box 7"/>
            <p:cNvSpPr txBox="1">
              <a:spLocks noChangeArrowheads="1"/>
            </p:cNvSpPr>
            <p:nvPr/>
          </p:nvSpPr>
          <p:spPr bwMode="auto">
            <a:xfrm>
              <a:off x="3345" y="2381"/>
              <a:ext cx="17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1800" b="1" dirty="0">
                  <a:solidFill>
                    <a:srgbClr val="000000"/>
                  </a:solidFill>
                </a:rPr>
                <a:t>(közel) </a:t>
              </a:r>
              <a:r>
                <a:rPr lang="hu-HU" sz="1800" b="1" dirty="0" smtClean="0">
                  <a:solidFill>
                    <a:srgbClr val="000000"/>
                  </a:solidFill>
                </a:rPr>
                <a:t>hatékony portfólió</a:t>
              </a:r>
              <a:endParaRPr lang="hu-HU" sz="18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3" name="Oval 8"/>
          <p:cNvSpPr>
            <a:spLocks noChangeArrowheads="1"/>
          </p:cNvSpPr>
          <p:nvPr/>
        </p:nvSpPr>
        <p:spPr bwMode="auto">
          <a:xfrm>
            <a:off x="1953468" y="1302311"/>
            <a:ext cx="111125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004" name="Oval 9"/>
          <p:cNvSpPr>
            <a:spLocks noChangeArrowheads="1"/>
          </p:cNvSpPr>
          <p:nvPr/>
        </p:nvSpPr>
        <p:spPr bwMode="auto">
          <a:xfrm>
            <a:off x="2072530" y="1996049"/>
            <a:ext cx="111125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005" name="Oval 10"/>
          <p:cNvSpPr>
            <a:spLocks noChangeArrowheads="1"/>
          </p:cNvSpPr>
          <p:nvPr/>
        </p:nvSpPr>
        <p:spPr bwMode="auto">
          <a:xfrm>
            <a:off x="4325193" y="3146986"/>
            <a:ext cx="111125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006" name="Oval 11"/>
          <p:cNvSpPr>
            <a:spLocks noChangeArrowheads="1"/>
          </p:cNvSpPr>
          <p:nvPr/>
        </p:nvSpPr>
        <p:spPr bwMode="auto">
          <a:xfrm>
            <a:off x="2559893" y="2673911"/>
            <a:ext cx="109537" cy="98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007" name="Oval 12"/>
          <p:cNvSpPr>
            <a:spLocks noChangeArrowheads="1"/>
          </p:cNvSpPr>
          <p:nvPr/>
        </p:nvSpPr>
        <p:spPr bwMode="auto">
          <a:xfrm>
            <a:off x="6765180" y="3213661"/>
            <a:ext cx="111125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008" name="Oval 13"/>
          <p:cNvSpPr>
            <a:spLocks noChangeArrowheads="1"/>
          </p:cNvSpPr>
          <p:nvPr/>
        </p:nvSpPr>
        <p:spPr bwMode="auto">
          <a:xfrm>
            <a:off x="5809505" y="3205724"/>
            <a:ext cx="111125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009" name="Group 14"/>
          <p:cNvGrpSpPr>
            <a:grpSpLocks/>
          </p:cNvGrpSpPr>
          <p:nvPr/>
        </p:nvGrpSpPr>
        <p:grpSpPr bwMode="auto">
          <a:xfrm>
            <a:off x="1802655" y="1365811"/>
            <a:ext cx="3854450" cy="1949450"/>
            <a:chOff x="830" y="1812"/>
            <a:chExt cx="2428" cy="1228"/>
          </a:xfrm>
        </p:grpSpPr>
        <p:sp>
          <p:nvSpPr>
            <p:cNvPr id="1010" name="Line 15"/>
            <p:cNvSpPr>
              <a:spLocks noChangeShapeType="1"/>
            </p:cNvSpPr>
            <p:nvPr/>
          </p:nvSpPr>
          <p:spPr bwMode="auto">
            <a:xfrm>
              <a:off x="830" y="1812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1" name="AutoShape 16"/>
            <p:cNvSpPr>
              <a:spLocks/>
            </p:cNvSpPr>
            <p:nvPr/>
          </p:nvSpPr>
          <p:spPr bwMode="auto">
            <a:xfrm>
              <a:off x="1170" y="1812"/>
              <a:ext cx="165" cy="1228"/>
            </a:xfrm>
            <a:prstGeom prst="rightBrace">
              <a:avLst>
                <a:gd name="adj1" fmla="val 6202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2" name="Text Box 17"/>
            <p:cNvSpPr txBox="1">
              <a:spLocks noChangeArrowheads="1"/>
            </p:cNvSpPr>
            <p:nvPr/>
          </p:nvSpPr>
          <p:spPr bwMode="auto">
            <a:xfrm>
              <a:off x="1315" y="2311"/>
              <a:ext cx="19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800" b="1" i="1">
                  <a:solidFill>
                    <a:srgbClr val="000000"/>
                  </a:solidFill>
                </a:rPr>
                <a:t>diverzifikálható kockázat</a:t>
              </a:r>
            </a:p>
          </p:txBody>
        </p:sp>
      </p:grpSp>
      <p:grpSp>
        <p:nvGrpSpPr>
          <p:cNvPr id="1013" name="Group 18"/>
          <p:cNvGrpSpPr>
            <a:grpSpLocks/>
          </p:cNvGrpSpPr>
          <p:nvPr/>
        </p:nvGrpSpPr>
        <p:grpSpPr bwMode="auto">
          <a:xfrm>
            <a:off x="3623518" y="3324786"/>
            <a:ext cx="4122737" cy="893763"/>
            <a:chOff x="1977" y="3046"/>
            <a:chExt cx="2597" cy="563"/>
          </a:xfrm>
        </p:grpSpPr>
        <p:sp>
          <p:nvSpPr>
            <p:cNvPr id="1014" name="AutoShape 19"/>
            <p:cNvSpPr>
              <a:spLocks/>
            </p:cNvSpPr>
            <p:nvPr/>
          </p:nvSpPr>
          <p:spPr bwMode="auto">
            <a:xfrm>
              <a:off x="1977" y="3046"/>
              <a:ext cx="121" cy="563"/>
            </a:xfrm>
            <a:prstGeom prst="rightBrace">
              <a:avLst>
                <a:gd name="adj1" fmla="val 387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5" name="Text Box 20"/>
            <p:cNvSpPr txBox="1">
              <a:spLocks noChangeArrowheads="1"/>
            </p:cNvSpPr>
            <p:nvPr/>
          </p:nvSpPr>
          <p:spPr bwMode="auto">
            <a:xfrm>
              <a:off x="2073" y="3208"/>
              <a:ext cx="25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800" b="1" i="1">
                  <a:solidFill>
                    <a:srgbClr val="000000"/>
                  </a:solidFill>
                </a:rPr>
                <a:t>nem diverzifikálható kockázat</a:t>
              </a:r>
            </a:p>
          </p:txBody>
        </p:sp>
      </p:grpSp>
      <p:grpSp>
        <p:nvGrpSpPr>
          <p:cNvPr id="1016" name="Group 21"/>
          <p:cNvGrpSpPr>
            <a:grpSpLocks/>
          </p:cNvGrpSpPr>
          <p:nvPr/>
        </p:nvGrpSpPr>
        <p:grpSpPr bwMode="auto">
          <a:xfrm>
            <a:off x="1167655" y="533961"/>
            <a:ext cx="7016750" cy="4078288"/>
            <a:chOff x="430" y="1288"/>
            <a:chExt cx="4420" cy="2569"/>
          </a:xfrm>
        </p:grpSpPr>
        <p:sp>
          <p:nvSpPr>
            <p:cNvPr id="1017" name="Line 22"/>
            <p:cNvSpPr>
              <a:spLocks noChangeShapeType="1"/>
            </p:cNvSpPr>
            <p:nvPr/>
          </p:nvSpPr>
          <p:spPr bwMode="auto">
            <a:xfrm>
              <a:off x="873" y="1288"/>
              <a:ext cx="0" cy="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18" name="Line 23"/>
            <p:cNvSpPr>
              <a:spLocks noChangeShapeType="1"/>
            </p:cNvSpPr>
            <p:nvPr/>
          </p:nvSpPr>
          <p:spPr bwMode="auto">
            <a:xfrm flipH="1">
              <a:off x="859" y="3616"/>
              <a:ext cx="3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aphicFrame>
          <p:nvGraphicFramePr>
            <p:cNvPr id="1019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30" y="1320"/>
            <a:ext cx="46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Equation" r:id="rId3" imgW="368280" imgH="203040" progId="Equation.3">
                    <p:embed/>
                  </p:oleObj>
                </mc:Choice>
                <mc:Fallback>
                  <p:oleObj name="Equation" r:id="rId3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" y="1320"/>
                          <a:ext cx="461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0" name="Text Box 25"/>
            <p:cNvSpPr txBox="1">
              <a:spLocks noChangeArrowheads="1"/>
            </p:cNvSpPr>
            <p:nvPr/>
          </p:nvSpPr>
          <p:spPr bwMode="auto">
            <a:xfrm>
              <a:off x="3147" y="3607"/>
              <a:ext cx="1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hu-HU" sz="2000" i="1" dirty="0" smtClean="0">
                  <a:solidFill>
                    <a:srgbClr val="000000"/>
                  </a:solidFill>
                </a:rPr>
                <a:t>n</a:t>
              </a:r>
              <a:endParaRPr lang="hu-HU" sz="20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5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/>
      <p:bldP spid="999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Diverzifikálni jó!</a:t>
            </a:r>
          </a:p>
          <a:p>
            <a:r>
              <a:rPr lang="hu-HU" dirty="0"/>
              <a:t>A racionális </a:t>
            </a:r>
            <a:r>
              <a:rPr lang="hu-HU" dirty="0" smtClean="0"/>
              <a:t>szereplők </a:t>
            </a:r>
            <a:r>
              <a:rPr lang="hu-HU" dirty="0"/>
              <a:t>ezt fogják csinálni</a:t>
            </a:r>
          </a:p>
          <a:p>
            <a:r>
              <a:rPr lang="hu-HU" dirty="0"/>
              <a:t>Méghozzá a maximumot kiaknázva, hatékony portfóliókat tartva.</a:t>
            </a: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2.2.4 </a:t>
            </a:r>
            <a:r>
              <a:rPr lang="hu-HU" dirty="0" err="1" smtClean="0"/>
              <a:t>Markowitz-féle</a:t>
            </a:r>
            <a:r>
              <a:rPr lang="hu-HU" dirty="0" smtClean="0"/>
              <a:t> </a:t>
            </a:r>
            <a:r>
              <a:rPr lang="hu-HU" dirty="0"/>
              <a:t>modell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31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565713" y="2083928"/>
            <a:ext cx="3352027" cy="2722562"/>
            <a:chOff x="3551082" y="2259654"/>
            <a:chExt cx="3352027" cy="3267074"/>
          </a:xfrm>
        </p:grpSpPr>
        <p:sp>
          <p:nvSpPr>
            <p:cNvPr id="3" name="Szabadkézi sokszög 2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1" name="Egyenes összekötő 234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3" name="Csoportba foglalás 2342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2344" name="Egyenes összekötő 234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5" name="Egyenes összekötő 234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6" name="Csoportba foglalás 2345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2347" name="Egyenes összekötő 234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8" name="Egyenes összekötő 234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9" name="Csoportba foglalás 2348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2350" name="Egyenes összekötő 234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1" name="Egyenes összekötő 235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2" name="Csoportba foglalás 2351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2353" name="Egyenes összekötő 235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4" name="Egyenes összekötő 235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" name="Csoportba foglalás 2354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2356" name="Egyenes összekötő 235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7" name="Egyenes összekötő 235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lipszis 13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0" name="Ellipszis 2359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1" name="Ellipszis 2360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2" name="Ellipszis 2361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3" name="Ellipszis 2362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4" name="Ellipszis 2363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65" name="Csoportba foglalás 2364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2366" name="Egyenes összekötő 236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Egyenes összekötő 236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8" name="Csoportba foglalás 2367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2369" name="Egyenes összekötő 236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0" name="Egyenes összekötő 236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1" name="Csoportba foglalás 2370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2372" name="Egyenes összekötő 23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3" name="Egyenes összekötő 23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4" name="Csoportba foglalás 2373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2375" name="Egyenes összekötő 237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6" name="Egyenes összekötő 237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7" name="Csoportba foglalás 2376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2378" name="Egyenes összekötő 237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9" name="Egyenes összekötő 23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0" name="Csoportba foglalás 2379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2381" name="Egyenes összekötő 238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Egyenes összekötő 238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3" name="Csoportba foglalás 2382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2384" name="Egyenes összekötő 238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Egyenes összekötő 238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6" name="Csoportba foglalás 2385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2387" name="Egyenes összekötő 238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8" name="Egyenes összekötő 238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9" name="Csoportba foglalás 2388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2390" name="Egyenes összekötő 238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1" name="Egyenes összekötő 239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2" name="Csoportba foglalás 2391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2393" name="Egyenes összekötő 239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4" name="Egyenes összekötő 239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5" name="Csoportba foglalás 2394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2396" name="Egyenes összekötő 239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7" name="Egyenes összekötő 239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8" name="Csoportba foglalás 2397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2399" name="Egyenes összekötő 239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0" name="Egyenes összekötő 239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1" name="Csoportba foglalás 2400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2402" name="Egyenes összekötő 240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Egyenes összekötő 240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4" name="Csoportba foglalás 2403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2405" name="Egyenes összekötő 240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6" name="Egyenes összekötő 240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7" name="Csoportba foglalás 2406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2408" name="Egyenes összekötő 240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9" name="Egyenes összekötő 240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0" name="Csoportba foglalás 2409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2411" name="Egyenes összekötő 24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2" name="Egyenes összekötő 241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3" name="Csoportba foglalás 2412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2414" name="Egyenes összekötő 241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5" name="Egyenes összekötő 241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6" name="Csoportba foglalás 2415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2417" name="Egyenes összekötő 241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Egyenes összekötő 241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9" name="Ellipszis 2418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0" name="Ellipszis 2419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1" name="Ellipszis 2420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2" name="Ellipszis 2421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3" name="Ellipszis 2422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4" name="Ellipszis 2423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5" name="Ellipszis 2424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6" name="Ellipszis 2425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7" name="Ellipszis 2426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8" name="Ellipszis 2427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9" name="Ellipszis 2428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0" name="Ellipszis 2429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1" name="Ellipszis 2430"/>
            <p:cNvSpPr/>
            <p:nvPr/>
          </p:nvSpPr>
          <p:spPr>
            <a:xfrm>
              <a:off x="4116020" y="5271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2" name="Ellipszis 2431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3" name="Ellipszis 2432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4" name="Ellipszis 2433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5" name="Ellipszis 2434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6" name="Ellipszis 2435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7" name="Ellipszis 2436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8" name="Ellipszis 2437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9" name="Ellipszis 2438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0" name="Ellipszis 2439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1" name="Ellipszis 2440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2" name="Ellipszis 2441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3" name="Ellipszis 2442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4" name="Ellipszis 2443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5" name="Ellipszis 2444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6" name="Ellipszis 2445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7" name="Ellipszis 2446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448" name="Csoportba foglalás 2447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2449" name="Egyenes összekötő 244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Egyenes összekötő 244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1" name="Csoportba foglalás 2450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2452" name="Egyenes összekötő 245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3" name="Egyenes összekötő 245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4" name="Csoportba foglalás 2453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2455" name="Egyenes összekötő 245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6" name="Egyenes összekötő 245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7" name="Csoportba foglalás 2456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2458" name="Egyenes összekötő 245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" name="Egyenes összekötő 245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" name="Csoportba foglalás 2459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2461" name="Egyenes összekötő 246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2" name="Egyenes összekötő 246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3" name="Csoportba foglalás 2462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2464" name="Egyenes összekötő 246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5" name="Egyenes összekötő 246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6" name="Csoportba foglalás 2465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2467" name="Egyenes összekötő 246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Egyenes összekötő 246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9" name="Csoportba foglalás 2468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2470" name="Egyenes összekötő 24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1" name="Egyenes összekötő 24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2" name="Csoportba foglalás 2471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2473" name="Egyenes összekötő 247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4" name="Egyenes összekötő 247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5" name="Csoportba foglalás 2474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2476" name="Egyenes összekötő 24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7" name="Egyenes összekötő 247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8" name="Csoportba foglalás 2477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2479" name="Egyenes összekötő 247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0" name="Egyenes összekötő 247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Ellipszis 14"/>
            <p:cNvSpPr/>
            <p:nvPr/>
          </p:nvSpPr>
          <p:spPr>
            <a:xfrm>
              <a:off x="3796589" y="4747565"/>
              <a:ext cx="124359" cy="124359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aphicFrame>
          <p:nvGraphicFramePr>
            <p:cNvPr id="10154" name="Object 2259"/>
            <p:cNvGraphicFramePr>
              <a:graphicFrameLocks noChangeAspect="1"/>
            </p:cNvGraphicFramePr>
            <p:nvPr>
              <p:extLst/>
            </p:nvPr>
          </p:nvGraphicFramePr>
          <p:xfrm>
            <a:off x="3551082" y="4769509"/>
            <a:ext cx="224671" cy="32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2" name="Egyenlet" r:id="rId3" imgW="152268" imgH="164957" progId="Equation.3">
                    <p:embed/>
                  </p:oleObj>
                </mc:Choice>
                <mc:Fallback>
                  <p:oleObj name="Egyenlet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082" y="4769509"/>
                          <a:ext cx="224671" cy="3294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83" name="Ellipszis 2482"/>
          <p:cNvSpPr/>
          <p:nvPr/>
        </p:nvSpPr>
        <p:spPr>
          <a:xfrm>
            <a:off x="5057240" y="2909540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4" name="Ellipszis 2483"/>
          <p:cNvSpPr/>
          <p:nvPr/>
        </p:nvSpPr>
        <p:spPr>
          <a:xfrm>
            <a:off x="4938978" y="2841468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5" name="Ellipszis 2484"/>
          <p:cNvSpPr/>
          <p:nvPr/>
        </p:nvSpPr>
        <p:spPr>
          <a:xfrm>
            <a:off x="4791455" y="302333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6" name="Ellipszis 2485"/>
          <p:cNvSpPr/>
          <p:nvPr/>
        </p:nvSpPr>
        <p:spPr>
          <a:xfrm>
            <a:off x="4943855" y="315033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7" name="Ellipszis 2486"/>
          <p:cNvSpPr/>
          <p:nvPr/>
        </p:nvSpPr>
        <p:spPr>
          <a:xfrm>
            <a:off x="5960671" y="2431003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47715" y="542258"/>
            <a:ext cx="5955191" cy="4839175"/>
            <a:chOff x="1447800" y="573205"/>
            <a:chExt cx="5730922" cy="5050893"/>
          </a:xfrm>
        </p:grpSpPr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2138363" y="5191125"/>
              <a:ext cx="5040359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Text Box 12"/>
            <p:cNvSpPr txBox="1">
              <a:spLocks noChangeArrowheads="1"/>
            </p:cNvSpPr>
            <p:nvPr/>
          </p:nvSpPr>
          <p:spPr bwMode="auto">
            <a:xfrm>
              <a:off x="6227648" y="5194848"/>
              <a:ext cx="815566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flipV="1">
              <a:off x="2141538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8" name="Csoportba foglalás 167"/>
          <p:cNvGrpSpPr/>
          <p:nvPr/>
        </p:nvGrpSpPr>
        <p:grpSpPr>
          <a:xfrm>
            <a:off x="2471319" y="1170147"/>
            <a:ext cx="4324502" cy="3644392"/>
            <a:chOff x="2471319" y="1163117"/>
            <a:chExt cx="4324502" cy="4373270"/>
          </a:xfrm>
        </p:grpSpPr>
        <p:sp>
          <p:nvSpPr>
            <p:cNvPr id="169" name="Szabadkézi sokszög 168"/>
            <p:cNvSpPr/>
            <p:nvPr/>
          </p:nvSpPr>
          <p:spPr>
            <a:xfrm>
              <a:off x="2472538" y="1170432"/>
              <a:ext cx="3708806" cy="3204058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0" name="Szabadkézi sokszög 169"/>
            <p:cNvSpPr/>
            <p:nvPr/>
          </p:nvSpPr>
          <p:spPr>
            <a:xfrm>
              <a:off x="2478634" y="1163117"/>
              <a:ext cx="2963875" cy="2076305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2" name="Szabadkézi sokszög 171"/>
            <p:cNvSpPr/>
            <p:nvPr/>
          </p:nvSpPr>
          <p:spPr>
            <a:xfrm>
              <a:off x="2471319" y="1177747"/>
              <a:ext cx="4324502" cy="435864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2465223" y="1176242"/>
            <a:ext cx="3825850" cy="3795683"/>
            <a:chOff x="2472538" y="1177746"/>
            <a:chExt cx="3825850" cy="4554820"/>
          </a:xfrm>
        </p:grpSpPr>
        <p:sp>
          <p:nvSpPr>
            <p:cNvPr id="177" name="Szabadkézi sokszög 176"/>
            <p:cNvSpPr/>
            <p:nvPr/>
          </p:nvSpPr>
          <p:spPr>
            <a:xfrm>
              <a:off x="2472538" y="1192378"/>
              <a:ext cx="3247948" cy="3650284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7948" h="3650284">
                  <a:moveTo>
                    <a:pt x="0" y="3650284"/>
                  </a:moveTo>
                  <a:cubicBezTo>
                    <a:pt x="207873" y="3642359"/>
                    <a:pt x="415747" y="3634435"/>
                    <a:pt x="658368" y="3511296"/>
                  </a:cubicBezTo>
                  <a:cubicBezTo>
                    <a:pt x="900989" y="3388157"/>
                    <a:pt x="1211884" y="3149193"/>
                    <a:pt x="1455724" y="2911449"/>
                  </a:cubicBezTo>
                  <a:cubicBezTo>
                    <a:pt x="1699564" y="2673705"/>
                    <a:pt x="1928774" y="2354275"/>
                    <a:pt x="2121408" y="2084832"/>
                  </a:cubicBezTo>
                  <a:cubicBezTo>
                    <a:pt x="2314042" y="1815389"/>
                    <a:pt x="2423769" y="1642262"/>
                    <a:pt x="2611526" y="1294790"/>
                  </a:cubicBezTo>
                  <a:cubicBezTo>
                    <a:pt x="2799283" y="947318"/>
                    <a:pt x="3079089" y="404774"/>
                    <a:pt x="324794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8" name="Szabadkézi sokszög 177"/>
            <p:cNvSpPr/>
            <p:nvPr/>
          </p:nvSpPr>
          <p:spPr>
            <a:xfrm>
              <a:off x="2478634" y="1199693"/>
              <a:ext cx="2568854" cy="2288438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7948" h="3650284">
                  <a:moveTo>
                    <a:pt x="0" y="3650284"/>
                  </a:moveTo>
                  <a:cubicBezTo>
                    <a:pt x="207873" y="3642359"/>
                    <a:pt x="415747" y="3634435"/>
                    <a:pt x="658368" y="3511296"/>
                  </a:cubicBezTo>
                  <a:cubicBezTo>
                    <a:pt x="900989" y="3388157"/>
                    <a:pt x="1211884" y="3149193"/>
                    <a:pt x="1455724" y="2911449"/>
                  </a:cubicBezTo>
                  <a:cubicBezTo>
                    <a:pt x="1699564" y="2673705"/>
                    <a:pt x="1928774" y="2354275"/>
                    <a:pt x="2121408" y="2084832"/>
                  </a:cubicBezTo>
                  <a:cubicBezTo>
                    <a:pt x="2314042" y="1815389"/>
                    <a:pt x="2423769" y="1642262"/>
                    <a:pt x="2611526" y="1294790"/>
                  </a:cubicBezTo>
                  <a:cubicBezTo>
                    <a:pt x="2799283" y="947318"/>
                    <a:pt x="3079089" y="404774"/>
                    <a:pt x="324794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0" name="Szabadkézi sokszög 179"/>
            <p:cNvSpPr/>
            <p:nvPr/>
          </p:nvSpPr>
          <p:spPr>
            <a:xfrm>
              <a:off x="3672330" y="1177746"/>
              <a:ext cx="2626058" cy="4554820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  <a:gd name="connsiteX0" fmla="*/ 0 w 2589580"/>
                <a:gd name="connsiteY0" fmla="*/ 3511296 h 3511296"/>
                <a:gd name="connsiteX1" fmla="*/ 797356 w 2589580"/>
                <a:gd name="connsiteY1" fmla="*/ 2911449 h 3511296"/>
                <a:gd name="connsiteX2" fmla="*/ 1463040 w 2589580"/>
                <a:gd name="connsiteY2" fmla="*/ 2084832 h 3511296"/>
                <a:gd name="connsiteX3" fmla="*/ 1953158 w 2589580"/>
                <a:gd name="connsiteY3" fmla="*/ 1294790 h 3511296"/>
                <a:gd name="connsiteX4" fmla="*/ 2589580 w 2589580"/>
                <a:gd name="connsiteY4" fmla="*/ 0 h 3511296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387" h="3284472">
                  <a:moveTo>
                    <a:pt x="0" y="3284472"/>
                  </a:moveTo>
                  <a:cubicBezTo>
                    <a:pt x="323354" y="3018909"/>
                    <a:pt x="253355" y="3111389"/>
                    <a:pt x="437163" y="2911449"/>
                  </a:cubicBezTo>
                  <a:cubicBezTo>
                    <a:pt x="620971" y="2711509"/>
                    <a:pt x="910213" y="2354275"/>
                    <a:pt x="1102847" y="2084832"/>
                  </a:cubicBezTo>
                  <a:cubicBezTo>
                    <a:pt x="1295481" y="1815389"/>
                    <a:pt x="1405208" y="1642262"/>
                    <a:pt x="1592965" y="1294790"/>
                  </a:cubicBezTo>
                  <a:cubicBezTo>
                    <a:pt x="1780722" y="947318"/>
                    <a:pt x="2060528" y="404774"/>
                    <a:pt x="2229387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174" name="Ellipszis 173"/>
          <p:cNvSpPr/>
          <p:nvPr/>
        </p:nvSpPr>
        <p:spPr>
          <a:xfrm>
            <a:off x="4504945" y="2936971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175" name="Object 2259"/>
          <p:cNvGraphicFramePr>
            <a:graphicFrameLocks noChangeAspect="1"/>
          </p:cNvGraphicFramePr>
          <p:nvPr>
            <p:extLst/>
          </p:nvPr>
        </p:nvGraphicFramePr>
        <p:xfrm>
          <a:off x="4300726" y="2620997"/>
          <a:ext cx="249114" cy="3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726" y="2620997"/>
                        <a:ext cx="249114" cy="32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Ellipszis 178"/>
          <p:cNvSpPr/>
          <p:nvPr/>
        </p:nvSpPr>
        <p:spPr>
          <a:xfrm>
            <a:off x="4364735" y="3070067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/>
          </p:nvPr>
        </p:nvGraphicFramePr>
        <p:xfrm>
          <a:off x="4818481" y="2327235"/>
          <a:ext cx="249238" cy="32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81" y="2327235"/>
                        <a:ext cx="249238" cy="321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Ellipszis 181"/>
          <p:cNvSpPr/>
          <p:nvPr/>
        </p:nvSpPr>
        <p:spPr>
          <a:xfrm>
            <a:off x="4948734" y="2654523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465223" y="1182339"/>
            <a:ext cx="4498849" cy="3192266"/>
            <a:chOff x="2465222" y="1185062"/>
            <a:chExt cx="4498849" cy="3830719"/>
          </a:xfrm>
        </p:grpSpPr>
        <p:sp>
          <p:nvSpPr>
            <p:cNvPr id="2" name="Szabadkézi sokszög 1"/>
            <p:cNvSpPr/>
            <p:nvPr/>
          </p:nvSpPr>
          <p:spPr>
            <a:xfrm>
              <a:off x="2465222" y="1185062"/>
              <a:ext cx="3460090" cy="1382573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090" h="1382573">
                  <a:moveTo>
                    <a:pt x="0" y="1382573"/>
                  </a:moveTo>
                  <a:cubicBezTo>
                    <a:pt x="148742" y="1359408"/>
                    <a:pt x="593750" y="1355751"/>
                    <a:pt x="914400" y="1287476"/>
                  </a:cubicBezTo>
                  <a:cubicBezTo>
                    <a:pt x="1242365" y="1233831"/>
                    <a:pt x="1726387" y="1077773"/>
                    <a:pt x="2150669" y="863194"/>
                  </a:cubicBezTo>
                  <a:cubicBezTo>
                    <a:pt x="2574951" y="648615"/>
                    <a:pt x="2980335" y="371246"/>
                    <a:pt x="3460090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8" name="Szabadkézi sokszög 157"/>
            <p:cNvSpPr/>
            <p:nvPr/>
          </p:nvSpPr>
          <p:spPr>
            <a:xfrm>
              <a:off x="2478633" y="1454494"/>
              <a:ext cx="4485438" cy="2340864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33984"/>
                <a:gd name="connsiteY0" fmla="*/ 1572768 h 1572768"/>
                <a:gd name="connsiteX1" fmla="*/ 888294 w 3433984"/>
                <a:gd name="connsiteY1" fmla="*/ 1287476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76775 w 3433984"/>
                <a:gd name="connsiteY2" fmla="*/ 892454 h 1572768"/>
                <a:gd name="connsiteX3" fmla="*/ 3433984 w 3433984"/>
                <a:gd name="connsiteY3" fmla="*/ 0 h 1572768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205559 w 3995256"/>
                <a:gd name="connsiteY3" fmla="*/ 813218 h 2245766"/>
                <a:gd name="connsiteX4" fmla="*/ 3995256 w 3995256"/>
                <a:gd name="connsiteY4" fmla="*/ 0 h 2245766"/>
                <a:gd name="connsiteX0" fmla="*/ 0 w 4001783"/>
                <a:gd name="connsiteY0" fmla="*/ 2340864 h 2340864"/>
                <a:gd name="connsiteX1" fmla="*/ 927453 w 4001783"/>
                <a:gd name="connsiteY1" fmla="*/ 2099463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12086 w 4001783"/>
                <a:gd name="connsiteY4" fmla="*/ 813218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1783" h="2340864">
                  <a:moveTo>
                    <a:pt x="0" y="2340864"/>
                  </a:moveTo>
                  <a:cubicBezTo>
                    <a:pt x="148742" y="2317699"/>
                    <a:pt x="482801" y="2328672"/>
                    <a:pt x="953559" y="2187246"/>
                  </a:cubicBezTo>
                  <a:cubicBezTo>
                    <a:pt x="1240903" y="2104546"/>
                    <a:pt x="1513667" y="1990966"/>
                    <a:pt x="1743642" y="1873922"/>
                  </a:cubicBezTo>
                  <a:cubicBezTo>
                    <a:pt x="1973617" y="1756879"/>
                    <a:pt x="2089756" y="1665426"/>
                    <a:pt x="2333409" y="1484985"/>
                  </a:cubicBezTo>
                  <a:cubicBezTo>
                    <a:pt x="2577062" y="1304544"/>
                    <a:pt x="2927497" y="1038770"/>
                    <a:pt x="3205559" y="791273"/>
                  </a:cubicBezTo>
                  <a:cubicBezTo>
                    <a:pt x="3483621" y="543776"/>
                    <a:pt x="3866904" y="133098"/>
                    <a:pt x="4001783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9" name="Szabadkézi sokszög 158"/>
            <p:cNvSpPr/>
            <p:nvPr/>
          </p:nvSpPr>
          <p:spPr>
            <a:xfrm>
              <a:off x="2484729" y="2718808"/>
              <a:ext cx="4434231" cy="2296973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33984"/>
                <a:gd name="connsiteY0" fmla="*/ 1572768 h 1572768"/>
                <a:gd name="connsiteX1" fmla="*/ 888294 w 3433984"/>
                <a:gd name="connsiteY1" fmla="*/ 1287476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76775 w 3433984"/>
                <a:gd name="connsiteY2" fmla="*/ 892454 h 1572768"/>
                <a:gd name="connsiteX3" fmla="*/ 3433984 w 3433984"/>
                <a:gd name="connsiteY3" fmla="*/ 0 h 1572768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205559 w 3995256"/>
                <a:gd name="connsiteY3" fmla="*/ 813218 h 2245766"/>
                <a:gd name="connsiteX4" fmla="*/ 3995256 w 3995256"/>
                <a:gd name="connsiteY4" fmla="*/ 0 h 2245766"/>
                <a:gd name="connsiteX0" fmla="*/ 0 w 4001783"/>
                <a:gd name="connsiteY0" fmla="*/ 2340864 h 2340864"/>
                <a:gd name="connsiteX1" fmla="*/ 927453 w 4001783"/>
                <a:gd name="connsiteY1" fmla="*/ 2099463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12086 w 4001783"/>
                <a:gd name="connsiteY4" fmla="*/ 813218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568360 w 4001783"/>
                <a:gd name="connsiteY3" fmla="*/ 1419148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568360 w 4001783"/>
                <a:gd name="connsiteY3" fmla="*/ 1419148 h 2340864"/>
                <a:gd name="connsiteX4" fmla="*/ 3303456 w 4001783"/>
                <a:gd name="connsiteY4" fmla="*/ 791273 h 2340864"/>
                <a:gd name="connsiteX5" fmla="*/ 4001783 w 4001783"/>
                <a:gd name="connsiteY5" fmla="*/ 0 h 2340864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848064 w 3982203"/>
                <a:gd name="connsiteY2" fmla="*/ 1749564 h 2231136"/>
                <a:gd name="connsiteX3" fmla="*/ 2568360 w 3982203"/>
                <a:gd name="connsiteY3" fmla="*/ 1309420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848064 w 3982203"/>
                <a:gd name="connsiteY2" fmla="*/ 1749564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730588 w 3982203"/>
                <a:gd name="connsiteY2" fmla="*/ 1793455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30588 w 3982203"/>
                <a:gd name="connsiteY2" fmla="*/ 1793455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43641 w 3982203"/>
                <a:gd name="connsiteY2" fmla="*/ 1822716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43641 w 3982203"/>
                <a:gd name="connsiteY2" fmla="*/ 1822716 h 2231136"/>
                <a:gd name="connsiteX3" fmla="*/ 2587940 w 3982203"/>
                <a:gd name="connsiteY3" fmla="*/ 1302105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56097"/>
                <a:gd name="connsiteY0" fmla="*/ 2296973 h 2296973"/>
                <a:gd name="connsiteX1" fmla="*/ 920927 w 3956097"/>
                <a:gd name="connsiteY1" fmla="*/ 2128724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20927 w 3956097"/>
                <a:gd name="connsiteY1" fmla="*/ 2128724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43641 w 3956097"/>
                <a:gd name="connsiteY2" fmla="*/ 185197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43641 w 3956097"/>
                <a:gd name="connsiteY2" fmla="*/ 183734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6097" h="2296973">
                  <a:moveTo>
                    <a:pt x="0" y="2296973"/>
                  </a:moveTo>
                  <a:cubicBezTo>
                    <a:pt x="214006" y="2288439"/>
                    <a:pt x="469748" y="2299411"/>
                    <a:pt x="940506" y="2157985"/>
                  </a:cubicBezTo>
                  <a:cubicBezTo>
                    <a:pt x="1227850" y="2075285"/>
                    <a:pt x="1513666" y="1954390"/>
                    <a:pt x="1743641" y="1837346"/>
                  </a:cubicBezTo>
                  <a:cubicBezTo>
                    <a:pt x="1973616" y="1720303"/>
                    <a:pt x="2306216" y="1494738"/>
                    <a:pt x="2561834" y="1302105"/>
                  </a:cubicBezTo>
                  <a:cubicBezTo>
                    <a:pt x="2817452" y="1109472"/>
                    <a:pt x="2999288" y="929042"/>
                    <a:pt x="3277350" y="681545"/>
                  </a:cubicBezTo>
                  <a:cubicBezTo>
                    <a:pt x="3555412" y="434048"/>
                    <a:pt x="3821218" y="133098"/>
                    <a:pt x="3956097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4058896" y="2881865"/>
          <a:ext cx="231775" cy="32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9" imgW="164880" imgH="203040" progId="Equation.3">
                  <p:embed/>
                </p:oleObj>
              </mc:Choice>
              <mc:Fallback>
                <p:oleObj name="Equation" r:id="rId9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896" y="2881865"/>
                        <a:ext cx="231775" cy="321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Markowitz-féle</a:t>
            </a:r>
            <a:r>
              <a:rPr lang="hu-HU" dirty="0" smtClean="0"/>
              <a:t> modell</a:t>
            </a:r>
            <a:endParaRPr lang="hu-H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7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9" grpId="0" animBg="1"/>
      <p:bldP spid="1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Markowitz-féle</a:t>
            </a:r>
            <a:r>
              <a:rPr lang="hu-HU" dirty="0" smtClean="0"/>
              <a:t> modell értékelése</a:t>
            </a:r>
            <a:endParaRPr lang="hu-HU" dirty="0"/>
          </a:p>
          <a:p>
            <a:pPr lvl="1"/>
            <a:r>
              <a:rPr lang="hu-HU" dirty="0"/>
              <a:t>„Forradalmi”</a:t>
            </a:r>
          </a:p>
          <a:p>
            <a:pPr lvl="1"/>
            <a:r>
              <a:rPr lang="hu-HU" dirty="0"/>
              <a:t>Az egyes hatékony portfóliók között nincs különbség: </a:t>
            </a:r>
            <a:r>
              <a:rPr lang="hu-HU" dirty="0" err="1"/>
              <a:t>Markowitz</a:t>
            </a:r>
            <a:r>
              <a:rPr lang="hu-HU" dirty="0"/>
              <a:t> csupán „étlapot” kínál.</a:t>
            </a:r>
          </a:p>
          <a:p>
            <a:pPr lvl="1"/>
            <a:r>
              <a:rPr lang="hu-HU" dirty="0"/>
              <a:t>Nem elég egy befektetésnek csupán a várható hozamát és a kockázatát vizsgálni: a portfóliótartás jelensége miatt, annak a többi befektetéshez való viszonya is döntő fontosságú. </a:t>
            </a:r>
          </a:p>
          <a:p>
            <a:pPr lvl="1"/>
            <a:r>
              <a:rPr lang="hu-HU" dirty="0"/>
              <a:t>Egy befektetés tényleges kockázatának érzékelése, megítélése befektetőnként eltérő. Ezért a </a:t>
            </a:r>
            <a:r>
              <a:rPr lang="hu-HU" dirty="0" err="1"/>
              <a:t>Markowitz-féle</a:t>
            </a:r>
            <a:r>
              <a:rPr lang="hu-HU" dirty="0"/>
              <a:t> </a:t>
            </a:r>
            <a:r>
              <a:rPr lang="hu-HU" dirty="0" err="1"/>
              <a:t>portfólióelmélet</a:t>
            </a:r>
            <a:r>
              <a:rPr lang="hu-HU" dirty="0"/>
              <a:t> gyakorlati alkalmazása szinte reménytelen.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33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565713" y="2264689"/>
            <a:ext cx="3352027" cy="2722562"/>
            <a:chOff x="3551082" y="2259654"/>
            <a:chExt cx="3352027" cy="3267074"/>
          </a:xfrm>
        </p:grpSpPr>
        <p:sp>
          <p:nvSpPr>
            <p:cNvPr id="3" name="Szabadkézi sokszög 2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1" name="Egyenes összekötő 234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3" name="Csoportba foglalás 2342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2344" name="Egyenes összekötő 234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5" name="Egyenes összekötő 234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6" name="Csoportba foglalás 2345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2347" name="Egyenes összekötő 234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8" name="Egyenes összekötő 234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9" name="Csoportba foglalás 2348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2350" name="Egyenes összekötő 234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1" name="Egyenes összekötő 235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2" name="Csoportba foglalás 2351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2353" name="Egyenes összekötő 235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4" name="Egyenes összekötő 235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" name="Csoportba foglalás 2354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2356" name="Egyenes összekötő 235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7" name="Egyenes összekötő 235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lipszis 13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0" name="Ellipszis 2359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1" name="Ellipszis 2360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2" name="Ellipszis 2361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3" name="Ellipszis 2362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4" name="Ellipszis 2363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65" name="Csoportba foglalás 2364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2366" name="Egyenes összekötő 236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Egyenes összekötő 236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8" name="Csoportba foglalás 2367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2369" name="Egyenes összekötő 236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0" name="Egyenes összekötő 236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1" name="Csoportba foglalás 2370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2372" name="Egyenes összekötő 23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3" name="Egyenes összekötő 23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4" name="Csoportba foglalás 2373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2375" name="Egyenes összekötő 237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6" name="Egyenes összekötő 237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7" name="Csoportba foglalás 2376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2378" name="Egyenes összekötő 237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9" name="Egyenes összekötő 23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0" name="Csoportba foglalás 2379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2381" name="Egyenes összekötő 238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Egyenes összekötő 238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3" name="Csoportba foglalás 2382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2384" name="Egyenes összekötő 238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Egyenes összekötő 238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6" name="Csoportba foglalás 2385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2387" name="Egyenes összekötő 238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8" name="Egyenes összekötő 238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9" name="Csoportba foglalás 2388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2390" name="Egyenes összekötő 238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1" name="Egyenes összekötő 239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2" name="Csoportba foglalás 2391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2393" name="Egyenes összekötő 239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4" name="Egyenes összekötő 239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5" name="Csoportba foglalás 2394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2396" name="Egyenes összekötő 239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7" name="Egyenes összekötő 239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8" name="Csoportba foglalás 2397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2399" name="Egyenes összekötő 239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0" name="Egyenes összekötő 239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1" name="Csoportba foglalás 2400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2402" name="Egyenes összekötő 240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Egyenes összekötő 240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4" name="Csoportba foglalás 2403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2405" name="Egyenes összekötő 240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6" name="Egyenes összekötő 240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7" name="Csoportba foglalás 2406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2408" name="Egyenes összekötő 240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9" name="Egyenes összekötő 240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0" name="Csoportba foglalás 2409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2411" name="Egyenes összekötő 24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2" name="Egyenes összekötő 241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3" name="Csoportba foglalás 2412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2414" name="Egyenes összekötő 241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5" name="Egyenes összekötő 241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6" name="Csoportba foglalás 2415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2417" name="Egyenes összekötő 241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Egyenes összekötő 241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9" name="Ellipszis 2418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0" name="Ellipszis 2419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1" name="Ellipszis 2420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2" name="Ellipszis 2421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3" name="Ellipszis 2422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4" name="Ellipszis 2423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5" name="Ellipszis 2424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6" name="Ellipszis 2425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7" name="Ellipszis 2426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8" name="Ellipszis 2427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9" name="Ellipszis 2428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0" name="Ellipszis 2429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1" name="Ellipszis 2430"/>
            <p:cNvSpPr/>
            <p:nvPr/>
          </p:nvSpPr>
          <p:spPr>
            <a:xfrm>
              <a:off x="4116020" y="5271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2" name="Ellipszis 2431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3" name="Ellipszis 2432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4" name="Ellipszis 2433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5" name="Ellipszis 2434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6" name="Ellipszis 2435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7" name="Ellipszis 2436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8" name="Ellipszis 2437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9" name="Ellipszis 2438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0" name="Ellipszis 2439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1" name="Ellipszis 2440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2" name="Ellipszis 2441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3" name="Ellipszis 2442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4" name="Ellipszis 2443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5" name="Ellipszis 2444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6" name="Ellipszis 2445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7" name="Ellipszis 2446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448" name="Csoportba foglalás 2447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2449" name="Egyenes összekötő 244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Egyenes összekötő 244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1" name="Csoportba foglalás 2450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2452" name="Egyenes összekötő 245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3" name="Egyenes összekötő 245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4" name="Csoportba foglalás 2453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2455" name="Egyenes összekötő 245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6" name="Egyenes összekötő 245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7" name="Csoportba foglalás 2456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2458" name="Egyenes összekötő 245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" name="Egyenes összekötő 245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" name="Csoportba foglalás 2459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2461" name="Egyenes összekötő 246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2" name="Egyenes összekötő 246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3" name="Csoportba foglalás 2462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2464" name="Egyenes összekötő 246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5" name="Egyenes összekötő 246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6" name="Csoportba foglalás 2465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2467" name="Egyenes összekötő 246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Egyenes összekötő 246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9" name="Csoportba foglalás 2468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2470" name="Egyenes összekötő 24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1" name="Egyenes összekötő 24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2" name="Csoportba foglalás 2471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2473" name="Egyenes összekötő 247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4" name="Egyenes összekötő 247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5" name="Csoportba foglalás 2474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2476" name="Egyenes összekötő 24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7" name="Egyenes összekötő 247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8" name="Csoportba foglalás 2477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2479" name="Egyenes összekötő 247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0" name="Egyenes összekötő 247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Ellipszis 14"/>
            <p:cNvSpPr/>
            <p:nvPr/>
          </p:nvSpPr>
          <p:spPr>
            <a:xfrm>
              <a:off x="3796589" y="4747565"/>
              <a:ext cx="124359" cy="124359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aphicFrame>
          <p:nvGraphicFramePr>
            <p:cNvPr id="10154" name="Object 2259"/>
            <p:cNvGraphicFramePr>
              <a:graphicFrameLocks noChangeAspect="1"/>
            </p:cNvGraphicFramePr>
            <p:nvPr>
              <p:extLst/>
            </p:nvPr>
          </p:nvGraphicFramePr>
          <p:xfrm>
            <a:off x="3551082" y="4769509"/>
            <a:ext cx="224671" cy="32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" name="Egyenlet" r:id="rId3" imgW="152268" imgH="164957" progId="Equation.3">
                    <p:embed/>
                  </p:oleObj>
                </mc:Choice>
                <mc:Fallback>
                  <p:oleObj name="Egyenlet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082" y="4769509"/>
                          <a:ext cx="224671" cy="3294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83" name="Ellipszis 2482"/>
          <p:cNvSpPr/>
          <p:nvPr/>
        </p:nvSpPr>
        <p:spPr>
          <a:xfrm>
            <a:off x="5057240" y="309030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4" name="Ellipszis 2483"/>
          <p:cNvSpPr/>
          <p:nvPr/>
        </p:nvSpPr>
        <p:spPr>
          <a:xfrm>
            <a:off x="4938978" y="3022229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5" name="Ellipszis 2484"/>
          <p:cNvSpPr/>
          <p:nvPr/>
        </p:nvSpPr>
        <p:spPr>
          <a:xfrm>
            <a:off x="4791455" y="320409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6" name="Ellipszis 2485"/>
          <p:cNvSpPr/>
          <p:nvPr/>
        </p:nvSpPr>
        <p:spPr>
          <a:xfrm>
            <a:off x="4943855" y="333109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7" name="Ellipszis 2486"/>
          <p:cNvSpPr/>
          <p:nvPr/>
        </p:nvSpPr>
        <p:spPr>
          <a:xfrm>
            <a:off x="5960671" y="261176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47715" y="723019"/>
            <a:ext cx="5955191" cy="4839175"/>
            <a:chOff x="1447800" y="573205"/>
            <a:chExt cx="5730922" cy="5050893"/>
          </a:xfrm>
        </p:grpSpPr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2138363" y="5191125"/>
              <a:ext cx="5040359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Text Box 12"/>
            <p:cNvSpPr txBox="1">
              <a:spLocks noChangeArrowheads="1"/>
            </p:cNvSpPr>
            <p:nvPr/>
          </p:nvSpPr>
          <p:spPr bwMode="auto">
            <a:xfrm>
              <a:off x="6227648" y="5194848"/>
              <a:ext cx="815566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flipV="1">
              <a:off x="2141538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" name="Ellipszis 173"/>
          <p:cNvSpPr/>
          <p:nvPr/>
        </p:nvSpPr>
        <p:spPr>
          <a:xfrm>
            <a:off x="4504945" y="3117732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175" name="Object 2259"/>
          <p:cNvGraphicFramePr>
            <a:graphicFrameLocks noChangeAspect="1"/>
          </p:cNvGraphicFramePr>
          <p:nvPr>
            <p:extLst/>
          </p:nvPr>
        </p:nvGraphicFramePr>
        <p:xfrm>
          <a:off x="4300726" y="2801758"/>
          <a:ext cx="249114" cy="3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726" y="2801758"/>
                        <a:ext cx="249114" cy="32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Ellipszis 178"/>
          <p:cNvSpPr/>
          <p:nvPr/>
        </p:nvSpPr>
        <p:spPr>
          <a:xfrm>
            <a:off x="4364735" y="3250828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/>
          </p:nvPr>
        </p:nvGraphicFramePr>
        <p:xfrm>
          <a:off x="4818481" y="2507996"/>
          <a:ext cx="249238" cy="32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81" y="2507996"/>
                        <a:ext cx="249238" cy="321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Ellipszis 181"/>
          <p:cNvSpPr/>
          <p:nvPr/>
        </p:nvSpPr>
        <p:spPr>
          <a:xfrm>
            <a:off x="4948734" y="2835284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4058896" y="3062626"/>
          <a:ext cx="231775" cy="32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9" imgW="164880" imgH="203040" progId="Equation.3">
                  <p:embed/>
                </p:oleObj>
              </mc:Choice>
              <mc:Fallback>
                <p:oleObj name="Equation" r:id="rId9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896" y="3062626"/>
                        <a:ext cx="231775" cy="321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Probléma a </a:t>
            </a:r>
            <a:r>
              <a:rPr lang="hu-HU" dirty="0" err="1" smtClean="0"/>
              <a:t>Markowitz-féle</a:t>
            </a:r>
            <a:r>
              <a:rPr lang="hu-HU" dirty="0" smtClean="0"/>
              <a:t> modellel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 smtClean="0"/>
              <a:t>Menedzsment és </a:t>
            </a:r>
            <a:r>
              <a:rPr lang="hu-HU" dirty="0" err="1" smtClean="0"/>
              <a:t>vállalkozásgazdaságtan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/>
              <a:pPr/>
              <a:t>34</a:t>
            </a:fld>
            <a:endParaRPr lang="hu-HU"/>
          </a:p>
        </p:txBody>
      </p:sp>
      <p:cxnSp>
        <p:nvCxnSpPr>
          <p:cNvPr id="10" name="Egyenes összekötő nyíllal 9"/>
          <p:cNvCxnSpPr>
            <a:endCxn id="182" idx="5"/>
          </p:cNvCxnSpPr>
          <p:nvPr/>
        </p:nvCxnSpPr>
        <p:spPr>
          <a:xfrm flipH="1" flipV="1">
            <a:off x="5054881" y="2923740"/>
            <a:ext cx="371134" cy="664456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gyenes összekötő nyíllal 182"/>
          <p:cNvCxnSpPr/>
          <p:nvPr/>
        </p:nvCxnSpPr>
        <p:spPr>
          <a:xfrm flipH="1" flipV="1">
            <a:off x="4459860" y="3306728"/>
            <a:ext cx="966155" cy="290093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gyenes összekötő nyíllal 183"/>
          <p:cNvCxnSpPr/>
          <p:nvPr/>
        </p:nvCxnSpPr>
        <p:spPr>
          <a:xfrm flipH="1" flipV="1">
            <a:off x="4604308" y="3204687"/>
            <a:ext cx="830334" cy="383508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rtalom hely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2.3	Piaci portfólió tartása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35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hu-HU" dirty="0" err="1"/>
              <a:t>Markowitztól</a:t>
            </a:r>
            <a:r>
              <a:rPr lang="hu-HU" dirty="0"/>
              <a:t> </a:t>
            </a:r>
            <a:r>
              <a:rPr lang="hu-HU" dirty="0" smtClean="0"/>
              <a:t>tehát </a:t>
            </a:r>
            <a:r>
              <a:rPr lang="hu-HU" dirty="0" smtClean="0"/>
              <a:t>annyit </a:t>
            </a:r>
            <a:r>
              <a:rPr lang="hu-HU" dirty="0"/>
              <a:t>tudtunk meg, hogy a kockázat érzékelése a portfólióba való beágyazottság (a korrelációs kapcsolatrendszer) miatt meglehetősen bonyolult. </a:t>
            </a:r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2.3.1 </a:t>
            </a:r>
            <a:r>
              <a:rPr lang="hu-HU" dirty="0" err="1"/>
              <a:t>Sharpe-féle</a:t>
            </a:r>
            <a:r>
              <a:rPr lang="hu-HU" dirty="0"/>
              <a:t> </a:t>
            </a:r>
            <a:r>
              <a:rPr lang="hu-HU" dirty="0" smtClean="0"/>
              <a:t>modell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36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187840" y="1256325"/>
            <a:ext cx="8763000" cy="662650"/>
          </a:xfrm>
          <a:prstGeom prst="rect">
            <a:avLst/>
          </a:prstGeom>
        </p:spPr>
        <p:txBody>
          <a:bodyPr vert="horz" lIns="71327" tIns="35664" rIns="71327" bIns="35664" rtlCol="0" anchor="b">
            <a:noAutofit/>
          </a:bodyPr>
          <a:lstStyle>
            <a:lvl1pPr algn="l" defTabSz="7132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 dirty="0">
              <a:solidFill>
                <a:srgbClr val="46556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hu-HU" dirty="0" err="1"/>
              <a:t>Sharpe</a:t>
            </a:r>
            <a:r>
              <a:rPr lang="hu-HU" dirty="0"/>
              <a:t> peremfeltételei</a:t>
            </a:r>
          </a:p>
          <a:p>
            <a:pPr lvl="1">
              <a:spcBef>
                <a:spcPts val="0"/>
              </a:spcBef>
            </a:pPr>
            <a:r>
              <a:rPr lang="hu-HU" dirty="0"/>
              <a:t>Tőkepiac 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Sok </a:t>
            </a:r>
            <a:r>
              <a:rPr lang="hu-HU" dirty="0"/>
              <a:t>befektető van, akik árelfogadók 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Az </a:t>
            </a:r>
            <a:r>
              <a:rPr lang="hu-HU" dirty="0"/>
              <a:t>adóknak és törvényi szabályozóknak nincs hatása a befektetői preferenciákra 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Tökéletes </a:t>
            </a:r>
            <a:r>
              <a:rPr lang="hu-HU" dirty="0"/>
              <a:t>az informáltság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Nincsenek </a:t>
            </a:r>
            <a:r>
              <a:rPr lang="hu-HU" dirty="0"/>
              <a:t>tranzakciós költségek</a:t>
            </a:r>
          </a:p>
          <a:p>
            <a:pPr lvl="1">
              <a:spcBef>
                <a:spcPts val="0"/>
              </a:spcBef>
            </a:pPr>
            <a:r>
              <a:rPr lang="hu-HU" dirty="0"/>
              <a:t>Befektetők</a:t>
            </a:r>
          </a:p>
          <a:p>
            <a:pPr lvl="2">
              <a:spcBef>
                <a:spcPts val="0"/>
              </a:spcBef>
            </a:pPr>
            <a:r>
              <a:rPr lang="hu-HU" dirty="0" err="1" smtClean="0"/>
              <a:t>Markowitz-féle</a:t>
            </a:r>
            <a:r>
              <a:rPr lang="hu-HU" dirty="0" smtClean="0"/>
              <a:t> </a:t>
            </a:r>
            <a:r>
              <a:rPr lang="hu-HU" dirty="0"/>
              <a:t>portfólió-modellt követik </a:t>
            </a:r>
          </a:p>
          <a:p>
            <a:pPr lvl="2">
              <a:spcBef>
                <a:spcPts val="0"/>
              </a:spcBef>
            </a:pPr>
            <a:r>
              <a:rPr lang="hu-HU" u="sng" dirty="0" smtClean="0"/>
              <a:t>Várakozásaik </a:t>
            </a:r>
            <a:r>
              <a:rPr lang="hu-HU" u="sng" dirty="0"/>
              <a:t>homogének </a:t>
            </a:r>
          </a:p>
          <a:p>
            <a:pPr lvl="1">
              <a:spcBef>
                <a:spcPts val="0"/>
              </a:spcBef>
            </a:pPr>
            <a:r>
              <a:rPr lang="hu-HU" dirty="0"/>
              <a:t>Befektetési lehetőségek 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Tőzsdén </a:t>
            </a:r>
            <a:r>
              <a:rPr lang="hu-HU" dirty="0"/>
              <a:t>forgalmazott kockázatos értékpapírok, valamint </a:t>
            </a:r>
            <a:r>
              <a:rPr lang="hu-HU" u="sng" dirty="0"/>
              <a:t>kockázatmentes befektetés és hitelfelvétel</a:t>
            </a:r>
            <a:r>
              <a:rPr lang="hu-HU" dirty="0"/>
              <a:t>.  </a:t>
            </a:r>
          </a:p>
          <a:p>
            <a:pPr lvl="2">
              <a:spcBef>
                <a:spcPts val="0"/>
              </a:spcBef>
            </a:pPr>
            <a:r>
              <a:rPr lang="hu-HU" dirty="0" smtClean="0"/>
              <a:t>A </a:t>
            </a:r>
            <a:r>
              <a:rPr lang="hu-HU" dirty="0"/>
              <a:t>kockázatmentes befektetések és hitelfelvételek kamata megegyező és állandó.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37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Homogén várakozások hipotézise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 smtClean="0"/>
              <a:t>A befektetők </a:t>
            </a:r>
            <a:r>
              <a:rPr lang="hu-HU" dirty="0"/>
              <a:t>azonos módon elemeznek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Közgazdasági „világnézetük” azonos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Tudásuk </a:t>
            </a:r>
            <a:r>
              <a:rPr lang="hu-HU" dirty="0" smtClean="0"/>
              <a:t>azonos, mind </a:t>
            </a:r>
            <a:r>
              <a:rPr lang="hu-HU" dirty="0"/>
              <a:t>tökéletesen </a:t>
            </a:r>
            <a:r>
              <a:rPr lang="hu-HU" dirty="0" smtClean="0"/>
              <a:t>informáltak</a:t>
            </a:r>
            <a:endParaRPr lang="hu-HU" dirty="0"/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Befektetési várakozásaik megegyeznek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Ugyanolyan jövőbeli várható pénzáramlásokra és valószínűség-eloszlásokra számítanak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hu-HU" dirty="0"/>
              <a:t>Befektetők „tojáshéja” „ugyanott van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38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47715" y="341375"/>
            <a:ext cx="5955191" cy="4839175"/>
            <a:chOff x="1447800" y="573205"/>
            <a:chExt cx="5730922" cy="5050893"/>
          </a:xfrm>
        </p:grpSpPr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2138363" y="5191125"/>
              <a:ext cx="5040359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Text Box 12"/>
            <p:cNvSpPr txBox="1">
              <a:spLocks noChangeArrowheads="1"/>
            </p:cNvSpPr>
            <p:nvPr/>
          </p:nvSpPr>
          <p:spPr bwMode="auto">
            <a:xfrm>
              <a:off x="6227648" y="5194848"/>
              <a:ext cx="815566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flipV="1">
              <a:off x="2141538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3888019" y="1883045"/>
            <a:ext cx="3029721" cy="2722562"/>
            <a:chOff x="3873388" y="2259654"/>
            <a:chExt cx="3029721" cy="3267074"/>
          </a:xfrm>
        </p:grpSpPr>
        <p:sp>
          <p:nvSpPr>
            <p:cNvPr id="177" name="Szabadkézi sokszög 176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178" name="Csoportba foglalás 177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478" name="Egyenes összekötő 47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Egyenes összekötő 4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Csoportba foglalás 178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476" name="Egyenes összekötő 4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Egyenes összekötő 47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Csoportba foglalás 179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474" name="Egyenes összekötő 47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Egyenes összekötő 47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Csoportba foglalás 180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472" name="Egyenes összekötő 4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Egyenes összekötő 4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Csoportba foglalás 181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470" name="Egyenes összekötő 4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Egyenes összekötő 4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Csoportba foglalás 182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468" name="Egyenes összekötő 46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Egyenes összekötő 46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Ellipszis 183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5" name="Ellipszis 184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6" name="Ellipszis 185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7" name="Ellipszis 186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8" name="Ellipszis 187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9" name="Ellipszis 188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192" name="Csoportba foglalás 191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466" name="Egyenes összekötő 46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Egyenes összekötő 46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Csoportba foglalás 193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464" name="Egyenes összekötő 46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Egyenes összekötő 46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Csoportba foglalás 194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462" name="Egyenes összekötő 46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Egyenes összekötő 46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Csoportba foglalás 195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460" name="Egyenes összekötő 45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Egyenes összekötő 46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Csoportba foglalás 196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458" name="Egyenes összekötő 45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Egyenes összekötő 45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Csoportba foglalás 197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456" name="Egyenes összekötő 45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Egyenes összekötő 45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Csoportba foglalás 198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454" name="Egyenes összekötő 45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Egyenes összekötő 45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Csoportba foglalás 199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452" name="Egyenes összekötő 45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Egyenes összekötő 45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Csoportba foglalás 200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450" name="Egyenes összekötő 44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Egyenes összekötő 45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Csoportba foglalás 212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448" name="Egyenes összekötő 44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Egyenes összekötő 44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Csoportba foglalás 213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446" name="Egyenes összekötő 44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Egyenes összekötő 44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Csoportba foglalás 214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444" name="Egyenes összekötő 44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Egyenes összekötő 44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Csoportba foglalás 215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442" name="Egyenes összekötő 44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Egyenes összekötő 44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Csoportba foglalás 216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440" name="Egyenes összekötő 43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Egyenes összekötő 44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Csoportba foglalás 217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438" name="Egyenes összekötő 43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Egyenes összekötő 43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Csoportba foglalás 218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436" name="Egyenes összekötő 43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Egyenes összekötő 43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Csoportba foglalás 219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434" name="Egyenes összekötő 43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Egyenes összekötő 43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Csoportba foglalás 220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432" name="Egyenes összekötő 43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Egyenes összekötő 43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Ellipszis 221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3" name="Ellipszis 222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4" name="Ellipszis 223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5" name="Ellipszis 224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6" name="Ellipszis 225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7" name="Ellipszis 226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8" name="Ellipszis 227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9" name="Ellipszis 228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0" name="Ellipszis 229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1" name="Ellipszis 230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2" name="Ellipszis 231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3" name="Ellipszis 232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4" name="Ellipszis 233"/>
            <p:cNvSpPr/>
            <p:nvPr/>
          </p:nvSpPr>
          <p:spPr>
            <a:xfrm>
              <a:off x="4116020" y="518404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5" name="Ellipszis 234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" name="Ellipszis 235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7" name="Ellipszis 236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8" name="Ellipszis 237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9" name="Ellipszis 238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0" name="Ellipszis 239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1" name="Ellipszis 240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" name="Ellipszis 241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" name="Ellipszis 242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" name="Ellipszis 243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5" name="Ellipszis 244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6" name="Ellipszis 245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7" name="Ellipszis 246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" name="Ellipszis 247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9" name="Ellipszis 248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50" name="Ellipszis 249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51" name="Csoportba foglalás 250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430" name="Egyenes összekötő 42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Egyenes összekötő 43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Csoportba foglalás 251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428" name="Egyenes összekötő 42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Egyenes összekötő 42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Csoportba foglalás 252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426" name="Egyenes összekötő 42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Egyenes összekötő 42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Csoportba foglalás 254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424" name="Egyenes összekötő 42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Egyenes összekötő 42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Csoportba foglalás 255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422" name="Egyenes összekötő 42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Egyenes összekötő 42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Csoportba foglalás 256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276" name="Egyenes összekötő 2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Egyenes összekötő 2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Csoportba foglalás 258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274" name="Egyenes összekötő 27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Egyenes összekötő 27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Csoportba foglalás 259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272" name="Egyenes összekötő 2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Egyenes összekötő 2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Csoportba foglalás 260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270" name="Egyenes összekötő 2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Egyenes összekötő 2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Csoportba foglalás 262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267" name="Egyenes összekötő 26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Egyenes összekötő 26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Csoportba foglalás 263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265" name="Egyenes összekötő 26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Egyenes összekötő 26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1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39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00"/>
              </a:spcBef>
            </a:pPr>
            <a:r>
              <a:rPr lang="hu-HU" dirty="0"/>
              <a:t>Modellezés</a:t>
            </a:r>
          </a:p>
          <a:p>
            <a:pPr lvl="2">
              <a:spcBef>
                <a:spcPts val="100"/>
              </a:spcBef>
            </a:pPr>
            <a:r>
              <a:rPr lang="hu-HU" dirty="0"/>
              <a:t>Olyan speciális alakú hozamra vonatkozó hasznosságfüggvényt kell ehhez feltételeznünk, amely esetén a kockázatos hozamokhoz tartozó kockázati hozamprémium </a:t>
            </a:r>
            <a:r>
              <a:rPr lang="hu-HU" dirty="0" smtClean="0"/>
              <a:t>csak </a:t>
            </a:r>
            <a:r>
              <a:rPr lang="hu-HU" dirty="0"/>
              <a:t>a hozam szórásnégyzetétől függ (és nem függnek pl. a kockáztatott összeg nagyságától, az egyén pillanatnyi vagyoni állapotától stb.). </a:t>
            </a:r>
          </a:p>
          <a:p>
            <a:pPr lvl="2">
              <a:spcBef>
                <a:spcPts val="100"/>
              </a:spcBef>
            </a:pPr>
            <a:r>
              <a:rPr lang="hu-HU" dirty="0"/>
              <a:t>Egy adott kockázatos hozamhoz (egy adott ember esetén) tehát állandó kockázati hozam-prémium kapcsolódik.</a:t>
            </a:r>
          </a:p>
          <a:p>
            <a:pPr lvl="2">
              <a:spcBef>
                <a:spcPts val="100"/>
              </a:spcBef>
            </a:pPr>
            <a:r>
              <a:rPr lang="hu-HU" dirty="0"/>
              <a:t>Mérőszáma az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/>
              <a:t> kockázatkerülési együttható. </a:t>
            </a:r>
          </a:p>
          <a:p>
            <a:pPr lvl="2">
              <a:spcBef>
                <a:spcPts val="100"/>
              </a:spcBef>
            </a:pPr>
            <a:r>
              <a:rPr lang="hu-HU" dirty="0"/>
              <a:t>Értelmezése:</a:t>
            </a:r>
            <a:endParaRPr lang="hu-HU" sz="1000" i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 Kockázatkerülési együttható</a:t>
            </a:r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/>
          </p:nvPr>
        </p:nvGraphicFramePr>
        <p:xfrm>
          <a:off x="3853726" y="4571334"/>
          <a:ext cx="3043261" cy="44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1663560" imgH="228600" progId="Equation.3">
                  <p:embed/>
                </p:oleObj>
              </mc:Choice>
              <mc:Fallback>
                <p:oleObj name="Equation" r:id="rId3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726" y="4571334"/>
                        <a:ext cx="3043261" cy="441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hu-HU" dirty="0"/>
              <a:t>A kockázatmentes lehetőség bevonásának következménye: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40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/>
          </p:nvPr>
        </p:nvGraphicFramePr>
        <p:xfrm>
          <a:off x="2415684" y="1709531"/>
          <a:ext cx="4405020" cy="166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4" imgW="2895600" imgH="1079500" progId="Equation.3">
                  <p:embed/>
                </p:oleObj>
              </mc:Choice>
              <mc:Fallback>
                <p:oleObj name="Equation" r:id="rId4" imgW="2895600" imgH="107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684" y="1709531"/>
                        <a:ext cx="4405020" cy="1669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6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hu-HU" dirty="0" smtClean="0"/>
              <a:t>Kombináljuk a kockázatmentes lehetőség bevonását és a homogén várakozások feltételezését!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41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Csoportba foglalás 279"/>
          <p:cNvGrpSpPr/>
          <p:nvPr/>
        </p:nvGrpSpPr>
        <p:grpSpPr>
          <a:xfrm>
            <a:off x="3888019" y="1883045"/>
            <a:ext cx="3029721" cy="2722562"/>
            <a:chOff x="3873388" y="2259654"/>
            <a:chExt cx="3029721" cy="3267074"/>
          </a:xfrm>
        </p:grpSpPr>
        <p:sp>
          <p:nvSpPr>
            <p:cNvPr id="281" name="Szabadkézi sokszög 280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82" name="Csoportba foglalás 281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420" name="Egyenes összekötő 41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Egyenes összekötő 42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Csoportba foglalás 282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418" name="Egyenes összekötő 41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Egyenes összekötő 41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Csoportba foglalás 283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416" name="Egyenes összekötő 41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Egyenes összekötő 41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Csoportba foglalás 284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414" name="Egyenes összekötő 41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Egyenes összekötő 41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Csoportba foglalás 285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412" name="Egyenes összekötő 41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Egyenes összekötő 41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Csoportba foglalás 286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410" name="Egyenes összekötő 40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Egyenes összekötő 41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8" name="Ellipszis 287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89" name="Ellipszis 288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0" name="Ellipszis 289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1" name="Ellipszis 290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2" name="Ellipszis 291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3" name="Ellipszis 292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94" name="Csoportba foglalás 293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408" name="Egyenes összekötő 40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Egyenes összekötő 40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Csoportba foglalás 294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406" name="Egyenes összekötő 40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Egyenes összekötő 40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Csoportba foglalás 295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404" name="Egyenes összekötő 40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Egyenes összekötő 40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Csoportba foglalás 296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402" name="Egyenes összekötő 40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Egyenes összekötő 40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Csoportba foglalás 297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400" name="Egyenes összekötő 39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Egyenes összekötő 40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Csoportba foglalás 298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398" name="Egyenes összekötő 39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Egyenes összekötő 39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Csoportba foglalás 299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396" name="Egyenes összekötő 39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Egyenes összekötő 39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Csoportba foglalás 300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394" name="Egyenes összekötő 39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Egyenes összekötő 39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Csoportba foglalás 301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392" name="Egyenes összekötő 39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Egyenes összekötő 39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Csoportba foglalás 302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390" name="Egyenes összekötő 38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Egyenes összekötő 39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Csoportba foglalás 303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388" name="Egyenes összekötő 38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Egyenes összekötő 38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Csoportba foglalás 304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386" name="Egyenes összekötő 38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Egyenes összekötő 38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Csoportba foglalás 305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384" name="Egyenes összekötő 38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Egyenes összekötő 38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Csoportba foglalás 306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382" name="Egyenes összekötő 38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Egyenes összekötő 38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Csoportba foglalás 307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380" name="Egyenes összekötő 37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Egyenes összekötő 38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Csoportba foglalás 308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378" name="Egyenes összekötő 37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Egyenes összekötő 3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Csoportba foglalás 309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376" name="Egyenes összekötő 3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Egyenes összekötő 37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Csoportba foglalás 310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374" name="Egyenes összekötő 37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Egyenes összekötő 37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2" name="Ellipszis 311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3" name="Ellipszis 312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4" name="Ellipszis 313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5" name="Ellipszis 314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6" name="Ellipszis 315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7" name="Ellipszis 316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8" name="Ellipszis 317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9" name="Ellipszis 318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0" name="Ellipszis 319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1" name="Ellipszis 320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2" name="Ellipszis 321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3" name="Ellipszis 322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4" name="Ellipszis 323"/>
            <p:cNvSpPr/>
            <p:nvPr/>
          </p:nvSpPr>
          <p:spPr>
            <a:xfrm>
              <a:off x="4116020" y="518404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5" name="Ellipszis 324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6" name="Ellipszis 325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7" name="Ellipszis 326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8" name="Ellipszis 327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9" name="Ellipszis 328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0" name="Ellipszis 329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1" name="Ellipszis 330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2" name="Ellipszis 331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3" name="Ellipszis 332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4" name="Ellipszis 333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5" name="Ellipszis 334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6" name="Ellipszis 335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7" name="Ellipszis 336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8" name="Ellipszis 337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9" name="Ellipszis 338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40" name="Ellipszis 339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341" name="Csoportba foglalás 340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372" name="Egyenes összekötő 3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Egyenes összekötő 3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Csoportba foglalás 341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370" name="Egyenes összekötő 3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Egyenes összekötő 3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Csoportba foglalás 342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368" name="Egyenes összekötő 36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Egyenes összekötő 36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Csoportba foglalás 343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366" name="Egyenes összekötő 36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Egyenes összekötő 36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Csoportba foglalás 344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364" name="Egyenes összekötő 36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Egyenes összekötő 36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Csoportba foglalás 345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362" name="Egyenes összekötő 36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Egyenes összekötő 36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Csoportba foglalás 346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360" name="Egyenes összekötő 35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Egyenes összekötő 36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Csoportba foglalás 347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358" name="Egyenes összekötő 35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Egyenes összekötő 35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Csoportba foglalás 348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356" name="Egyenes összekötő 35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Egyenes összekötő 35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Csoportba foglalás 349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354" name="Egyenes összekötő 35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Egyenes összekötő 35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Csoportba foglalás 350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352" name="Egyenes összekötő 35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Egyenes összekötő 35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47715" y="341375"/>
            <a:ext cx="5955191" cy="4839175"/>
            <a:chOff x="1447800" y="573205"/>
            <a:chExt cx="5730922" cy="5050893"/>
          </a:xfrm>
        </p:grpSpPr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2138363" y="5191125"/>
              <a:ext cx="5040359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Text Box 12"/>
            <p:cNvSpPr txBox="1">
              <a:spLocks noChangeArrowheads="1"/>
            </p:cNvSpPr>
            <p:nvPr/>
          </p:nvSpPr>
          <p:spPr bwMode="auto">
            <a:xfrm>
              <a:off x="6227648" y="5194848"/>
              <a:ext cx="815566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flipV="1">
              <a:off x="2141538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1" name="Objektum 190"/>
          <p:cNvGraphicFramePr>
            <a:graphicFrameLocks noChangeAspect="1"/>
          </p:cNvGraphicFramePr>
          <p:nvPr>
            <p:extLst/>
          </p:nvPr>
        </p:nvGraphicFramePr>
        <p:xfrm>
          <a:off x="2140949" y="3651504"/>
          <a:ext cx="237863" cy="4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949" y="3651504"/>
                        <a:ext cx="237863" cy="40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/>
          </p:nvPr>
        </p:nvGraphicFramePr>
        <p:xfrm>
          <a:off x="4568305" y="2240397"/>
          <a:ext cx="2968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5" imgW="190440" imgH="203040" progId="Equation.3">
                  <p:embed/>
                </p:oleObj>
              </mc:Choice>
              <mc:Fallback>
                <p:oleObj name="Equation" r:id="rId5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305" y="2240397"/>
                        <a:ext cx="296862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gyenes összekötő 21"/>
          <p:cNvCxnSpPr/>
          <p:nvPr/>
        </p:nvCxnSpPr>
        <p:spPr>
          <a:xfrm flipV="1">
            <a:off x="2472538" y="1365505"/>
            <a:ext cx="4425697" cy="264261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Csoportba foglalás 1"/>
          <p:cNvGrpSpPr/>
          <p:nvPr/>
        </p:nvGrpSpPr>
        <p:grpSpPr>
          <a:xfrm>
            <a:off x="2728570" y="1584311"/>
            <a:ext cx="4140404" cy="3481465"/>
            <a:chOff x="2728570" y="1584311"/>
            <a:chExt cx="4140404" cy="3481465"/>
          </a:xfrm>
        </p:grpSpPr>
        <p:cxnSp>
          <p:nvCxnSpPr>
            <p:cNvPr id="27" name="Egyenes összekötő 26"/>
            <p:cNvCxnSpPr/>
            <p:nvPr/>
          </p:nvCxnSpPr>
          <p:spPr>
            <a:xfrm>
              <a:off x="2728570" y="3864573"/>
              <a:ext cx="321113" cy="439203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Egyenes összekötő 201"/>
            <p:cNvCxnSpPr/>
            <p:nvPr/>
          </p:nvCxnSpPr>
          <p:spPr>
            <a:xfrm>
              <a:off x="3077132" y="3657600"/>
              <a:ext cx="739853" cy="1011936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gyenes összekötő 202"/>
            <p:cNvCxnSpPr/>
            <p:nvPr/>
          </p:nvCxnSpPr>
          <p:spPr>
            <a:xfrm>
              <a:off x="3423514" y="3447648"/>
              <a:ext cx="1160772" cy="1587648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Egyenes összekötő 203"/>
            <p:cNvCxnSpPr/>
            <p:nvPr/>
          </p:nvCxnSpPr>
          <p:spPr>
            <a:xfrm>
              <a:off x="3769370" y="3236976"/>
              <a:ext cx="1288058" cy="1761744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gyenes összekötő 204"/>
            <p:cNvCxnSpPr/>
            <p:nvPr/>
          </p:nvCxnSpPr>
          <p:spPr>
            <a:xfrm>
              <a:off x="4122176" y="3035808"/>
              <a:ext cx="1470793" cy="201168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205"/>
            <p:cNvCxnSpPr/>
            <p:nvPr/>
          </p:nvCxnSpPr>
          <p:spPr>
            <a:xfrm>
              <a:off x="4466066" y="2822448"/>
              <a:ext cx="1559932" cy="213360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gyenes összekötő 206"/>
            <p:cNvCxnSpPr/>
            <p:nvPr/>
          </p:nvCxnSpPr>
          <p:spPr>
            <a:xfrm>
              <a:off x="4820717" y="2623804"/>
              <a:ext cx="1785390" cy="2441972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gyenes összekötő 207"/>
            <p:cNvCxnSpPr/>
            <p:nvPr/>
          </p:nvCxnSpPr>
          <p:spPr>
            <a:xfrm>
              <a:off x="5162762" y="2407920"/>
              <a:ext cx="1702554" cy="2328672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Egyenes összekötő 208"/>
            <p:cNvCxnSpPr/>
            <p:nvPr/>
          </p:nvCxnSpPr>
          <p:spPr>
            <a:xfrm>
              <a:off x="5508346" y="2196875"/>
              <a:ext cx="1360628" cy="1811998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Egyenes összekötő 209"/>
            <p:cNvCxnSpPr/>
            <p:nvPr/>
          </p:nvCxnSpPr>
          <p:spPr>
            <a:xfrm>
              <a:off x="5859476" y="1993414"/>
              <a:ext cx="1002797" cy="1371578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gyenes összekötő 210"/>
            <p:cNvCxnSpPr/>
            <p:nvPr/>
          </p:nvCxnSpPr>
          <p:spPr>
            <a:xfrm>
              <a:off x="6217921" y="1799961"/>
              <a:ext cx="649515" cy="888375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gyenes összekötő 211"/>
            <p:cNvCxnSpPr/>
            <p:nvPr/>
          </p:nvCxnSpPr>
          <p:spPr>
            <a:xfrm>
              <a:off x="6554421" y="1584311"/>
              <a:ext cx="308005" cy="421274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Ellipszis 192"/>
          <p:cNvSpPr/>
          <p:nvPr/>
        </p:nvSpPr>
        <p:spPr>
          <a:xfrm>
            <a:off x="2403043" y="3959352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7931" name="Egyenes összekötő 7930"/>
          <p:cNvCxnSpPr/>
          <p:nvPr/>
        </p:nvCxnSpPr>
        <p:spPr>
          <a:xfrm>
            <a:off x="2472614" y="4011232"/>
            <a:ext cx="4418304" cy="432752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gyenes összekötő 253"/>
          <p:cNvCxnSpPr/>
          <p:nvPr/>
        </p:nvCxnSpPr>
        <p:spPr>
          <a:xfrm flipV="1">
            <a:off x="2465222" y="2724912"/>
            <a:ext cx="4469588" cy="1289306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gyenes összekötő 257"/>
          <p:cNvCxnSpPr/>
          <p:nvPr/>
        </p:nvCxnSpPr>
        <p:spPr>
          <a:xfrm flipV="1">
            <a:off x="2472614" y="3608832"/>
            <a:ext cx="4454880" cy="408497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261"/>
          <p:cNvCxnSpPr/>
          <p:nvPr/>
        </p:nvCxnSpPr>
        <p:spPr>
          <a:xfrm flipV="1">
            <a:off x="2465300" y="1914145"/>
            <a:ext cx="4484141" cy="2097089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gyenes összekötő 267"/>
          <p:cNvCxnSpPr/>
          <p:nvPr/>
        </p:nvCxnSpPr>
        <p:spPr>
          <a:xfrm>
            <a:off x="2465222" y="4014218"/>
            <a:ext cx="3730752" cy="1014983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276"/>
          <p:cNvCxnSpPr/>
          <p:nvPr/>
        </p:nvCxnSpPr>
        <p:spPr>
          <a:xfrm flipV="1">
            <a:off x="6794205" y="978195"/>
            <a:ext cx="446567" cy="4572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Szövegdoboz 277"/>
          <p:cNvSpPr txBox="1"/>
          <p:nvPr/>
        </p:nvSpPr>
        <p:spPr>
          <a:xfrm>
            <a:off x="6543618" y="577278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Hatékony portfóliók</a:t>
            </a:r>
            <a:endParaRPr lang="hu-HU" sz="18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6" name="Csoportba foglalás 175"/>
          <p:cNvGrpSpPr/>
          <p:nvPr/>
        </p:nvGrpSpPr>
        <p:grpSpPr>
          <a:xfrm>
            <a:off x="2457273" y="1000539"/>
            <a:ext cx="3641379" cy="3756991"/>
            <a:chOff x="2472538" y="1613463"/>
            <a:chExt cx="3641379" cy="4508389"/>
          </a:xfrm>
        </p:grpSpPr>
        <p:sp>
          <p:nvSpPr>
            <p:cNvPr id="177" name="Szabadkézi sokszög 176"/>
            <p:cNvSpPr/>
            <p:nvPr/>
          </p:nvSpPr>
          <p:spPr>
            <a:xfrm>
              <a:off x="2472538" y="1645268"/>
              <a:ext cx="3045031" cy="3197394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7948" h="3650284">
                  <a:moveTo>
                    <a:pt x="0" y="3650284"/>
                  </a:moveTo>
                  <a:cubicBezTo>
                    <a:pt x="207873" y="3642359"/>
                    <a:pt x="415747" y="3634435"/>
                    <a:pt x="658368" y="3511296"/>
                  </a:cubicBezTo>
                  <a:cubicBezTo>
                    <a:pt x="900989" y="3388157"/>
                    <a:pt x="1211884" y="3149193"/>
                    <a:pt x="1455724" y="2911449"/>
                  </a:cubicBezTo>
                  <a:cubicBezTo>
                    <a:pt x="1699564" y="2673705"/>
                    <a:pt x="1928774" y="2354275"/>
                    <a:pt x="2121408" y="2084832"/>
                  </a:cubicBezTo>
                  <a:cubicBezTo>
                    <a:pt x="2314042" y="1815389"/>
                    <a:pt x="2423769" y="1642262"/>
                    <a:pt x="2611526" y="1294790"/>
                  </a:cubicBezTo>
                  <a:cubicBezTo>
                    <a:pt x="2799283" y="947318"/>
                    <a:pt x="3079089" y="404774"/>
                    <a:pt x="324794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8" name="Szabadkézi sokszög 177"/>
            <p:cNvSpPr/>
            <p:nvPr/>
          </p:nvSpPr>
          <p:spPr>
            <a:xfrm>
              <a:off x="2478634" y="1613463"/>
              <a:ext cx="2323318" cy="1874668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7948" h="3650284">
                  <a:moveTo>
                    <a:pt x="0" y="3650284"/>
                  </a:moveTo>
                  <a:cubicBezTo>
                    <a:pt x="207873" y="3642359"/>
                    <a:pt x="415747" y="3634435"/>
                    <a:pt x="658368" y="3511296"/>
                  </a:cubicBezTo>
                  <a:cubicBezTo>
                    <a:pt x="900989" y="3388157"/>
                    <a:pt x="1211884" y="3149193"/>
                    <a:pt x="1455724" y="2911449"/>
                  </a:cubicBezTo>
                  <a:cubicBezTo>
                    <a:pt x="1699564" y="2673705"/>
                    <a:pt x="1928774" y="2354275"/>
                    <a:pt x="2121408" y="2084832"/>
                  </a:cubicBezTo>
                  <a:cubicBezTo>
                    <a:pt x="2314042" y="1815389"/>
                    <a:pt x="2423769" y="1642262"/>
                    <a:pt x="2611526" y="1294790"/>
                  </a:cubicBezTo>
                  <a:cubicBezTo>
                    <a:pt x="2799283" y="947318"/>
                    <a:pt x="3079089" y="404774"/>
                    <a:pt x="324794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9" name="Szabadkézi sokszög 178"/>
            <p:cNvSpPr/>
            <p:nvPr/>
          </p:nvSpPr>
          <p:spPr>
            <a:xfrm>
              <a:off x="3338912" y="1645267"/>
              <a:ext cx="2775005" cy="4476585"/>
            </a:xfrm>
            <a:custGeom>
              <a:avLst/>
              <a:gdLst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611526 w 3247948"/>
                <a:gd name="connsiteY3" fmla="*/ 1294790 h 3650284"/>
                <a:gd name="connsiteX4" fmla="*/ 3247948 w 3247948"/>
                <a:gd name="connsiteY4" fmla="*/ 0 h 3650284"/>
                <a:gd name="connsiteX0" fmla="*/ 0 w 3247948"/>
                <a:gd name="connsiteY0" fmla="*/ 3650284 h 3650284"/>
                <a:gd name="connsiteX1" fmla="*/ 658368 w 3247948"/>
                <a:gd name="connsiteY1" fmla="*/ 3511296 h 3650284"/>
                <a:gd name="connsiteX2" fmla="*/ 1455724 w 3247948"/>
                <a:gd name="connsiteY2" fmla="*/ 2911449 h 3650284"/>
                <a:gd name="connsiteX3" fmla="*/ 2121408 w 3247948"/>
                <a:gd name="connsiteY3" fmla="*/ 2084832 h 3650284"/>
                <a:gd name="connsiteX4" fmla="*/ 2611526 w 3247948"/>
                <a:gd name="connsiteY4" fmla="*/ 1294790 h 3650284"/>
                <a:gd name="connsiteX5" fmla="*/ 3247948 w 3247948"/>
                <a:gd name="connsiteY5" fmla="*/ 0 h 3650284"/>
                <a:gd name="connsiteX0" fmla="*/ 0 w 2589580"/>
                <a:gd name="connsiteY0" fmla="*/ 3511296 h 3511296"/>
                <a:gd name="connsiteX1" fmla="*/ 797356 w 2589580"/>
                <a:gd name="connsiteY1" fmla="*/ 2911449 h 3511296"/>
                <a:gd name="connsiteX2" fmla="*/ 1463040 w 2589580"/>
                <a:gd name="connsiteY2" fmla="*/ 2084832 h 3511296"/>
                <a:gd name="connsiteX3" fmla="*/ 1953158 w 2589580"/>
                <a:gd name="connsiteY3" fmla="*/ 1294790 h 3511296"/>
                <a:gd name="connsiteX4" fmla="*/ 2589580 w 2589580"/>
                <a:gd name="connsiteY4" fmla="*/ 0 h 3511296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  <a:gd name="connsiteX0" fmla="*/ 0 w 2229387"/>
                <a:gd name="connsiteY0" fmla="*/ 3284472 h 3284472"/>
                <a:gd name="connsiteX1" fmla="*/ 437163 w 2229387"/>
                <a:gd name="connsiteY1" fmla="*/ 2911449 h 3284472"/>
                <a:gd name="connsiteX2" fmla="*/ 1102847 w 2229387"/>
                <a:gd name="connsiteY2" fmla="*/ 2084832 h 3284472"/>
                <a:gd name="connsiteX3" fmla="*/ 1592965 w 2229387"/>
                <a:gd name="connsiteY3" fmla="*/ 1294790 h 3284472"/>
                <a:gd name="connsiteX4" fmla="*/ 2229387 w 2229387"/>
                <a:gd name="connsiteY4" fmla="*/ 0 h 32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387" h="3284472">
                  <a:moveTo>
                    <a:pt x="0" y="3284472"/>
                  </a:moveTo>
                  <a:cubicBezTo>
                    <a:pt x="323354" y="3018909"/>
                    <a:pt x="253355" y="3111389"/>
                    <a:pt x="437163" y="2911449"/>
                  </a:cubicBezTo>
                  <a:cubicBezTo>
                    <a:pt x="620971" y="2711509"/>
                    <a:pt x="910213" y="2354275"/>
                    <a:pt x="1102847" y="2084832"/>
                  </a:cubicBezTo>
                  <a:cubicBezTo>
                    <a:pt x="1295481" y="1815389"/>
                    <a:pt x="1405208" y="1642262"/>
                    <a:pt x="1592965" y="1294790"/>
                  </a:cubicBezTo>
                  <a:cubicBezTo>
                    <a:pt x="1780722" y="947318"/>
                    <a:pt x="2060528" y="404774"/>
                    <a:pt x="2229387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80" name="Objektum 179"/>
          <p:cNvGraphicFramePr>
            <a:graphicFrameLocks noChangeAspect="1"/>
          </p:cNvGraphicFramePr>
          <p:nvPr>
            <p:extLst/>
          </p:nvPr>
        </p:nvGraphicFramePr>
        <p:xfrm>
          <a:off x="2140949" y="3651504"/>
          <a:ext cx="237863" cy="4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949" y="3651504"/>
                        <a:ext cx="237863" cy="40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Ellipszis 181"/>
          <p:cNvSpPr/>
          <p:nvPr/>
        </p:nvSpPr>
        <p:spPr>
          <a:xfrm>
            <a:off x="2403043" y="3959352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183" name="Csoportba foglalás 182"/>
          <p:cNvGrpSpPr/>
          <p:nvPr/>
        </p:nvGrpSpPr>
        <p:grpSpPr>
          <a:xfrm>
            <a:off x="2463368" y="993914"/>
            <a:ext cx="4239582" cy="3493851"/>
            <a:chOff x="2471319" y="1200647"/>
            <a:chExt cx="4239582" cy="4192621"/>
          </a:xfrm>
        </p:grpSpPr>
        <p:sp>
          <p:nvSpPr>
            <p:cNvPr id="184" name="Szabadkézi sokszög 183"/>
            <p:cNvSpPr/>
            <p:nvPr/>
          </p:nvSpPr>
          <p:spPr>
            <a:xfrm>
              <a:off x="2472538" y="1208598"/>
              <a:ext cx="3618161" cy="3022774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5" name="Szabadkézi sokszög 184"/>
            <p:cNvSpPr/>
            <p:nvPr/>
          </p:nvSpPr>
          <p:spPr>
            <a:xfrm>
              <a:off x="2478635" y="1200647"/>
              <a:ext cx="2824886" cy="1895657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6" name="Szabadkézi sokszög 185"/>
            <p:cNvSpPr/>
            <p:nvPr/>
          </p:nvSpPr>
          <p:spPr>
            <a:xfrm>
              <a:off x="2471319" y="1216549"/>
              <a:ext cx="4239582" cy="4176719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87" name="Objektum 186"/>
          <p:cNvGraphicFramePr>
            <a:graphicFrameLocks noChangeAspect="1"/>
          </p:cNvGraphicFramePr>
          <p:nvPr>
            <p:extLst/>
          </p:nvPr>
        </p:nvGraphicFramePr>
        <p:xfrm>
          <a:off x="4568305" y="2213894"/>
          <a:ext cx="2968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8" imgW="190440" imgH="203040" progId="Equation.3">
                  <p:embed/>
                </p:oleObj>
              </mc:Choice>
              <mc:Fallback>
                <p:oleObj name="Equation" r:id="rId8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305" y="2213894"/>
                        <a:ext cx="296862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" name="Csoportba foglalás 187"/>
          <p:cNvGrpSpPr/>
          <p:nvPr/>
        </p:nvGrpSpPr>
        <p:grpSpPr>
          <a:xfrm>
            <a:off x="2465223" y="1013792"/>
            <a:ext cx="4498849" cy="3106923"/>
            <a:chOff x="2465222" y="1287473"/>
            <a:chExt cx="4498849" cy="3728308"/>
          </a:xfrm>
        </p:grpSpPr>
        <p:sp>
          <p:nvSpPr>
            <p:cNvPr id="189" name="Szabadkézi sokszög 188"/>
            <p:cNvSpPr/>
            <p:nvPr/>
          </p:nvSpPr>
          <p:spPr>
            <a:xfrm>
              <a:off x="2465222" y="1287473"/>
              <a:ext cx="3331279" cy="1280162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090" h="1382573">
                  <a:moveTo>
                    <a:pt x="0" y="1382573"/>
                  </a:moveTo>
                  <a:cubicBezTo>
                    <a:pt x="148742" y="1359408"/>
                    <a:pt x="593750" y="1355751"/>
                    <a:pt x="914400" y="1287476"/>
                  </a:cubicBezTo>
                  <a:cubicBezTo>
                    <a:pt x="1242365" y="1233831"/>
                    <a:pt x="1726387" y="1077773"/>
                    <a:pt x="2150669" y="863194"/>
                  </a:cubicBezTo>
                  <a:cubicBezTo>
                    <a:pt x="2574951" y="648615"/>
                    <a:pt x="2980335" y="371246"/>
                    <a:pt x="3460090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92" name="Szabadkézi sokszög 191"/>
            <p:cNvSpPr/>
            <p:nvPr/>
          </p:nvSpPr>
          <p:spPr>
            <a:xfrm>
              <a:off x="2478633" y="1454494"/>
              <a:ext cx="4485438" cy="2340864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33984"/>
                <a:gd name="connsiteY0" fmla="*/ 1572768 h 1572768"/>
                <a:gd name="connsiteX1" fmla="*/ 888294 w 3433984"/>
                <a:gd name="connsiteY1" fmla="*/ 1287476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76775 w 3433984"/>
                <a:gd name="connsiteY2" fmla="*/ 892454 h 1572768"/>
                <a:gd name="connsiteX3" fmla="*/ 3433984 w 3433984"/>
                <a:gd name="connsiteY3" fmla="*/ 0 h 1572768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205559 w 3995256"/>
                <a:gd name="connsiteY3" fmla="*/ 813218 h 2245766"/>
                <a:gd name="connsiteX4" fmla="*/ 3995256 w 3995256"/>
                <a:gd name="connsiteY4" fmla="*/ 0 h 2245766"/>
                <a:gd name="connsiteX0" fmla="*/ 0 w 4001783"/>
                <a:gd name="connsiteY0" fmla="*/ 2340864 h 2340864"/>
                <a:gd name="connsiteX1" fmla="*/ 927453 w 4001783"/>
                <a:gd name="connsiteY1" fmla="*/ 2099463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12086 w 4001783"/>
                <a:gd name="connsiteY4" fmla="*/ 813218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1783" h="2340864">
                  <a:moveTo>
                    <a:pt x="0" y="2340864"/>
                  </a:moveTo>
                  <a:cubicBezTo>
                    <a:pt x="148742" y="2317699"/>
                    <a:pt x="482801" y="2328672"/>
                    <a:pt x="953559" y="2187246"/>
                  </a:cubicBezTo>
                  <a:cubicBezTo>
                    <a:pt x="1240903" y="2104546"/>
                    <a:pt x="1513667" y="1990966"/>
                    <a:pt x="1743642" y="1873922"/>
                  </a:cubicBezTo>
                  <a:cubicBezTo>
                    <a:pt x="1973617" y="1756879"/>
                    <a:pt x="2089756" y="1665426"/>
                    <a:pt x="2333409" y="1484985"/>
                  </a:cubicBezTo>
                  <a:cubicBezTo>
                    <a:pt x="2577062" y="1304544"/>
                    <a:pt x="2927497" y="1038770"/>
                    <a:pt x="3205559" y="791273"/>
                  </a:cubicBezTo>
                  <a:cubicBezTo>
                    <a:pt x="3483621" y="543776"/>
                    <a:pt x="3866904" y="133098"/>
                    <a:pt x="4001783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94" name="Szabadkézi sokszög 193"/>
            <p:cNvSpPr/>
            <p:nvPr/>
          </p:nvSpPr>
          <p:spPr>
            <a:xfrm>
              <a:off x="2484729" y="2718808"/>
              <a:ext cx="4434231" cy="2296973"/>
            </a:xfrm>
            <a:custGeom>
              <a:avLst/>
              <a:gdLst>
                <a:gd name="connsiteX0" fmla="*/ 0 w 3460090"/>
                <a:gd name="connsiteY0" fmla="*/ 1382573 h 1382573"/>
                <a:gd name="connsiteX1" fmla="*/ 1923898 w 3460090"/>
                <a:gd name="connsiteY1" fmla="*/ 972922 h 1382573"/>
                <a:gd name="connsiteX2" fmla="*/ 3460090 w 3460090"/>
                <a:gd name="connsiteY2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1923898 w 3460090"/>
                <a:gd name="connsiteY2" fmla="*/ 972922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89977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07085 w 3460090"/>
                <a:gd name="connsiteY1" fmla="*/ 1302107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60090"/>
                <a:gd name="connsiteY0" fmla="*/ 1382573 h 1382573"/>
                <a:gd name="connsiteX1" fmla="*/ 914400 w 3460090"/>
                <a:gd name="connsiteY1" fmla="*/ 1287476 h 1382573"/>
                <a:gd name="connsiteX2" fmla="*/ 2150669 w 3460090"/>
                <a:gd name="connsiteY2" fmla="*/ 863194 h 1382573"/>
                <a:gd name="connsiteX3" fmla="*/ 3460090 w 3460090"/>
                <a:gd name="connsiteY3" fmla="*/ 0 h 1382573"/>
                <a:gd name="connsiteX0" fmla="*/ 0 w 3433984"/>
                <a:gd name="connsiteY0" fmla="*/ 1572768 h 1572768"/>
                <a:gd name="connsiteX1" fmla="*/ 888294 w 3433984"/>
                <a:gd name="connsiteY1" fmla="*/ 1287476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24563 w 3433984"/>
                <a:gd name="connsiteY2" fmla="*/ 863194 h 1572768"/>
                <a:gd name="connsiteX3" fmla="*/ 3433984 w 3433984"/>
                <a:gd name="connsiteY3" fmla="*/ 0 h 1572768"/>
                <a:gd name="connsiteX0" fmla="*/ 0 w 3433984"/>
                <a:gd name="connsiteY0" fmla="*/ 1572768 h 1572768"/>
                <a:gd name="connsiteX1" fmla="*/ 920926 w 3433984"/>
                <a:gd name="connsiteY1" fmla="*/ 1426465 h 1572768"/>
                <a:gd name="connsiteX2" fmla="*/ 2176775 w 3433984"/>
                <a:gd name="connsiteY2" fmla="*/ 892454 h 1572768"/>
                <a:gd name="connsiteX3" fmla="*/ 3433984 w 3433984"/>
                <a:gd name="connsiteY3" fmla="*/ 0 h 1572768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176775 w 3995256"/>
                <a:gd name="connsiteY2" fmla="*/ 1565452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995256 w 3995256"/>
                <a:gd name="connsiteY3" fmla="*/ 0 h 2245766"/>
                <a:gd name="connsiteX0" fmla="*/ 0 w 3995256"/>
                <a:gd name="connsiteY0" fmla="*/ 2245766 h 2245766"/>
                <a:gd name="connsiteX1" fmla="*/ 920926 w 3995256"/>
                <a:gd name="connsiteY1" fmla="*/ 2099463 h 2245766"/>
                <a:gd name="connsiteX2" fmla="*/ 2326882 w 3995256"/>
                <a:gd name="connsiteY2" fmla="*/ 1484985 h 2245766"/>
                <a:gd name="connsiteX3" fmla="*/ 3205559 w 3995256"/>
                <a:gd name="connsiteY3" fmla="*/ 813218 h 2245766"/>
                <a:gd name="connsiteX4" fmla="*/ 3995256 w 3995256"/>
                <a:gd name="connsiteY4" fmla="*/ 0 h 2245766"/>
                <a:gd name="connsiteX0" fmla="*/ 0 w 4001783"/>
                <a:gd name="connsiteY0" fmla="*/ 2340864 h 2340864"/>
                <a:gd name="connsiteX1" fmla="*/ 927453 w 4001783"/>
                <a:gd name="connsiteY1" fmla="*/ 2099463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2333409 w 4001783"/>
                <a:gd name="connsiteY2" fmla="*/ 1484985 h 2340864"/>
                <a:gd name="connsiteX3" fmla="*/ 3212086 w 4001783"/>
                <a:gd name="connsiteY3" fmla="*/ 813218 h 2340864"/>
                <a:gd name="connsiteX4" fmla="*/ 4001783 w 4001783"/>
                <a:gd name="connsiteY4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12086 w 4001783"/>
                <a:gd name="connsiteY4" fmla="*/ 813218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743642 w 4001783"/>
                <a:gd name="connsiteY2" fmla="*/ 187392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333409 w 4001783"/>
                <a:gd name="connsiteY3" fmla="*/ 1484985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568360 w 4001783"/>
                <a:gd name="connsiteY3" fmla="*/ 1419148 h 2340864"/>
                <a:gd name="connsiteX4" fmla="*/ 3205559 w 4001783"/>
                <a:gd name="connsiteY4" fmla="*/ 791273 h 2340864"/>
                <a:gd name="connsiteX5" fmla="*/ 4001783 w 4001783"/>
                <a:gd name="connsiteY5" fmla="*/ 0 h 2340864"/>
                <a:gd name="connsiteX0" fmla="*/ 0 w 4001783"/>
                <a:gd name="connsiteY0" fmla="*/ 2340864 h 2340864"/>
                <a:gd name="connsiteX1" fmla="*/ 953559 w 4001783"/>
                <a:gd name="connsiteY1" fmla="*/ 2187246 h 2340864"/>
                <a:gd name="connsiteX2" fmla="*/ 1848064 w 4001783"/>
                <a:gd name="connsiteY2" fmla="*/ 1859292 h 2340864"/>
                <a:gd name="connsiteX3" fmla="*/ 2568360 w 4001783"/>
                <a:gd name="connsiteY3" fmla="*/ 1419148 h 2340864"/>
                <a:gd name="connsiteX4" fmla="*/ 3303456 w 4001783"/>
                <a:gd name="connsiteY4" fmla="*/ 791273 h 2340864"/>
                <a:gd name="connsiteX5" fmla="*/ 4001783 w 4001783"/>
                <a:gd name="connsiteY5" fmla="*/ 0 h 2340864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848064 w 3982203"/>
                <a:gd name="connsiteY2" fmla="*/ 1749564 h 2231136"/>
                <a:gd name="connsiteX3" fmla="*/ 2568360 w 3982203"/>
                <a:gd name="connsiteY3" fmla="*/ 1309420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848064 w 3982203"/>
                <a:gd name="connsiteY2" fmla="*/ 1749564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53559 w 3982203"/>
                <a:gd name="connsiteY1" fmla="*/ 2077518 h 2231136"/>
                <a:gd name="connsiteX2" fmla="*/ 1730588 w 3982203"/>
                <a:gd name="connsiteY2" fmla="*/ 1793455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30588 w 3982203"/>
                <a:gd name="connsiteY2" fmla="*/ 1793455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43641 w 3982203"/>
                <a:gd name="connsiteY2" fmla="*/ 1822716 h 2231136"/>
                <a:gd name="connsiteX3" fmla="*/ 2568360 w 3982203"/>
                <a:gd name="connsiteY3" fmla="*/ 1280159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82203"/>
                <a:gd name="connsiteY0" fmla="*/ 2231136 h 2231136"/>
                <a:gd name="connsiteX1" fmla="*/ 947033 w 3982203"/>
                <a:gd name="connsiteY1" fmla="*/ 2128724 h 2231136"/>
                <a:gd name="connsiteX2" fmla="*/ 1743641 w 3982203"/>
                <a:gd name="connsiteY2" fmla="*/ 1822716 h 2231136"/>
                <a:gd name="connsiteX3" fmla="*/ 2587940 w 3982203"/>
                <a:gd name="connsiteY3" fmla="*/ 1302105 h 2231136"/>
                <a:gd name="connsiteX4" fmla="*/ 3303456 w 3982203"/>
                <a:gd name="connsiteY4" fmla="*/ 681545 h 2231136"/>
                <a:gd name="connsiteX5" fmla="*/ 3982203 w 3982203"/>
                <a:gd name="connsiteY5" fmla="*/ 0 h 2231136"/>
                <a:gd name="connsiteX0" fmla="*/ 0 w 3956097"/>
                <a:gd name="connsiteY0" fmla="*/ 2296973 h 2296973"/>
                <a:gd name="connsiteX1" fmla="*/ 920927 w 3956097"/>
                <a:gd name="connsiteY1" fmla="*/ 2128724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20927 w 3956097"/>
                <a:gd name="connsiteY1" fmla="*/ 2128724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17535 w 3956097"/>
                <a:gd name="connsiteY2" fmla="*/ 182271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43641 w 3956097"/>
                <a:gd name="connsiteY2" fmla="*/ 185197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  <a:gd name="connsiteX0" fmla="*/ 0 w 3956097"/>
                <a:gd name="connsiteY0" fmla="*/ 2296973 h 2296973"/>
                <a:gd name="connsiteX1" fmla="*/ 940506 w 3956097"/>
                <a:gd name="connsiteY1" fmla="*/ 2157985 h 2296973"/>
                <a:gd name="connsiteX2" fmla="*/ 1743641 w 3956097"/>
                <a:gd name="connsiteY2" fmla="*/ 1837346 h 2296973"/>
                <a:gd name="connsiteX3" fmla="*/ 2561834 w 3956097"/>
                <a:gd name="connsiteY3" fmla="*/ 1302105 h 2296973"/>
                <a:gd name="connsiteX4" fmla="*/ 3277350 w 3956097"/>
                <a:gd name="connsiteY4" fmla="*/ 681545 h 2296973"/>
                <a:gd name="connsiteX5" fmla="*/ 3956097 w 3956097"/>
                <a:gd name="connsiteY5" fmla="*/ 0 h 22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6097" h="2296973">
                  <a:moveTo>
                    <a:pt x="0" y="2296973"/>
                  </a:moveTo>
                  <a:cubicBezTo>
                    <a:pt x="214006" y="2288439"/>
                    <a:pt x="469748" y="2299411"/>
                    <a:pt x="940506" y="2157985"/>
                  </a:cubicBezTo>
                  <a:cubicBezTo>
                    <a:pt x="1227850" y="2075285"/>
                    <a:pt x="1513666" y="1954390"/>
                    <a:pt x="1743641" y="1837346"/>
                  </a:cubicBezTo>
                  <a:cubicBezTo>
                    <a:pt x="1973616" y="1720303"/>
                    <a:pt x="2306216" y="1494738"/>
                    <a:pt x="2561834" y="1302105"/>
                  </a:cubicBezTo>
                  <a:cubicBezTo>
                    <a:pt x="2817452" y="1109472"/>
                    <a:pt x="2999288" y="929042"/>
                    <a:pt x="3277350" y="681545"/>
                  </a:cubicBezTo>
                  <a:cubicBezTo>
                    <a:pt x="3555412" y="434048"/>
                    <a:pt x="3821218" y="133098"/>
                    <a:pt x="3956097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95" name="Objektum 194"/>
          <p:cNvGraphicFramePr>
            <a:graphicFrameLocks noChangeAspect="1"/>
          </p:cNvGraphicFramePr>
          <p:nvPr>
            <p:extLst/>
          </p:nvPr>
        </p:nvGraphicFramePr>
        <p:xfrm>
          <a:off x="3741738" y="2711979"/>
          <a:ext cx="298450" cy="35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9" imgW="190440" imgH="203040" progId="Equation.3">
                  <p:embed/>
                </p:oleObj>
              </mc:Choice>
              <mc:Fallback>
                <p:oleObj name="Equation" r:id="rId9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2711979"/>
                        <a:ext cx="298450" cy="355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ktum 196"/>
          <p:cNvGraphicFramePr>
            <a:graphicFrameLocks noChangeAspect="1"/>
          </p:cNvGraphicFramePr>
          <p:nvPr>
            <p:extLst/>
          </p:nvPr>
        </p:nvGraphicFramePr>
        <p:xfrm>
          <a:off x="5407025" y="1726407"/>
          <a:ext cx="279400" cy="3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11" imgW="177480" imgH="203040" progId="Equation.3">
                  <p:embed/>
                </p:oleObj>
              </mc:Choice>
              <mc:Fallback>
                <p:oleObj name="Equation" r:id="rId11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1726407"/>
                        <a:ext cx="279400" cy="3558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ktum 198"/>
          <p:cNvGraphicFramePr>
            <a:graphicFrameLocks noChangeAspect="1"/>
          </p:cNvGraphicFramePr>
          <p:nvPr>
            <p:extLst/>
          </p:nvPr>
        </p:nvGraphicFramePr>
        <p:xfrm>
          <a:off x="3198813" y="3046678"/>
          <a:ext cx="258762" cy="3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13" imgW="164880" imgH="203040" progId="Equation.3">
                  <p:embed/>
                </p:oleObj>
              </mc:Choice>
              <mc:Fallback>
                <p:oleObj name="Equation" r:id="rId13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046678"/>
                        <a:ext cx="258762" cy="3558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1" name="Egyenes összekötő 180"/>
          <p:cNvCxnSpPr/>
          <p:nvPr/>
        </p:nvCxnSpPr>
        <p:spPr>
          <a:xfrm flipV="1">
            <a:off x="2472538" y="1365505"/>
            <a:ext cx="4425697" cy="264261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zis 189"/>
          <p:cNvSpPr/>
          <p:nvPr/>
        </p:nvSpPr>
        <p:spPr>
          <a:xfrm>
            <a:off x="4847540" y="2503423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98" name="Ellipszis 197"/>
          <p:cNvSpPr/>
          <p:nvPr/>
        </p:nvSpPr>
        <p:spPr>
          <a:xfrm>
            <a:off x="5629414" y="2021926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96" name="Ellipszis 195"/>
          <p:cNvSpPr/>
          <p:nvPr/>
        </p:nvSpPr>
        <p:spPr>
          <a:xfrm>
            <a:off x="3974218" y="3008108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00" name="Ellipszis 199"/>
          <p:cNvSpPr/>
          <p:nvPr/>
        </p:nvSpPr>
        <p:spPr>
          <a:xfrm>
            <a:off x="3412325" y="3341621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0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Sharpe-féle</a:t>
            </a:r>
            <a:r>
              <a:rPr lang="hu-HU" dirty="0" smtClean="0"/>
              <a:t> modell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3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42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4476307" y="2126512"/>
            <a:ext cx="616688" cy="6166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48780" y="821654"/>
            <a:ext cx="236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„Nem </a:t>
            </a:r>
            <a:r>
              <a:rPr lang="hu-HU" sz="1800" dirty="0">
                <a:solidFill>
                  <a:srgbClr val="FF0000"/>
                </a:solidFill>
              </a:rPr>
              <a:t>lehet más, </a:t>
            </a:r>
            <a:r>
              <a:rPr lang="hu-HU" sz="1800" dirty="0" smtClean="0">
                <a:solidFill>
                  <a:srgbClr val="FF0000"/>
                </a:solidFill>
              </a:rPr>
              <a:t/>
            </a:r>
            <a:br>
              <a:rPr lang="hu-HU" sz="1800" dirty="0" smtClean="0">
                <a:solidFill>
                  <a:srgbClr val="FF0000"/>
                </a:solidFill>
              </a:rPr>
            </a:br>
            <a:r>
              <a:rPr lang="hu-HU" sz="1800" dirty="0" smtClean="0">
                <a:solidFill>
                  <a:srgbClr val="FF0000"/>
                </a:solidFill>
              </a:rPr>
              <a:t>mint </a:t>
            </a:r>
            <a:r>
              <a:rPr lang="hu-HU" sz="1800" dirty="0">
                <a:solidFill>
                  <a:srgbClr val="FF0000"/>
                </a:solidFill>
              </a:rPr>
              <a:t>a piaci portfólió!”</a:t>
            </a:r>
          </a:p>
        </p:txBody>
      </p:sp>
      <p:cxnSp>
        <p:nvCxnSpPr>
          <p:cNvPr id="12" name="Egyenes összekötő 11"/>
          <p:cNvCxnSpPr>
            <a:stCxn id="8" idx="1"/>
          </p:cNvCxnSpPr>
          <p:nvPr/>
        </p:nvCxnSpPr>
        <p:spPr>
          <a:xfrm flipH="1" flipV="1">
            <a:off x="3987209" y="1499191"/>
            <a:ext cx="579410" cy="717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190" grpId="0" animBg="1"/>
      <p:bldP spid="198" grpId="0" animBg="1"/>
      <p:bldP spid="196" grpId="0" animBg="1"/>
      <p:bldP spid="200" grpId="0" animBg="1"/>
      <p:bldP spid="201" grpId="0" build="p"/>
      <p:bldP spid="8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hu-HU" dirty="0" smtClean="0"/>
              <a:t>Mivel ismerjük az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/>
              <a:t> portfóliót, már meg tudjuk ragadni a kockázatosságot is…</a:t>
            </a:r>
          </a:p>
          <a:p>
            <a:pPr lvl="1">
              <a:spcBef>
                <a:spcPct val="5000"/>
              </a:spcBef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hu-HU" dirty="0" smtClean="0"/>
              <a:t>„</a:t>
            </a:r>
            <a:r>
              <a:rPr lang="hu-HU" dirty="0"/>
              <a:t>n</a:t>
            </a:r>
            <a:r>
              <a:rPr lang="hu-HU" dirty="0" smtClean="0"/>
              <a:t>em lehet más, mint a piaci portfólió!”</a:t>
            </a:r>
          </a:p>
          <a:p>
            <a:pPr>
              <a:lnSpc>
                <a:spcPct val="85000"/>
              </a:lnSpc>
            </a:pPr>
            <a:r>
              <a:rPr lang="hu-HU" dirty="0" smtClean="0"/>
              <a:t>Összefoglalva</a:t>
            </a:r>
          </a:p>
          <a:p>
            <a:pPr lvl="1">
              <a:lnSpc>
                <a:spcPct val="85000"/>
              </a:lnSpc>
            </a:pPr>
            <a:r>
              <a:rPr lang="hu-HU" dirty="0" smtClean="0"/>
              <a:t>Minden </a:t>
            </a:r>
            <a:r>
              <a:rPr lang="hu-HU" dirty="0"/>
              <a:t>befektető a </a:t>
            </a:r>
            <a:r>
              <a:rPr lang="hu-HU" dirty="0" smtClean="0"/>
              <a:t>kockázatos </a:t>
            </a:r>
            <a:r>
              <a:rPr lang="hu-HU" dirty="0"/>
              <a:t>értékpapírpiac egészének arányait mintázó portfólióban, azaz a piaci portfólióban tartja kockázatos befektetéseit.</a:t>
            </a:r>
          </a:p>
          <a:p>
            <a:pPr lvl="1">
              <a:lnSpc>
                <a:spcPct val="85000"/>
              </a:lnSpc>
            </a:pPr>
            <a:r>
              <a:rPr lang="hu-HU" dirty="0"/>
              <a:t>Ezt kombinálja a kockázatmentes lehetőséggel. </a:t>
            </a:r>
          </a:p>
          <a:p>
            <a:pPr>
              <a:lnSpc>
                <a:spcPct val="85000"/>
              </a:lnSpc>
            </a:pPr>
            <a:r>
              <a:rPr lang="hu-HU" dirty="0" smtClean="0"/>
              <a:t>Ez a </a:t>
            </a:r>
            <a:r>
              <a:rPr lang="hu-HU" dirty="0" err="1" smtClean="0"/>
              <a:t>Sharpe-féle</a:t>
            </a:r>
            <a:r>
              <a:rPr lang="hu-HU" dirty="0" smtClean="0"/>
              <a:t> modell</a:t>
            </a:r>
            <a:endParaRPr lang="hu-HU" dirty="0"/>
          </a:p>
          <a:p>
            <a:pPr>
              <a:spcBef>
                <a:spcPct val="5000"/>
              </a:spcBef>
            </a:pP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43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3"/>
          <p:cNvSpPr>
            <a:spLocks noGrp="1"/>
          </p:cNvSpPr>
          <p:nvPr>
            <p:ph idx="1"/>
          </p:nvPr>
        </p:nvSpPr>
        <p:spPr>
          <a:xfrm>
            <a:off x="1020650" y="892383"/>
            <a:ext cx="3394105" cy="446614"/>
          </a:xfrm>
        </p:spPr>
        <p:txBody>
          <a:bodyPr/>
          <a:lstStyle/>
          <a:p>
            <a:pPr marL="0" indent="0" algn="ctr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Markowitz-féle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modell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44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32" y="1141172"/>
            <a:ext cx="387468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13"/>
          <p:cNvSpPr txBox="1">
            <a:spLocks/>
          </p:cNvSpPr>
          <p:nvPr/>
        </p:nvSpPr>
        <p:spPr>
          <a:xfrm>
            <a:off x="4769511" y="892383"/>
            <a:ext cx="3445459" cy="553192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uphemia" pitchFamily="34" charset="0"/>
              <a:buNone/>
            </a:pPr>
            <a:r>
              <a:rPr lang="hu-HU" sz="2000" dirty="0" err="1" smtClean="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Sharpe-féle</a:t>
            </a:r>
            <a:r>
              <a:rPr lang="hu-HU" sz="2000" dirty="0" smtClean="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modell</a:t>
            </a:r>
            <a:endParaRPr lang="hu-HU" sz="2000" dirty="0">
              <a:solidFill>
                <a:srgbClr val="4655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7" y="1147913"/>
            <a:ext cx="3873600" cy="32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888019" y="2287099"/>
            <a:ext cx="3029721" cy="2722562"/>
            <a:chOff x="3873388" y="2259654"/>
            <a:chExt cx="3029721" cy="3267074"/>
          </a:xfrm>
        </p:grpSpPr>
        <p:sp>
          <p:nvSpPr>
            <p:cNvPr id="3" name="Szabadkézi sokszög 2"/>
            <p:cNvSpPr/>
            <p:nvPr/>
          </p:nvSpPr>
          <p:spPr>
            <a:xfrm>
              <a:off x="3873388" y="2259654"/>
              <a:ext cx="2964900" cy="3267074"/>
            </a:xfrm>
            <a:custGeom>
              <a:avLst/>
              <a:gdLst>
                <a:gd name="connsiteX0" fmla="*/ 3154423 w 3154423"/>
                <a:gd name="connsiteY0" fmla="*/ 0 h 3350525"/>
                <a:gd name="connsiteX1" fmla="*/ 1857886 w 3154423"/>
                <a:gd name="connsiteY1" fmla="*/ 348018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154423 w 3154423"/>
                <a:gd name="connsiteY0" fmla="*/ 0 h 3350525"/>
                <a:gd name="connsiteX1" fmla="*/ 1857886 w 3154423"/>
                <a:gd name="connsiteY1" fmla="*/ 375313 h 3350525"/>
                <a:gd name="connsiteX2" fmla="*/ 745593 w 3154423"/>
                <a:gd name="connsiteY2" fmla="*/ 1057701 h 3350525"/>
                <a:gd name="connsiteX3" fmla="*/ 117796 w 3154423"/>
                <a:gd name="connsiteY3" fmla="*/ 1985749 h 3350525"/>
                <a:gd name="connsiteX4" fmla="*/ 15438 w 3154423"/>
                <a:gd name="connsiteY4" fmla="*/ 2668137 h 3350525"/>
                <a:gd name="connsiteX5" fmla="*/ 315689 w 3154423"/>
                <a:gd name="connsiteY5" fmla="*/ 3220871 h 3350525"/>
                <a:gd name="connsiteX6" fmla="*/ 629587 w 3154423"/>
                <a:gd name="connsiteY6" fmla="*/ 3350525 h 3350525"/>
                <a:gd name="connsiteX0" fmla="*/ 3065712 w 3065712"/>
                <a:gd name="connsiteY0" fmla="*/ 0 h 3343701"/>
                <a:gd name="connsiteX1" fmla="*/ 1857886 w 3065712"/>
                <a:gd name="connsiteY1" fmla="*/ 368489 h 3343701"/>
                <a:gd name="connsiteX2" fmla="*/ 745593 w 3065712"/>
                <a:gd name="connsiteY2" fmla="*/ 1050877 h 3343701"/>
                <a:gd name="connsiteX3" fmla="*/ 117796 w 3065712"/>
                <a:gd name="connsiteY3" fmla="*/ 1978925 h 3343701"/>
                <a:gd name="connsiteX4" fmla="*/ 15438 w 3065712"/>
                <a:gd name="connsiteY4" fmla="*/ 2661313 h 3343701"/>
                <a:gd name="connsiteX5" fmla="*/ 315689 w 3065712"/>
                <a:gd name="connsiteY5" fmla="*/ 3214047 h 3343701"/>
                <a:gd name="connsiteX6" fmla="*/ 629587 w 3065712"/>
                <a:gd name="connsiteY6" fmla="*/ 3343701 h 334370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09581"/>
                <a:gd name="connsiteX1" fmla="*/ 1857886 w 3072536"/>
                <a:gd name="connsiteY1" fmla="*/ 334369 h 3309581"/>
                <a:gd name="connsiteX2" fmla="*/ 745593 w 3072536"/>
                <a:gd name="connsiteY2" fmla="*/ 1016757 h 3309581"/>
                <a:gd name="connsiteX3" fmla="*/ 117796 w 3072536"/>
                <a:gd name="connsiteY3" fmla="*/ 1944805 h 3309581"/>
                <a:gd name="connsiteX4" fmla="*/ 15438 w 3072536"/>
                <a:gd name="connsiteY4" fmla="*/ 2627193 h 3309581"/>
                <a:gd name="connsiteX5" fmla="*/ 315689 w 3072536"/>
                <a:gd name="connsiteY5" fmla="*/ 3179927 h 3309581"/>
                <a:gd name="connsiteX6" fmla="*/ 629587 w 3072536"/>
                <a:gd name="connsiteY6" fmla="*/ 3309581 h 3309581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2536 w 3072536"/>
                <a:gd name="connsiteY0" fmla="*/ 0 h 3330053"/>
                <a:gd name="connsiteX1" fmla="*/ 1857886 w 3072536"/>
                <a:gd name="connsiteY1" fmla="*/ 354841 h 3330053"/>
                <a:gd name="connsiteX2" fmla="*/ 745593 w 3072536"/>
                <a:gd name="connsiteY2" fmla="*/ 1037229 h 3330053"/>
                <a:gd name="connsiteX3" fmla="*/ 117796 w 3072536"/>
                <a:gd name="connsiteY3" fmla="*/ 1965277 h 3330053"/>
                <a:gd name="connsiteX4" fmla="*/ 15438 w 3072536"/>
                <a:gd name="connsiteY4" fmla="*/ 2647665 h 3330053"/>
                <a:gd name="connsiteX5" fmla="*/ 315689 w 3072536"/>
                <a:gd name="connsiteY5" fmla="*/ 3200399 h 3330053"/>
                <a:gd name="connsiteX6" fmla="*/ 629587 w 3072536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65277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330053"/>
                <a:gd name="connsiteX1" fmla="*/ 1855943 w 3070593"/>
                <a:gd name="connsiteY1" fmla="*/ 354841 h 3330053"/>
                <a:gd name="connsiteX2" fmla="*/ 675411 w 3070593"/>
                <a:gd name="connsiteY2" fmla="*/ 1132763 h 3330053"/>
                <a:gd name="connsiteX3" fmla="*/ 115853 w 3070593"/>
                <a:gd name="connsiteY3" fmla="*/ 1937981 h 3330053"/>
                <a:gd name="connsiteX4" fmla="*/ 13495 w 3070593"/>
                <a:gd name="connsiteY4" fmla="*/ 2647665 h 3330053"/>
                <a:gd name="connsiteX5" fmla="*/ 313746 w 3070593"/>
                <a:gd name="connsiteY5" fmla="*/ 3200399 h 3330053"/>
                <a:gd name="connsiteX6" fmla="*/ 627644 w 3070593"/>
                <a:gd name="connsiteY6" fmla="*/ 3330053 h 3330053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439235"/>
                <a:gd name="connsiteX1" fmla="*/ 1855943 w 3070593"/>
                <a:gd name="connsiteY1" fmla="*/ 354841 h 3439235"/>
                <a:gd name="connsiteX2" fmla="*/ 675411 w 3070593"/>
                <a:gd name="connsiteY2" fmla="*/ 1132763 h 3439235"/>
                <a:gd name="connsiteX3" fmla="*/ 115853 w 3070593"/>
                <a:gd name="connsiteY3" fmla="*/ 1937981 h 3439235"/>
                <a:gd name="connsiteX4" fmla="*/ 13495 w 3070593"/>
                <a:gd name="connsiteY4" fmla="*/ 2647665 h 3439235"/>
                <a:gd name="connsiteX5" fmla="*/ 313746 w 3070593"/>
                <a:gd name="connsiteY5" fmla="*/ 3200399 h 3439235"/>
                <a:gd name="connsiteX6" fmla="*/ 743650 w 3070593"/>
                <a:gd name="connsiteY6" fmla="*/ 3439235 h 3439235"/>
                <a:gd name="connsiteX0" fmla="*/ 3070593 w 3070593"/>
                <a:gd name="connsiteY0" fmla="*/ 0 h 3200399"/>
                <a:gd name="connsiteX1" fmla="*/ 1855943 w 3070593"/>
                <a:gd name="connsiteY1" fmla="*/ 354841 h 3200399"/>
                <a:gd name="connsiteX2" fmla="*/ 675411 w 3070593"/>
                <a:gd name="connsiteY2" fmla="*/ 1132763 h 3200399"/>
                <a:gd name="connsiteX3" fmla="*/ 115853 w 3070593"/>
                <a:gd name="connsiteY3" fmla="*/ 1937981 h 3200399"/>
                <a:gd name="connsiteX4" fmla="*/ 13495 w 3070593"/>
                <a:gd name="connsiteY4" fmla="*/ 2647665 h 3200399"/>
                <a:gd name="connsiteX5" fmla="*/ 313746 w 3070593"/>
                <a:gd name="connsiteY5" fmla="*/ 3200399 h 3200399"/>
                <a:gd name="connsiteX0" fmla="*/ 3067869 w 3067869"/>
                <a:gd name="connsiteY0" fmla="*/ 0 h 3267074"/>
                <a:gd name="connsiteX1" fmla="*/ 1853219 w 3067869"/>
                <a:gd name="connsiteY1" fmla="*/ 3548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3067869 w 3067869"/>
                <a:gd name="connsiteY0" fmla="*/ 0 h 3267074"/>
                <a:gd name="connsiteX1" fmla="*/ 1865919 w 3067869"/>
                <a:gd name="connsiteY1" fmla="*/ 367541 h 3267074"/>
                <a:gd name="connsiteX2" fmla="*/ 672687 w 3067869"/>
                <a:gd name="connsiteY2" fmla="*/ 1132763 h 3267074"/>
                <a:gd name="connsiteX3" fmla="*/ 113129 w 3067869"/>
                <a:gd name="connsiteY3" fmla="*/ 1937981 h 3267074"/>
                <a:gd name="connsiteX4" fmla="*/ 10771 w 3067869"/>
                <a:gd name="connsiteY4" fmla="*/ 2647665 h 3267074"/>
                <a:gd name="connsiteX5" fmla="*/ 272922 w 3067869"/>
                <a:gd name="connsiteY5" fmla="*/ 3267074 h 32670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865919 w 2978969"/>
                <a:gd name="connsiteY1" fmla="*/ 3802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183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8969 w 2978969"/>
                <a:gd name="connsiteY0" fmla="*/ 0 h 3279774"/>
                <a:gd name="connsiteX1" fmla="*/ 1757969 w 2978969"/>
                <a:gd name="connsiteY1" fmla="*/ 431041 h 3279774"/>
                <a:gd name="connsiteX2" fmla="*/ 672687 w 2978969"/>
                <a:gd name="connsiteY2" fmla="*/ 1145463 h 3279774"/>
                <a:gd name="connsiteX3" fmla="*/ 113129 w 2978969"/>
                <a:gd name="connsiteY3" fmla="*/ 1950681 h 3279774"/>
                <a:gd name="connsiteX4" fmla="*/ 10771 w 2978969"/>
                <a:gd name="connsiteY4" fmla="*/ 2660365 h 3279774"/>
                <a:gd name="connsiteX5" fmla="*/ 272922 w 2978969"/>
                <a:gd name="connsiteY5" fmla="*/ 3279774 h 3279774"/>
                <a:gd name="connsiteX0" fmla="*/ 2974197 w 2974197"/>
                <a:gd name="connsiteY0" fmla="*/ 0 h 3279774"/>
                <a:gd name="connsiteX1" fmla="*/ 1753197 w 2974197"/>
                <a:gd name="connsiteY1" fmla="*/ 431041 h 3279774"/>
                <a:gd name="connsiteX2" fmla="*/ 667915 w 2974197"/>
                <a:gd name="connsiteY2" fmla="*/ 1145463 h 3279774"/>
                <a:gd name="connsiteX3" fmla="*/ 133757 w 2974197"/>
                <a:gd name="connsiteY3" fmla="*/ 1976081 h 3279774"/>
                <a:gd name="connsiteX4" fmla="*/ 5999 w 2974197"/>
                <a:gd name="connsiteY4" fmla="*/ 2660365 h 3279774"/>
                <a:gd name="connsiteX5" fmla="*/ 268150 w 2974197"/>
                <a:gd name="connsiteY5" fmla="*/ 3279774 h 3279774"/>
                <a:gd name="connsiteX0" fmla="*/ 2974821 w 2974821"/>
                <a:gd name="connsiteY0" fmla="*/ 0 h 3279774"/>
                <a:gd name="connsiteX1" fmla="*/ 1753821 w 2974821"/>
                <a:gd name="connsiteY1" fmla="*/ 431041 h 3279774"/>
                <a:gd name="connsiteX2" fmla="*/ 712989 w 2974821"/>
                <a:gd name="connsiteY2" fmla="*/ 1107363 h 3279774"/>
                <a:gd name="connsiteX3" fmla="*/ 134381 w 2974821"/>
                <a:gd name="connsiteY3" fmla="*/ 1976081 h 3279774"/>
                <a:gd name="connsiteX4" fmla="*/ 6623 w 2974821"/>
                <a:gd name="connsiteY4" fmla="*/ 2660365 h 3279774"/>
                <a:gd name="connsiteX5" fmla="*/ 268774 w 2974821"/>
                <a:gd name="connsiteY5" fmla="*/ 3279774 h 3279774"/>
                <a:gd name="connsiteX0" fmla="*/ 2952239 w 2952239"/>
                <a:gd name="connsiteY0" fmla="*/ 0 h 3279774"/>
                <a:gd name="connsiteX1" fmla="*/ 1731239 w 2952239"/>
                <a:gd name="connsiteY1" fmla="*/ 431041 h 3279774"/>
                <a:gd name="connsiteX2" fmla="*/ 690407 w 2952239"/>
                <a:gd name="connsiteY2" fmla="*/ 1107363 h 3279774"/>
                <a:gd name="connsiteX3" fmla="*/ 111799 w 2952239"/>
                <a:gd name="connsiteY3" fmla="*/ 1976081 h 3279774"/>
                <a:gd name="connsiteX4" fmla="*/ 9441 w 2952239"/>
                <a:gd name="connsiteY4" fmla="*/ 2654015 h 3279774"/>
                <a:gd name="connsiteX5" fmla="*/ 246192 w 2952239"/>
                <a:gd name="connsiteY5" fmla="*/ 3279774 h 3279774"/>
                <a:gd name="connsiteX0" fmla="*/ 2951786 w 2951786"/>
                <a:gd name="connsiteY0" fmla="*/ 0 h 3267074"/>
                <a:gd name="connsiteX1" fmla="*/ 1730786 w 2951786"/>
                <a:gd name="connsiteY1" fmla="*/ 431041 h 3267074"/>
                <a:gd name="connsiteX2" fmla="*/ 689954 w 2951786"/>
                <a:gd name="connsiteY2" fmla="*/ 1107363 h 3267074"/>
                <a:gd name="connsiteX3" fmla="*/ 111346 w 2951786"/>
                <a:gd name="connsiteY3" fmla="*/ 1976081 h 3267074"/>
                <a:gd name="connsiteX4" fmla="*/ 8988 w 2951786"/>
                <a:gd name="connsiteY4" fmla="*/ 2654015 h 3267074"/>
                <a:gd name="connsiteX5" fmla="*/ 239389 w 2951786"/>
                <a:gd name="connsiteY5" fmla="*/ 3267074 h 3267074"/>
                <a:gd name="connsiteX0" fmla="*/ 2950101 w 2950101"/>
                <a:gd name="connsiteY0" fmla="*/ 0 h 3267074"/>
                <a:gd name="connsiteX1" fmla="*/ 1729101 w 2950101"/>
                <a:gd name="connsiteY1" fmla="*/ 431041 h 3267074"/>
                <a:gd name="connsiteX2" fmla="*/ 688269 w 2950101"/>
                <a:gd name="connsiteY2" fmla="*/ 1107363 h 3267074"/>
                <a:gd name="connsiteX3" fmla="*/ 109661 w 2950101"/>
                <a:gd name="connsiteY3" fmla="*/ 1976081 h 3267074"/>
                <a:gd name="connsiteX4" fmla="*/ 7303 w 2950101"/>
                <a:gd name="connsiteY4" fmla="*/ 2654015 h 3267074"/>
                <a:gd name="connsiteX5" fmla="*/ 237704 w 2950101"/>
                <a:gd name="connsiteY5" fmla="*/ 3267074 h 3267074"/>
                <a:gd name="connsiteX0" fmla="*/ 2962905 w 2962905"/>
                <a:gd name="connsiteY0" fmla="*/ 0 h 3267074"/>
                <a:gd name="connsiteX1" fmla="*/ 1741905 w 2962905"/>
                <a:gd name="connsiteY1" fmla="*/ 431041 h 3267074"/>
                <a:gd name="connsiteX2" fmla="*/ 701073 w 2962905"/>
                <a:gd name="connsiteY2" fmla="*/ 1107363 h 3267074"/>
                <a:gd name="connsiteX3" fmla="*/ 122465 w 2962905"/>
                <a:gd name="connsiteY3" fmla="*/ 1976081 h 3267074"/>
                <a:gd name="connsiteX4" fmla="*/ 7407 w 2962905"/>
                <a:gd name="connsiteY4" fmla="*/ 2654015 h 3267074"/>
                <a:gd name="connsiteX5" fmla="*/ 250508 w 2962905"/>
                <a:gd name="connsiteY5" fmla="*/ 3267074 h 3267074"/>
                <a:gd name="connsiteX0" fmla="*/ 2960389 w 2960389"/>
                <a:gd name="connsiteY0" fmla="*/ 0 h 3267074"/>
                <a:gd name="connsiteX1" fmla="*/ 1739389 w 2960389"/>
                <a:gd name="connsiteY1" fmla="*/ 431041 h 3267074"/>
                <a:gd name="connsiteX2" fmla="*/ 698557 w 2960389"/>
                <a:gd name="connsiteY2" fmla="*/ 1107363 h 3267074"/>
                <a:gd name="connsiteX3" fmla="*/ 119949 w 2960389"/>
                <a:gd name="connsiteY3" fmla="*/ 1976081 h 3267074"/>
                <a:gd name="connsiteX4" fmla="*/ 4891 w 2960389"/>
                <a:gd name="connsiteY4" fmla="*/ 2654015 h 3267074"/>
                <a:gd name="connsiteX5" fmla="*/ 247992 w 2960389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58540 w 2958540"/>
                <a:gd name="connsiteY0" fmla="*/ 0 h 3267074"/>
                <a:gd name="connsiteX1" fmla="*/ 1737540 w 2958540"/>
                <a:gd name="connsiteY1" fmla="*/ 431041 h 3267074"/>
                <a:gd name="connsiteX2" fmla="*/ 696708 w 2958540"/>
                <a:gd name="connsiteY2" fmla="*/ 1107363 h 3267074"/>
                <a:gd name="connsiteX3" fmla="*/ 149850 w 2958540"/>
                <a:gd name="connsiteY3" fmla="*/ 1906231 h 3267074"/>
                <a:gd name="connsiteX4" fmla="*/ 3042 w 2958540"/>
                <a:gd name="connsiteY4" fmla="*/ 2654015 h 3267074"/>
                <a:gd name="connsiteX5" fmla="*/ 246143 w 2958540"/>
                <a:gd name="connsiteY5" fmla="*/ 3267074 h 3267074"/>
                <a:gd name="connsiteX0" fmla="*/ 2964900 w 2964900"/>
                <a:gd name="connsiteY0" fmla="*/ 0 h 3267074"/>
                <a:gd name="connsiteX1" fmla="*/ 1743900 w 2964900"/>
                <a:gd name="connsiteY1" fmla="*/ 431041 h 3267074"/>
                <a:gd name="connsiteX2" fmla="*/ 703068 w 2964900"/>
                <a:gd name="connsiteY2" fmla="*/ 1107363 h 3267074"/>
                <a:gd name="connsiteX3" fmla="*/ 156210 w 2964900"/>
                <a:gd name="connsiteY3" fmla="*/ 1906231 h 3267074"/>
                <a:gd name="connsiteX4" fmla="*/ 9402 w 2964900"/>
                <a:gd name="connsiteY4" fmla="*/ 2654015 h 3267074"/>
                <a:gd name="connsiteX5" fmla="*/ 252503 w 2964900"/>
                <a:gd name="connsiteY5" fmla="*/ 3267074 h 3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900" h="3267074">
                  <a:moveTo>
                    <a:pt x="2964900" y="0"/>
                  </a:moveTo>
                  <a:cubicBezTo>
                    <a:pt x="2303742" y="176663"/>
                    <a:pt x="2120872" y="246481"/>
                    <a:pt x="1743900" y="431041"/>
                  </a:cubicBezTo>
                  <a:cubicBezTo>
                    <a:pt x="1366928" y="615601"/>
                    <a:pt x="954983" y="848798"/>
                    <a:pt x="703068" y="1107363"/>
                  </a:cubicBezTo>
                  <a:cubicBezTo>
                    <a:pt x="451153" y="1365928"/>
                    <a:pt x="271821" y="1648456"/>
                    <a:pt x="156210" y="1906231"/>
                  </a:cubicBezTo>
                  <a:cubicBezTo>
                    <a:pt x="40599" y="2164006"/>
                    <a:pt x="-25697" y="2420858"/>
                    <a:pt x="9402" y="2654015"/>
                  </a:cubicBezTo>
                  <a:cubicBezTo>
                    <a:pt x="44501" y="2887172"/>
                    <a:pt x="149861" y="3122446"/>
                    <a:pt x="252503" y="326707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6399011" y="3150375"/>
              <a:ext cx="111517" cy="128867"/>
              <a:chOff x="1015477" y="3427413"/>
              <a:chExt cx="88900" cy="88900"/>
            </a:xfrm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1" name="Egyenes összekötő 234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3" name="Csoportba foglalás 2342"/>
            <p:cNvGrpSpPr/>
            <p:nvPr/>
          </p:nvGrpSpPr>
          <p:grpSpPr>
            <a:xfrm>
              <a:off x="5351718" y="3785579"/>
              <a:ext cx="111517" cy="128867"/>
              <a:chOff x="1015477" y="3427413"/>
              <a:chExt cx="88900" cy="88900"/>
            </a:xfrm>
          </p:grpSpPr>
          <p:cxnSp>
            <p:nvCxnSpPr>
              <p:cNvPr id="2344" name="Egyenes összekötő 234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5" name="Egyenes összekötő 234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6" name="Csoportba foglalás 2345"/>
            <p:cNvGrpSpPr/>
            <p:nvPr/>
          </p:nvGrpSpPr>
          <p:grpSpPr>
            <a:xfrm flipH="1">
              <a:off x="6381942" y="3755099"/>
              <a:ext cx="111517" cy="128867"/>
              <a:chOff x="1015477" y="3427413"/>
              <a:chExt cx="88900" cy="88900"/>
            </a:xfrm>
          </p:grpSpPr>
          <p:cxnSp>
            <p:nvCxnSpPr>
              <p:cNvPr id="2347" name="Egyenes összekötő 234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8" name="Egyenes összekötő 234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9" name="Csoportba foglalás 2348"/>
            <p:cNvGrpSpPr/>
            <p:nvPr/>
          </p:nvGrpSpPr>
          <p:grpSpPr>
            <a:xfrm flipH="1">
              <a:off x="5956441" y="4031857"/>
              <a:ext cx="111517" cy="128867"/>
              <a:chOff x="1015477" y="3427413"/>
              <a:chExt cx="88900" cy="88900"/>
            </a:xfrm>
          </p:grpSpPr>
          <p:cxnSp>
            <p:nvCxnSpPr>
              <p:cNvPr id="2350" name="Egyenes összekötő 234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1" name="Egyenes összekötő 235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2" name="Csoportba foglalás 2351"/>
            <p:cNvGrpSpPr/>
            <p:nvPr/>
          </p:nvGrpSpPr>
          <p:grpSpPr>
            <a:xfrm flipH="1">
              <a:off x="5838178" y="3599041"/>
              <a:ext cx="111517" cy="128867"/>
              <a:chOff x="1015477" y="3427413"/>
              <a:chExt cx="88900" cy="88900"/>
            </a:xfrm>
          </p:grpSpPr>
          <p:cxnSp>
            <p:nvCxnSpPr>
              <p:cNvPr id="2353" name="Egyenes összekötő 235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4" name="Egyenes összekötő 235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" name="Csoportba foglalás 2354"/>
            <p:cNvGrpSpPr/>
            <p:nvPr/>
          </p:nvGrpSpPr>
          <p:grpSpPr>
            <a:xfrm flipH="1">
              <a:off x="6312447" y="4256189"/>
              <a:ext cx="111517" cy="128867"/>
              <a:chOff x="1015477" y="3427413"/>
              <a:chExt cx="88900" cy="88900"/>
            </a:xfrm>
          </p:grpSpPr>
          <p:cxnSp>
            <p:nvCxnSpPr>
              <p:cNvPr id="2356" name="Egyenes összekötő 235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7" name="Egyenes összekötő 235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lipszis 13"/>
            <p:cNvSpPr/>
            <p:nvPr/>
          </p:nvSpPr>
          <p:spPr>
            <a:xfrm>
              <a:off x="5106008" y="30358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0" name="Ellipszis 2359"/>
            <p:cNvSpPr/>
            <p:nvPr/>
          </p:nvSpPr>
          <p:spPr>
            <a:xfrm>
              <a:off x="4863388" y="328330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1" name="Ellipszis 2360"/>
            <p:cNvSpPr/>
            <p:nvPr/>
          </p:nvSpPr>
          <p:spPr>
            <a:xfrm>
              <a:off x="4042865" y="422574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2" name="Ellipszis 2361"/>
            <p:cNvSpPr/>
            <p:nvPr/>
          </p:nvSpPr>
          <p:spPr>
            <a:xfrm>
              <a:off x="4604917" y="3419857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3" name="Ellipszis 2362"/>
            <p:cNvSpPr/>
            <p:nvPr/>
          </p:nvSpPr>
          <p:spPr>
            <a:xfrm>
              <a:off x="4391557" y="366003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64" name="Ellipszis 2363"/>
            <p:cNvSpPr/>
            <p:nvPr/>
          </p:nvSpPr>
          <p:spPr>
            <a:xfrm>
              <a:off x="3936795" y="496092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365" name="Csoportba foglalás 2364"/>
            <p:cNvGrpSpPr/>
            <p:nvPr/>
          </p:nvGrpSpPr>
          <p:grpSpPr>
            <a:xfrm>
              <a:off x="5461446" y="5270564"/>
              <a:ext cx="111517" cy="128867"/>
              <a:chOff x="1015477" y="3427413"/>
              <a:chExt cx="88900" cy="88900"/>
            </a:xfrm>
          </p:grpSpPr>
          <p:cxnSp>
            <p:nvCxnSpPr>
              <p:cNvPr id="2366" name="Egyenes összekötő 236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Egyenes összekötő 236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8" name="Csoportba foglalás 2367"/>
            <p:cNvGrpSpPr/>
            <p:nvPr/>
          </p:nvGrpSpPr>
          <p:grpSpPr>
            <a:xfrm>
              <a:off x="4831119" y="4962106"/>
              <a:ext cx="111517" cy="128867"/>
              <a:chOff x="1015477" y="3427413"/>
              <a:chExt cx="88900" cy="88900"/>
            </a:xfrm>
          </p:grpSpPr>
          <p:cxnSp>
            <p:nvCxnSpPr>
              <p:cNvPr id="2369" name="Egyenes összekötő 236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0" name="Egyenes összekötő 236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1" name="Csoportba foglalás 2370"/>
            <p:cNvGrpSpPr/>
            <p:nvPr/>
          </p:nvGrpSpPr>
          <p:grpSpPr>
            <a:xfrm flipH="1">
              <a:off x="5846713" y="4404932"/>
              <a:ext cx="111517" cy="128867"/>
              <a:chOff x="1015477" y="3427413"/>
              <a:chExt cx="88900" cy="88900"/>
            </a:xfrm>
          </p:grpSpPr>
          <p:cxnSp>
            <p:nvCxnSpPr>
              <p:cNvPr id="2372" name="Egyenes összekötő 237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3" name="Egyenes összekötő 237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4" name="Csoportba foglalás 2373"/>
            <p:cNvGrpSpPr/>
            <p:nvPr/>
          </p:nvGrpSpPr>
          <p:grpSpPr>
            <a:xfrm flipH="1">
              <a:off x="5018876" y="4623169"/>
              <a:ext cx="111517" cy="128867"/>
              <a:chOff x="1015477" y="3427413"/>
              <a:chExt cx="88900" cy="88900"/>
            </a:xfrm>
          </p:grpSpPr>
          <p:cxnSp>
            <p:nvCxnSpPr>
              <p:cNvPr id="2375" name="Egyenes összekötő 237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6" name="Egyenes összekötő 237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7" name="Csoportba foglalás 2376"/>
            <p:cNvGrpSpPr/>
            <p:nvPr/>
          </p:nvGrpSpPr>
          <p:grpSpPr>
            <a:xfrm flipH="1">
              <a:off x="5471200" y="4373232"/>
              <a:ext cx="111517" cy="128867"/>
              <a:chOff x="1015477" y="3427413"/>
              <a:chExt cx="88900" cy="88900"/>
            </a:xfrm>
          </p:grpSpPr>
          <p:cxnSp>
            <p:nvCxnSpPr>
              <p:cNvPr id="2378" name="Egyenes összekötő 237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9" name="Egyenes összekötő 237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0" name="Csoportba foglalás 2379"/>
            <p:cNvGrpSpPr/>
            <p:nvPr/>
          </p:nvGrpSpPr>
          <p:grpSpPr>
            <a:xfrm flipH="1">
              <a:off x="5916208" y="4949914"/>
              <a:ext cx="111517" cy="128867"/>
              <a:chOff x="1015477" y="3427413"/>
              <a:chExt cx="88900" cy="88900"/>
            </a:xfrm>
          </p:grpSpPr>
          <p:cxnSp>
            <p:nvCxnSpPr>
              <p:cNvPr id="2381" name="Egyenes összekötő 238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Egyenes összekötő 238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3" name="Csoportba foglalás 2382"/>
            <p:cNvGrpSpPr/>
            <p:nvPr/>
          </p:nvGrpSpPr>
          <p:grpSpPr>
            <a:xfrm>
              <a:off x="4964012" y="4114762"/>
              <a:ext cx="111517" cy="128867"/>
              <a:chOff x="1015477" y="3427413"/>
              <a:chExt cx="88900" cy="88900"/>
            </a:xfrm>
          </p:grpSpPr>
          <p:cxnSp>
            <p:nvCxnSpPr>
              <p:cNvPr id="2384" name="Egyenes összekötő 238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Egyenes összekötő 238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6" name="Csoportba foglalás 2385"/>
            <p:cNvGrpSpPr/>
            <p:nvPr/>
          </p:nvGrpSpPr>
          <p:grpSpPr>
            <a:xfrm>
              <a:off x="6791592" y="2562720"/>
              <a:ext cx="111517" cy="128867"/>
              <a:chOff x="1015477" y="3427413"/>
              <a:chExt cx="88900" cy="88900"/>
            </a:xfrm>
          </p:grpSpPr>
          <p:cxnSp>
            <p:nvCxnSpPr>
              <p:cNvPr id="2387" name="Egyenes összekötő 238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8" name="Egyenes összekötő 238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9" name="Csoportba foglalás 2388"/>
            <p:cNvGrpSpPr/>
            <p:nvPr/>
          </p:nvGrpSpPr>
          <p:grpSpPr>
            <a:xfrm flipH="1">
              <a:off x="5678463" y="3951389"/>
              <a:ext cx="111517" cy="128867"/>
              <a:chOff x="1015477" y="3427413"/>
              <a:chExt cx="88900" cy="88900"/>
            </a:xfrm>
          </p:grpSpPr>
          <p:cxnSp>
            <p:nvCxnSpPr>
              <p:cNvPr id="2390" name="Egyenes összekötő 238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1" name="Egyenes összekötő 239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2" name="Csoportba foglalás 2391"/>
            <p:cNvGrpSpPr/>
            <p:nvPr/>
          </p:nvGrpSpPr>
          <p:grpSpPr>
            <a:xfrm flipH="1">
              <a:off x="5772341" y="3299117"/>
              <a:ext cx="111517" cy="128867"/>
              <a:chOff x="1015477" y="3427413"/>
              <a:chExt cx="88900" cy="88900"/>
            </a:xfrm>
          </p:grpSpPr>
          <p:cxnSp>
            <p:nvCxnSpPr>
              <p:cNvPr id="2393" name="Egyenes összekötő 239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4" name="Egyenes összekötő 239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5" name="Csoportba foglalás 2394"/>
            <p:cNvGrpSpPr/>
            <p:nvPr/>
          </p:nvGrpSpPr>
          <p:grpSpPr>
            <a:xfrm flipH="1">
              <a:off x="6085676" y="4285450"/>
              <a:ext cx="111517" cy="128867"/>
              <a:chOff x="1015477" y="3427413"/>
              <a:chExt cx="88900" cy="88900"/>
            </a:xfrm>
          </p:grpSpPr>
          <p:cxnSp>
            <p:nvCxnSpPr>
              <p:cNvPr id="2396" name="Egyenes összekötő 239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7" name="Egyenes összekötő 239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8" name="Csoportba foglalás 2397"/>
            <p:cNvGrpSpPr/>
            <p:nvPr/>
          </p:nvGrpSpPr>
          <p:grpSpPr>
            <a:xfrm flipH="1">
              <a:off x="6676987" y="4496371"/>
              <a:ext cx="111517" cy="128867"/>
              <a:chOff x="1015477" y="3427413"/>
              <a:chExt cx="88900" cy="88900"/>
            </a:xfrm>
          </p:grpSpPr>
          <p:cxnSp>
            <p:nvCxnSpPr>
              <p:cNvPr id="2399" name="Egyenes összekötő 239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0" name="Egyenes összekötő 239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1" name="Csoportba foglalás 2400"/>
            <p:cNvGrpSpPr/>
            <p:nvPr/>
          </p:nvGrpSpPr>
          <p:grpSpPr>
            <a:xfrm>
              <a:off x="6111279" y="3477120"/>
              <a:ext cx="111517" cy="128867"/>
              <a:chOff x="1015477" y="3427413"/>
              <a:chExt cx="88900" cy="88900"/>
            </a:xfrm>
          </p:grpSpPr>
          <p:cxnSp>
            <p:nvCxnSpPr>
              <p:cNvPr id="2402" name="Egyenes összekötő 240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Egyenes összekötő 240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4" name="Csoportba foglalás 2403"/>
            <p:cNvGrpSpPr/>
            <p:nvPr/>
          </p:nvGrpSpPr>
          <p:grpSpPr>
            <a:xfrm>
              <a:off x="6088114" y="3015044"/>
              <a:ext cx="111517" cy="128867"/>
              <a:chOff x="1015477" y="3427413"/>
              <a:chExt cx="88900" cy="88900"/>
            </a:xfrm>
          </p:grpSpPr>
          <p:cxnSp>
            <p:nvCxnSpPr>
              <p:cNvPr id="2405" name="Egyenes összekötő 240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6" name="Egyenes összekötő 240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7" name="Csoportba foglalás 2406"/>
            <p:cNvGrpSpPr/>
            <p:nvPr/>
          </p:nvGrpSpPr>
          <p:grpSpPr>
            <a:xfrm flipH="1">
              <a:off x="6686741" y="3416161"/>
              <a:ext cx="111517" cy="128867"/>
              <a:chOff x="1015477" y="3427413"/>
              <a:chExt cx="88900" cy="88900"/>
            </a:xfrm>
          </p:grpSpPr>
          <p:cxnSp>
            <p:nvCxnSpPr>
              <p:cNvPr id="2408" name="Egyenes összekötő 240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9" name="Egyenes összekötő 240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0" name="Csoportba foglalás 2409"/>
            <p:cNvGrpSpPr/>
            <p:nvPr/>
          </p:nvGrpSpPr>
          <p:grpSpPr>
            <a:xfrm flipH="1">
              <a:off x="6151512" y="4658525"/>
              <a:ext cx="111517" cy="128867"/>
              <a:chOff x="1015477" y="3427413"/>
              <a:chExt cx="88900" cy="88900"/>
            </a:xfrm>
          </p:grpSpPr>
          <p:cxnSp>
            <p:nvCxnSpPr>
              <p:cNvPr id="2411" name="Egyenes összekötő 241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2" name="Egyenes összekötő 241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3" name="Csoportba foglalás 2412"/>
            <p:cNvGrpSpPr/>
            <p:nvPr/>
          </p:nvGrpSpPr>
          <p:grpSpPr>
            <a:xfrm flipH="1">
              <a:off x="5535817" y="4613415"/>
              <a:ext cx="111517" cy="128867"/>
              <a:chOff x="1015477" y="3427413"/>
              <a:chExt cx="88900" cy="88900"/>
            </a:xfrm>
          </p:grpSpPr>
          <p:cxnSp>
            <p:nvCxnSpPr>
              <p:cNvPr id="2414" name="Egyenes összekötő 241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5" name="Egyenes összekötő 241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6" name="Csoportba foglalás 2415"/>
            <p:cNvGrpSpPr/>
            <p:nvPr/>
          </p:nvGrpSpPr>
          <p:grpSpPr>
            <a:xfrm flipH="1">
              <a:off x="5359032" y="4107447"/>
              <a:ext cx="111517" cy="128867"/>
              <a:chOff x="1015477" y="3427413"/>
              <a:chExt cx="88900" cy="88900"/>
            </a:xfrm>
          </p:grpSpPr>
          <p:cxnSp>
            <p:nvCxnSpPr>
              <p:cNvPr id="2417" name="Egyenes összekötő 241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Egyenes összekötő 241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9" name="Ellipszis 2418"/>
            <p:cNvSpPr/>
            <p:nvPr/>
          </p:nvSpPr>
          <p:spPr>
            <a:xfrm>
              <a:off x="4673192" y="354665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0" name="Ellipszis 2419"/>
            <p:cNvSpPr/>
            <p:nvPr/>
          </p:nvSpPr>
          <p:spPr>
            <a:xfrm>
              <a:off x="4810961" y="311383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1" name="Ellipszis 2420"/>
            <p:cNvSpPr/>
            <p:nvPr/>
          </p:nvSpPr>
          <p:spPr>
            <a:xfrm>
              <a:off x="4224526" y="42976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2" name="Ellipszis 2421"/>
            <p:cNvSpPr/>
            <p:nvPr/>
          </p:nvSpPr>
          <p:spPr>
            <a:xfrm>
              <a:off x="3952645" y="442082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3" name="Ellipszis 2422"/>
            <p:cNvSpPr/>
            <p:nvPr/>
          </p:nvSpPr>
          <p:spPr>
            <a:xfrm>
              <a:off x="4580532" y="327843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4" name="Ellipszis 2423"/>
            <p:cNvSpPr/>
            <p:nvPr/>
          </p:nvSpPr>
          <p:spPr>
            <a:xfrm>
              <a:off x="4454955" y="40818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5" name="Ellipszis 2424"/>
            <p:cNvSpPr/>
            <p:nvPr/>
          </p:nvSpPr>
          <p:spPr>
            <a:xfrm>
              <a:off x="4695140" y="330525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6" name="Ellipszis 2425"/>
            <p:cNvSpPr/>
            <p:nvPr/>
          </p:nvSpPr>
          <p:spPr>
            <a:xfrm>
              <a:off x="4474465" y="381609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7" name="Ellipszis 2426"/>
            <p:cNvSpPr/>
            <p:nvPr/>
          </p:nvSpPr>
          <p:spPr>
            <a:xfrm>
              <a:off x="5021886" y="345643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8" name="Ellipszis 2427"/>
            <p:cNvSpPr/>
            <p:nvPr/>
          </p:nvSpPr>
          <p:spPr>
            <a:xfrm>
              <a:off x="5357166" y="283342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29" name="Ellipszis 2428"/>
            <p:cNvSpPr/>
            <p:nvPr/>
          </p:nvSpPr>
          <p:spPr>
            <a:xfrm>
              <a:off x="5143806" y="288340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0" name="Ellipszis 2429"/>
            <p:cNvSpPr/>
            <p:nvPr/>
          </p:nvSpPr>
          <p:spPr>
            <a:xfrm>
              <a:off x="4498849" y="360639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1" name="Ellipszis 2430"/>
            <p:cNvSpPr/>
            <p:nvPr/>
          </p:nvSpPr>
          <p:spPr>
            <a:xfrm>
              <a:off x="4116020" y="518404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2" name="Ellipszis 2431"/>
            <p:cNvSpPr/>
            <p:nvPr/>
          </p:nvSpPr>
          <p:spPr>
            <a:xfrm>
              <a:off x="4180638" y="410016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3" name="Ellipszis 2432"/>
            <p:cNvSpPr/>
            <p:nvPr/>
          </p:nvSpPr>
          <p:spPr>
            <a:xfrm>
              <a:off x="4274516" y="382828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4" name="Ellipszis 2433"/>
            <p:cNvSpPr/>
            <p:nvPr/>
          </p:nvSpPr>
          <p:spPr>
            <a:xfrm>
              <a:off x="4478123" y="3446679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5" name="Ellipszis 2434"/>
            <p:cNvSpPr/>
            <p:nvPr/>
          </p:nvSpPr>
          <p:spPr>
            <a:xfrm>
              <a:off x="4484219" y="374538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6" name="Ellipszis 2435"/>
            <p:cNvSpPr/>
            <p:nvPr/>
          </p:nvSpPr>
          <p:spPr>
            <a:xfrm>
              <a:off x="4146500" y="3897783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7" name="Ellipszis 2436"/>
            <p:cNvSpPr/>
            <p:nvPr/>
          </p:nvSpPr>
          <p:spPr>
            <a:xfrm>
              <a:off x="4626863" y="3734410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8" name="Ellipszis 2437"/>
            <p:cNvSpPr/>
            <p:nvPr/>
          </p:nvSpPr>
          <p:spPr>
            <a:xfrm>
              <a:off x="4384243" y="3528366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39" name="Ellipszis 2438"/>
            <p:cNvSpPr/>
            <p:nvPr/>
          </p:nvSpPr>
          <p:spPr>
            <a:xfrm>
              <a:off x="4308652" y="362102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0" name="Ellipszis 2439"/>
            <p:cNvSpPr/>
            <p:nvPr/>
          </p:nvSpPr>
          <p:spPr>
            <a:xfrm>
              <a:off x="4813401" y="319674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1" name="Ellipszis 2440"/>
            <p:cNvSpPr/>
            <p:nvPr/>
          </p:nvSpPr>
          <p:spPr>
            <a:xfrm>
              <a:off x="4541519" y="348813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2" name="Ellipszis 2441"/>
            <p:cNvSpPr/>
            <p:nvPr/>
          </p:nvSpPr>
          <p:spPr>
            <a:xfrm>
              <a:off x="5487620" y="2832202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3" name="Ellipszis 2442"/>
            <p:cNvSpPr/>
            <p:nvPr/>
          </p:nvSpPr>
          <p:spPr>
            <a:xfrm>
              <a:off x="5274261" y="29260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4" name="Ellipszis 2443"/>
            <p:cNvSpPr/>
            <p:nvPr/>
          </p:nvSpPr>
          <p:spPr>
            <a:xfrm>
              <a:off x="4987749" y="3078481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5" name="Ellipszis 2444"/>
            <p:cNvSpPr/>
            <p:nvPr/>
          </p:nvSpPr>
          <p:spPr>
            <a:xfrm>
              <a:off x="5610760" y="2735885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6" name="Ellipszis 2445"/>
            <p:cNvSpPr/>
            <p:nvPr/>
          </p:nvSpPr>
          <p:spPr>
            <a:xfrm>
              <a:off x="4307435" y="3729534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47" name="Ellipszis 2446"/>
            <p:cNvSpPr/>
            <p:nvPr/>
          </p:nvSpPr>
          <p:spPr>
            <a:xfrm>
              <a:off x="3984347" y="4620768"/>
              <a:ext cx="80467" cy="80467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2448" name="Csoportba foglalás 2447"/>
            <p:cNvGrpSpPr/>
            <p:nvPr/>
          </p:nvGrpSpPr>
          <p:grpSpPr>
            <a:xfrm flipH="1">
              <a:off x="5668709" y="3722179"/>
              <a:ext cx="111517" cy="128867"/>
              <a:chOff x="1015477" y="3427413"/>
              <a:chExt cx="88900" cy="88900"/>
            </a:xfrm>
          </p:grpSpPr>
          <p:cxnSp>
            <p:nvCxnSpPr>
              <p:cNvPr id="2449" name="Egyenes összekötő 244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Egyenes összekötő 244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1" name="Csoportba foglalás 2450"/>
            <p:cNvGrpSpPr/>
            <p:nvPr/>
          </p:nvGrpSpPr>
          <p:grpSpPr>
            <a:xfrm flipH="1">
              <a:off x="6110061" y="3739248"/>
              <a:ext cx="111517" cy="128867"/>
              <a:chOff x="1015477" y="3427413"/>
              <a:chExt cx="88900" cy="88900"/>
            </a:xfrm>
          </p:grpSpPr>
          <p:cxnSp>
            <p:nvCxnSpPr>
              <p:cNvPr id="2452" name="Egyenes összekötő 2451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3" name="Egyenes összekötő 2452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4" name="Csoportba foglalás 2453"/>
            <p:cNvGrpSpPr/>
            <p:nvPr/>
          </p:nvGrpSpPr>
          <p:grpSpPr>
            <a:xfrm flipH="1">
              <a:off x="5932057" y="3056495"/>
              <a:ext cx="111517" cy="128867"/>
              <a:chOff x="1015477" y="3427413"/>
              <a:chExt cx="88900" cy="88900"/>
            </a:xfrm>
          </p:grpSpPr>
          <p:cxnSp>
            <p:nvCxnSpPr>
              <p:cNvPr id="2455" name="Egyenes összekötő 2454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6" name="Egyenes összekötő 2455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7" name="Csoportba foglalás 2456"/>
            <p:cNvGrpSpPr/>
            <p:nvPr/>
          </p:nvGrpSpPr>
          <p:grpSpPr>
            <a:xfrm flipH="1">
              <a:off x="6351462" y="3527108"/>
              <a:ext cx="111517" cy="128867"/>
              <a:chOff x="1015477" y="3427413"/>
              <a:chExt cx="88900" cy="88900"/>
            </a:xfrm>
          </p:grpSpPr>
          <p:cxnSp>
            <p:nvCxnSpPr>
              <p:cNvPr id="2458" name="Egyenes összekötő 2457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" name="Egyenes összekötő 2458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" name="Csoportba foglalás 2459"/>
            <p:cNvGrpSpPr/>
            <p:nvPr/>
          </p:nvGrpSpPr>
          <p:grpSpPr>
            <a:xfrm flipH="1">
              <a:off x="5623600" y="4525632"/>
              <a:ext cx="111517" cy="128867"/>
              <a:chOff x="1015477" y="3427413"/>
              <a:chExt cx="88900" cy="88900"/>
            </a:xfrm>
          </p:grpSpPr>
          <p:cxnSp>
            <p:nvCxnSpPr>
              <p:cNvPr id="2461" name="Egyenes összekötő 2460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2" name="Egyenes összekötő 2461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3" name="Csoportba foglalás 2462"/>
            <p:cNvGrpSpPr/>
            <p:nvPr/>
          </p:nvGrpSpPr>
          <p:grpSpPr>
            <a:xfrm flipH="1">
              <a:off x="5628475" y="4215956"/>
              <a:ext cx="111517" cy="128867"/>
              <a:chOff x="1015477" y="3427413"/>
              <a:chExt cx="88900" cy="88900"/>
            </a:xfrm>
          </p:grpSpPr>
          <p:cxnSp>
            <p:nvCxnSpPr>
              <p:cNvPr id="2464" name="Egyenes összekötő 2463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5" name="Egyenes összekötő 2464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6" name="Csoportba foglalás 2465"/>
            <p:cNvGrpSpPr/>
            <p:nvPr/>
          </p:nvGrpSpPr>
          <p:grpSpPr>
            <a:xfrm flipH="1">
              <a:off x="5530940" y="3445421"/>
              <a:ext cx="111517" cy="128867"/>
              <a:chOff x="1015477" y="3427413"/>
              <a:chExt cx="88900" cy="88900"/>
            </a:xfrm>
          </p:grpSpPr>
          <p:cxnSp>
            <p:nvCxnSpPr>
              <p:cNvPr id="2467" name="Egyenes összekötő 2466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Egyenes összekötő 2467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9" name="Csoportba foglalás 2468"/>
            <p:cNvGrpSpPr/>
            <p:nvPr/>
          </p:nvGrpSpPr>
          <p:grpSpPr>
            <a:xfrm flipH="1">
              <a:off x="5917426" y="3400310"/>
              <a:ext cx="111517" cy="128867"/>
              <a:chOff x="1015477" y="3427413"/>
              <a:chExt cx="88900" cy="88900"/>
            </a:xfrm>
          </p:grpSpPr>
          <p:cxnSp>
            <p:nvCxnSpPr>
              <p:cNvPr id="2470" name="Egyenes összekötő 2469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1" name="Egyenes összekötő 2470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2" name="Csoportba foglalás 2471"/>
            <p:cNvGrpSpPr/>
            <p:nvPr/>
          </p:nvGrpSpPr>
          <p:grpSpPr>
            <a:xfrm flipH="1">
              <a:off x="6069826" y="3552710"/>
              <a:ext cx="111517" cy="128867"/>
              <a:chOff x="1015477" y="3427413"/>
              <a:chExt cx="88900" cy="88900"/>
            </a:xfrm>
          </p:grpSpPr>
          <p:cxnSp>
            <p:nvCxnSpPr>
              <p:cNvPr id="2473" name="Egyenes összekötő 2472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4" name="Egyenes összekötő 2473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5" name="Csoportba foglalás 2474"/>
            <p:cNvGrpSpPr/>
            <p:nvPr/>
          </p:nvGrpSpPr>
          <p:grpSpPr>
            <a:xfrm flipH="1">
              <a:off x="6222226" y="3251568"/>
              <a:ext cx="111517" cy="128867"/>
              <a:chOff x="1015477" y="3427413"/>
              <a:chExt cx="88900" cy="88900"/>
            </a:xfrm>
          </p:grpSpPr>
          <p:cxnSp>
            <p:nvCxnSpPr>
              <p:cNvPr id="2476" name="Egyenes összekötő 2475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7" name="Egyenes összekötő 2476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8" name="Csoportba foglalás 2477"/>
            <p:cNvGrpSpPr/>
            <p:nvPr/>
          </p:nvGrpSpPr>
          <p:grpSpPr>
            <a:xfrm flipH="1">
              <a:off x="6264898" y="2987001"/>
              <a:ext cx="111517" cy="128867"/>
              <a:chOff x="1015477" y="3427413"/>
              <a:chExt cx="88900" cy="88900"/>
            </a:xfrm>
          </p:grpSpPr>
          <p:cxnSp>
            <p:nvCxnSpPr>
              <p:cNvPr id="2479" name="Egyenes összekötő 2478"/>
              <p:cNvCxnSpPr/>
              <p:nvPr/>
            </p:nvCxnSpPr>
            <p:spPr>
              <a:xfrm>
                <a:off x="1021827" y="3427413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0" name="Egyenes összekötő 2479"/>
              <p:cNvCxnSpPr/>
              <p:nvPr/>
            </p:nvCxnSpPr>
            <p:spPr>
              <a:xfrm rot="5400000">
                <a:off x="1021827" y="3427936"/>
                <a:ext cx="76200" cy="8890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83" name="Ellipszis 2482"/>
          <p:cNvSpPr/>
          <p:nvPr/>
        </p:nvSpPr>
        <p:spPr>
          <a:xfrm>
            <a:off x="5057240" y="3112711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4" name="Ellipszis 2483"/>
          <p:cNvSpPr/>
          <p:nvPr/>
        </p:nvSpPr>
        <p:spPr>
          <a:xfrm>
            <a:off x="4938978" y="3044639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5" name="Ellipszis 2484"/>
          <p:cNvSpPr/>
          <p:nvPr/>
        </p:nvSpPr>
        <p:spPr>
          <a:xfrm>
            <a:off x="4791455" y="322650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6" name="Ellipszis 2485"/>
          <p:cNvSpPr/>
          <p:nvPr/>
        </p:nvSpPr>
        <p:spPr>
          <a:xfrm>
            <a:off x="4943855" y="335350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7" name="Ellipszis 2486"/>
          <p:cNvSpPr/>
          <p:nvPr/>
        </p:nvSpPr>
        <p:spPr>
          <a:xfrm>
            <a:off x="5960671" y="2634174"/>
            <a:ext cx="80467" cy="67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47715" y="745429"/>
            <a:ext cx="5955191" cy="4839175"/>
            <a:chOff x="1447800" y="573205"/>
            <a:chExt cx="5730922" cy="5050893"/>
          </a:xfrm>
        </p:grpSpPr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2138363" y="5191125"/>
              <a:ext cx="5040359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Text Box 12"/>
            <p:cNvSpPr txBox="1">
              <a:spLocks noChangeArrowheads="1"/>
            </p:cNvSpPr>
            <p:nvPr/>
          </p:nvSpPr>
          <p:spPr bwMode="auto">
            <a:xfrm>
              <a:off x="6227648" y="5194848"/>
              <a:ext cx="815566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flipV="1">
              <a:off x="2141538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1" name="Objektum 190"/>
          <p:cNvGraphicFramePr>
            <a:graphicFrameLocks noChangeAspect="1"/>
          </p:cNvGraphicFramePr>
          <p:nvPr>
            <p:extLst/>
          </p:nvPr>
        </p:nvGraphicFramePr>
        <p:xfrm>
          <a:off x="2140949" y="4121817"/>
          <a:ext cx="237863" cy="4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949" y="4121817"/>
                        <a:ext cx="237863" cy="40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/>
          </p:nvPr>
        </p:nvGraphicFramePr>
        <p:xfrm>
          <a:off x="4608060" y="2604696"/>
          <a:ext cx="2968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5" imgW="190440" imgH="203040" progId="Equation.3">
                  <p:embed/>
                </p:oleObj>
              </mc:Choice>
              <mc:Fallback>
                <p:oleObj name="Equation" r:id="rId5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60" y="2604696"/>
                        <a:ext cx="296862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gyenes összekötő 21"/>
          <p:cNvCxnSpPr/>
          <p:nvPr/>
        </p:nvCxnSpPr>
        <p:spPr>
          <a:xfrm flipV="1">
            <a:off x="2472538" y="1769559"/>
            <a:ext cx="4425697" cy="264261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zis 189"/>
          <p:cNvSpPr/>
          <p:nvPr/>
        </p:nvSpPr>
        <p:spPr>
          <a:xfrm>
            <a:off x="4847540" y="2907477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93" name="Ellipszis 192"/>
          <p:cNvSpPr/>
          <p:nvPr/>
        </p:nvSpPr>
        <p:spPr>
          <a:xfrm>
            <a:off x="2403043" y="4363406"/>
            <a:ext cx="124359" cy="103633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181" name="Egyenes összekötő 180"/>
          <p:cNvCxnSpPr>
            <a:endCxn id="182" idx="2"/>
          </p:cNvCxnSpPr>
          <p:nvPr/>
        </p:nvCxnSpPr>
        <p:spPr>
          <a:xfrm flipH="1" flipV="1">
            <a:off x="5446283" y="1712170"/>
            <a:ext cx="514825" cy="592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Szövegdoboz 181"/>
          <p:cNvSpPr txBox="1"/>
          <p:nvPr/>
        </p:nvSpPr>
        <p:spPr>
          <a:xfrm>
            <a:off x="4491534" y="1342838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Tőkepiaci egyenes</a:t>
            </a:r>
            <a:endParaRPr lang="hu-HU" sz="18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3" name="Egyenes összekötő 182"/>
          <p:cNvCxnSpPr>
            <a:endCxn id="184" idx="2"/>
          </p:cNvCxnSpPr>
          <p:nvPr/>
        </p:nvCxnSpPr>
        <p:spPr>
          <a:xfrm flipH="1" flipV="1">
            <a:off x="4293352" y="2156118"/>
            <a:ext cx="342259" cy="5206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Szövegdoboz 183"/>
          <p:cNvSpPr txBox="1"/>
          <p:nvPr/>
        </p:nvSpPr>
        <p:spPr>
          <a:xfrm>
            <a:off x="3537376" y="178678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Piaci portfólió</a:t>
            </a:r>
            <a:endParaRPr lang="hu-HU" sz="18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>
            <a:stCxn id="190" idx="2"/>
          </p:cNvCxnSpPr>
          <p:nvPr/>
        </p:nvCxnSpPr>
        <p:spPr>
          <a:xfrm flipH="1" flipV="1">
            <a:off x="2464905" y="2955098"/>
            <a:ext cx="2382635" cy="4196"/>
          </a:xfrm>
          <a:prstGeom prst="line">
            <a:avLst/>
          </a:prstGeom>
          <a:ln w="1905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187"/>
          <p:cNvCxnSpPr/>
          <p:nvPr/>
        </p:nvCxnSpPr>
        <p:spPr>
          <a:xfrm flipV="1">
            <a:off x="4908419" y="2972700"/>
            <a:ext cx="0" cy="2208762"/>
          </a:xfrm>
          <a:prstGeom prst="line">
            <a:avLst/>
          </a:prstGeom>
          <a:ln w="1905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 Box 12"/>
          <p:cNvSpPr txBox="1">
            <a:spLocks noChangeArrowheads="1"/>
          </p:cNvSpPr>
          <p:nvPr/>
        </p:nvSpPr>
        <p:spPr bwMode="auto">
          <a:xfrm>
            <a:off x="1741087" y="2765611"/>
            <a:ext cx="70655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0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0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000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20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 Box 12"/>
          <p:cNvSpPr txBox="1">
            <a:spLocks noChangeArrowheads="1"/>
          </p:cNvSpPr>
          <p:nvPr/>
        </p:nvSpPr>
        <p:spPr bwMode="auto">
          <a:xfrm>
            <a:off x="4402108" y="5128071"/>
            <a:ext cx="84748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20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hu-HU" sz="20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000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20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Cím 5"/>
          <p:cNvSpPr txBox="1">
            <a:spLocks/>
          </p:cNvSpPr>
          <p:nvPr/>
        </p:nvSpPr>
        <p:spPr>
          <a:xfrm>
            <a:off x="974650" y="22944"/>
            <a:ext cx="7669620" cy="662650"/>
          </a:xfrm>
          <a:prstGeom prst="rect">
            <a:avLst/>
          </a:prstGeom>
        </p:spPr>
        <p:txBody>
          <a:bodyPr vert="horz" lIns="71327" tIns="35664" rIns="71327" bIns="35664" rtlCol="0" anchor="b">
            <a:noAutofit/>
          </a:bodyPr>
          <a:lstStyle>
            <a:lvl1pPr algn="l" defTabSz="7132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 dirty="0" smtClean="0">
              <a:solidFill>
                <a:srgbClr val="465562">
                  <a:lumMod val="75000"/>
                </a:srgbClr>
              </a:solidFill>
            </a:endParaRPr>
          </a:p>
        </p:txBody>
      </p:sp>
      <p:sp>
        <p:nvSpPr>
          <p:cNvPr id="19" name="Cím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2.3.2 Tőkepiaci </a:t>
            </a:r>
            <a:r>
              <a:rPr lang="hu-HU" dirty="0" smtClean="0"/>
              <a:t>egyenes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45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" grpId="0" animBg="1"/>
      <p:bldP spid="2484" grpId="0" animBg="1"/>
      <p:bldP spid="2485" grpId="0" animBg="1"/>
      <p:bldP spid="2486" grpId="0" animBg="1"/>
      <p:bldP spid="2487" grpId="0" animBg="1"/>
      <p:bldP spid="190" grpId="0" animBg="1"/>
      <p:bldP spid="193" grpId="0" animBg="1"/>
      <p:bldP spid="182" grpId="0"/>
      <p:bldP spid="184" grpId="0"/>
      <p:bldP spid="192" grpId="0"/>
      <p:bldP spid="1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hu-HU" sz="3200" dirty="0"/>
              <a:t>A piaci portfólió tartásának belátásával megnyílik az út az egyes befektetések releváns kockázatának megadására.</a:t>
            </a:r>
          </a:p>
          <a:p>
            <a:pPr lvl="1">
              <a:spcBef>
                <a:spcPct val="5000"/>
              </a:spcBef>
            </a:pPr>
            <a:r>
              <a:rPr lang="hu-HU" sz="2800" dirty="0" smtClean="0"/>
              <a:t>Ismerjük a portfólió-környezetet, a „zsebet”.</a:t>
            </a:r>
          </a:p>
          <a:p>
            <a:pPr>
              <a:spcBef>
                <a:spcPct val="5000"/>
              </a:spcBef>
            </a:pPr>
            <a:r>
              <a:rPr lang="hu-HU" sz="3200" dirty="0" smtClean="0"/>
              <a:t>Mitől </a:t>
            </a:r>
            <a:r>
              <a:rPr lang="hu-HU" sz="3200" dirty="0"/>
              <a:t>függ, hogy egy </a:t>
            </a:r>
            <a:r>
              <a:rPr lang="hu-HU" sz="3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200" dirty="0"/>
              <a:t> befektetés (értékpapír) kedvező vagy kedvezőtlen?</a:t>
            </a:r>
          </a:p>
          <a:p>
            <a:pPr lvl="1">
              <a:spcBef>
                <a:spcPct val="5000"/>
              </a:spcBef>
            </a:pPr>
            <a:r>
              <a:rPr lang="hu-HU" sz="2800" dirty="0"/>
              <a:t>A releváns kockázat független 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dirty="0"/>
              <a:t>-től, csak 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800" dirty="0"/>
              <a:t>-től függ, tehát a kockázat érzékelése mindenkinek azonos!</a:t>
            </a: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2.4 Tőkepiaci </a:t>
            </a:r>
            <a:r>
              <a:rPr lang="hu-HU" dirty="0"/>
              <a:t>árfolyamok modellje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46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47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  <a14:imgEffect>
                      <a14:brightnessContrast bright="-10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26" y="174436"/>
            <a:ext cx="5318635" cy="42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3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6432839" y="3509346"/>
            <a:ext cx="2097087" cy="1553192"/>
            <a:chOff x="6432839" y="3509346"/>
            <a:chExt cx="2097087" cy="1553192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 contrast="-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32839" y="3509346"/>
              <a:ext cx="2097087" cy="122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4" name="Objektum 23"/>
            <p:cNvGraphicFramePr>
              <a:graphicFrameLocks noChangeAspect="1"/>
            </p:cNvGraphicFramePr>
            <p:nvPr>
              <p:extLst/>
            </p:nvPr>
          </p:nvGraphicFramePr>
          <p:xfrm>
            <a:off x="7773988" y="3722688"/>
            <a:ext cx="59848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Equation" r:id="rId7" imgW="368280" imgH="203040" progId="Equation.3">
                    <p:embed/>
                  </p:oleObj>
                </mc:Choice>
                <mc:Fallback>
                  <p:oleObj name="Equation" r:id="rId7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51000" contrast="-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988" y="3722688"/>
                          <a:ext cx="59848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ktum 25"/>
            <p:cNvGraphicFramePr>
              <a:graphicFrameLocks noChangeAspect="1"/>
            </p:cNvGraphicFramePr>
            <p:nvPr>
              <p:extLst/>
            </p:nvPr>
          </p:nvGraphicFramePr>
          <p:xfrm>
            <a:off x="7146925" y="4732338"/>
            <a:ext cx="5984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name="Equation" r:id="rId9" imgW="368280" imgH="203040" progId="Equation.3">
                    <p:embed/>
                  </p:oleObj>
                </mc:Choice>
                <mc:Fallback>
                  <p:oleObj name="Equation" r:id="rId9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-52000" contrast="-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6925" y="4732338"/>
                          <a:ext cx="5984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Egyenes összekötő 26"/>
            <p:cNvCxnSpPr/>
            <p:nvPr/>
          </p:nvCxnSpPr>
          <p:spPr>
            <a:xfrm flipH="1">
              <a:off x="7665053" y="3991559"/>
              <a:ext cx="190832" cy="262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7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hu-HU" sz="3200" dirty="0" smtClean="0"/>
              <a:t>Nézzük előbb intuitív irányból!</a:t>
            </a:r>
            <a:endParaRPr lang="hu-HU" sz="2800" dirty="0"/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48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002118" y="762230"/>
            <a:ext cx="4398963" cy="2344737"/>
            <a:chOff x="481" y="651"/>
            <a:chExt cx="2771" cy="1477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061" y="1489"/>
              <a:ext cx="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 b="1" i="1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u="sng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632" y="664"/>
              <a:ext cx="0" cy="1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rot="5400000" flipV="1">
              <a:off x="1940" y="204"/>
              <a:ext cx="0" cy="2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81" y="651"/>
              <a:ext cx="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b="1" i="1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u="sng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4023132" y="1079730"/>
            <a:ext cx="1130300" cy="1722437"/>
            <a:chOff x="2384" y="851"/>
            <a:chExt cx="712" cy="1085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 rot="5400000">
              <a:off x="2346" y="1233"/>
              <a:ext cx="900" cy="417"/>
              <a:chOff x="1297" y="794"/>
              <a:chExt cx="3117" cy="1033"/>
            </a:xfrm>
          </p:grpSpPr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552" y="944"/>
              <a:ext cx="0" cy="9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384" y="851"/>
              <a:ext cx="1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b="1" i="1">
                  <a:solidFill>
                    <a:srgbClr val="66FF33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b="1" i="1" baseline="-25000">
                  <a:solidFill>
                    <a:srgbClr val="66FF33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u="sng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Freeform 16"/>
          <p:cNvSpPr>
            <a:spLocks/>
          </p:cNvSpPr>
          <p:nvPr/>
        </p:nvSpPr>
        <p:spPr bwMode="auto">
          <a:xfrm>
            <a:off x="1241830" y="1441680"/>
            <a:ext cx="3048000" cy="1271587"/>
          </a:xfrm>
          <a:custGeom>
            <a:avLst/>
            <a:gdLst>
              <a:gd name="T0" fmla="*/ 0 w 1920"/>
              <a:gd name="T1" fmla="*/ 458787 h 801"/>
              <a:gd name="T2" fmla="*/ 203200 w 1920"/>
              <a:gd name="T3" fmla="*/ 141287 h 801"/>
              <a:gd name="T4" fmla="*/ 241300 w 1920"/>
              <a:gd name="T5" fmla="*/ 407987 h 801"/>
              <a:gd name="T6" fmla="*/ 342900 w 1920"/>
              <a:gd name="T7" fmla="*/ 293687 h 801"/>
              <a:gd name="T8" fmla="*/ 393700 w 1920"/>
              <a:gd name="T9" fmla="*/ 865187 h 801"/>
              <a:gd name="T10" fmla="*/ 508000 w 1920"/>
              <a:gd name="T11" fmla="*/ 471487 h 801"/>
              <a:gd name="T12" fmla="*/ 596900 w 1920"/>
              <a:gd name="T13" fmla="*/ 1017587 h 801"/>
              <a:gd name="T14" fmla="*/ 749300 w 1920"/>
              <a:gd name="T15" fmla="*/ 839787 h 801"/>
              <a:gd name="T16" fmla="*/ 812800 w 1920"/>
              <a:gd name="T17" fmla="*/ 446087 h 801"/>
              <a:gd name="T18" fmla="*/ 939800 w 1920"/>
              <a:gd name="T19" fmla="*/ 230187 h 801"/>
              <a:gd name="T20" fmla="*/ 1028700 w 1920"/>
              <a:gd name="T21" fmla="*/ 382587 h 801"/>
              <a:gd name="T22" fmla="*/ 1193800 w 1920"/>
              <a:gd name="T23" fmla="*/ 496887 h 801"/>
              <a:gd name="T24" fmla="*/ 1346200 w 1920"/>
              <a:gd name="T25" fmla="*/ 369887 h 801"/>
              <a:gd name="T26" fmla="*/ 1384300 w 1920"/>
              <a:gd name="T27" fmla="*/ 788987 h 801"/>
              <a:gd name="T28" fmla="*/ 1460500 w 1920"/>
              <a:gd name="T29" fmla="*/ 496887 h 801"/>
              <a:gd name="T30" fmla="*/ 1574800 w 1920"/>
              <a:gd name="T31" fmla="*/ 1208087 h 801"/>
              <a:gd name="T32" fmla="*/ 1676400 w 1920"/>
              <a:gd name="T33" fmla="*/ 877887 h 801"/>
              <a:gd name="T34" fmla="*/ 1905000 w 1920"/>
              <a:gd name="T35" fmla="*/ 979487 h 801"/>
              <a:gd name="T36" fmla="*/ 2032000 w 1920"/>
              <a:gd name="T37" fmla="*/ 611187 h 801"/>
              <a:gd name="T38" fmla="*/ 2120900 w 1920"/>
              <a:gd name="T39" fmla="*/ 522287 h 801"/>
              <a:gd name="T40" fmla="*/ 2184400 w 1920"/>
              <a:gd name="T41" fmla="*/ 293687 h 801"/>
              <a:gd name="T42" fmla="*/ 2222500 w 1920"/>
              <a:gd name="T43" fmla="*/ 458787 h 801"/>
              <a:gd name="T44" fmla="*/ 2260600 w 1920"/>
              <a:gd name="T45" fmla="*/ 52387 h 801"/>
              <a:gd name="T46" fmla="*/ 2438400 w 1920"/>
              <a:gd name="T47" fmla="*/ 141287 h 801"/>
              <a:gd name="T48" fmla="*/ 2501900 w 1920"/>
              <a:gd name="T49" fmla="*/ 65087 h 801"/>
              <a:gd name="T50" fmla="*/ 2590800 w 1920"/>
              <a:gd name="T51" fmla="*/ 344487 h 801"/>
              <a:gd name="T52" fmla="*/ 2679700 w 1920"/>
              <a:gd name="T53" fmla="*/ 331787 h 801"/>
              <a:gd name="T54" fmla="*/ 2679700 w 1920"/>
              <a:gd name="T55" fmla="*/ 611187 h 801"/>
              <a:gd name="T56" fmla="*/ 2781300 w 1920"/>
              <a:gd name="T57" fmla="*/ 496887 h 801"/>
              <a:gd name="T58" fmla="*/ 2768600 w 1920"/>
              <a:gd name="T59" fmla="*/ 966787 h 801"/>
              <a:gd name="T60" fmla="*/ 2921000 w 1920"/>
              <a:gd name="T61" fmla="*/ 776287 h 801"/>
              <a:gd name="T62" fmla="*/ 2971800 w 1920"/>
              <a:gd name="T63" fmla="*/ 534987 h 801"/>
              <a:gd name="T64" fmla="*/ 3048000 w 1920"/>
              <a:gd name="T65" fmla="*/ 509587 h 8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20" h="801">
                <a:moveTo>
                  <a:pt x="0" y="289"/>
                </a:moveTo>
                <a:cubicBezTo>
                  <a:pt x="51" y="191"/>
                  <a:pt x="103" y="94"/>
                  <a:pt x="128" y="89"/>
                </a:cubicBezTo>
                <a:cubicBezTo>
                  <a:pt x="153" y="84"/>
                  <a:pt x="137" y="241"/>
                  <a:pt x="152" y="257"/>
                </a:cubicBezTo>
                <a:cubicBezTo>
                  <a:pt x="167" y="273"/>
                  <a:pt x="200" y="137"/>
                  <a:pt x="216" y="185"/>
                </a:cubicBezTo>
                <a:cubicBezTo>
                  <a:pt x="232" y="233"/>
                  <a:pt x="231" y="526"/>
                  <a:pt x="248" y="545"/>
                </a:cubicBezTo>
                <a:cubicBezTo>
                  <a:pt x="265" y="564"/>
                  <a:pt x="299" y="281"/>
                  <a:pt x="320" y="297"/>
                </a:cubicBezTo>
                <a:cubicBezTo>
                  <a:pt x="341" y="313"/>
                  <a:pt x="351" y="602"/>
                  <a:pt x="376" y="641"/>
                </a:cubicBezTo>
                <a:cubicBezTo>
                  <a:pt x="401" y="680"/>
                  <a:pt x="449" y="589"/>
                  <a:pt x="472" y="529"/>
                </a:cubicBezTo>
                <a:cubicBezTo>
                  <a:pt x="495" y="469"/>
                  <a:pt x="492" y="345"/>
                  <a:pt x="512" y="281"/>
                </a:cubicBezTo>
                <a:cubicBezTo>
                  <a:pt x="532" y="217"/>
                  <a:pt x="569" y="152"/>
                  <a:pt x="592" y="145"/>
                </a:cubicBezTo>
                <a:cubicBezTo>
                  <a:pt x="615" y="138"/>
                  <a:pt x="621" y="213"/>
                  <a:pt x="648" y="241"/>
                </a:cubicBezTo>
                <a:cubicBezTo>
                  <a:pt x="675" y="269"/>
                  <a:pt x="719" y="314"/>
                  <a:pt x="752" y="313"/>
                </a:cubicBezTo>
                <a:cubicBezTo>
                  <a:pt x="785" y="312"/>
                  <a:pt x="828" y="202"/>
                  <a:pt x="848" y="233"/>
                </a:cubicBezTo>
                <a:cubicBezTo>
                  <a:pt x="868" y="264"/>
                  <a:pt x="860" y="484"/>
                  <a:pt x="872" y="497"/>
                </a:cubicBezTo>
                <a:cubicBezTo>
                  <a:pt x="884" y="510"/>
                  <a:pt x="900" y="269"/>
                  <a:pt x="920" y="313"/>
                </a:cubicBezTo>
                <a:cubicBezTo>
                  <a:pt x="940" y="357"/>
                  <a:pt x="969" y="721"/>
                  <a:pt x="992" y="761"/>
                </a:cubicBezTo>
                <a:cubicBezTo>
                  <a:pt x="1015" y="801"/>
                  <a:pt x="1021" y="577"/>
                  <a:pt x="1056" y="553"/>
                </a:cubicBezTo>
                <a:cubicBezTo>
                  <a:pt x="1091" y="529"/>
                  <a:pt x="1163" y="645"/>
                  <a:pt x="1200" y="617"/>
                </a:cubicBezTo>
                <a:cubicBezTo>
                  <a:pt x="1237" y="589"/>
                  <a:pt x="1257" y="433"/>
                  <a:pt x="1280" y="385"/>
                </a:cubicBezTo>
                <a:cubicBezTo>
                  <a:pt x="1303" y="337"/>
                  <a:pt x="1320" y="362"/>
                  <a:pt x="1336" y="329"/>
                </a:cubicBezTo>
                <a:cubicBezTo>
                  <a:pt x="1352" y="296"/>
                  <a:pt x="1365" y="192"/>
                  <a:pt x="1376" y="185"/>
                </a:cubicBezTo>
                <a:cubicBezTo>
                  <a:pt x="1387" y="178"/>
                  <a:pt x="1392" y="314"/>
                  <a:pt x="1400" y="289"/>
                </a:cubicBezTo>
                <a:cubicBezTo>
                  <a:pt x="1408" y="264"/>
                  <a:pt x="1401" y="66"/>
                  <a:pt x="1424" y="33"/>
                </a:cubicBezTo>
                <a:cubicBezTo>
                  <a:pt x="1447" y="0"/>
                  <a:pt x="1511" y="88"/>
                  <a:pt x="1536" y="89"/>
                </a:cubicBezTo>
                <a:cubicBezTo>
                  <a:pt x="1561" y="90"/>
                  <a:pt x="1560" y="20"/>
                  <a:pt x="1576" y="41"/>
                </a:cubicBezTo>
                <a:cubicBezTo>
                  <a:pt x="1592" y="62"/>
                  <a:pt x="1613" y="189"/>
                  <a:pt x="1632" y="217"/>
                </a:cubicBezTo>
                <a:cubicBezTo>
                  <a:pt x="1651" y="245"/>
                  <a:pt x="1679" y="181"/>
                  <a:pt x="1688" y="209"/>
                </a:cubicBezTo>
                <a:cubicBezTo>
                  <a:pt x="1697" y="237"/>
                  <a:pt x="1677" y="368"/>
                  <a:pt x="1688" y="385"/>
                </a:cubicBezTo>
                <a:cubicBezTo>
                  <a:pt x="1699" y="402"/>
                  <a:pt x="1743" y="276"/>
                  <a:pt x="1752" y="313"/>
                </a:cubicBezTo>
                <a:cubicBezTo>
                  <a:pt x="1761" y="350"/>
                  <a:pt x="1729" y="580"/>
                  <a:pt x="1744" y="609"/>
                </a:cubicBezTo>
                <a:cubicBezTo>
                  <a:pt x="1759" y="638"/>
                  <a:pt x="1819" y="534"/>
                  <a:pt x="1840" y="489"/>
                </a:cubicBezTo>
                <a:cubicBezTo>
                  <a:pt x="1861" y="444"/>
                  <a:pt x="1859" y="365"/>
                  <a:pt x="1872" y="337"/>
                </a:cubicBezTo>
                <a:cubicBezTo>
                  <a:pt x="1885" y="309"/>
                  <a:pt x="1902" y="315"/>
                  <a:pt x="1920" y="321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1254530" y="922567"/>
            <a:ext cx="3771900" cy="2095500"/>
            <a:chOff x="640" y="752"/>
            <a:chExt cx="2376" cy="1320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640" y="921"/>
              <a:ext cx="1920" cy="1092"/>
            </a:xfrm>
            <a:custGeom>
              <a:avLst/>
              <a:gdLst>
                <a:gd name="T0" fmla="*/ 0 w 1920"/>
                <a:gd name="T1" fmla="*/ 703 h 1092"/>
                <a:gd name="T2" fmla="*/ 120 w 1920"/>
                <a:gd name="T3" fmla="*/ 175 h 1092"/>
                <a:gd name="T4" fmla="*/ 160 w 1920"/>
                <a:gd name="T5" fmla="*/ 351 h 1092"/>
                <a:gd name="T6" fmla="*/ 216 w 1920"/>
                <a:gd name="T7" fmla="*/ 295 h 1092"/>
                <a:gd name="T8" fmla="*/ 232 w 1920"/>
                <a:gd name="T9" fmla="*/ 511 h 1092"/>
                <a:gd name="T10" fmla="*/ 296 w 1920"/>
                <a:gd name="T11" fmla="*/ 543 h 1092"/>
                <a:gd name="T12" fmla="*/ 376 w 1920"/>
                <a:gd name="T13" fmla="*/ 991 h 1092"/>
                <a:gd name="T14" fmla="*/ 472 w 1920"/>
                <a:gd name="T15" fmla="*/ 703 h 1092"/>
                <a:gd name="T16" fmla="*/ 512 w 1920"/>
                <a:gd name="T17" fmla="*/ 455 h 1092"/>
                <a:gd name="T18" fmla="*/ 584 w 1920"/>
                <a:gd name="T19" fmla="*/ 127 h 1092"/>
                <a:gd name="T20" fmla="*/ 656 w 1920"/>
                <a:gd name="T21" fmla="*/ 455 h 1092"/>
                <a:gd name="T22" fmla="*/ 752 w 1920"/>
                <a:gd name="T23" fmla="*/ 391 h 1092"/>
                <a:gd name="T24" fmla="*/ 832 w 1920"/>
                <a:gd name="T25" fmla="*/ 319 h 1092"/>
                <a:gd name="T26" fmla="*/ 864 w 1920"/>
                <a:gd name="T27" fmla="*/ 759 h 1092"/>
                <a:gd name="T28" fmla="*/ 912 w 1920"/>
                <a:gd name="T29" fmla="*/ 815 h 1092"/>
                <a:gd name="T30" fmla="*/ 992 w 1920"/>
                <a:gd name="T31" fmla="*/ 1087 h 1092"/>
                <a:gd name="T32" fmla="*/ 1072 w 1920"/>
                <a:gd name="T33" fmla="*/ 783 h 1092"/>
                <a:gd name="T34" fmla="*/ 1200 w 1920"/>
                <a:gd name="T35" fmla="*/ 935 h 1092"/>
                <a:gd name="T36" fmla="*/ 1264 w 1920"/>
                <a:gd name="T37" fmla="*/ 351 h 1092"/>
                <a:gd name="T38" fmla="*/ 1336 w 1920"/>
                <a:gd name="T39" fmla="*/ 391 h 1092"/>
                <a:gd name="T40" fmla="*/ 1360 w 1920"/>
                <a:gd name="T41" fmla="*/ 495 h 1092"/>
                <a:gd name="T42" fmla="*/ 1400 w 1920"/>
                <a:gd name="T43" fmla="*/ 543 h 1092"/>
                <a:gd name="T44" fmla="*/ 1408 w 1920"/>
                <a:gd name="T45" fmla="*/ 95 h 1092"/>
                <a:gd name="T46" fmla="*/ 1520 w 1920"/>
                <a:gd name="T47" fmla="*/ 199 h 1092"/>
                <a:gd name="T48" fmla="*/ 1592 w 1920"/>
                <a:gd name="T49" fmla="*/ 15 h 1092"/>
                <a:gd name="T50" fmla="*/ 1648 w 1920"/>
                <a:gd name="T51" fmla="*/ 111 h 1092"/>
                <a:gd name="T52" fmla="*/ 1680 w 1920"/>
                <a:gd name="T53" fmla="*/ 279 h 1092"/>
                <a:gd name="T54" fmla="*/ 1696 w 1920"/>
                <a:gd name="T55" fmla="*/ 423 h 1092"/>
                <a:gd name="T56" fmla="*/ 1752 w 1920"/>
                <a:gd name="T57" fmla="*/ 487 h 1092"/>
                <a:gd name="T58" fmla="*/ 1760 w 1920"/>
                <a:gd name="T59" fmla="*/ 951 h 1092"/>
                <a:gd name="T60" fmla="*/ 1856 w 1920"/>
                <a:gd name="T61" fmla="*/ 703 h 1092"/>
                <a:gd name="T62" fmla="*/ 1880 w 1920"/>
                <a:gd name="T63" fmla="*/ 575 h 1092"/>
                <a:gd name="T64" fmla="*/ 1920 w 1920"/>
                <a:gd name="T65" fmla="*/ 599 h 10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0" h="1092">
                  <a:moveTo>
                    <a:pt x="0" y="703"/>
                  </a:moveTo>
                  <a:cubicBezTo>
                    <a:pt x="20" y="615"/>
                    <a:pt x="93" y="234"/>
                    <a:pt x="120" y="175"/>
                  </a:cubicBezTo>
                  <a:cubicBezTo>
                    <a:pt x="147" y="116"/>
                    <a:pt x="144" y="331"/>
                    <a:pt x="160" y="351"/>
                  </a:cubicBezTo>
                  <a:cubicBezTo>
                    <a:pt x="176" y="371"/>
                    <a:pt x="204" y="268"/>
                    <a:pt x="216" y="295"/>
                  </a:cubicBezTo>
                  <a:cubicBezTo>
                    <a:pt x="228" y="322"/>
                    <a:pt x="219" y="470"/>
                    <a:pt x="232" y="511"/>
                  </a:cubicBezTo>
                  <a:cubicBezTo>
                    <a:pt x="245" y="552"/>
                    <a:pt x="272" y="463"/>
                    <a:pt x="296" y="543"/>
                  </a:cubicBezTo>
                  <a:cubicBezTo>
                    <a:pt x="320" y="623"/>
                    <a:pt x="347" y="964"/>
                    <a:pt x="376" y="991"/>
                  </a:cubicBezTo>
                  <a:cubicBezTo>
                    <a:pt x="405" y="1018"/>
                    <a:pt x="449" y="792"/>
                    <a:pt x="472" y="703"/>
                  </a:cubicBezTo>
                  <a:cubicBezTo>
                    <a:pt x="495" y="614"/>
                    <a:pt x="493" y="551"/>
                    <a:pt x="512" y="455"/>
                  </a:cubicBezTo>
                  <a:cubicBezTo>
                    <a:pt x="531" y="359"/>
                    <a:pt x="560" y="127"/>
                    <a:pt x="584" y="127"/>
                  </a:cubicBezTo>
                  <a:cubicBezTo>
                    <a:pt x="608" y="127"/>
                    <a:pt x="628" y="411"/>
                    <a:pt x="656" y="455"/>
                  </a:cubicBezTo>
                  <a:cubicBezTo>
                    <a:pt x="684" y="499"/>
                    <a:pt x="723" y="414"/>
                    <a:pt x="752" y="391"/>
                  </a:cubicBezTo>
                  <a:cubicBezTo>
                    <a:pt x="781" y="368"/>
                    <a:pt x="813" y="258"/>
                    <a:pt x="832" y="319"/>
                  </a:cubicBezTo>
                  <a:cubicBezTo>
                    <a:pt x="851" y="380"/>
                    <a:pt x="851" y="676"/>
                    <a:pt x="864" y="759"/>
                  </a:cubicBezTo>
                  <a:cubicBezTo>
                    <a:pt x="877" y="842"/>
                    <a:pt x="891" y="760"/>
                    <a:pt x="912" y="815"/>
                  </a:cubicBezTo>
                  <a:cubicBezTo>
                    <a:pt x="933" y="870"/>
                    <a:pt x="965" y="1092"/>
                    <a:pt x="992" y="1087"/>
                  </a:cubicBezTo>
                  <a:cubicBezTo>
                    <a:pt x="1019" y="1082"/>
                    <a:pt x="1037" y="808"/>
                    <a:pt x="1072" y="783"/>
                  </a:cubicBezTo>
                  <a:cubicBezTo>
                    <a:pt x="1107" y="758"/>
                    <a:pt x="1168" y="1007"/>
                    <a:pt x="1200" y="935"/>
                  </a:cubicBezTo>
                  <a:cubicBezTo>
                    <a:pt x="1232" y="863"/>
                    <a:pt x="1241" y="442"/>
                    <a:pt x="1264" y="351"/>
                  </a:cubicBezTo>
                  <a:cubicBezTo>
                    <a:pt x="1287" y="260"/>
                    <a:pt x="1320" y="367"/>
                    <a:pt x="1336" y="391"/>
                  </a:cubicBezTo>
                  <a:cubicBezTo>
                    <a:pt x="1352" y="415"/>
                    <a:pt x="1349" y="470"/>
                    <a:pt x="1360" y="495"/>
                  </a:cubicBezTo>
                  <a:cubicBezTo>
                    <a:pt x="1371" y="520"/>
                    <a:pt x="1392" y="610"/>
                    <a:pt x="1400" y="543"/>
                  </a:cubicBezTo>
                  <a:cubicBezTo>
                    <a:pt x="1408" y="476"/>
                    <a:pt x="1388" y="152"/>
                    <a:pt x="1408" y="95"/>
                  </a:cubicBezTo>
                  <a:cubicBezTo>
                    <a:pt x="1428" y="38"/>
                    <a:pt x="1489" y="212"/>
                    <a:pt x="1520" y="199"/>
                  </a:cubicBezTo>
                  <a:cubicBezTo>
                    <a:pt x="1551" y="186"/>
                    <a:pt x="1571" y="30"/>
                    <a:pt x="1592" y="15"/>
                  </a:cubicBezTo>
                  <a:cubicBezTo>
                    <a:pt x="1613" y="0"/>
                    <a:pt x="1633" y="67"/>
                    <a:pt x="1648" y="111"/>
                  </a:cubicBezTo>
                  <a:cubicBezTo>
                    <a:pt x="1663" y="155"/>
                    <a:pt x="1672" y="227"/>
                    <a:pt x="1680" y="279"/>
                  </a:cubicBezTo>
                  <a:cubicBezTo>
                    <a:pt x="1688" y="331"/>
                    <a:pt x="1684" y="388"/>
                    <a:pt x="1696" y="423"/>
                  </a:cubicBezTo>
                  <a:cubicBezTo>
                    <a:pt x="1708" y="458"/>
                    <a:pt x="1741" y="399"/>
                    <a:pt x="1752" y="487"/>
                  </a:cubicBezTo>
                  <a:cubicBezTo>
                    <a:pt x="1763" y="575"/>
                    <a:pt x="1743" y="915"/>
                    <a:pt x="1760" y="951"/>
                  </a:cubicBezTo>
                  <a:cubicBezTo>
                    <a:pt x="1777" y="987"/>
                    <a:pt x="1836" y="766"/>
                    <a:pt x="1856" y="703"/>
                  </a:cubicBezTo>
                  <a:cubicBezTo>
                    <a:pt x="1876" y="640"/>
                    <a:pt x="1869" y="592"/>
                    <a:pt x="1880" y="575"/>
                  </a:cubicBezTo>
                  <a:cubicBezTo>
                    <a:pt x="1891" y="558"/>
                    <a:pt x="1912" y="594"/>
                    <a:pt x="1920" y="599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2464" y="752"/>
              <a:ext cx="552" cy="1320"/>
              <a:chOff x="3456" y="2288"/>
              <a:chExt cx="552" cy="1320"/>
            </a:xfrm>
          </p:grpSpPr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3654" y="3355"/>
                <a:ext cx="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hu-HU" b="1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hu-HU" b="1" i="1" baseline="-25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u="sng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 rot="5400000">
                <a:off x="3153" y="2773"/>
                <a:ext cx="1198" cy="356"/>
                <a:chOff x="1297" y="794"/>
                <a:chExt cx="3117" cy="1033"/>
              </a:xfrm>
            </p:grpSpPr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23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3456" y="2948"/>
                <a:ext cx="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3545" y="2288"/>
                <a:ext cx="0" cy="1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1229130" y="947966"/>
            <a:ext cx="3797300" cy="2095500"/>
            <a:chOff x="3280" y="2448"/>
            <a:chExt cx="2392" cy="1320"/>
          </a:xfrm>
        </p:grpSpPr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280" y="2463"/>
              <a:ext cx="1928" cy="1214"/>
            </a:xfrm>
            <a:custGeom>
              <a:avLst/>
              <a:gdLst>
                <a:gd name="T0" fmla="*/ 1928 w 1928"/>
                <a:gd name="T1" fmla="*/ 689 h 1214"/>
                <a:gd name="T2" fmla="*/ 1808 w 1928"/>
                <a:gd name="T3" fmla="*/ 313 h 1214"/>
                <a:gd name="T4" fmla="*/ 1760 w 1928"/>
                <a:gd name="T5" fmla="*/ 473 h 1214"/>
                <a:gd name="T6" fmla="*/ 1704 w 1928"/>
                <a:gd name="T7" fmla="*/ 417 h 1214"/>
                <a:gd name="T8" fmla="*/ 1696 w 1928"/>
                <a:gd name="T9" fmla="*/ 697 h 1214"/>
                <a:gd name="T10" fmla="*/ 1624 w 1928"/>
                <a:gd name="T11" fmla="*/ 665 h 1214"/>
                <a:gd name="T12" fmla="*/ 1544 w 1928"/>
                <a:gd name="T13" fmla="*/ 1113 h 1214"/>
                <a:gd name="T14" fmla="*/ 1448 w 1928"/>
                <a:gd name="T15" fmla="*/ 705 h 1214"/>
                <a:gd name="T16" fmla="*/ 1408 w 1928"/>
                <a:gd name="T17" fmla="*/ 577 h 1214"/>
                <a:gd name="T18" fmla="*/ 1328 w 1928"/>
                <a:gd name="T19" fmla="*/ 185 h 1214"/>
                <a:gd name="T20" fmla="*/ 1264 w 1928"/>
                <a:gd name="T21" fmla="*/ 577 h 1214"/>
                <a:gd name="T22" fmla="*/ 1168 w 1928"/>
                <a:gd name="T23" fmla="*/ 641 h 1214"/>
                <a:gd name="T24" fmla="*/ 1080 w 1928"/>
                <a:gd name="T25" fmla="*/ 609 h 1214"/>
                <a:gd name="T26" fmla="*/ 1048 w 1928"/>
                <a:gd name="T27" fmla="*/ 729 h 1214"/>
                <a:gd name="T28" fmla="*/ 1008 w 1928"/>
                <a:gd name="T29" fmla="*/ 937 h 1214"/>
                <a:gd name="T30" fmla="*/ 928 w 1928"/>
                <a:gd name="T31" fmla="*/ 1209 h 1214"/>
                <a:gd name="T32" fmla="*/ 856 w 1928"/>
                <a:gd name="T33" fmla="*/ 969 h 1214"/>
                <a:gd name="T34" fmla="*/ 728 w 1928"/>
                <a:gd name="T35" fmla="*/ 993 h 1214"/>
                <a:gd name="T36" fmla="*/ 648 w 1928"/>
                <a:gd name="T37" fmla="*/ 521 h 1214"/>
                <a:gd name="T38" fmla="*/ 584 w 1928"/>
                <a:gd name="T39" fmla="*/ 513 h 1214"/>
                <a:gd name="T40" fmla="*/ 560 w 1928"/>
                <a:gd name="T41" fmla="*/ 617 h 1214"/>
                <a:gd name="T42" fmla="*/ 520 w 1928"/>
                <a:gd name="T43" fmla="*/ 665 h 1214"/>
                <a:gd name="T44" fmla="*/ 512 w 1928"/>
                <a:gd name="T45" fmla="*/ 57 h 1214"/>
                <a:gd name="T46" fmla="*/ 400 w 1928"/>
                <a:gd name="T47" fmla="*/ 321 h 1214"/>
                <a:gd name="T48" fmla="*/ 328 w 1928"/>
                <a:gd name="T49" fmla="*/ 345 h 1214"/>
                <a:gd name="T50" fmla="*/ 272 w 1928"/>
                <a:gd name="T51" fmla="*/ 233 h 1214"/>
                <a:gd name="T52" fmla="*/ 240 w 1928"/>
                <a:gd name="T53" fmla="*/ 401 h 1214"/>
                <a:gd name="T54" fmla="*/ 224 w 1928"/>
                <a:gd name="T55" fmla="*/ 609 h 1214"/>
                <a:gd name="T56" fmla="*/ 168 w 1928"/>
                <a:gd name="T57" fmla="*/ 609 h 1214"/>
                <a:gd name="T58" fmla="*/ 136 w 1928"/>
                <a:gd name="T59" fmla="*/ 1001 h 1214"/>
                <a:gd name="T60" fmla="*/ 72 w 1928"/>
                <a:gd name="T61" fmla="*/ 873 h 1214"/>
                <a:gd name="T62" fmla="*/ 40 w 1928"/>
                <a:gd name="T63" fmla="*/ 697 h 1214"/>
                <a:gd name="T64" fmla="*/ 0 w 1928"/>
                <a:gd name="T65" fmla="*/ 721 h 1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8" h="1214">
                  <a:moveTo>
                    <a:pt x="1928" y="689"/>
                  </a:moveTo>
                  <a:cubicBezTo>
                    <a:pt x="1907" y="626"/>
                    <a:pt x="1836" y="349"/>
                    <a:pt x="1808" y="313"/>
                  </a:cubicBezTo>
                  <a:cubicBezTo>
                    <a:pt x="1780" y="277"/>
                    <a:pt x="1777" y="456"/>
                    <a:pt x="1760" y="473"/>
                  </a:cubicBezTo>
                  <a:cubicBezTo>
                    <a:pt x="1743" y="490"/>
                    <a:pt x="1715" y="380"/>
                    <a:pt x="1704" y="417"/>
                  </a:cubicBezTo>
                  <a:cubicBezTo>
                    <a:pt x="1693" y="454"/>
                    <a:pt x="1709" y="656"/>
                    <a:pt x="1696" y="697"/>
                  </a:cubicBezTo>
                  <a:cubicBezTo>
                    <a:pt x="1683" y="738"/>
                    <a:pt x="1649" y="596"/>
                    <a:pt x="1624" y="665"/>
                  </a:cubicBezTo>
                  <a:cubicBezTo>
                    <a:pt x="1599" y="734"/>
                    <a:pt x="1573" y="1106"/>
                    <a:pt x="1544" y="1113"/>
                  </a:cubicBezTo>
                  <a:cubicBezTo>
                    <a:pt x="1515" y="1120"/>
                    <a:pt x="1471" y="794"/>
                    <a:pt x="1448" y="705"/>
                  </a:cubicBezTo>
                  <a:cubicBezTo>
                    <a:pt x="1425" y="616"/>
                    <a:pt x="1428" y="664"/>
                    <a:pt x="1408" y="577"/>
                  </a:cubicBezTo>
                  <a:cubicBezTo>
                    <a:pt x="1388" y="490"/>
                    <a:pt x="1352" y="185"/>
                    <a:pt x="1328" y="185"/>
                  </a:cubicBezTo>
                  <a:cubicBezTo>
                    <a:pt x="1304" y="185"/>
                    <a:pt x="1291" y="501"/>
                    <a:pt x="1264" y="577"/>
                  </a:cubicBezTo>
                  <a:cubicBezTo>
                    <a:pt x="1237" y="653"/>
                    <a:pt x="1199" y="636"/>
                    <a:pt x="1168" y="641"/>
                  </a:cubicBezTo>
                  <a:cubicBezTo>
                    <a:pt x="1137" y="646"/>
                    <a:pt x="1100" y="594"/>
                    <a:pt x="1080" y="609"/>
                  </a:cubicBezTo>
                  <a:cubicBezTo>
                    <a:pt x="1060" y="624"/>
                    <a:pt x="1060" y="674"/>
                    <a:pt x="1048" y="729"/>
                  </a:cubicBezTo>
                  <a:cubicBezTo>
                    <a:pt x="1036" y="784"/>
                    <a:pt x="1028" y="857"/>
                    <a:pt x="1008" y="937"/>
                  </a:cubicBezTo>
                  <a:cubicBezTo>
                    <a:pt x="988" y="1017"/>
                    <a:pt x="953" y="1204"/>
                    <a:pt x="928" y="1209"/>
                  </a:cubicBezTo>
                  <a:cubicBezTo>
                    <a:pt x="903" y="1214"/>
                    <a:pt x="889" y="1005"/>
                    <a:pt x="856" y="969"/>
                  </a:cubicBezTo>
                  <a:cubicBezTo>
                    <a:pt x="823" y="933"/>
                    <a:pt x="763" y="1068"/>
                    <a:pt x="728" y="993"/>
                  </a:cubicBezTo>
                  <a:cubicBezTo>
                    <a:pt x="693" y="918"/>
                    <a:pt x="672" y="601"/>
                    <a:pt x="648" y="521"/>
                  </a:cubicBezTo>
                  <a:cubicBezTo>
                    <a:pt x="624" y="441"/>
                    <a:pt x="599" y="497"/>
                    <a:pt x="584" y="513"/>
                  </a:cubicBezTo>
                  <a:cubicBezTo>
                    <a:pt x="569" y="529"/>
                    <a:pt x="571" y="592"/>
                    <a:pt x="560" y="617"/>
                  </a:cubicBezTo>
                  <a:cubicBezTo>
                    <a:pt x="549" y="642"/>
                    <a:pt x="528" y="758"/>
                    <a:pt x="520" y="665"/>
                  </a:cubicBezTo>
                  <a:cubicBezTo>
                    <a:pt x="512" y="572"/>
                    <a:pt x="532" y="114"/>
                    <a:pt x="512" y="57"/>
                  </a:cubicBezTo>
                  <a:cubicBezTo>
                    <a:pt x="492" y="0"/>
                    <a:pt x="431" y="273"/>
                    <a:pt x="400" y="321"/>
                  </a:cubicBezTo>
                  <a:cubicBezTo>
                    <a:pt x="369" y="369"/>
                    <a:pt x="349" y="360"/>
                    <a:pt x="328" y="345"/>
                  </a:cubicBezTo>
                  <a:cubicBezTo>
                    <a:pt x="307" y="330"/>
                    <a:pt x="287" y="224"/>
                    <a:pt x="272" y="233"/>
                  </a:cubicBezTo>
                  <a:cubicBezTo>
                    <a:pt x="257" y="242"/>
                    <a:pt x="248" y="338"/>
                    <a:pt x="240" y="401"/>
                  </a:cubicBezTo>
                  <a:cubicBezTo>
                    <a:pt x="232" y="464"/>
                    <a:pt x="236" y="574"/>
                    <a:pt x="224" y="609"/>
                  </a:cubicBezTo>
                  <a:cubicBezTo>
                    <a:pt x="212" y="644"/>
                    <a:pt x="183" y="544"/>
                    <a:pt x="168" y="609"/>
                  </a:cubicBezTo>
                  <a:cubicBezTo>
                    <a:pt x="153" y="674"/>
                    <a:pt x="152" y="957"/>
                    <a:pt x="136" y="1001"/>
                  </a:cubicBezTo>
                  <a:cubicBezTo>
                    <a:pt x="120" y="1045"/>
                    <a:pt x="88" y="924"/>
                    <a:pt x="72" y="873"/>
                  </a:cubicBezTo>
                  <a:cubicBezTo>
                    <a:pt x="56" y="822"/>
                    <a:pt x="52" y="722"/>
                    <a:pt x="40" y="697"/>
                  </a:cubicBezTo>
                  <a:cubicBezTo>
                    <a:pt x="28" y="672"/>
                    <a:pt x="8" y="716"/>
                    <a:pt x="0" y="721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5120" y="2448"/>
              <a:ext cx="552" cy="1320"/>
              <a:chOff x="4448" y="2456"/>
              <a:chExt cx="552" cy="1320"/>
            </a:xfrm>
          </p:grpSpPr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4638" y="3547"/>
                <a:ext cx="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hu-HU" b="1" i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hu-HU" b="1" i="1" baseline="-2500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 rot="5400000">
                <a:off x="4145" y="2941"/>
                <a:ext cx="1198" cy="356"/>
                <a:chOff x="1297" y="794"/>
                <a:chExt cx="3117" cy="1033"/>
              </a:xfrm>
            </p:grpSpPr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32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448" y="3116"/>
                <a:ext cx="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4537" y="2456"/>
                <a:ext cx="0" cy="1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1241830" y="922566"/>
            <a:ext cx="3784600" cy="2095500"/>
            <a:chOff x="616" y="2384"/>
            <a:chExt cx="2384" cy="1320"/>
          </a:xfrm>
        </p:grpSpPr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616" y="2469"/>
              <a:ext cx="1920" cy="1026"/>
            </a:xfrm>
            <a:custGeom>
              <a:avLst/>
              <a:gdLst>
                <a:gd name="T0" fmla="*/ 0 w 1920"/>
                <a:gd name="T1" fmla="*/ 795 h 1026"/>
                <a:gd name="T2" fmla="*/ 88 w 1920"/>
                <a:gd name="T3" fmla="*/ 355 h 1026"/>
                <a:gd name="T4" fmla="*/ 160 w 1920"/>
                <a:gd name="T5" fmla="*/ 619 h 1026"/>
                <a:gd name="T6" fmla="*/ 216 w 1920"/>
                <a:gd name="T7" fmla="*/ 315 h 1026"/>
                <a:gd name="T8" fmla="*/ 232 w 1920"/>
                <a:gd name="T9" fmla="*/ 531 h 1026"/>
                <a:gd name="T10" fmla="*/ 264 w 1920"/>
                <a:gd name="T11" fmla="*/ 763 h 1026"/>
                <a:gd name="T12" fmla="*/ 360 w 1920"/>
                <a:gd name="T13" fmla="*/ 547 h 1026"/>
                <a:gd name="T14" fmla="*/ 384 w 1920"/>
                <a:gd name="T15" fmla="*/ 939 h 1026"/>
                <a:gd name="T16" fmla="*/ 504 w 1920"/>
                <a:gd name="T17" fmla="*/ 931 h 1026"/>
                <a:gd name="T18" fmla="*/ 600 w 1920"/>
                <a:gd name="T19" fmla="*/ 987 h 1026"/>
                <a:gd name="T20" fmla="*/ 648 w 1920"/>
                <a:gd name="T21" fmla="*/ 699 h 1026"/>
                <a:gd name="T22" fmla="*/ 752 w 1920"/>
                <a:gd name="T23" fmla="*/ 147 h 1026"/>
                <a:gd name="T24" fmla="*/ 824 w 1920"/>
                <a:gd name="T25" fmla="*/ 515 h 1026"/>
                <a:gd name="T26" fmla="*/ 888 w 1920"/>
                <a:gd name="T27" fmla="*/ 427 h 1026"/>
                <a:gd name="T28" fmla="*/ 992 w 1920"/>
                <a:gd name="T29" fmla="*/ 235 h 1026"/>
                <a:gd name="T30" fmla="*/ 1048 w 1920"/>
                <a:gd name="T31" fmla="*/ 451 h 1026"/>
                <a:gd name="T32" fmla="*/ 1112 w 1920"/>
                <a:gd name="T33" fmla="*/ 619 h 1026"/>
                <a:gd name="T34" fmla="*/ 1216 w 1920"/>
                <a:gd name="T35" fmla="*/ 339 h 1026"/>
                <a:gd name="T36" fmla="*/ 1256 w 1920"/>
                <a:gd name="T37" fmla="*/ 907 h 1026"/>
                <a:gd name="T38" fmla="*/ 1328 w 1920"/>
                <a:gd name="T39" fmla="*/ 587 h 1026"/>
                <a:gd name="T40" fmla="*/ 1360 w 1920"/>
                <a:gd name="T41" fmla="*/ 515 h 1026"/>
                <a:gd name="T42" fmla="*/ 1392 w 1920"/>
                <a:gd name="T43" fmla="*/ 635 h 1026"/>
                <a:gd name="T44" fmla="*/ 1416 w 1920"/>
                <a:gd name="T45" fmla="*/ 251 h 1026"/>
                <a:gd name="T46" fmla="*/ 1520 w 1920"/>
                <a:gd name="T47" fmla="*/ 219 h 1026"/>
                <a:gd name="T48" fmla="*/ 1584 w 1920"/>
                <a:gd name="T49" fmla="*/ 35 h 1026"/>
                <a:gd name="T50" fmla="*/ 1624 w 1920"/>
                <a:gd name="T51" fmla="*/ 427 h 1026"/>
                <a:gd name="T52" fmla="*/ 1664 w 1920"/>
                <a:gd name="T53" fmla="*/ 507 h 1026"/>
                <a:gd name="T54" fmla="*/ 1712 w 1920"/>
                <a:gd name="T55" fmla="*/ 355 h 1026"/>
                <a:gd name="T56" fmla="*/ 1752 w 1920"/>
                <a:gd name="T57" fmla="*/ 507 h 1026"/>
                <a:gd name="T58" fmla="*/ 1784 w 1920"/>
                <a:gd name="T59" fmla="*/ 923 h 1026"/>
                <a:gd name="T60" fmla="*/ 1856 w 1920"/>
                <a:gd name="T61" fmla="*/ 723 h 1026"/>
                <a:gd name="T62" fmla="*/ 1880 w 1920"/>
                <a:gd name="T63" fmla="*/ 595 h 1026"/>
                <a:gd name="T64" fmla="*/ 1920 w 1920"/>
                <a:gd name="T65" fmla="*/ 619 h 10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0" h="1026">
                  <a:moveTo>
                    <a:pt x="0" y="795"/>
                  </a:moveTo>
                  <a:cubicBezTo>
                    <a:pt x="15" y="723"/>
                    <a:pt x="61" y="384"/>
                    <a:pt x="88" y="355"/>
                  </a:cubicBezTo>
                  <a:cubicBezTo>
                    <a:pt x="115" y="326"/>
                    <a:pt x="139" y="626"/>
                    <a:pt x="160" y="619"/>
                  </a:cubicBezTo>
                  <a:cubicBezTo>
                    <a:pt x="181" y="612"/>
                    <a:pt x="204" y="330"/>
                    <a:pt x="216" y="315"/>
                  </a:cubicBezTo>
                  <a:cubicBezTo>
                    <a:pt x="228" y="300"/>
                    <a:pt x="224" y="456"/>
                    <a:pt x="232" y="531"/>
                  </a:cubicBezTo>
                  <a:cubicBezTo>
                    <a:pt x="240" y="606"/>
                    <a:pt x="243" y="760"/>
                    <a:pt x="264" y="763"/>
                  </a:cubicBezTo>
                  <a:cubicBezTo>
                    <a:pt x="285" y="766"/>
                    <a:pt x="340" y="518"/>
                    <a:pt x="360" y="547"/>
                  </a:cubicBezTo>
                  <a:cubicBezTo>
                    <a:pt x="380" y="576"/>
                    <a:pt x="360" y="875"/>
                    <a:pt x="384" y="939"/>
                  </a:cubicBezTo>
                  <a:cubicBezTo>
                    <a:pt x="408" y="1003"/>
                    <a:pt x="468" y="923"/>
                    <a:pt x="504" y="931"/>
                  </a:cubicBezTo>
                  <a:cubicBezTo>
                    <a:pt x="540" y="939"/>
                    <a:pt x="576" y="1026"/>
                    <a:pt x="600" y="987"/>
                  </a:cubicBezTo>
                  <a:cubicBezTo>
                    <a:pt x="624" y="948"/>
                    <a:pt x="623" y="839"/>
                    <a:pt x="648" y="699"/>
                  </a:cubicBezTo>
                  <a:cubicBezTo>
                    <a:pt x="673" y="559"/>
                    <a:pt x="723" y="178"/>
                    <a:pt x="752" y="147"/>
                  </a:cubicBezTo>
                  <a:cubicBezTo>
                    <a:pt x="781" y="116"/>
                    <a:pt x="801" y="468"/>
                    <a:pt x="824" y="515"/>
                  </a:cubicBezTo>
                  <a:cubicBezTo>
                    <a:pt x="847" y="562"/>
                    <a:pt x="860" y="474"/>
                    <a:pt x="888" y="427"/>
                  </a:cubicBezTo>
                  <a:cubicBezTo>
                    <a:pt x="916" y="380"/>
                    <a:pt x="965" y="231"/>
                    <a:pt x="992" y="235"/>
                  </a:cubicBezTo>
                  <a:cubicBezTo>
                    <a:pt x="1019" y="239"/>
                    <a:pt x="1028" y="387"/>
                    <a:pt x="1048" y="451"/>
                  </a:cubicBezTo>
                  <a:cubicBezTo>
                    <a:pt x="1068" y="515"/>
                    <a:pt x="1084" y="638"/>
                    <a:pt x="1112" y="619"/>
                  </a:cubicBezTo>
                  <a:cubicBezTo>
                    <a:pt x="1140" y="600"/>
                    <a:pt x="1192" y="291"/>
                    <a:pt x="1216" y="339"/>
                  </a:cubicBezTo>
                  <a:cubicBezTo>
                    <a:pt x="1240" y="387"/>
                    <a:pt x="1237" y="866"/>
                    <a:pt x="1256" y="907"/>
                  </a:cubicBezTo>
                  <a:cubicBezTo>
                    <a:pt x="1275" y="948"/>
                    <a:pt x="1311" y="652"/>
                    <a:pt x="1328" y="587"/>
                  </a:cubicBezTo>
                  <a:cubicBezTo>
                    <a:pt x="1345" y="522"/>
                    <a:pt x="1349" y="507"/>
                    <a:pt x="1360" y="515"/>
                  </a:cubicBezTo>
                  <a:cubicBezTo>
                    <a:pt x="1371" y="523"/>
                    <a:pt x="1383" y="679"/>
                    <a:pt x="1392" y="635"/>
                  </a:cubicBezTo>
                  <a:cubicBezTo>
                    <a:pt x="1401" y="591"/>
                    <a:pt x="1395" y="320"/>
                    <a:pt x="1416" y="251"/>
                  </a:cubicBezTo>
                  <a:cubicBezTo>
                    <a:pt x="1437" y="182"/>
                    <a:pt x="1492" y="255"/>
                    <a:pt x="1520" y="219"/>
                  </a:cubicBezTo>
                  <a:cubicBezTo>
                    <a:pt x="1548" y="183"/>
                    <a:pt x="1567" y="0"/>
                    <a:pt x="1584" y="35"/>
                  </a:cubicBezTo>
                  <a:cubicBezTo>
                    <a:pt x="1601" y="70"/>
                    <a:pt x="1611" y="348"/>
                    <a:pt x="1624" y="427"/>
                  </a:cubicBezTo>
                  <a:cubicBezTo>
                    <a:pt x="1637" y="506"/>
                    <a:pt x="1649" y="519"/>
                    <a:pt x="1664" y="507"/>
                  </a:cubicBezTo>
                  <a:cubicBezTo>
                    <a:pt x="1679" y="495"/>
                    <a:pt x="1697" y="355"/>
                    <a:pt x="1712" y="355"/>
                  </a:cubicBezTo>
                  <a:cubicBezTo>
                    <a:pt x="1727" y="355"/>
                    <a:pt x="1740" y="412"/>
                    <a:pt x="1752" y="507"/>
                  </a:cubicBezTo>
                  <a:cubicBezTo>
                    <a:pt x="1764" y="602"/>
                    <a:pt x="1767" y="887"/>
                    <a:pt x="1784" y="923"/>
                  </a:cubicBezTo>
                  <a:cubicBezTo>
                    <a:pt x="1801" y="959"/>
                    <a:pt x="1840" y="778"/>
                    <a:pt x="1856" y="723"/>
                  </a:cubicBezTo>
                  <a:cubicBezTo>
                    <a:pt x="1872" y="668"/>
                    <a:pt x="1869" y="612"/>
                    <a:pt x="1880" y="595"/>
                  </a:cubicBezTo>
                  <a:cubicBezTo>
                    <a:pt x="1891" y="578"/>
                    <a:pt x="1912" y="614"/>
                    <a:pt x="1920" y="61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638" y="3475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b="1" i="1">
                  <a:solidFill>
                    <a:srgbClr val="9BAAB7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b="1" i="1" baseline="-25000">
                  <a:solidFill>
                    <a:srgbClr val="9BAAB7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u="sng">
                <a:solidFill>
                  <a:srgbClr val="9BAAB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 rot="5400000">
              <a:off x="2145" y="2869"/>
              <a:ext cx="1198" cy="356"/>
              <a:chOff x="1297" y="794"/>
              <a:chExt cx="3117" cy="1033"/>
            </a:xfrm>
          </p:grpSpPr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2448" y="3044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2537" y="2384"/>
              <a:ext cx="0" cy="1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43"/>
          <p:cNvGrpSpPr>
            <a:grpSpLocks/>
          </p:cNvGrpSpPr>
          <p:nvPr/>
        </p:nvGrpSpPr>
        <p:grpSpPr bwMode="auto">
          <a:xfrm>
            <a:off x="1260934" y="1528961"/>
            <a:ext cx="4233863" cy="1044575"/>
            <a:chOff x="480" y="2208"/>
            <a:chExt cx="2667" cy="658"/>
          </a:xfrm>
        </p:grpSpPr>
        <p:grpSp>
          <p:nvGrpSpPr>
            <p:cNvPr id="54" name="Group 44"/>
            <p:cNvGrpSpPr>
              <a:grpSpLocks/>
            </p:cNvGrpSpPr>
            <p:nvPr/>
          </p:nvGrpSpPr>
          <p:grpSpPr bwMode="auto">
            <a:xfrm rot="5400000">
              <a:off x="2410" y="2257"/>
              <a:ext cx="588" cy="553"/>
              <a:chOff x="1297" y="794"/>
              <a:chExt cx="3117" cy="1033"/>
            </a:xfrm>
          </p:grpSpPr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46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2288" y="2536"/>
              <a:ext cx="85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2392" y="2208"/>
              <a:ext cx="1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480" y="2315"/>
              <a:ext cx="1920" cy="473"/>
            </a:xfrm>
            <a:custGeom>
              <a:avLst/>
              <a:gdLst>
                <a:gd name="T0" fmla="*/ 0 w 1920"/>
                <a:gd name="T1" fmla="*/ 311 h 473"/>
                <a:gd name="T2" fmla="*/ 104 w 1920"/>
                <a:gd name="T3" fmla="*/ 125 h 473"/>
                <a:gd name="T4" fmla="*/ 160 w 1920"/>
                <a:gd name="T5" fmla="*/ 37 h 473"/>
                <a:gd name="T6" fmla="*/ 200 w 1920"/>
                <a:gd name="T7" fmla="*/ 197 h 473"/>
                <a:gd name="T8" fmla="*/ 232 w 1920"/>
                <a:gd name="T9" fmla="*/ 219 h 473"/>
                <a:gd name="T10" fmla="*/ 296 w 1920"/>
                <a:gd name="T11" fmla="*/ 173 h 473"/>
                <a:gd name="T12" fmla="*/ 408 w 1920"/>
                <a:gd name="T13" fmla="*/ 229 h 473"/>
                <a:gd name="T14" fmla="*/ 472 w 1920"/>
                <a:gd name="T15" fmla="*/ 389 h 473"/>
                <a:gd name="T16" fmla="*/ 512 w 1920"/>
                <a:gd name="T17" fmla="*/ 117 h 473"/>
                <a:gd name="T18" fmla="*/ 584 w 1920"/>
                <a:gd name="T19" fmla="*/ 35 h 473"/>
                <a:gd name="T20" fmla="*/ 688 w 1920"/>
                <a:gd name="T21" fmla="*/ 133 h 473"/>
                <a:gd name="T22" fmla="*/ 744 w 1920"/>
                <a:gd name="T23" fmla="*/ 213 h 473"/>
                <a:gd name="T24" fmla="*/ 832 w 1920"/>
                <a:gd name="T25" fmla="*/ 109 h 473"/>
                <a:gd name="T26" fmla="*/ 864 w 1920"/>
                <a:gd name="T27" fmla="*/ 338 h 473"/>
                <a:gd name="T28" fmla="*/ 920 w 1920"/>
                <a:gd name="T29" fmla="*/ 293 h 473"/>
                <a:gd name="T30" fmla="*/ 1000 w 1920"/>
                <a:gd name="T31" fmla="*/ 421 h 473"/>
                <a:gd name="T32" fmla="*/ 1072 w 1920"/>
                <a:gd name="T33" fmla="*/ 445 h 473"/>
                <a:gd name="T34" fmla="*/ 1200 w 1920"/>
                <a:gd name="T35" fmla="*/ 423 h 473"/>
                <a:gd name="T36" fmla="*/ 1264 w 1920"/>
                <a:gd name="T37" fmla="*/ 142 h 473"/>
                <a:gd name="T38" fmla="*/ 1336 w 1920"/>
                <a:gd name="T39" fmla="*/ 162 h 473"/>
                <a:gd name="T40" fmla="*/ 1360 w 1920"/>
                <a:gd name="T41" fmla="*/ 212 h 473"/>
                <a:gd name="T42" fmla="*/ 1392 w 1920"/>
                <a:gd name="T43" fmla="*/ 149 h 473"/>
                <a:gd name="T44" fmla="*/ 1408 w 1920"/>
                <a:gd name="T45" fmla="*/ 20 h 473"/>
                <a:gd name="T46" fmla="*/ 1504 w 1920"/>
                <a:gd name="T47" fmla="*/ 29 h 473"/>
                <a:gd name="T48" fmla="*/ 1576 w 1920"/>
                <a:gd name="T49" fmla="*/ 85 h 473"/>
                <a:gd name="T50" fmla="*/ 1648 w 1920"/>
                <a:gd name="T51" fmla="*/ 27 h 473"/>
                <a:gd name="T52" fmla="*/ 1680 w 1920"/>
                <a:gd name="T53" fmla="*/ 108 h 473"/>
                <a:gd name="T54" fmla="*/ 1696 w 1920"/>
                <a:gd name="T55" fmla="*/ 177 h 473"/>
                <a:gd name="T56" fmla="*/ 1752 w 1920"/>
                <a:gd name="T57" fmla="*/ 208 h 473"/>
                <a:gd name="T58" fmla="*/ 1784 w 1920"/>
                <a:gd name="T59" fmla="*/ 357 h 473"/>
                <a:gd name="T60" fmla="*/ 1856 w 1920"/>
                <a:gd name="T61" fmla="*/ 311 h 473"/>
                <a:gd name="T62" fmla="*/ 1880 w 1920"/>
                <a:gd name="T63" fmla="*/ 250 h 473"/>
                <a:gd name="T64" fmla="*/ 1920 w 1920"/>
                <a:gd name="T65" fmla="*/ 261 h 4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0" h="473">
                  <a:moveTo>
                    <a:pt x="0" y="311"/>
                  </a:moveTo>
                  <a:cubicBezTo>
                    <a:pt x="17" y="280"/>
                    <a:pt x="77" y="171"/>
                    <a:pt x="104" y="125"/>
                  </a:cubicBezTo>
                  <a:cubicBezTo>
                    <a:pt x="131" y="79"/>
                    <a:pt x="144" y="25"/>
                    <a:pt x="160" y="37"/>
                  </a:cubicBezTo>
                  <a:cubicBezTo>
                    <a:pt x="176" y="49"/>
                    <a:pt x="188" y="167"/>
                    <a:pt x="200" y="197"/>
                  </a:cubicBezTo>
                  <a:cubicBezTo>
                    <a:pt x="212" y="227"/>
                    <a:pt x="216" y="223"/>
                    <a:pt x="232" y="219"/>
                  </a:cubicBezTo>
                  <a:cubicBezTo>
                    <a:pt x="248" y="215"/>
                    <a:pt x="267" y="171"/>
                    <a:pt x="296" y="173"/>
                  </a:cubicBezTo>
                  <a:cubicBezTo>
                    <a:pt x="325" y="175"/>
                    <a:pt x="379" y="193"/>
                    <a:pt x="408" y="229"/>
                  </a:cubicBezTo>
                  <a:cubicBezTo>
                    <a:pt x="437" y="265"/>
                    <a:pt x="455" y="408"/>
                    <a:pt x="472" y="389"/>
                  </a:cubicBezTo>
                  <a:cubicBezTo>
                    <a:pt x="489" y="370"/>
                    <a:pt x="493" y="176"/>
                    <a:pt x="512" y="117"/>
                  </a:cubicBezTo>
                  <a:cubicBezTo>
                    <a:pt x="531" y="58"/>
                    <a:pt x="555" y="32"/>
                    <a:pt x="584" y="35"/>
                  </a:cubicBezTo>
                  <a:cubicBezTo>
                    <a:pt x="613" y="38"/>
                    <a:pt x="661" y="103"/>
                    <a:pt x="688" y="133"/>
                  </a:cubicBezTo>
                  <a:cubicBezTo>
                    <a:pt x="715" y="163"/>
                    <a:pt x="720" y="217"/>
                    <a:pt x="744" y="213"/>
                  </a:cubicBezTo>
                  <a:cubicBezTo>
                    <a:pt x="768" y="209"/>
                    <a:pt x="812" y="88"/>
                    <a:pt x="832" y="109"/>
                  </a:cubicBezTo>
                  <a:cubicBezTo>
                    <a:pt x="852" y="130"/>
                    <a:pt x="849" y="307"/>
                    <a:pt x="864" y="338"/>
                  </a:cubicBezTo>
                  <a:cubicBezTo>
                    <a:pt x="879" y="369"/>
                    <a:pt x="898" y="279"/>
                    <a:pt x="920" y="293"/>
                  </a:cubicBezTo>
                  <a:cubicBezTo>
                    <a:pt x="942" y="307"/>
                    <a:pt x="975" y="396"/>
                    <a:pt x="1000" y="421"/>
                  </a:cubicBezTo>
                  <a:cubicBezTo>
                    <a:pt x="1025" y="446"/>
                    <a:pt x="1039" y="445"/>
                    <a:pt x="1072" y="445"/>
                  </a:cubicBezTo>
                  <a:cubicBezTo>
                    <a:pt x="1105" y="445"/>
                    <a:pt x="1168" y="473"/>
                    <a:pt x="1200" y="423"/>
                  </a:cubicBezTo>
                  <a:cubicBezTo>
                    <a:pt x="1232" y="373"/>
                    <a:pt x="1241" y="186"/>
                    <a:pt x="1264" y="142"/>
                  </a:cubicBezTo>
                  <a:cubicBezTo>
                    <a:pt x="1287" y="99"/>
                    <a:pt x="1320" y="150"/>
                    <a:pt x="1336" y="162"/>
                  </a:cubicBezTo>
                  <a:cubicBezTo>
                    <a:pt x="1352" y="173"/>
                    <a:pt x="1351" y="214"/>
                    <a:pt x="1360" y="212"/>
                  </a:cubicBezTo>
                  <a:cubicBezTo>
                    <a:pt x="1369" y="210"/>
                    <a:pt x="1384" y="181"/>
                    <a:pt x="1392" y="149"/>
                  </a:cubicBezTo>
                  <a:cubicBezTo>
                    <a:pt x="1400" y="117"/>
                    <a:pt x="1389" y="40"/>
                    <a:pt x="1408" y="20"/>
                  </a:cubicBezTo>
                  <a:cubicBezTo>
                    <a:pt x="1427" y="0"/>
                    <a:pt x="1476" y="18"/>
                    <a:pt x="1504" y="29"/>
                  </a:cubicBezTo>
                  <a:cubicBezTo>
                    <a:pt x="1532" y="40"/>
                    <a:pt x="1552" y="85"/>
                    <a:pt x="1576" y="85"/>
                  </a:cubicBezTo>
                  <a:cubicBezTo>
                    <a:pt x="1600" y="85"/>
                    <a:pt x="1631" y="23"/>
                    <a:pt x="1648" y="27"/>
                  </a:cubicBezTo>
                  <a:cubicBezTo>
                    <a:pt x="1665" y="31"/>
                    <a:pt x="1672" y="83"/>
                    <a:pt x="1680" y="108"/>
                  </a:cubicBezTo>
                  <a:cubicBezTo>
                    <a:pt x="1688" y="133"/>
                    <a:pt x="1684" y="160"/>
                    <a:pt x="1696" y="177"/>
                  </a:cubicBezTo>
                  <a:cubicBezTo>
                    <a:pt x="1708" y="194"/>
                    <a:pt x="1737" y="178"/>
                    <a:pt x="1752" y="208"/>
                  </a:cubicBezTo>
                  <a:cubicBezTo>
                    <a:pt x="1767" y="238"/>
                    <a:pt x="1767" y="340"/>
                    <a:pt x="1784" y="357"/>
                  </a:cubicBezTo>
                  <a:cubicBezTo>
                    <a:pt x="1801" y="374"/>
                    <a:pt x="1840" y="329"/>
                    <a:pt x="1856" y="311"/>
                  </a:cubicBezTo>
                  <a:cubicBezTo>
                    <a:pt x="1872" y="293"/>
                    <a:pt x="1869" y="258"/>
                    <a:pt x="1880" y="250"/>
                  </a:cubicBezTo>
                  <a:cubicBezTo>
                    <a:pt x="1891" y="242"/>
                    <a:pt x="1912" y="259"/>
                    <a:pt x="1920" y="261"/>
                  </a:cubicBezTo>
                </a:path>
              </a:pathLst>
            </a:custGeom>
            <a:noFill/>
            <a:ln w="381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2446" y="2672"/>
              <a:ext cx="1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b="1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51"/>
          <p:cNvGrpSpPr>
            <a:grpSpLocks/>
          </p:cNvGrpSpPr>
          <p:nvPr/>
        </p:nvGrpSpPr>
        <p:grpSpPr bwMode="auto">
          <a:xfrm>
            <a:off x="1241830" y="1582967"/>
            <a:ext cx="4233863" cy="1044575"/>
            <a:chOff x="1192" y="3040"/>
            <a:chExt cx="2667" cy="658"/>
          </a:xfrm>
        </p:grpSpPr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1192" y="3153"/>
              <a:ext cx="1920" cy="429"/>
            </a:xfrm>
            <a:custGeom>
              <a:avLst/>
              <a:gdLst>
                <a:gd name="T0" fmla="*/ 0 w 1920"/>
                <a:gd name="T1" fmla="*/ 133 h 429"/>
                <a:gd name="T2" fmla="*/ 104 w 1920"/>
                <a:gd name="T3" fmla="*/ 319 h 429"/>
                <a:gd name="T4" fmla="*/ 160 w 1920"/>
                <a:gd name="T5" fmla="*/ 407 h 429"/>
                <a:gd name="T6" fmla="*/ 200 w 1920"/>
                <a:gd name="T7" fmla="*/ 247 h 429"/>
                <a:gd name="T8" fmla="*/ 232 w 1920"/>
                <a:gd name="T9" fmla="*/ 225 h 429"/>
                <a:gd name="T10" fmla="*/ 296 w 1920"/>
                <a:gd name="T11" fmla="*/ 271 h 429"/>
                <a:gd name="T12" fmla="*/ 408 w 1920"/>
                <a:gd name="T13" fmla="*/ 111 h 429"/>
                <a:gd name="T14" fmla="*/ 472 w 1920"/>
                <a:gd name="T15" fmla="*/ 55 h 429"/>
                <a:gd name="T16" fmla="*/ 512 w 1920"/>
                <a:gd name="T17" fmla="*/ 375 h 429"/>
                <a:gd name="T18" fmla="*/ 576 w 1920"/>
                <a:gd name="T19" fmla="*/ 343 h 429"/>
                <a:gd name="T20" fmla="*/ 688 w 1920"/>
                <a:gd name="T21" fmla="*/ 311 h 429"/>
                <a:gd name="T22" fmla="*/ 736 w 1920"/>
                <a:gd name="T23" fmla="*/ 175 h 429"/>
                <a:gd name="T24" fmla="*/ 832 w 1920"/>
                <a:gd name="T25" fmla="*/ 335 h 429"/>
                <a:gd name="T26" fmla="*/ 864 w 1920"/>
                <a:gd name="T27" fmla="*/ 106 h 429"/>
                <a:gd name="T28" fmla="*/ 920 w 1920"/>
                <a:gd name="T29" fmla="*/ 151 h 429"/>
                <a:gd name="T30" fmla="*/ 1000 w 1920"/>
                <a:gd name="T31" fmla="*/ 23 h 429"/>
                <a:gd name="T32" fmla="*/ 1056 w 1920"/>
                <a:gd name="T33" fmla="*/ 87 h 429"/>
                <a:gd name="T34" fmla="*/ 1200 w 1920"/>
                <a:gd name="T35" fmla="*/ 21 h 429"/>
                <a:gd name="T36" fmla="*/ 1248 w 1920"/>
                <a:gd name="T37" fmla="*/ 215 h 429"/>
                <a:gd name="T38" fmla="*/ 1336 w 1920"/>
                <a:gd name="T39" fmla="*/ 282 h 429"/>
                <a:gd name="T40" fmla="*/ 1368 w 1920"/>
                <a:gd name="T41" fmla="*/ 143 h 429"/>
                <a:gd name="T42" fmla="*/ 1392 w 1920"/>
                <a:gd name="T43" fmla="*/ 295 h 429"/>
                <a:gd name="T44" fmla="*/ 1408 w 1920"/>
                <a:gd name="T45" fmla="*/ 424 h 429"/>
                <a:gd name="T46" fmla="*/ 1496 w 1920"/>
                <a:gd name="T47" fmla="*/ 327 h 429"/>
                <a:gd name="T48" fmla="*/ 1576 w 1920"/>
                <a:gd name="T49" fmla="*/ 359 h 429"/>
                <a:gd name="T50" fmla="*/ 1648 w 1920"/>
                <a:gd name="T51" fmla="*/ 417 h 429"/>
                <a:gd name="T52" fmla="*/ 1680 w 1920"/>
                <a:gd name="T53" fmla="*/ 336 h 429"/>
                <a:gd name="T54" fmla="*/ 1696 w 1920"/>
                <a:gd name="T55" fmla="*/ 267 h 429"/>
                <a:gd name="T56" fmla="*/ 1752 w 1920"/>
                <a:gd name="T57" fmla="*/ 236 h 429"/>
                <a:gd name="T58" fmla="*/ 1784 w 1920"/>
                <a:gd name="T59" fmla="*/ 223 h 429"/>
                <a:gd name="T60" fmla="*/ 1856 w 1920"/>
                <a:gd name="T61" fmla="*/ 31 h 429"/>
                <a:gd name="T62" fmla="*/ 1880 w 1920"/>
                <a:gd name="T63" fmla="*/ 194 h 429"/>
                <a:gd name="T64" fmla="*/ 1920 w 1920"/>
                <a:gd name="T65" fmla="*/ 183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0" h="429">
                  <a:moveTo>
                    <a:pt x="0" y="133"/>
                  </a:moveTo>
                  <a:cubicBezTo>
                    <a:pt x="17" y="164"/>
                    <a:pt x="77" y="273"/>
                    <a:pt x="104" y="319"/>
                  </a:cubicBezTo>
                  <a:cubicBezTo>
                    <a:pt x="131" y="365"/>
                    <a:pt x="144" y="419"/>
                    <a:pt x="160" y="407"/>
                  </a:cubicBezTo>
                  <a:cubicBezTo>
                    <a:pt x="176" y="395"/>
                    <a:pt x="188" y="277"/>
                    <a:pt x="200" y="247"/>
                  </a:cubicBezTo>
                  <a:cubicBezTo>
                    <a:pt x="212" y="217"/>
                    <a:pt x="216" y="221"/>
                    <a:pt x="232" y="225"/>
                  </a:cubicBezTo>
                  <a:cubicBezTo>
                    <a:pt x="248" y="229"/>
                    <a:pt x="267" y="290"/>
                    <a:pt x="296" y="271"/>
                  </a:cubicBezTo>
                  <a:cubicBezTo>
                    <a:pt x="325" y="252"/>
                    <a:pt x="379" y="147"/>
                    <a:pt x="408" y="111"/>
                  </a:cubicBezTo>
                  <a:cubicBezTo>
                    <a:pt x="437" y="75"/>
                    <a:pt x="455" y="11"/>
                    <a:pt x="472" y="55"/>
                  </a:cubicBezTo>
                  <a:cubicBezTo>
                    <a:pt x="489" y="99"/>
                    <a:pt x="495" y="327"/>
                    <a:pt x="512" y="375"/>
                  </a:cubicBezTo>
                  <a:cubicBezTo>
                    <a:pt x="529" y="423"/>
                    <a:pt x="547" y="354"/>
                    <a:pt x="576" y="343"/>
                  </a:cubicBezTo>
                  <a:cubicBezTo>
                    <a:pt x="605" y="332"/>
                    <a:pt x="661" y="339"/>
                    <a:pt x="688" y="311"/>
                  </a:cubicBezTo>
                  <a:cubicBezTo>
                    <a:pt x="715" y="283"/>
                    <a:pt x="712" y="171"/>
                    <a:pt x="736" y="175"/>
                  </a:cubicBezTo>
                  <a:cubicBezTo>
                    <a:pt x="760" y="179"/>
                    <a:pt x="811" y="347"/>
                    <a:pt x="832" y="335"/>
                  </a:cubicBezTo>
                  <a:cubicBezTo>
                    <a:pt x="853" y="323"/>
                    <a:pt x="849" y="137"/>
                    <a:pt x="864" y="106"/>
                  </a:cubicBezTo>
                  <a:cubicBezTo>
                    <a:pt x="879" y="75"/>
                    <a:pt x="898" y="165"/>
                    <a:pt x="920" y="151"/>
                  </a:cubicBezTo>
                  <a:cubicBezTo>
                    <a:pt x="942" y="137"/>
                    <a:pt x="977" y="34"/>
                    <a:pt x="1000" y="23"/>
                  </a:cubicBezTo>
                  <a:cubicBezTo>
                    <a:pt x="1023" y="12"/>
                    <a:pt x="1023" y="87"/>
                    <a:pt x="1056" y="87"/>
                  </a:cubicBezTo>
                  <a:cubicBezTo>
                    <a:pt x="1089" y="87"/>
                    <a:pt x="1168" y="0"/>
                    <a:pt x="1200" y="21"/>
                  </a:cubicBezTo>
                  <a:cubicBezTo>
                    <a:pt x="1232" y="42"/>
                    <a:pt x="1225" y="172"/>
                    <a:pt x="1248" y="215"/>
                  </a:cubicBezTo>
                  <a:cubicBezTo>
                    <a:pt x="1271" y="258"/>
                    <a:pt x="1316" y="294"/>
                    <a:pt x="1336" y="282"/>
                  </a:cubicBezTo>
                  <a:cubicBezTo>
                    <a:pt x="1356" y="270"/>
                    <a:pt x="1359" y="141"/>
                    <a:pt x="1368" y="143"/>
                  </a:cubicBezTo>
                  <a:cubicBezTo>
                    <a:pt x="1377" y="145"/>
                    <a:pt x="1385" y="248"/>
                    <a:pt x="1392" y="295"/>
                  </a:cubicBezTo>
                  <a:cubicBezTo>
                    <a:pt x="1399" y="342"/>
                    <a:pt x="1391" y="419"/>
                    <a:pt x="1408" y="424"/>
                  </a:cubicBezTo>
                  <a:cubicBezTo>
                    <a:pt x="1425" y="429"/>
                    <a:pt x="1468" y="338"/>
                    <a:pt x="1496" y="327"/>
                  </a:cubicBezTo>
                  <a:cubicBezTo>
                    <a:pt x="1524" y="316"/>
                    <a:pt x="1551" y="344"/>
                    <a:pt x="1576" y="359"/>
                  </a:cubicBezTo>
                  <a:cubicBezTo>
                    <a:pt x="1601" y="374"/>
                    <a:pt x="1631" y="421"/>
                    <a:pt x="1648" y="417"/>
                  </a:cubicBezTo>
                  <a:cubicBezTo>
                    <a:pt x="1665" y="413"/>
                    <a:pt x="1672" y="361"/>
                    <a:pt x="1680" y="336"/>
                  </a:cubicBezTo>
                  <a:cubicBezTo>
                    <a:pt x="1688" y="311"/>
                    <a:pt x="1684" y="284"/>
                    <a:pt x="1696" y="267"/>
                  </a:cubicBezTo>
                  <a:cubicBezTo>
                    <a:pt x="1708" y="250"/>
                    <a:pt x="1737" y="243"/>
                    <a:pt x="1752" y="236"/>
                  </a:cubicBezTo>
                  <a:cubicBezTo>
                    <a:pt x="1767" y="229"/>
                    <a:pt x="1767" y="257"/>
                    <a:pt x="1784" y="223"/>
                  </a:cubicBezTo>
                  <a:cubicBezTo>
                    <a:pt x="1801" y="189"/>
                    <a:pt x="1840" y="36"/>
                    <a:pt x="1856" y="31"/>
                  </a:cubicBezTo>
                  <a:cubicBezTo>
                    <a:pt x="1872" y="26"/>
                    <a:pt x="1869" y="169"/>
                    <a:pt x="1880" y="194"/>
                  </a:cubicBezTo>
                  <a:cubicBezTo>
                    <a:pt x="1891" y="219"/>
                    <a:pt x="1912" y="185"/>
                    <a:pt x="1920" y="183"/>
                  </a:cubicBezTo>
                </a:path>
              </a:pathLst>
            </a:custGeom>
            <a:noFill/>
            <a:ln w="38100" cap="flat" cmpd="sng">
              <a:solidFill>
                <a:srgbClr val="FF99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3000" y="3040"/>
              <a:ext cx="859" cy="658"/>
              <a:chOff x="3704" y="3064"/>
              <a:chExt cx="859" cy="658"/>
            </a:xfrm>
          </p:grpSpPr>
          <p:grpSp>
            <p:nvGrpSpPr>
              <p:cNvPr id="64" name="Group 54"/>
              <p:cNvGrpSpPr>
                <a:grpSpLocks/>
              </p:cNvGrpSpPr>
              <p:nvPr/>
            </p:nvGrpSpPr>
            <p:grpSpPr bwMode="auto">
              <a:xfrm rot="5400000">
                <a:off x="3826" y="3113"/>
                <a:ext cx="588" cy="553"/>
                <a:chOff x="1297" y="794"/>
                <a:chExt cx="3117" cy="1033"/>
              </a:xfrm>
            </p:grpSpPr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57"/>
              <p:cNvSpPr>
                <a:spLocks noChangeShapeType="1"/>
              </p:cNvSpPr>
              <p:nvPr/>
            </p:nvSpPr>
            <p:spPr bwMode="auto">
              <a:xfrm>
                <a:off x="3704" y="3392"/>
                <a:ext cx="85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58"/>
              <p:cNvSpPr>
                <a:spLocks noChangeShapeType="1"/>
              </p:cNvSpPr>
              <p:nvPr/>
            </p:nvSpPr>
            <p:spPr bwMode="auto">
              <a:xfrm>
                <a:off x="3808" y="3064"/>
                <a:ext cx="1" cy="6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Rectangle 59"/>
              <p:cNvSpPr>
                <a:spLocks noChangeArrowheads="1"/>
              </p:cNvSpPr>
              <p:nvPr/>
            </p:nvSpPr>
            <p:spPr bwMode="auto">
              <a:xfrm>
                <a:off x="3862" y="3528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u-HU" b="1" i="1">
                    <a:solidFill>
                      <a:srgbClr val="FF99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hu-HU" b="1" i="1" baseline="-25000">
                    <a:solidFill>
                      <a:srgbClr val="FF99FF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="1" i="1" baseline="-25000">
                  <a:solidFill>
                    <a:srgbClr val="FF99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Group 60"/>
          <p:cNvGrpSpPr>
            <a:grpSpLocks/>
          </p:cNvGrpSpPr>
          <p:nvPr/>
        </p:nvGrpSpPr>
        <p:grpSpPr bwMode="auto">
          <a:xfrm>
            <a:off x="1241830" y="1557567"/>
            <a:ext cx="4259263" cy="1044575"/>
            <a:chOff x="656" y="2912"/>
            <a:chExt cx="2683" cy="658"/>
          </a:xfrm>
        </p:grpSpPr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656" y="2967"/>
              <a:ext cx="1928" cy="501"/>
            </a:xfrm>
            <a:custGeom>
              <a:avLst/>
              <a:gdLst>
                <a:gd name="T0" fmla="*/ 0 w 1928"/>
                <a:gd name="T1" fmla="*/ 149 h 621"/>
                <a:gd name="T2" fmla="*/ 88 w 1928"/>
                <a:gd name="T3" fmla="*/ 259 h 621"/>
                <a:gd name="T4" fmla="*/ 168 w 1928"/>
                <a:gd name="T5" fmla="*/ 191 h 621"/>
                <a:gd name="T6" fmla="*/ 224 w 1928"/>
                <a:gd name="T7" fmla="*/ 165 h 621"/>
                <a:gd name="T8" fmla="*/ 240 w 1928"/>
                <a:gd name="T9" fmla="*/ 266 h 621"/>
                <a:gd name="T10" fmla="*/ 272 w 1928"/>
                <a:gd name="T11" fmla="*/ 374 h 621"/>
                <a:gd name="T12" fmla="*/ 368 w 1928"/>
                <a:gd name="T13" fmla="*/ 273 h 621"/>
                <a:gd name="T14" fmla="*/ 448 w 1928"/>
                <a:gd name="T15" fmla="*/ 229 h 621"/>
                <a:gd name="T16" fmla="*/ 512 w 1928"/>
                <a:gd name="T17" fmla="*/ 453 h 621"/>
                <a:gd name="T18" fmla="*/ 608 w 1928"/>
                <a:gd name="T19" fmla="*/ 478 h 621"/>
                <a:gd name="T20" fmla="*/ 656 w 1928"/>
                <a:gd name="T21" fmla="*/ 344 h 621"/>
                <a:gd name="T22" fmla="*/ 744 w 1928"/>
                <a:gd name="T23" fmla="*/ 175 h 621"/>
                <a:gd name="T24" fmla="*/ 816 w 1928"/>
                <a:gd name="T25" fmla="*/ 143 h 621"/>
                <a:gd name="T26" fmla="*/ 896 w 1928"/>
                <a:gd name="T27" fmla="*/ 218 h 621"/>
                <a:gd name="T28" fmla="*/ 1000 w 1928"/>
                <a:gd name="T29" fmla="*/ 128 h 621"/>
                <a:gd name="T30" fmla="*/ 1056 w 1928"/>
                <a:gd name="T31" fmla="*/ 229 h 621"/>
                <a:gd name="T32" fmla="*/ 1128 w 1928"/>
                <a:gd name="T33" fmla="*/ 220 h 621"/>
                <a:gd name="T34" fmla="*/ 1208 w 1928"/>
                <a:gd name="T35" fmla="*/ 464 h 621"/>
                <a:gd name="T36" fmla="*/ 1264 w 1928"/>
                <a:gd name="T37" fmla="*/ 441 h 621"/>
                <a:gd name="T38" fmla="*/ 1336 w 1928"/>
                <a:gd name="T39" fmla="*/ 292 h 621"/>
                <a:gd name="T40" fmla="*/ 1368 w 1928"/>
                <a:gd name="T41" fmla="*/ 259 h 621"/>
                <a:gd name="T42" fmla="*/ 1408 w 1928"/>
                <a:gd name="T43" fmla="*/ 343 h 621"/>
                <a:gd name="T44" fmla="*/ 1424 w 1928"/>
                <a:gd name="T45" fmla="*/ 136 h 621"/>
                <a:gd name="T46" fmla="*/ 1520 w 1928"/>
                <a:gd name="T47" fmla="*/ 33 h 621"/>
                <a:gd name="T48" fmla="*/ 1576 w 1928"/>
                <a:gd name="T49" fmla="*/ 336 h 621"/>
                <a:gd name="T50" fmla="*/ 1632 w 1928"/>
                <a:gd name="T51" fmla="*/ 218 h 621"/>
                <a:gd name="T52" fmla="*/ 1672 w 1928"/>
                <a:gd name="T53" fmla="*/ 255 h 621"/>
                <a:gd name="T54" fmla="*/ 1720 w 1928"/>
                <a:gd name="T55" fmla="*/ 184 h 621"/>
                <a:gd name="T56" fmla="*/ 1760 w 1928"/>
                <a:gd name="T57" fmla="*/ 255 h 621"/>
                <a:gd name="T58" fmla="*/ 1792 w 1928"/>
                <a:gd name="T59" fmla="*/ 449 h 621"/>
                <a:gd name="T60" fmla="*/ 1864 w 1928"/>
                <a:gd name="T61" fmla="*/ 356 h 621"/>
                <a:gd name="T62" fmla="*/ 1888 w 1928"/>
                <a:gd name="T63" fmla="*/ 296 h 621"/>
                <a:gd name="T64" fmla="*/ 1928 w 1928"/>
                <a:gd name="T65" fmla="*/ 307 h 6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8" h="621">
                  <a:moveTo>
                    <a:pt x="0" y="185"/>
                  </a:moveTo>
                  <a:cubicBezTo>
                    <a:pt x="15" y="206"/>
                    <a:pt x="60" y="312"/>
                    <a:pt x="88" y="321"/>
                  </a:cubicBezTo>
                  <a:cubicBezTo>
                    <a:pt x="116" y="330"/>
                    <a:pt x="145" y="256"/>
                    <a:pt x="168" y="237"/>
                  </a:cubicBezTo>
                  <a:cubicBezTo>
                    <a:pt x="191" y="218"/>
                    <a:pt x="212" y="189"/>
                    <a:pt x="224" y="205"/>
                  </a:cubicBezTo>
                  <a:cubicBezTo>
                    <a:pt x="236" y="221"/>
                    <a:pt x="232" y="287"/>
                    <a:pt x="240" y="330"/>
                  </a:cubicBezTo>
                  <a:cubicBezTo>
                    <a:pt x="248" y="373"/>
                    <a:pt x="251" y="462"/>
                    <a:pt x="272" y="464"/>
                  </a:cubicBezTo>
                  <a:cubicBezTo>
                    <a:pt x="293" y="466"/>
                    <a:pt x="339" y="369"/>
                    <a:pt x="368" y="339"/>
                  </a:cubicBezTo>
                  <a:cubicBezTo>
                    <a:pt x="397" y="309"/>
                    <a:pt x="424" y="247"/>
                    <a:pt x="448" y="284"/>
                  </a:cubicBezTo>
                  <a:cubicBezTo>
                    <a:pt x="472" y="321"/>
                    <a:pt x="485" y="510"/>
                    <a:pt x="512" y="561"/>
                  </a:cubicBezTo>
                  <a:cubicBezTo>
                    <a:pt x="539" y="613"/>
                    <a:pt x="584" y="616"/>
                    <a:pt x="608" y="593"/>
                  </a:cubicBezTo>
                  <a:cubicBezTo>
                    <a:pt x="632" y="571"/>
                    <a:pt x="633" y="490"/>
                    <a:pt x="656" y="427"/>
                  </a:cubicBezTo>
                  <a:cubicBezTo>
                    <a:pt x="679" y="364"/>
                    <a:pt x="717" y="259"/>
                    <a:pt x="744" y="217"/>
                  </a:cubicBezTo>
                  <a:cubicBezTo>
                    <a:pt x="771" y="175"/>
                    <a:pt x="791" y="168"/>
                    <a:pt x="816" y="177"/>
                  </a:cubicBezTo>
                  <a:cubicBezTo>
                    <a:pt x="841" y="186"/>
                    <a:pt x="865" y="273"/>
                    <a:pt x="896" y="270"/>
                  </a:cubicBezTo>
                  <a:cubicBezTo>
                    <a:pt x="927" y="267"/>
                    <a:pt x="973" y="156"/>
                    <a:pt x="1000" y="159"/>
                  </a:cubicBezTo>
                  <a:cubicBezTo>
                    <a:pt x="1027" y="161"/>
                    <a:pt x="1035" y="265"/>
                    <a:pt x="1056" y="284"/>
                  </a:cubicBezTo>
                  <a:cubicBezTo>
                    <a:pt x="1077" y="303"/>
                    <a:pt x="1103" y="225"/>
                    <a:pt x="1128" y="273"/>
                  </a:cubicBezTo>
                  <a:cubicBezTo>
                    <a:pt x="1153" y="321"/>
                    <a:pt x="1185" y="529"/>
                    <a:pt x="1208" y="575"/>
                  </a:cubicBezTo>
                  <a:cubicBezTo>
                    <a:pt x="1231" y="621"/>
                    <a:pt x="1243" y="582"/>
                    <a:pt x="1264" y="547"/>
                  </a:cubicBezTo>
                  <a:cubicBezTo>
                    <a:pt x="1285" y="512"/>
                    <a:pt x="1319" y="400"/>
                    <a:pt x="1336" y="362"/>
                  </a:cubicBezTo>
                  <a:cubicBezTo>
                    <a:pt x="1353" y="325"/>
                    <a:pt x="1356" y="311"/>
                    <a:pt x="1368" y="321"/>
                  </a:cubicBezTo>
                  <a:cubicBezTo>
                    <a:pt x="1380" y="331"/>
                    <a:pt x="1399" y="450"/>
                    <a:pt x="1408" y="425"/>
                  </a:cubicBezTo>
                  <a:cubicBezTo>
                    <a:pt x="1417" y="400"/>
                    <a:pt x="1405" y="232"/>
                    <a:pt x="1424" y="168"/>
                  </a:cubicBezTo>
                  <a:cubicBezTo>
                    <a:pt x="1443" y="104"/>
                    <a:pt x="1495" y="0"/>
                    <a:pt x="1520" y="41"/>
                  </a:cubicBezTo>
                  <a:cubicBezTo>
                    <a:pt x="1545" y="82"/>
                    <a:pt x="1557" y="379"/>
                    <a:pt x="1576" y="417"/>
                  </a:cubicBezTo>
                  <a:cubicBezTo>
                    <a:pt x="1595" y="455"/>
                    <a:pt x="1616" y="287"/>
                    <a:pt x="1632" y="270"/>
                  </a:cubicBezTo>
                  <a:cubicBezTo>
                    <a:pt x="1648" y="253"/>
                    <a:pt x="1657" y="323"/>
                    <a:pt x="1672" y="316"/>
                  </a:cubicBezTo>
                  <a:cubicBezTo>
                    <a:pt x="1687" y="309"/>
                    <a:pt x="1705" y="228"/>
                    <a:pt x="1720" y="228"/>
                  </a:cubicBezTo>
                  <a:cubicBezTo>
                    <a:pt x="1735" y="228"/>
                    <a:pt x="1748" y="261"/>
                    <a:pt x="1760" y="316"/>
                  </a:cubicBezTo>
                  <a:cubicBezTo>
                    <a:pt x="1772" y="371"/>
                    <a:pt x="1775" y="536"/>
                    <a:pt x="1792" y="556"/>
                  </a:cubicBezTo>
                  <a:cubicBezTo>
                    <a:pt x="1809" y="577"/>
                    <a:pt x="1848" y="473"/>
                    <a:pt x="1864" y="441"/>
                  </a:cubicBezTo>
                  <a:cubicBezTo>
                    <a:pt x="1880" y="409"/>
                    <a:pt x="1877" y="377"/>
                    <a:pt x="1888" y="367"/>
                  </a:cubicBezTo>
                  <a:cubicBezTo>
                    <a:pt x="1899" y="357"/>
                    <a:pt x="1920" y="378"/>
                    <a:pt x="1928" y="381"/>
                  </a:cubicBezTo>
                </a:path>
              </a:pathLst>
            </a:custGeom>
            <a:noFill/>
            <a:ln w="3810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2480" y="2912"/>
              <a:ext cx="859" cy="658"/>
              <a:chOff x="4272" y="2648"/>
              <a:chExt cx="859" cy="658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 rot="5400000">
                <a:off x="4394" y="2697"/>
                <a:ext cx="588" cy="553"/>
                <a:chOff x="1297" y="794"/>
                <a:chExt cx="3117" cy="1033"/>
              </a:xfrm>
            </p:grpSpPr>
            <p:sp>
              <p:nvSpPr>
                <p:cNvPr id="77" name="Freeform 64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CC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65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CC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Line 66"/>
              <p:cNvSpPr>
                <a:spLocks noChangeShapeType="1"/>
              </p:cNvSpPr>
              <p:nvPr/>
            </p:nvSpPr>
            <p:spPr bwMode="auto">
              <a:xfrm>
                <a:off x="4272" y="2976"/>
                <a:ext cx="85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67"/>
              <p:cNvSpPr>
                <a:spLocks noChangeShapeType="1"/>
              </p:cNvSpPr>
              <p:nvPr/>
            </p:nvSpPr>
            <p:spPr bwMode="auto">
              <a:xfrm>
                <a:off x="4376" y="2648"/>
                <a:ext cx="1" cy="6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Rectangle 68"/>
              <p:cNvSpPr>
                <a:spLocks noChangeArrowheads="1"/>
              </p:cNvSpPr>
              <p:nvPr/>
            </p:nvSpPr>
            <p:spPr bwMode="auto">
              <a:xfrm>
                <a:off x="4430" y="3112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u-HU" b="1" i="1">
                    <a:solidFill>
                      <a:srgbClr val="CC99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hu-HU" b="1" i="1" baseline="-25000">
                    <a:solidFill>
                      <a:srgbClr val="CC99FF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="1" i="1" baseline="-25000">
                  <a:solidFill>
                    <a:srgbClr val="CC99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79" name="Picture 69"/>
          <p:cNvPicPr>
            <a:picLocks noChangeAspect="1" noChangeArrowheads="1"/>
          </p:cNvPicPr>
          <p:nvPr/>
        </p:nvPicPr>
        <p:blipFill>
          <a:blip r:embed="rId2" cstate="print">
            <a:lum bright="-99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1" y="2594227"/>
            <a:ext cx="3948664" cy="274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3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49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8000"/>
                    </a14:imgEffect>
                    <a14:imgEffect>
                      <a14:brightnessContrast bright="-10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26" y="174436"/>
            <a:ext cx="5318635" cy="42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3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6432839" y="3509346"/>
            <a:ext cx="2097087" cy="1553192"/>
            <a:chOff x="6432839" y="3509346"/>
            <a:chExt cx="2097087" cy="1553192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00" contrast="-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32839" y="3509346"/>
              <a:ext cx="2097087" cy="122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4" name="Objektum 23"/>
            <p:cNvGraphicFramePr>
              <a:graphicFrameLocks noChangeAspect="1"/>
            </p:cNvGraphicFramePr>
            <p:nvPr>
              <p:extLst/>
            </p:nvPr>
          </p:nvGraphicFramePr>
          <p:xfrm>
            <a:off x="7773988" y="3722688"/>
            <a:ext cx="59848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6" name="Equation" r:id="rId8" imgW="368280" imgH="203040" progId="Equation.3">
                    <p:embed/>
                  </p:oleObj>
                </mc:Choice>
                <mc:Fallback>
                  <p:oleObj name="Equation" r:id="rId8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-51000" contrast="-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988" y="3722688"/>
                          <a:ext cx="59848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ktum 25"/>
            <p:cNvGraphicFramePr>
              <a:graphicFrameLocks noChangeAspect="1"/>
            </p:cNvGraphicFramePr>
            <p:nvPr>
              <p:extLst/>
            </p:nvPr>
          </p:nvGraphicFramePr>
          <p:xfrm>
            <a:off x="7126288" y="4732338"/>
            <a:ext cx="63976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Equation" r:id="rId10" imgW="393480" imgH="203040" progId="Equation.3">
                    <p:embed/>
                  </p:oleObj>
                </mc:Choice>
                <mc:Fallback>
                  <p:oleObj name="Equation" r:id="rId10" imgW="393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52000" contrast="-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6288" y="4732338"/>
                          <a:ext cx="639762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Egyenes összekötő 26"/>
            <p:cNvCxnSpPr/>
            <p:nvPr/>
          </p:nvCxnSpPr>
          <p:spPr>
            <a:xfrm flipH="1">
              <a:off x="7665053" y="3991559"/>
              <a:ext cx="190832" cy="262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1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445417" y="4012385"/>
            <a:ext cx="4163984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sz="2200" b="1" i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211615" y="215621"/>
            <a:ext cx="815566" cy="4112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22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2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2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22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2696843" y="4085217"/>
            <a:ext cx="5011947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V="1">
            <a:off x="3029558" y="89618"/>
            <a:ext cx="0" cy="4800415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2" name="Freeform 8"/>
          <p:cNvSpPr>
            <a:spLocks/>
          </p:cNvSpPr>
          <p:nvPr/>
        </p:nvSpPr>
        <p:spPr bwMode="auto">
          <a:xfrm rot="5400000">
            <a:off x="3431069" y="1154199"/>
            <a:ext cx="3049333" cy="4395217"/>
          </a:xfrm>
          <a:custGeom>
            <a:avLst/>
            <a:gdLst>
              <a:gd name="T0" fmla="*/ 0 w 2340"/>
              <a:gd name="T1" fmla="*/ 0 h 1644"/>
              <a:gd name="T2" fmla="*/ 252 w 2340"/>
              <a:gd name="T3" fmla="*/ 588 h 1644"/>
              <a:gd name="T4" fmla="*/ 612 w 2340"/>
              <a:gd name="T5" fmla="*/ 1056 h 1644"/>
              <a:gd name="T6" fmla="*/ 1116 w 2340"/>
              <a:gd name="T7" fmla="*/ 1404 h 1644"/>
              <a:gd name="T8" fmla="*/ 1848 w 2340"/>
              <a:gd name="T9" fmla="*/ 1584 h 1644"/>
              <a:gd name="T10" fmla="*/ 2340 w 2340"/>
              <a:gd name="T11" fmla="*/ 1644 h 1644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615 w 10000"/>
              <a:gd name="connsiteY2" fmla="*/ 6423 h 10000"/>
              <a:gd name="connsiteX3" fmla="*/ 4769 w 10000"/>
              <a:gd name="connsiteY3" fmla="*/ 8540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559 w 10000"/>
              <a:gd name="connsiteY2" fmla="*/ 7135 h 10000"/>
              <a:gd name="connsiteX3" fmla="*/ 4769 w 10000"/>
              <a:gd name="connsiteY3" fmla="*/ 8540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1114 w 10000"/>
              <a:gd name="connsiteY1" fmla="*/ 4170 h 10000"/>
              <a:gd name="connsiteX2" fmla="*/ 2559 w 10000"/>
              <a:gd name="connsiteY2" fmla="*/ 7135 h 10000"/>
              <a:gd name="connsiteX3" fmla="*/ 4769 w 10000"/>
              <a:gd name="connsiteY3" fmla="*/ 9062 h 10000"/>
              <a:gd name="connsiteX4" fmla="*/ 7897 w 10000"/>
              <a:gd name="connsiteY4" fmla="*/ 9635 h 10000"/>
              <a:gd name="connsiteX5" fmla="*/ 10000 w 10000"/>
              <a:gd name="connsiteY5" fmla="*/ 10000 h 10000"/>
              <a:gd name="connsiteX0" fmla="*/ 0 w 10000"/>
              <a:gd name="connsiteY0" fmla="*/ 0 h 10067"/>
              <a:gd name="connsiteX1" fmla="*/ 1114 w 10000"/>
              <a:gd name="connsiteY1" fmla="*/ 4170 h 10067"/>
              <a:gd name="connsiteX2" fmla="*/ 2559 w 10000"/>
              <a:gd name="connsiteY2" fmla="*/ 7135 h 10067"/>
              <a:gd name="connsiteX3" fmla="*/ 4769 w 10000"/>
              <a:gd name="connsiteY3" fmla="*/ 9062 h 10067"/>
              <a:gd name="connsiteX4" fmla="*/ 7934 w 10000"/>
              <a:gd name="connsiteY4" fmla="*/ 9967 h 10067"/>
              <a:gd name="connsiteX5" fmla="*/ 10000 w 10000"/>
              <a:gd name="connsiteY5" fmla="*/ 10000 h 10067"/>
              <a:gd name="connsiteX0" fmla="*/ 0 w 10278"/>
              <a:gd name="connsiteY0" fmla="*/ 0 h 10356"/>
              <a:gd name="connsiteX1" fmla="*/ 1114 w 10278"/>
              <a:gd name="connsiteY1" fmla="*/ 4170 h 10356"/>
              <a:gd name="connsiteX2" fmla="*/ 2559 w 10278"/>
              <a:gd name="connsiteY2" fmla="*/ 7135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135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062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7934 w 10278"/>
              <a:gd name="connsiteY4" fmla="*/ 9967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7823 w 10278"/>
              <a:gd name="connsiteY4" fmla="*/ 10109 h 10356"/>
              <a:gd name="connsiteX5" fmla="*/ 10278 w 10278"/>
              <a:gd name="connsiteY5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4769 w 10278"/>
              <a:gd name="connsiteY3" fmla="*/ 9204 h 10356"/>
              <a:gd name="connsiteX4" fmla="*/ 10278 w 10278"/>
              <a:gd name="connsiteY4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5528 w 10278"/>
              <a:gd name="connsiteY3" fmla="*/ 9655 h 10356"/>
              <a:gd name="connsiteX4" fmla="*/ 10278 w 10278"/>
              <a:gd name="connsiteY4" fmla="*/ 10356 h 10356"/>
              <a:gd name="connsiteX0" fmla="*/ 0 w 10278"/>
              <a:gd name="connsiteY0" fmla="*/ 0 h 10356"/>
              <a:gd name="connsiteX1" fmla="*/ 1021 w 10278"/>
              <a:gd name="connsiteY1" fmla="*/ 4479 h 10356"/>
              <a:gd name="connsiteX2" fmla="*/ 2559 w 10278"/>
              <a:gd name="connsiteY2" fmla="*/ 7539 h 10356"/>
              <a:gd name="connsiteX3" fmla="*/ 5528 w 10278"/>
              <a:gd name="connsiteY3" fmla="*/ 9655 h 10356"/>
              <a:gd name="connsiteX4" fmla="*/ 10278 w 10278"/>
              <a:gd name="connsiteY4" fmla="*/ 10356 h 10356"/>
              <a:gd name="connsiteX0" fmla="*/ 0 w 10130"/>
              <a:gd name="connsiteY0" fmla="*/ 0 h 10261"/>
              <a:gd name="connsiteX1" fmla="*/ 873 w 10130"/>
              <a:gd name="connsiteY1" fmla="*/ 4384 h 10261"/>
              <a:gd name="connsiteX2" fmla="*/ 2411 w 10130"/>
              <a:gd name="connsiteY2" fmla="*/ 7444 h 10261"/>
              <a:gd name="connsiteX3" fmla="*/ 5380 w 10130"/>
              <a:gd name="connsiteY3" fmla="*/ 9560 h 10261"/>
              <a:gd name="connsiteX4" fmla="*/ 10130 w 10130"/>
              <a:gd name="connsiteY4" fmla="*/ 10261 h 10261"/>
              <a:gd name="connsiteX0" fmla="*/ 0 w 10130"/>
              <a:gd name="connsiteY0" fmla="*/ 0 h 10261"/>
              <a:gd name="connsiteX1" fmla="*/ 873 w 10130"/>
              <a:gd name="connsiteY1" fmla="*/ 4384 h 10261"/>
              <a:gd name="connsiteX2" fmla="*/ 2411 w 10130"/>
              <a:gd name="connsiteY2" fmla="*/ 7444 h 10261"/>
              <a:gd name="connsiteX3" fmla="*/ 5380 w 10130"/>
              <a:gd name="connsiteY3" fmla="*/ 9560 h 10261"/>
              <a:gd name="connsiteX4" fmla="*/ 10130 w 10130"/>
              <a:gd name="connsiteY4" fmla="*/ 10261 h 10261"/>
              <a:gd name="connsiteX0" fmla="*/ 0 w 9491"/>
              <a:gd name="connsiteY0" fmla="*/ 0 h 10261"/>
              <a:gd name="connsiteX1" fmla="*/ 234 w 9491"/>
              <a:gd name="connsiteY1" fmla="*/ 4384 h 10261"/>
              <a:gd name="connsiteX2" fmla="*/ 1772 w 9491"/>
              <a:gd name="connsiteY2" fmla="*/ 7444 h 10261"/>
              <a:gd name="connsiteX3" fmla="*/ 4741 w 9491"/>
              <a:gd name="connsiteY3" fmla="*/ 9560 h 10261"/>
              <a:gd name="connsiteX4" fmla="*/ 9491 w 9491"/>
              <a:gd name="connsiteY4" fmla="*/ 10261 h 10261"/>
              <a:gd name="connsiteX0" fmla="*/ 0 w 10000"/>
              <a:gd name="connsiteY0" fmla="*/ 0 h 10000"/>
              <a:gd name="connsiteX1" fmla="*/ 247 w 10000"/>
              <a:gd name="connsiteY1" fmla="*/ 4272 h 10000"/>
              <a:gd name="connsiteX2" fmla="*/ 1867 w 10000"/>
              <a:gd name="connsiteY2" fmla="*/ 7255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1867 w 10000"/>
              <a:gd name="connsiteY2" fmla="*/ 7255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48 w 10000"/>
              <a:gd name="connsiteY1" fmla="*/ 4236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027 w 10000"/>
              <a:gd name="connsiteY1" fmla="*/ 4038 h 10000"/>
              <a:gd name="connsiteX2" fmla="*/ 2629 w 10000"/>
              <a:gd name="connsiteY2" fmla="*/ 6788 h 10000"/>
              <a:gd name="connsiteX3" fmla="*/ 4995 w 10000"/>
              <a:gd name="connsiteY3" fmla="*/ 9317 h 10000"/>
              <a:gd name="connsiteX4" fmla="*/ 10000 w 10000"/>
              <a:gd name="connsiteY4" fmla="*/ 10000 h 10000"/>
              <a:gd name="connsiteX0" fmla="*/ 0 w 9504"/>
              <a:gd name="connsiteY0" fmla="*/ 0 h 9946"/>
              <a:gd name="connsiteX1" fmla="*/ 531 w 9504"/>
              <a:gd name="connsiteY1" fmla="*/ 3984 h 9946"/>
              <a:gd name="connsiteX2" fmla="*/ 2133 w 9504"/>
              <a:gd name="connsiteY2" fmla="*/ 6734 h 9946"/>
              <a:gd name="connsiteX3" fmla="*/ 4499 w 9504"/>
              <a:gd name="connsiteY3" fmla="*/ 9263 h 9946"/>
              <a:gd name="connsiteX4" fmla="*/ 9504 w 9504"/>
              <a:gd name="connsiteY4" fmla="*/ 9946 h 9946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244 w 10000"/>
              <a:gd name="connsiteY2" fmla="*/ 6771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244 w 10000"/>
              <a:gd name="connsiteY2" fmla="*/ 6771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34 w 10000"/>
              <a:gd name="connsiteY3" fmla="*/ 9313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2020 w 10000"/>
              <a:gd name="connsiteY2" fmla="*/ 6879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559 w 10000"/>
              <a:gd name="connsiteY1" fmla="*/ 4006 h 10000"/>
              <a:gd name="connsiteX2" fmla="*/ 1852 w 10000"/>
              <a:gd name="connsiteY2" fmla="*/ 6951 h 10000"/>
              <a:gd name="connsiteX3" fmla="*/ 4771 w 10000"/>
              <a:gd name="connsiteY3" fmla="*/ 9439 h 10000"/>
              <a:gd name="connsiteX4" fmla="*/ 10000 w 10000"/>
              <a:gd name="connsiteY4" fmla="*/ 10000 h 10000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439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852 w 10000"/>
              <a:gd name="connsiteY2" fmla="*/ 6951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559 w 10000"/>
              <a:gd name="connsiteY1" fmla="*/ 4006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484 w 10000"/>
              <a:gd name="connsiteY1" fmla="*/ 3428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00"/>
              <a:gd name="connsiteY0" fmla="*/ 0 h 10108"/>
              <a:gd name="connsiteX1" fmla="*/ 353 w 10000"/>
              <a:gd name="connsiteY1" fmla="*/ 3572 h 10108"/>
              <a:gd name="connsiteX2" fmla="*/ 1777 w 10000"/>
              <a:gd name="connsiteY2" fmla="*/ 7023 h 10108"/>
              <a:gd name="connsiteX3" fmla="*/ 4771 w 10000"/>
              <a:gd name="connsiteY3" fmla="*/ 9385 h 10108"/>
              <a:gd name="connsiteX4" fmla="*/ 10000 w 10000"/>
              <a:gd name="connsiteY4" fmla="*/ 10108 h 10108"/>
              <a:gd name="connsiteX0" fmla="*/ 0 w 10056"/>
              <a:gd name="connsiteY0" fmla="*/ 0 h 10108"/>
              <a:gd name="connsiteX1" fmla="*/ 409 w 10056"/>
              <a:gd name="connsiteY1" fmla="*/ 3572 h 10108"/>
              <a:gd name="connsiteX2" fmla="*/ 1833 w 10056"/>
              <a:gd name="connsiteY2" fmla="*/ 7023 h 10108"/>
              <a:gd name="connsiteX3" fmla="*/ 4827 w 10056"/>
              <a:gd name="connsiteY3" fmla="*/ 9385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446 w 10056"/>
              <a:gd name="connsiteY1" fmla="*/ 3969 h 10108"/>
              <a:gd name="connsiteX2" fmla="*/ 1833 w 10056"/>
              <a:gd name="connsiteY2" fmla="*/ 7023 h 10108"/>
              <a:gd name="connsiteX3" fmla="*/ 4827 w 10056"/>
              <a:gd name="connsiteY3" fmla="*/ 9385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446 w 10056"/>
              <a:gd name="connsiteY1" fmla="*/ 3969 h 10108"/>
              <a:gd name="connsiteX2" fmla="*/ 1833 w 10056"/>
              <a:gd name="connsiteY2" fmla="*/ 7023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1833 w 10056"/>
              <a:gd name="connsiteY2" fmla="*/ 7023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2161 w 10056"/>
              <a:gd name="connsiteY2" fmla="*/ 694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2246 w 10056"/>
              <a:gd name="connsiteY2" fmla="*/ 5888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969 h 10108"/>
              <a:gd name="connsiteX2" fmla="*/ 1969 w 10056"/>
              <a:gd name="connsiteY2" fmla="*/ 608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538 w 10056"/>
              <a:gd name="connsiteY1" fmla="*/ 3539 h 10108"/>
              <a:gd name="connsiteX2" fmla="*/ 1969 w 10056"/>
              <a:gd name="connsiteY2" fmla="*/ 6084 h 10108"/>
              <a:gd name="connsiteX3" fmla="*/ 5013 w 10056"/>
              <a:gd name="connsiteY3" fmla="*/ 931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538 w 10056"/>
              <a:gd name="connsiteY1" fmla="*/ 3539 h 10108"/>
              <a:gd name="connsiteX2" fmla="*/ 1969 w 10056"/>
              <a:gd name="connsiteY2" fmla="*/ 608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1969 w 10056"/>
              <a:gd name="connsiteY2" fmla="*/ 608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182 w 10056"/>
              <a:gd name="connsiteY2" fmla="*/ 6064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139 w 10056"/>
              <a:gd name="connsiteY2" fmla="*/ 6181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08 w 10056"/>
              <a:gd name="connsiteY1" fmla="*/ 351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5305 w 10056"/>
              <a:gd name="connsiteY4" fmla="*/ 8818 h 10108"/>
              <a:gd name="connsiteX5" fmla="*/ 10056 w 10056"/>
              <a:gd name="connsiteY5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83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353 w 10056"/>
              <a:gd name="connsiteY3" fmla="*/ 888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353 w 10056"/>
              <a:gd name="connsiteY3" fmla="*/ 8883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246 w 10056"/>
              <a:gd name="connsiteY2" fmla="*/ 6142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793 w 10056"/>
              <a:gd name="connsiteY1" fmla="*/ 3499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056"/>
              <a:gd name="connsiteY0" fmla="*/ 0 h 10108"/>
              <a:gd name="connsiteX1" fmla="*/ 658 w 10056"/>
              <a:gd name="connsiteY1" fmla="*/ 3553 h 10108"/>
              <a:gd name="connsiteX2" fmla="*/ 2072 w 10056"/>
              <a:gd name="connsiteY2" fmla="*/ 6251 h 10108"/>
              <a:gd name="connsiteX3" fmla="*/ 5119 w 10056"/>
              <a:gd name="connsiteY3" fmla="*/ 8942 h 10108"/>
              <a:gd name="connsiteX4" fmla="*/ 10056 w 10056"/>
              <a:gd name="connsiteY4" fmla="*/ 10108 h 10108"/>
              <a:gd name="connsiteX0" fmla="*/ 0 w 10385"/>
              <a:gd name="connsiteY0" fmla="*/ 0 h 10072"/>
              <a:gd name="connsiteX1" fmla="*/ 987 w 10385"/>
              <a:gd name="connsiteY1" fmla="*/ 3517 h 10072"/>
              <a:gd name="connsiteX2" fmla="*/ 2401 w 10385"/>
              <a:gd name="connsiteY2" fmla="*/ 6215 h 10072"/>
              <a:gd name="connsiteX3" fmla="*/ 5448 w 10385"/>
              <a:gd name="connsiteY3" fmla="*/ 8906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448 w 10385"/>
              <a:gd name="connsiteY3" fmla="*/ 8906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583 w 10385"/>
              <a:gd name="connsiteY3" fmla="*/ 8888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370 w 10385"/>
              <a:gd name="connsiteY3" fmla="*/ 8634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5428 w 10385"/>
              <a:gd name="connsiteY3" fmla="*/ 8507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813 w 10385"/>
              <a:gd name="connsiteY1" fmla="*/ 3571 h 10072"/>
              <a:gd name="connsiteX2" fmla="*/ 2401 w 10385"/>
              <a:gd name="connsiteY2" fmla="*/ 6215 h 10072"/>
              <a:gd name="connsiteX3" fmla="*/ 6086 w 10385"/>
              <a:gd name="connsiteY3" fmla="*/ 8833 h 10072"/>
              <a:gd name="connsiteX4" fmla="*/ 10385 w 10385"/>
              <a:gd name="connsiteY4" fmla="*/ 10072 h 10072"/>
              <a:gd name="connsiteX0" fmla="*/ 0 w 10385"/>
              <a:gd name="connsiteY0" fmla="*/ 0 h 10072"/>
              <a:gd name="connsiteX1" fmla="*/ 697 w 10385"/>
              <a:gd name="connsiteY1" fmla="*/ 3607 h 10072"/>
              <a:gd name="connsiteX2" fmla="*/ 2401 w 10385"/>
              <a:gd name="connsiteY2" fmla="*/ 6215 h 10072"/>
              <a:gd name="connsiteX3" fmla="*/ 6086 w 10385"/>
              <a:gd name="connsiteY3" fmla="*/ 8833 h 10072"/>
              <a:gd name="connsiteX4" fmla="*/ 10385 w 10385"/>
              <a:gd name="connsiteY4" fmla="*/ 10072 h 10072"/>
              <a:gd name="connsiteX0" fmla="*/ 0 w 10540"/>
              <a:gd name="connsiteY0" fmla="*/ 0 h 10072"/>
              <a:gd name="connsiteX1" fmla="*/ 852 w 10540"/>
              <a:gd name="connsiteY1" fmla="*/ 3607 h 10072"/>
              <a:gd name="connsiteX2" fmla="*/ 2556 w 10540"/>
              <a:gd name="connsiteY2" fmla="*/ 6215 h 10072"/>
              <a:gd name="connsiteX3" fmla="*/ 6241 w 10540"/>
              <a:gd name="connsiteY3" fmla="*/ 8833 h 10072"/>
              <a:gd name="connsiteX4" fmla="*/ 10540 w 10540"/>
              <a:gd name="connsiteY4" fmla="*/ 10072 h 10072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675"/>
              <a:gd name="connsiteY0" fmla="*/ 0 h 10054"/>
              <a:gd name="connsiteX1" fmla="*/ 987 w 10675"/>
              <a:gd name="connsiteY1" fmla="*/ 3589 h 10054"/>
              <a:gd name="connsiteX2" fmla="*/ 2691 w 10675"/>
              <a:gd name="connsiteY2" fmla="*/ 6197 h 10054"/>
              <a:gd name="connsiteX3" fmla="*/ 6376 w 10675"/>
              <a:gd name="connsiteY3" fmla="*/ 8815 h 10054"/>
              <a:gd name="connsiteX4" fmla="*/ 10675 w 10675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628 w 10316"/>
              <a:gd name="connsiteY1" fmla="*/ 3589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573 w 10316"/>
              <a:gd name="connsiteY1" fmla="*/ 3624 h 10054"/>
              <a:gd name="connsiteX2" fmla="*/ 2332 w 10316"/>
              <a:gd name="connsiteY2" fmla="*/ 6197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573 w 10316"/>
              <a:gd name="connsiteY1" fmla="*/ 3624 h 10054"/>
              <a:gd name="connsiteX2" fmla="*/ 2056 w 10316"/>
              <a:gd name="connsiteY2" fmla="*/ 628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056 w 10316"/>
              <a:gd name="connsiteY2" fmla="*/ 628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6017 w 10316"/>
              <a:gd name="connsiteY3" fmla="*/ 8815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5907 w 10316"/>
              <a:gd name="connsiteY3" fmla="*/ 8991 h 10054"/>
              <a:gd name="connsiteX4" fmla="*/ 10316 w 10316"/>
              <a:gd name="connsiteY4" fmla="*/ 10054 h 10054"/>
              <a:gd name="connsiteX0" fmla="*/ 0 w 10316"/>
              <a:gd name="connsiteY0" fmla="*/ 0 h 10054"/>
              <a:gd name="connsiteX1" fmla="*/ 435 w 10316"/>
              <a:gd name="connsiteY1" fmla="*/ 3624 h 10054"/>
              <a:gd name="connsiteX2" fmla="*/ 2194 w 10316"/>
              <a:gd name="connsiteY2" fmla="*/ 6795 h 10054"/>
              <a:gd name="connsiteX3" fmla="*/ 5907 w 10316"/>
              <a:gd name="connsiteY3" fmla="*/ 8991 h 10054"/>
              <a:gd name="connsiteX4" fmla="*/ 10316 w 10316"/>
              <a:gd name="connsiteY4" fmla="*/ 10054 h 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6" h="10054">
                <a:moveTo>
                  <a:pt x="0" y="0"/>
                </a:moveTo>
                <a:cubicBezTo>
                  <a:pt x="152" y="2412"/>
                  <a:pt x="124" y="2510"/>
                  <a:pt x="435" y="3624"/>
                </a:cubicBezTo>
                <a:cubicBezTo>
                  <a:pt x="746" y="4738"/>
                  <a:pt x="1282" y="5901"/>
                  <a:pt x="2194" y="6795"/>
                </a:cubicBezTo>
                <a:cubicBezTo>
                  <a:pt x="3106" y="7689"/>
                  <a:pt x="4553" y="8448"/>
                  <a:pt x="5907" y="8991"/>
                </a:cubicBezTo>
                <a:cubicBezTo>
                  <a:pt x="7261" y="9534"/>
                  <a:pt x="8939" y="9928"/>
                  <a:pt x="10316" y="1005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cxnSp>
        <p:nvCxnSpPr>
          <p:cNvPr id="53" name="Egyenes összekötő 52"/>
          <p:cNvCxnSpPr/>
          <p:nvPr/>
        </p:nvCxnSpPr>
        <p:spPr>
          <a:xfrm flipH="1">
            <a:off x="3029448" y="2509281"/>
            <a:ext cx="11169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2095998" y="2312943"/>
            <a:ext cx="920085" cy="3189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6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16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600" b="1" i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1600" b="1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16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Egyenes összekötő 54"/>
          <p:cNvCxnSpPr/>
          <p:nvPr/>
        </p:nvCxnSpPr>
        <p:spPr>
          <a:xfrm>
            <a:off x="4137994" y="394418"/>
            <a:ext cx="0" cy="369253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3821515" y="4044839"/>
            <a:ext cx="625887" cy="3189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1600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hu-HU" sz="1600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4136915" y="3001866"/>
            <a:ext cx="469591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4099810" y="2673485"/>
            <a:ext cx="498070" cy="288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3108215" y="1625208"/>
            <a:ext cx="3781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abadkézi sokszög 59"/>
          <p:cNvSpPr/>
          <p:nvPr/>
        </p:nvSpPr>
        <p:spPr>
          <a:xfrm>
            <a:off x="3363403" y="373711"/>
            <a:ext cx="2435308" cy="1208597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61" name="Szabadkézi sokszög 60"/>
          <p:cNvSpPr/>
          <p:nvPr/>
        </p:nvSpPr>
        <p:spPr>
          <a:xfrm>
            <a:off x="3211001" y="583379"/>
            <a:ext cx="2954843" cy="998930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62" name="Szabadkézi sokszög 61"/>
          <p:cNvSpPr/>
          <p:nvPr/>
        </p:nvSpPr>
        <p:spPr>
          <a:xfrm>
            <a:off x="3077651" y="806074"/>
            <a:ext cx="3490128" cy="776234"/>
          </a:xfrm>
          <a:custGeom>
            <a:avLst/>
            <a:gdLst>
              <a:gd name="connsiteX0" fmla="*/ 0 w 2600077"/>
              <a:gd name="connsiteY0" fmla="*/ 1025875 h 1025976"/>
              <a:gd name="connsiteX1" fmla="*/ 612251 w 2600077"/>
              <a:gd name="connsiteY1" fmla="*/ 914557 h 1025976"/>
              <a:gd name="connsiteX2" fmla="*/ 874644 w 2600077"/>
              <a:gd name="connsiteY2" fmla="*/ 350014 h 1025976"/>
              <a:gd name="connsiteX3" fmla="*/ 1304014 w 2600077"/>
              <a:gd name="connsiteY3" fmla="*/ 157 h 1025976"/>
              <a:gd name="connsiteX4" fmla="*/ 1614115 w 2600077"/>
              <a:gd name="connsiteY4" fmla="*/ 389771 h 1025976"/>
              <a:gd name="connsiteX5" fmla="*/ 1789044 w 2600077"/>
              <a:gd name="connsiteY5" fmla="*/ 850946 h 1025976"/>
              <a:gd name="connsiteX6" fmla="*/ 2425148 w 2600077"/>
              <a:gd name="connsiteY6" fmla="*/ 1009972 h 1025976"/>
              <a:gd name="connsiteX7" fmla="*/ 2600077 w 2600077"/>
              <a:gd name="connsiteY7" fmla="*/ 1009972 h 1025976"/>
              <a:gd name="connsiteX0" fmla="*/ 0 w 2600077"/>
              <a:gd name="connsiteY0" fmla="*/ 1035923 h 1038970"/>
              <a:gd name="connsiteX1" fmla="*/ 612251 w 2600077"/>
              <a:gd name="connsiteY1" fmla="*/ 924605 h 1038970"/>
              <a:gd name="connsiteX2" fmla="*/ 962108 w 2600077"/>
              <a:gd name="connsiteY2" fmla="*/ 185134 h 1038970"/>
              <a:gd name="connsiteX3" fmla="*/ 1304014 w 2600077"/>
              <a:gd name="connsiteY3" fmla="*/ 10205 h 1038970"/>
              <a:gd name="connsiteX4" fmla="*/ 1614115 w 2600077"/>
              <a:gd name="connsiteY4" fmla="*/ 399819 h 1038970"/>
              <a:gd name="connsiteX5" fmla="*/ 1789044 w 2600077"/>
              <a:gd name="connsiteY5" fmla="*/ 860994 h 1038970"/>
              <a:gd name="connsiteX6" fmla="*/ 2425148 w 2600077"/>
              <a:gd name="connsiteY6" fmla="*/ 1020020 h 1038970"/>
              <a:gd name="connsiteX7" fmla="*/ 2600077 w 2600077"/>
              <a:gd name="connsiteY7" fmla="*/ 1020020 h 1038970"/>
              <a:gd name="connsiteX0" fmla="*/ 0 w 2600077"/>
              <a:gd name="connsiteY0" fmla="*/ 1026084 h 1029131"/>
              <a:gd name="connsiteX1" fmla="*/ 612251 w 2600077"/>
              <a:gd name="connsiteY1" fmla="*/ 914766 h 1029131"/>
              <a:gd name="connsiteX2" fmla="*/ 962108 w 2600077"/>
              <a:gd name="connsiteY2" fmla="*/ 175295 h 1029131"/>
              <a:gd name="connsiteX3" fmla="*/ 1304014 w 2600077"/>
              <a:gd name="connsiteY3" fmla="*/ 366 h 1029131"/>
              <a:gd name="connsiteX4" fmla="*/ 1614115 w 2600077"/>
              <a:gd name="connsiteY4" fmla="*/ 389980 h 1029131"/>
              <a:gd name="connsiteX5" fmla="*/ 1789044 w 2600077"/>
              <a:gd name="connsiteY5" fmla="*/ 851155 h 1029131"/>
              <a:gd name="connsiteX6" fmla="*/ 2425148 w 2600077"/>
              <a:gd name="connsiteY6" fmla="*/ 1010181 h 1029131"/>
              <a:gd name="connsiteX7" fmla="*/ 2600077 w 2600077"/>
              <a:gd name="connsiteY7" fmla="*/ 1010181 h 1029131"/>
              <a:gd name="connsiteX0" fmla="*/ 0 w 2600077"/>
              <a:gd name="connsiteY0" fmla="*/ 1031114 h 1033020"/>
              <a:gd name="connsiteX1" fmla="*/ 612251 w 2600077"/>
              <a:gd name="connsiteY1" fmla="*/ 919796 h 1033020"/>
              <a:gd name="connsiteX2" fmla="*/ 1009815 w 2600077"/>
              <a:gd name="connsiteY2" fmla="*/ 220081 h 1033020"/>
              <a:gd name="connsiteX3" fmla="*/ 1304014 w 2600077"/>
              <a:gd name="connsiteY3" fmla="*/ 5396 h 1033020"/>
              <a:gd name="connsiteX4" fmla="*/ 1614115 w 2600077"/>
              <a:gd name="connsiteY4" fmla="*/ 395010 h 1033020"/>
              <a:gd name="connsiteX5" fmla="*/ 1789044 w 2600077"/>
              <a:gd name="connsiteY5" fmla="*/ 856185 h 1033020"/>
              <a:gd name="connsiteX6" fmla="*/ 2425148 w 2600077"/>
              <a:gd name="connsiteY6" fmla="*/ 1015211 h 1033020"/>
              <a:gd name="connsiteX7" fmla="*/ 2600077 w 2600077"/>
              <a:gd name="connsiteY7" fmla="*/ 1015211 h 1033020"/>
              <a:gd name="connsiteX0" fmla="*/ 0 w 2600077"/>
              <a:gd name="connsiteY0" fmla="*/ 1032747 h 1034653"/>
              <a:gd name="connsiteX1" fmla="*/ 612251 w 2600077"/>
              <a:gd name="connsiteY1" fmla="*/ 921429 h 1034653"/>
              <a:gd name="connsiteX2" fmla="*/ 1009815 w 2600077"/>
              <a:gd name="connsiteY2" fmla="*/ 221714 h 1034653"/>
              <a:gd name="connsiteX3" fmla="*/ 1304014 w 2600077"/>
              <a:gd name="connsiteY3" fmla="*/ 7029 h 1034653"/>
              <a:gd name="connsiteX4" fmla="*/ 1614115 w 2600077"/>
              <a:gd name="connsiteY4" fmla="*/ 396643 h 1034653"/>
              <a:gd name="connsiteX5" fmla="*/ 1789044 w 2600077"/>
              <a:gd name="connsiteY5" fmla="*/ 857818 h 1034653"/>
              <a:gd name="connsiteX6" fmla="*/ 2425148 w 2600077"/>
              <a:gd name="connsiteY6" fmla="*/ 1016844 h 1034653"/>
              <a:gd name="connsiteX7" fmla="*/ 2600077 w 2600077"/>
              <a:gd name="connsiteY7" fmla="*/ 1016844 h 1034653"/>
              <a:gd name="connsiteX0" fmla="*/ 0 w 2600077"/>
              <a:gd name="connsiteY0" fmla="*/ 1032747 h 1032829"/>
              <a:gd name="connsiteX1" fmla="*/ 612251 w 2600077"/>
              <a:gd name="connsiteY1" fmla="*/ 921429 h 1032829"/>
              <a:gd name="connsiteX2" fmla="*/ 1009815 w 2600077"/>
              <a:gd name="connsiteY2" fmla="*/ 221714 h 1032829"/>
              <a:gd name="connsiteX3" fmla="*/ 1304014 w 2600077"/>
              <a:gd name="connsiteY3" fmla="*/ 7029 h 1032829"/>
              <a:gd name="connsiteX4" fmla="*/ 1614115 w 2600077"/>
              <a:gd name="connsiteY4" fmla="*/ 396643 h 1032829"/>
              <a:gd name="connsiteX5" fmla="*/ 1789044 w 2600077"/>
              <a:gd name="connsiteY5" fmla="*/ 857818 h 1032829"/>
              <a:gd name="connsiteX6" fmla="*/ 2425148 w 2600077"/>
              <a:gd name="connsiteY6" fmla="*/ 1016844 h 1032829"/>
              <a:gd name="connsiteX7" fmla="*/ 2600077 w 2600077"/>
              <a:gd name="connsiteY7" fmla="*/ 1016844 h 1032829"/>
              <a:gd name="connsiteX0" fmla="*/ 0 w 2600077"/>
              <a:gd name="connsiteY0" fmla="*/ 1026013 h 1026095"/>
              <a:gd name="connsiteX1" fmla="*/ 612251 w 2600077"/>
              <a:gd name="connsiteY1" fmla="*/ 914695 h 1026095"/>
              <a:gd name="connsiteX2" fmla="*/ 1009815 w 2600077"/>
              <a:gd name="connsiteY2" fmla="*/ 214980 h 1026095"/>
              <a:gd name="connsiteX3" fmla="*/ 1304014 w 2600077"/>
              <a:gd name="connsiteY3" fmla="*/ 295 h 1026095"/>
              <a:gd name="connsiteX4" fmla="*/ 1558456 w 2600077"/>
              <a:gd name="connsiteY4" fmla="*/ 238835 h 1026095"/>
              <a:gd name="connsiteX5" fmla="*/ 1789044 w 2600077"/>
              <a:gd name="connsiteY5" fmla="*/ 851084 h 1026095"/>
              <a:gd name="connsiteX6" fmla="*/ 2425148 w 2600077"/>
              <a:gd name="connsiteY6" fmla="*/ 1010110 h 1026095"/>
              <a:gd name="connsiteX7" fmla="*/ 2600077 w 2600077"/>
              <a:gd name="connsiteY7" fmla="*/ 1010110 h 102609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789044 w 2600077"/>
              <a:gd name="connsiteY5" fmla="*/ 850828 h 1025839"/>
              <a:gd name="connsiteX6" fmla="*/ 2425148 w 2600077"/>
              <a:gd name="connsiteY6" fmla="*/ 1009854 h 1025839"/>
              <a:gd name="connsiteX7" fmla="*/ 2600077 w 2600077"/>
              <a:gd name="connsiteY7" fmla="*/ 1009854 h 1025839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377440 w 2600077"/>
              <a:gd name="connsiteY6" fmla="*/ 1001906 h 1027415"/>
              <a:gd name="connsiteX7" fmla="*/ 2425148 w 2600077"/>
              <a:gd name="connsiteY7" fmla="*/ 1009854 h 1027415"/>
              <a:gd name="connsiteX8" fmla="*/ 2600077 w 2600077"/>
              <a:gd name="connsiteY8" fmla="*/ 1009854 h 1027415"/>
              <a:gd name="connsiteX0" fmla="*/ 0 w 2600077"/>
              <a:gd name="connsiteY0" fmla="*/ 1025757 h 1027415"/>
              <a:gd name="connsiteX1" fmla="*/ 612251 w 2600077"/>
              <a:gd name="connsiteY1" fmla="*/ 914439 h 1027415"/>
              <a:gd name="connsiteX2" fmla="*/ 1009815 w 2600077"/>
              <a:gd name="connsiteY2" fmla="*/ 214724 h 1027415"/>
              <a:gd name="connsiteX3" fmla="*/ 1304014 w 2600077"/>
              <a:gd name="connsiteY3" fmla="*/ 39 h 1027415"/>
              <a:gd name="connsiteX4" fmla="*/ 1606164 w 2600077"/>
              <a:gd name="connsiteY4" fmla="*/ 222676 h 1027415"/>
              <a:gd name="connsiteX5" fmla="*/ 1884460 w 2600077"/>
              <a:gd name="connsiteY5" fmla="*/ 819023 h 1027415"/>
              <a:gd name="connsiteX6" fmla="*/ 2425148 w 2600077"/>
              <a:gd name="connsiteY6" fmla="*/ 1009854 h 1027415"/>
              <a:gd name="connsiteX7" fmla="*/ 2600077 w 2600077"/>
              <a:gd name="connsiteY7" fmla="*/ 1009854 h 1027415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7 h 1025839"/>
              <a:gd name="connsiteX1" fmla="*/ 612251 w 2600077"/>
              <a:gd name="connsiteY1" fmla="*/ 914439 h 1025839"/>
              <a:gd name="connsiteX2" fmla="*/ 1009815 w 2600077"/>
              <a:gd name="connsiteY2" fmla="*/ 214724 h 1025839"/>
              <a:gd name="connsiteX3" fmla="*/ 1304014 w 2600077"/>
              <a:gd name="connsiteY3" fmla="*/ 39 h 1025839"/>
              <a:gd name="connsiteX4" fmla="*/ 1606164 w 2600077"/>
              <a:gd name="connsiteY4" fmla="*/ 222676 h 1025839"/>
              <a:gd name="connsiteX5" fmla="*/ 1884460 w 2600077"/>
              <a:gd name="connsiteY5" fmla="*/ 819023 h 1025839"/>
              <a:gd name="connsiteX6" fmla="*/ 2600077 w 2600077"/>
              <a:gd name="connsiteY6" fmla="*/ 1009854 h 1025839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750 h 1025832"/>
              <a:gd name="connsiteX1" fmla="*/ 612251 w 2600077"/>
              <a:gd name="connsiteY1" fmla="*/ 914432 h 1025832"/>
              <a:gd name="connsiteX2" fmla="*/ 1009815 w 2600077"/>
              <a:gd name="connsiteY2" fmla="*/ 214717 h 1025832"/>
              <a:gd name="connsiteX3" fmla="*/ 1304014 w 2600077"/>
              <a:gd name="connsiteY3" fmla="*/ 32 h 1025832"/>
              <a:gd name="connsiteX4" fmla="*/ 1606164 w 2600077"/>
              <a:gd name="connsiteY4" fmla="*/ 222669 h 1025832"/>
              <a:gd name="connsiteX5" fmla="*/ 1884460 w 2600077"/>
              <a:gd name="connsiteY5" fmla="*/ 819016 h 1025832"/>
              <a:gd name="connsiteX6" fmla="*/ 2600077 w 2600077"/>
              <a:gd name="connsiteY6" fmla="*/ 1009847 h 1025832"/>
              <a:gd name="connsiteX0" fmla="*/ 0 w 2600077"/>
              <a:gd name="connsiteY0" fmla="*/ 1025836 h 1025918"/>
              <a:gd name="connsiteX1" fmla="*/ 612251 w 2600077"/>
              <a:gd name="connsiteY1" fmla="*/ 914518 h 1025918"/>
              <a:gd name="connsiteX2" fmla="*/ 1009815 w 2600077"/>
              <a:gd name="connsiteY2" fmla="*/ 214803 h 1025918"/>
              <a:gd name="connsiteX3" fmla="*/ 1304014 w 2600077"/>
              <a:gd name="connsiteY3" fmla="*/ 118 h 1025918"/>
              <a:gd name="connsiteX4" fmla="*/ 1558456 w 2600077"/>
              <a:gd name="connsiteY4" fmla="*/ 230707 h 1025918"/>
              <a:gd name="connsiteX5" fmla="*/ 1884460 w 2600077"/>
              <a:gd name="connsiteY5" fmla="*/ 819102 h 1025918"/>
              <a:gd name="connsiteX6" fmla="*/ 2600077 w 2600077"/>
              <a:gd name="connsiteY6" fmla="*/ 1009933 h 1025918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884460 w 2600077"/>
              <a:gd name="connsiteY5" fmla="*/ 819102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836 h 1027742"/>
              <a:gd name="connsiteX1" fmla="*/ 612251 w 2600077"/>
              <a:gd name="connsiteY1" fmla="*/ 914518 h 1027742"/>
              <a:gd name="connsiteX2" fmla="*/ 1057523 w 2600077"/>
              <a:gd name="connsiteY2" fmla="*/ 214803 h 1027742"/>
              <a:gd name="connsiteX3" fmla="*/ 1304014 w 2600077"/>
              <a:gd name="connsiteY3" fmla="*/ 118 h 1027742"/>
              <a:gd name="connsiteX4" fmla="*/ 1558456 w 2600077"/>
              <a:gd name="connsiteY4" fmla="*/ 230707 h 1027742"/>
              <a:gd name="connsiteX5" fmla="*/ 1948071 w 2600077"/>
              <a:gd name="connsiteY5" fmla="*/ 874761 h 1027742"/>
              <a:gd name="connsiteX6" fmla="*/ 2600077 w 2600077"/>
              <a:gd name="connsiteY6" fmla="*/ 1009933 h 1027742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27624"/>
              <a:gd name="connsiteX1" fmla="*/ 612251 w 2600077"/>
              <a:gd name="connsiteY1" fmla="*/ 914400 h 1027624"/>
              <a:gd name="connsiteX2" fmla="*/ 1057523 w 2600077"/>
              <a:gd name="connsiteY2" fmla="*/ 214685 h 1027624"/>
              <a:gd name="connsiteX3" fmla="*/ 1304014 w 2600077"/>
              <a:gd name="connsiteY3" fmla="*/ 0 h 1027624"/>
              <a:gd name="connsiteX4" fmla="*/ 1542553 w 2600077"/>
              <a:gd name="connsiteY4" fmla="*/ 214686 h 1027624"/>
              <a:gd name="connsiteX5" fmla="*/ 1948071 w 2600077"/>
              <a:gd name="connsiteY5" fmla="*/ 874643 h 1027624"/>
              <a:gd name="connsiteX6" fmla="*/ 2600077 w 2600077"/>
              <a:gd name="connsiteY6" fmla="*/ 1009815 h 1027624"/>
              <a:gd name="connsiteX0" fmla="*/ 0 w 2600077"/>
              <a:gd name="connsiteY0" fmla="*/ 1025718 h 1033669"/>
              <a:gd name="connsiteX1" fmla="*/ 612251 w 2600077"/>
              <a:gd name="connsiteY1" fmla="*/ 914400 h 1033669"/>
              <a:gd name="connsiteX2" fmla="*/ 1057523 w 2600077"/>
              <a:gd name="connsiteY2" fmla="*/ 214685 h 1033669"/>
              <a:gd name="connsiteX3" fmla="*/ 1304014 w 2600077"/>
              <a:gd name="connsiteY3" fmla="*/ 0 h 1033669"/>
              <a:gd name="connsiteX4" fmla="*/ 1542553 w 2600077"/>
              <a:gd name="connsiteY4" fmla="*/ 214686 h 1033669"/>
              <a:gd name="connsiteX5" fmla="*/ 1948071 w 2600077"/>
              <a:gd name="connsiteY5" fmla="*/ 874643 h 1033669"/>
              <a:gd name="connsiteX6" fmla="*/ 2600077 w 2600077"/>
              <a:gd name="connsiteY6" fmla="*/ 1033669 h 1033669"/>
              <a:gd name="connsiteX0" fmla="*/ 0 w 2600077"/>
              <a:gd name="connsiteY0" fmla="*/ 1025749 h 1033700"/>
              <a:gd name="connsiteX1" fmla="*/ 612251 w 2600077"/>
              <a:gd name="connsiteY1" fmla="*/ 914431 h 1033700"/>
              <a:gd name="connsiteX2" fmla="*/ 1057523 w 2600077"/>
              <a:gd name="connsiteY2" fmla="*/ 214716 h 1033700"/>
              <a:gd name="connsiteX3" fmla="*/ 1304014 w 2600077"/>
              <a:gd name="connsiteY3" fmla="*/ 31 h 1033700"/>
              <a:gd name="connsiteX4" fmla="*/ 1558456 w 2600077"/>
              <a:gd name="connsiteY4" fmla="*/ 222668 h 1033700"/>
              <a:gd name="connsiteX5" fmla="*/ 1948071 w 2600077"/>
              <a:gd name="connsiteY5" fmla="*/ 874674 h 1033700"/>
              <a:gd name="connsiteX6" fmla="*/ 2600077 w 2600077"/>
              <a:gd name="connsiteY6" fmla="*/ 1033700 h 1033700"/>
              <a:gd name="connsiteX0" fmla="*/ 0 w 2600077"/>
              <a:gd name="connsiteY0" fmla="*/ 1026446 h 1034397"/>
              <a:gd name="connsiteX1" fmla="*/ 612251 w 2600077"/>
              <a:gd name="connsiteY1" fmla="*/ 915128 h 1034397"/>
              <a:gd name="connsiteX2" fmla="*/ 1057523 w 2600077"/>
              <a:gd name="connsiteY2" fmla="*/ 215413 h 1034397"/>
              <a:gd name="connsiteX3" fmla="*/ 1304014 w 2600077"/>
              <a:gd name="connsiteY3" fmla="*/ 728 h 1034397"/>
              <a:gd name="connsiteX4" fmla="*/ 1558456 w 2600077"/>
              <a:gd name="connsiteY4" fmla="*/ 223365 h 1034397"/>
              <a:gd name="connsiteX5" fmla="*/ 1948071 w 2600077"/>
              <a:gd name="connsiteY5" fmla="*/ 875371 h 1034397"/>
              <a:gd name="connsiteX6" fmla="*/ 2600077 w 2600077"/>
              <a:gd name="connsiteY6" fmla="*/ 1034397 h 1034397"/>
              <a:gd name="connsiteX0" fmla="*/ 0 w 2600077"/>
              <a:gd name="connsiteY0" fmla="*/ 1025791 h 1033742"/>
              <a:gd name="connsiteX1" fmla="*/ 612251 w 2600077"/>
              <a:gd name="connsiteY1" fmla="*/ 914473 h 1033742"/>
              <a:gd name="connsiteX2" fmla="*/ 1057523 w 2600077"/>
              <a:gd name="connsiteY2" fmla="*/ 214758 h 1033742"/>
              <a:gd name="connsiteX3" fmla="*/ 1304014 w 2600077"/>
              <a:gd name="connsiteY3" fmla="*/ 73 h 1033742"/>
              <a:gd name="connsiteX4" fmla="*/ 1558456 w 2600077"/>
              <a:gd name="connsiteY4" fmla="*/ 222710 h 1033742"/>
              <a:gd name="connsiteX5" fmla="*/ 1948071 w 2600077"/>
              <a:gd name="connsiteY5" fmla="*/ 874716 h 1033742"/>
              <a:gd name="connsiteX6" fmla="*/ 2600077 w 2600077"/>
              <a:gd name="connsiteY6" fmla="*/ 1033742 h 1033742"/>
              <a:gd name="connsiteX0" fmla="*/ 0 w 2600077"/>
              <a:gd name="connsiteY0" fmla="*/ 1025830 h 1033781"/>
              <a:gd name="connsiteX1" fmla="*/ 612251 w 2600077"/>
              <a:gd name="connsiteY1" fmla="*/ 914512 h 1033781"/>
              <a:gd name="connsiteX2" fmla="*/ 1057523 w 2600077"/>
              <a:gd name="connsiteY2" fmla="*/ 214797 h 1033781"/>
              <a:gd name="connsiteX3" fmla="*/ 1304014 w 2600077"/>
              <a:gd name="connsiteY3" fmla="*/ 112 h 1033781"/>
              <a:gd name="connsiteX4" fmla="*/ 1558456 w 2600077"/>
              <a:gd name="connsiteY4" fmla="*/ 222749 h 1033781"/>
              <a:gd name="connsiteX5" fmla="*/ 1948071 w 2600077"/>
              <a:gd name="connsiteY5" fmla="*/ 874755 h 1033781"/>
              <a:gd name="connsiteX6" fmla="*/ 2600077 w 2600077"/>
              <a:gd name="connsiteY6" fmla="*/ 1033781 h 1033781"/>
              <a:gd name="connsiteX0" fmla="*/ 0 w 2600077"/>
              <a:gd name="connsiteY0" fmla="*/ 1025819 h 1033770"/>
              <a:gd name="connsiteX1" fmla="*/ 612251 w 2600077"/>
              <a:gd name="connsiteY1" fmla="*/ 914501 h 1033770"/>
              <a:gd name="connsiteX2" fmla="*/ 1057523 w 2600077"/>
              <a:gd name="connsiteY2" fmla="*/ 214786 h 1033770"/>
              <a:gd name="connsiteX3" fmla="*/ 1304014 w 2600077"/>
              <a:gd name="connsiteY3" fmla="*/ 101 h 1033770"/>
              <a:gd name="connsiteX4" fmla="*/ 1558456 w 2600077"/>
              <a:gd name="connsiteY4" fmla="*/ 222738 h 1033770"/>
              <a:gd name="connsiteX5" fmla="*/ 1948071 w 2600077"/>
              <a:gd name="connsiteY5" fmla="*/ 874744 h 1033770"/>
              <a:gd name="connsiteX6" fmla="*/ 2600077 w 2600077"/>
              <a:gd name="connsiteY6" fmla="*/ 1033770 h 1033770"/>
              <a:gd name="connsiteX0" fmla="*/ 0 w 2600077"/>
              <a:gd name="connsiteY0" fmla="*/ 1025742 h 1033693"/>
              <a:gd name="connsiteX1" fmla="*/ 612251 w 2600077"/>
              <a:gd name="connsiteY1" fmla="*/ 914424 h 1033693"/>
              <a:gd name="connsiteX2" fmla="*/ 1057523 w 2600077"/>
              <a:gd name="connsiteY2" fmla="*/ 214709 h 1033693"/>
              <a:gd name="connsiteX3" fmla="*/ 1304014 w 2600077"/>
              <a:gd name="connsiteY3" fmla="*/ 24 h 1033693"/>
              <a:gd name="connsiteX4" fmla="*/ 1554123 w 2600077"/>
              <a:gd name="connsiteY4" fmla="*/ 209660 h 1033693"/>
              <a:gd name="connsiteX5" fmla="*/ 1948071 w 2600077"/>
              <a:gd name="connsiteY5" fmla="*/ 874667 h 1033693"/>
              <a:gd name="connsiteX6" fmla="*/ 2600077 w 2600077"/>
              <a:gd name="connsiteY6" fmla="*/ 1033693 h 1033693"/>
              <a:gd name="connsiteX0" fmla="*/ 0 w 2600077"/>
              <a:gd name="connsiteY0" fmla="*/ 1025920 h 1033871"/>
              <a:gd name="connsiteX1" fmla="*/ 612251 w 2600077"/>
              <a:gd name="connsiteY1" fmla="*/ 914602 h 1033871"/>
              <a:gd name="connsiteX2" fmla="*/ 1057523 w 2600077"/>
              <a:gd name="connsiteY2" fmla="*/ 214887 h 1033871"/>
              <a:gd name="connsiteX3" fmla="*/ 1304014 w 2600077"/>
              <a:gd name="connsiteY3" fmla="*/ 202 h 1033871"/>
              <a:gd name="connsiteX4" fmla="*/ 1549789 w 2600077"/>
              <a:gd name="connsiteY4" fmla="*/ 201171 h 1033871"/>
              <a:gd name="connsiteX5" fmla="*/ 1948071 w 2600077"/>
              <a:gd name="connsiteY5" fmla="*/ 874845 h 1033871"/>
              <a:gd name="connsiteX6" fmla="*/ 2600077 w 2600077"/>
              <a:gd name="connsiteY6" fmla="*/ 1033871 h 103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7" h="1033871">
                <a:moveTo>
                  <a:pt x="0" y="1025920"/>
                </a:moveTo>
                <a:cubicBezTo>
                  <a:pt x="233238" y="1026582"/>
                  <a:pt x="435997" y="1049774"/>
                  <a:pt x="612251" y="914602"/>
                </a:cubicBezTo>
                <a:cubicBezTo>
                  <a:pt x="788505" y="779430"/>
                  <a:pt x="942229" y="391141"/>
                  <a:pt x="1057523" y="214887"/>
                </a:cubicBezTo>
                <a:cubicBezTo>
                  <a:pt x="1172817" y="38633"/>
                  <a:pt x="1221970" y="2488"/>
                  <a:pt x="1304014" y="202"/>
                </a:cubicBezTo>
                <a:cubicBezTo>
                  <a:pt x="1386058" y="-2084"/>
                  <a:pt x="1454016" y="12021"/>
                  <a:pt x="1549789" y="201171"/>
                </a:cubicBezTo>
                <a:cubicBezTo>
                  <a:pt x="1645562" y="390321"/>
                  <a:pt x="1773023" y="736062"/>
                  <a:pt x="1948071" y="874845"/>
                </a:cubicBezTo>
                <a:cubicBezTo>
                  <a:pt x="2123119" y="1013628"/>
                  <a:pt x="2323769" y="1033872"/>
                  <a:pt x="2600077" y="10338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63" name="Egyenes összekötő nyíllal 62"/>
          <p:cNvCxnSpPr/>
          <p:nvPr/>
        </p:nvCxnSpPr>
        <p:spPr>
          <a:xfrm>
            <a:off x="4136915" y="3906741"/>
            <a:ext cx="71367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>
            <a:off x="4603758" y="374199"/>
            <a:ext cx="0" cy="36856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4715954" y="570549"/>
            <a:ext cx="0" cy="35173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4844980" y="806169"/>
            <a:ext cx="0" cy="32873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267932" y="3544700"/>
            <a:ext cx="426856" cy="349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4215695" y="3045427"/>
            <a:ext cx="426856" cy="349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b="1" i="1" baseline="-25000" dirty="0" err="1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endParaRPr lang="hu-HU" b="1" baseline="-25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Egyenes összekötő nyíllal 70"/>
          <p:cNvCxnSpPr/>
          <p:nvPr/>
        </p:nvCxnSpPr>
        <p:spPr>
          <a:xfrm>
            <a:off x="4146440" y="3411441"/>
            <a:ext cx="59195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3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/>
          </p:nvPr>
        </p:nvGraphicFramePr>
        <p:xfrm>
          <a:off x="5848350" y="2994996"/>
          <a:ext cx="1772372" cy="44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4" imgW="965160" imgH="228600" progId="Equation.3">
                  <p:embed/>
                </p:oleObj>
              </mc:Choice>
              <mc:Fallback>
                <p:oleObj name="Equation" r:id="rId4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2994996"/>
                        <a:ext cx="1772372" cy="443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/>
          </p:nvPr>
        </p:nvGraphicFramePr>
        <p:xfrm>
          <a:off x="5725642" y="2561463"/>
          <a:ext cx="1676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6" imgW="1002960" imgH="203040" progId="Equation.3">
                  <p:embed/>
                </p:oleObj>
              </mc:Choice>
              <mc:Fallback>
                <p:oleObj name="Equation" r:id="rId6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642" y="2561463"/>
                        <a:ext cx="1676400" cy="34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1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339702" y="1360969"/>
            <a:ext cx="5806188" cy="4018421"/>
            <a:chOff x="831586" y="-29718"/>
            <a:chExt cx="7841769" cy="6276149"/>
          </a:xfrm>
        </p:grpSpPr>
        <p:grpSp>
          <p:nvGrpSpPr>
            <p:cNvPr id="288" name="Group 11"/>
            <p:cNvGrpSpPr>
              <a:grpSpLocks/>
            </p:cNvGrpSpPr>
            <p:nvPr/>
          </p:nvGrpSpPr>
          <p:grpSpPr bwMode="auto">
            <a:xfrm>
              <a:off x="1287432" y="0"/>
              <a:ext cx="6255782" cy="3411939"/>
              <a:chOff x="621" y="2384"/>
              <a:chExt cx="2379" cy="1320"/>
            </a:xfrm>
          </p:grpSpPr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621" y="2469"/>
                <a:ext cx="1920" cy="1026"/>
              </a:xfrm>
              <a:custGeom>
                <a:avLst/>
                <a:gdLst>
                  <a:gd name="T0" fmla="*/ 0 w 1920"/>
                  <a:gd name="T1" fmla="*/ 795 h 1026"/>
                  <a:gd name="T2" fmla="*/ 88 w 1920"/>
                  <a:gd name="T3" fmla="*/ 355 h 1026"/>
                  <a:gd name="T4" fmla="*/ 160 w 1920"/>
                  <a:gd name="T5" fmla="*/ 619 h 1026"/>
                  <a:gd name="T6" fmla="*/ 216 w 1920"/>
                  <a:gd name="T7" fmla="*/ 315 h 1026"/>
                  <a:gd name="T8" fmla="*/ 232 w 1920"/>
                  <a:gd name="T9" fmla="*/ 531 h 1026"/>
                  <a:gd name="T10" fmla="*/ 264 w 1920"/>
                  <a:gd name="T11" fmla="*/ 763 h 1026"/>
                  <a:gd name="T12" fmla="*/ 360 w 1920"/>
                  <a:gd name="T13" fmla="*/ 547 h 1026"/>
                  <a:gd name="T14" fmla="*/ 384 w 1920"/>
                  <a:gd name="T15" fmla="*/ 939 h 1026"/>
                  <a:gd name="T16" fmla="*/ 504 w 1920"/>
                  <a:gd name="T17" fmla="*/ 931 h 1026"/>
                  <a:gd name="T18" fmla="*/ 600 w 1920"/>
                  <a:gd name="T19" fmla="*/ 987 h 1026"/>
                  <a:gd name="T20" fmla="*/ 648 w 1920"/>
                  <a:gd name="T21" fmla="*/ 699 h 1026"/>
                  <a:gd name="T22" fmla="*/ 752 w 1920"/>
                  <a:gd name="T23" fmla="*/ 147 h 1026"/>
                  <a:gd name="T24" fmla="*/ 824 w 1920"/>
                  <a:gd name="T25" fmla="*/ 515 h 1026"/>
                  <a:gd name="T26" fmla="*/ 888 w 1920"/>
                  <a:gd name="T27" fmla="*/ 427 h 1026"/>
                  <a:gd name="T28" fmla="*/ 992 w 1920"/>
                  <a:gd name="T29" fmla="*/ 235 h 1026"/>
                  <a:gd name="T30" fmla="*/ 1048 w 1920"/>
                  <a:gd name="T31" fmla="*/ 451 h 1026"/>
                  <a:gd name="T32" fmla="*/ 1112 w 1920"/>
                  <a:gd name="T33" fmla="*/ 619 h 1026"/>
                  <a:gd name="T34" fmla="*/ 1216 w 1920"/>
                  <a:gd name="T35" fmla="*/ 339 h 1026"/>
                  <a:gd name="T36" fmla="*/ 1256 w 1920"/>
                  <a:gd name="T37" fmla="*/ 907 h 1026"/>
                  <a:gd name="T38" fmla="*/ 1328 w 1920"/>
                  <a:gd name="T39" fmla="*/ 587 h 1026"/>
                  <a:gd name="T40" fmla="*/ 1360 w 1920"/>
                  <a:gd name="T41" fmla="*/ 515 h 1026"/>
                  <a:gd name="T42" fmla="*/ 1392 w 1920"/>
                  <a:gd name="T43" fmla="*/ 635 h 1026"/>
                  <a:gd name="T44" fmla="*/ 1416 w 1920"/>
                  <a:gd name="T45" fmla="*/ 251 h 1026"/>
                  <a:gd name="T46" fmla="*/ 1520 w 1920"/>
                  <a:gd name="T47" fmla="*/ 219 h 1026"/>
                  <a:gd name="T48" fmla="*/ 1584 w 1920"/>
                  <a:gd name="T49" fmla="*/ 35 h 1026"/>
                  <a:gd name="T50" fmla="*/ 1624 w 1920"/>
                  <a:gd name="T51" fmla="*/ 427 h 1026"/>
                  <a:gd name="T52" fmla="*/ 1664 w 1920"/>
                  <a:gd name="T53" fmla="*/ 507 h 1026"/>
                  <a:gd name="T54" fmla="*/ 1712 w 1920"/>
                  <a:gd name="T55" fmla="*/ 355 h 1026"/>
                  <a:gd name="T56" fmla="*/ 1752 w 1920"/>
                  <a:gd name="T57" fmla="*/ 507 h 1026"/>
                  <a:gd name="T58" fmla="*/ 1784 w 1920"/>
                  <a:gd name="T59" fmla="*/ 923 h 1026"/>
                  <a:gd name="T60" fmla="*/ 1856 w 1920"/>
                  <a:gd name="T61" fmla="*/ 723 h 1026"/>
                  <a:gd name="T62" fmla="*/ 1880 w 1920"/>
                  <a:gd name="T63" fmla="*/ 595 h 1026"/>
                  <a:gd name="T64" fmla="*/ 1920 w 1920"/>
                  <a:gd name="T65" fmla="*/ 619 h 10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0" h="1026">
                    <a:moveTo>
                      <a:pt x="0" y="795"/>
                    </a:moveTo>
                    <a:cubicBezTo>
                      <a:pt x="15" y="723"/>
                      <a:pt x="61" y="384"/>
                      <a:pt x="88" y="355"/>
                    </a:cubicBezTo>
                    <a:cubicBezTo>
                      <a:pt x="115" y="326"/>
                      <a:pt x="139" y="626"/>
                      <a:pt x="160" y="619"/>
                    </a:cubicBezTo>
                    <a:cubicBezTo>
                      <a:pt x="181" y="612"/>
                      <a:pt x="204" y="330"/>
                      <a:pt x="216" y="315"/>
                    </a:cubicBezTo>
                    <a:cubicBezTo>
                      <a:pt x="228" y="300"/>
                      <a:pt x="224" y="456"/>
                      <a:pt x="232" y="531"/>
                    </a:cubicBezTo>
                    <a:cubicBezTo>
                      <a:pt x="240" y="606"/>
                      <a:pt x="243" y="760"/>
                      <a:pt x="264" y="763"/>
                    </a:cubicBezTo>
                    <a:cubicBezTo>
                      <a:pt x="285" y="766"/>
                      <a:pt x="340" y="518"/>
                      <a:pt x="360" y="547"/>
                    </a:cubicBezTo>
                    <a:cubicBezTo>
                      <a:pt x="380" y="576"/>
                      <a:pt x="360" y="875"/>
                      <a:pt x="384" y="939"/>
                    </a:cubicBezTo>
                    <a:cubicBezTo>
                      <a:pt x="408" y="1003"/>
                      <a:pt x="468" y="923"/>
                      <a:pt x="504" y="931"/>
                    </a:cubicBezTo>
                    <a:cubicBezTo>
                      <a:pt x="540" y="939"/>
                      <a:pt x="576" y="1026"/>
                      <a:pt x="600" y="987"/>
                    </a:cubicBezTo>
                    <a:cubicBezTo>
                      <a:pt x="624" y="948"/>
                      <a:pt x="623" y="839"/>
                      <a:pt x="648" y="699"/>
                    </a:cubicBezTo>
                    <a:cubicBezTo>
                      <a:pt x="673" y="559"/>
                      <a:pt x="723" y="178"/>
                      <a:pt x="752" y="147"/>
                    </a:cubicBezTo>
                    <a:cubicBezTo>
                      <a:pt x="781" y="116"/>
                      <a:pt x="801" y="468"/>
                      <a:pt x="824" y="515"/>
                    </a:cubicBezTo>
                    <a:cubicBezTo>
                      <a:pt x="847" y="562"/>
                      <a:pt x="860" y="474"/>
                      <a:pt x="888" y="427"/>
                    </a:cubicBezTo>
                    <a:cubicBezTo>
                      <a:pt x="916" y="380"/>
                      <a:pt x="965" y="231"/>
                      <a:pt x="992" y="235"/>
                    </a:cubicBezTo>
                    <a:cubicBezTo>
                      <a:pt x="1019" y="239"/>
                      <a:pt x="1028" y="387"/>
                      <a:pt x="1048" y="451"/>
                    </a:cubicBezTo>
                    <a:cubicBezTo>
                      <a:pt x="1068" y="515"/>
                      <a:pt x="1084" y="638"/>
                      <a:pt x="1112" y="619"/>
                    </a:cubicBezTo>
                    <a:cubicBezTo>
                      <a:pt x="1140" y="600"/>
                      <a:pt x="1192" y="291"/>
                      <a:pt x="1216" y="339"/>
                    </a:cubicBezTo>
                    <a:cubicBezTo>
                      <a:pt x="1240" y="387"/>
                      <a:pt x="1237" y="866"/>
                      <a:pt x="1256" y="907"/>
                    </a:cubicBezTo>
                    <a:cubicBezTo>
                      <a:pt x="1275" y="948"/>
                      <a:pt x="1311" y="652"/>
                      <a:pt x="1328" y="587"/>
                    </a:cubicBezTo>
                    <a:cubicBezTo>
                      <a:pt x="1345" y="522"/>
                      <a:pt x="1349" y="507"/>
                      <a:pt x="1360" y="515"/>
                    </a:cubicBezTo>
                    <a:cubicBezTo>
                      <a:pt x="1371" y="523"/>
                      <a:pt x="1383" y="679"/>
                      <a:pt x="1392" y="635"/>
                    </a:cubicBezTo>
                    <a:cubicBezTo>
                      <a:pt x="1401" y="591"/>
                      <a:pt x="1395" y="320"/>
                      <a:pt x="1416" y="251"/>
                    </a:cubicBezTo>
                    <a:cubicBezTo>
                      <a:pt x="1437" y="182"/>
                      <a:pt x="1492" y="255"/>
                      <a:pt x="1520" y="219"/>
                    </a:cubicBezTo>
                    <a:cubicBezTo>
                      <a:pt x="1548" y="183"/>
                      <a:pt x="1567" y="0"/>
                      <a:pt x="1584" y="35"/>
                    </a:cubicBezTo>
                    <a:cubicBezTo>
                      <a:pt x="1601" y="70"/>
                      <a:pt x="1611" y="348"/>
                      <a:pt x="1624" y="427"/>
                    </a:cubicBezTo>
                    <a:cubicBezTo>
                      <a:pt x="1637" y="506"/>
                      <a:pt x="1649" y="519"/>
                      <a:pt x="1664" y="507"/>
                    </a:cubicBezTo>
                    <a:cubicBezTo>
                      <a:pt x="1679" y="495"/>
                      <a:pt x="1697" y="355"/>
                      <a:pt x="1712" y="355"/>
                    </a:cubicBezTo>
                    <a:cubicBezTo>
                      <a:pt x="1727" y="355"/>
                      <a:pt x="1740" y="412"/>
                      <a:pt x="1752" y="507"/>
                    </a:cubicBezTo>
                    <a:cubicBezTo>
                      <a:pt x="1764" y="602"/>
                      <a:pt x="1767" y="887"/>
                      <a:pt x="1784" y="923"/>
                    </a:cubicBezTo>
                    <a:cubicBezTo>
                      <a:pt x="1801" y="959"/>
                      <a:pt x="1840" y="778"/>
                      <a:pt x="1856" y="723"/>
                    </a:cubicBezTo>
                    <a:cubicBezTo>
                      <a:pt x="1872" y="668"/>
                      <a:pt x="1869" y="612"/>
                      <a:pt x="1880" y="595"/>
                    </a:cubicBezTo>
                    <a:cubicBezTo>
                      <a:pt x="1891" y="578"/>
                      <a:pt x="1912" y="614"/>
                      <a:pt x="1920" y="619"/>
                    </a:cubicBezTo>
                  </a:path>
                </a:pathLst>
              </a:custGeom>
              <a:noFill/>
              <a:ln w="38100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1" name="Group 14"/>
              <p:cNvGrpSpPr>
                <a:grpSpLocks/>
              </p:cNvGrpSpPr>
              <p:nvPr/>
            </p:nvGrpSpPr>
            <p:grpSpPr bwMode="auto">
              <a:xfrm rot="5400000">
                <a:off x="2165" y="2849"/>
                <a:ext cx="1198" cy="396"/>
                <a:chOff x="1297" y="679"/>
                <a:chExt cx="3117" cy="1148"/>
              </a:xfrm>
            </p:grpSpPr>
            <p:sp>
              <p:nvSpPr>
                <p:cNvPr id="294" name="Freeform 15"/>
                <p:cNvSpPr>
                  <a:spLocks/>
                </p:cNvSpPr>
                <p:nvPr/>
              </p:nvSpPr>
              <p:spPr bwMode="auto">
                <a:xfrm>
                  <a:off x="1297" y="684"/>
                  <a:ext cx="1553" cy="1143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 sz="1050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5" name="Freeform 16"/>
                <p:cNvSpPr>
                  <a:spLocks/>
                </p:cNvSpPr>
                <p:nvPr/>
              </p:nvSpPr>
              <p:spPr bwMode="auto">
                <a:xfrm>
                  <a:off x="2850" y="679"/>
                  <a:ext cx="1564" cy="1143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 sz="1050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2" name="Line 17"/>
              <p:cNvSpPr>
                <a:spLocks noChangeShapeType="1"/>
              </p:cNvSpPr>
              <p:nvPr/>
            </p:nvSpPr>
            <p:spPr bwMode="auto">
              <a:xfrm>
                <a:off x="624" y="3044"/>
                <a:ext cx="2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Line 18"/>
              <p:cNvSpPr>
                <a:spLocks noChangeShapeType="1"/>
              </p:cNvSpPr>
              <p:nvPr/>
            </p:nvSpPr>
            <p:spPr bwMode="auto">
              <a:xfrm>
                <a:off x="2537" y="2384"/>
                <a:ext cx="0" cy="1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6" name="Group 28"/>
            <p:cNvGrpSpPr>
              <a:grpSpLocks/>
            </p:cNvGrpSpPr>
            <p:nvPr/>
          </p:nvGrpSpPr>
          <p:grpSpPr bwMode="auto">
            <a:xfrm>
              <a:off x="1288309" y="-355"/>
              <a:ext cx="6615933" cy="2781345"/>
              <a:chOff x="628" y="546"/>
              <a:chExt cx="3845" cy="1582"/>
            </a:xfrm>
          </p:grpSpPr>
          <p:sp>
            <p:nvSpPr>
              <p:cNvPr id="297" name="Rectangle 29"/>
              <p:cNvSpPr>
                <a:spLocks noChangeArrowheads="1"/>
              </p:cNvSpPr>
              <p:nvPr/>
            </p:nvSpPr>
            <p:spPr bwMode="auto">
              <a:xfrm>
                <a:off x="4292" y="1745"/>
                <a:ext cx="5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i="1" dirty="0">
                    <a:solidFill>
                      <a:srgbClr val="46556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sz="1050" u="sng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Line 30"/>
              <p:cNvSpPr>
                <a:spLocks noChangeShapeType="1"/>
              </p:cNvSpPr>
              <p:nvPr/>
            </p:nvSpPr>
            <p:spPr bwMode="auto">
              <a:xfrm flipV="1">
                <a:off x="632" y="546"/>
                <a:ext cx="0" cy="15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Line 31"/>
              <p:cNvSpPr>
                <a:spLocks noChangeShapeType="1"/>
              </p:cNvSpPr>
              <p:nvPr/>
            </p:nvSpPr>
            <p:spPr bwMode="auto">
              <a:xfrm rot="5400000" flipV="1">
                <a:off x="2551" y="-167"/>
                <a:ext cx="0" cy="38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0" name="Text Box 67"/>
            <p:cNvSpPr txBox="1">
              <a:spLocks noChangeArrowheads="1"/>
            </p:cNvSpPr>
            <p:nvPr/>
          </p:nvSpPr>
          <p:spPr bwMode="auto">
            <a:xfrm>
              <a:off x="943898" y="-29718"/>
              <a:ext cx="546212" cy="576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800" i="1" dirty="0" err="1">
                  <a:solidFill>
                    <a:srgbClr val="465562"/>
                  </a:solidFill>
                </a:rPr>
                <a:t>r</a:t>
              </a:r>
              <a:r>
                <a:rPr lang="hu-HU" sz="1800" i="1" baseline="-25000" dirty="0" err="1">
                  <a:solidFill>
                    <a:srgbClr val="465562"/>
                  </a:solidFill>
                </a:rPr>
                <a:t>i</a:t>
              </a:r>
              <a:endParaRPr lang="hu-HU" sz="1800" i="1" dirty="0">
                <a:solidFill>
                  <a:srgbClr val="465562"/>
                </a:solidFill>
              </a:endParaRPr>
            </a:p>
          </p:txBody>
        </p:sp>
        <p:graphicFrame>
          <p:nvGraphicFramePr>
            <p:cNvPr id="311" name="Objektum 310"/>
            <p:cNvGraphicFramePr>
              <a:graphicFrameLocks noChangeAspect="1"/>
            </p:cNvGraphicFramePr>
            <p:nvPr>
              <p:extLst/>
            </p:nvPr>
          </p:nvGraphicFramePr>
          <p:xfrm>
            <a:off x="7548832" y="1530848"/>
            <a:ext cx="57785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4" name="Equation" r:id="rId4" imgW="330120" imgH="203040" progId="Equation.3">
                    <p:embed/>
                  </p:oleObj>
                </mc:Choice>
                <mc:Fallback>
                  <p:oleObj name="Equation" r:id="rId4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8832" y="1530848"/>
                          <a:ext cx="577850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" name="Objektum 311"/>
            <p:cNvGraphicFramePr>
              <a:graphicFrameLocks noChangeAspect="1"/>
            </p:cNvGraphicFramePr>
            <p:nvPr>
              <p:extLst/>
            </p:nvPr>
          </p:nvGraphicFramePr>
          <p:xfrm>
            <a:off x="7109095" y="740273"/>
            <a:ext cx="57626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5" name="Equation" r:id="rId6" imgW="330120" imgH="203040" progId="Equation.3">
                    <p:embed/>
                  </p:oleObj>
                </mc:Choice>
                <mc:Fallback>
                  <p:oleObj name="Equation" r:id="rId6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9095" y="740273"/>
                          <a:ext cx="576262" cy="393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3" name="Egyenes összekötő 312"/>
            <p:cNvCxnSpPr/>
            <p:nvPr/>
          </p:nvCxnSpPr>
          <p:spPr>
            <a:xfrm flipH="1">
              <a:off x="6828344" y="1001034"/>
              <a:ext cx="301957" cy="28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Freeform 12"/>
            <p:cNvSpPr>
              <a:spLocks/>
            </p:cNvSpPr>
            <p:nvPr/>
          </p:nvSpPr>
          <p:spPr bwMode="auto">
            <a:xfrm>
              <a:off x="1310854" y="4105985"/>
              <a:ext cx="5014619" cy="1545712"/>
            </a:xfrm>
            <a:custGeom>
              <a:avLst/>
              <a:gdLst>
                <a:gd name="T0" fmla="*/ 0 w 1920"/>
                <a:gd name="T1" fmla="*/ 795 h 1026"/>
                <a:gd name="T2" fmla="*/ 88 w 1920"/>
                <a:gd name="T3" fmla="*/ 355 h 1026"/>
                <a:gd name="T4" fmla="*/ 160 w 1920"/>
                <a:gd name="T5" fmla="*/ 619 h 1026"/>
                <a:gd name="T6" fmla="*/ 216 w 1920"/>
                <a:gd name="T7" fmla="*/ 315 h 1026"/>
                <a:gd name="T8" fmla="*/ 232 w 1920"/>
                <a:gd name="T9" fmla="*/ 531 h 1026"/>
                <a:gd name="T10" fmla="*/ 264 w 1920"/>
                <a:gd name="T11" fmla="*/ 763 h 1026"/>
                <a:gd name="T12" fmla="*/ 360 w 1920"/>
                <a:gd name="T13" fmla="*/ 547 h 1026"/>
                <a:gd name="T14" fmla="*/ 384 w 1920"/>
                <a:gd name="T15" fmla="*/ 939 h 1026"/>
                <a:gd name="T16" fmla="*/ 504 w 1920"/>
                <a:gd name="T17" fmla="*/ 931 h 1026"/>
                <a:gd name="T18" fmla="*/ 600 w 1920"/>
                <a:gd name="T19" fmla="*/ 987 h 1026"/>
                <a:gd name="T20" fmla="*/ 648 w 1920"/>
                <a:gd name="T21" fmla="*/ 699 h 1026"/>
                <a:gd name="T22" fmla="*/ 752 w 1920"/>
                <a:gd name="T23" fmla="*/ 147 h 1026"/>
                <a:gd name="T24" fmla="*/ 824 w 1920"/>
                <a:gd name="T25" fmla="*/ 515 h 1026"/>
                <a:gd name="T26" fmla="*/ 888 w 1920"/>
                <a:gd name="T27" fmla="*/ 427 h 1026"/>
                <a:gd name="T28" fmla="*/ 992 w 1920"/>
                <a:gd name="T29" fmla="*/ 235 h 1026"/>
                <a:gd name="T30" fmla="*/ 1048 w 1920"/>
                <a:gd name="T31" fmla="*/ 451 h 1026"/>
                <a:gd name="T32" fmla="*/ 1112 w 1920"/>
                <a:gd name="T33" fmla="*/ 619 h 1026"/>
                <a:gd name="T34" fmla="*/ 1216 w 1920"/>
                <a:gd name="T35" fmla="*/ 339 h 1026"/>
                <a:gd name="T36" fmla="*/ 1256 w 1920"/>
                <a:gd name="T37" fmla="*/ 907 h 1026"/>
                <a:gd name="T38" fmla="*/ 1328 w 1920"/>
                <a:gd name="T39" fmla="*/ 587 h 1026"/>
                <a:gd name="T40" fmla="*/ 1360 w 1920"/>
                <a:gd name="T41" fmla="*/ 515 h 1026"/>
                <a:gd name="T42" fmla="*/ 1392 w 1920"/>
                <a:gd name="T43" fmla="*/ 635 h 1026"/>
                <a:gd name="T44" fmla="*/ 1416 w 1920"/>
                <a:gd name="T45" fmla="*/ 251 h 1026"/>
                <a:gd name="T46" fmla="*/ 1520 w 1920"/>
                <a:gd name="T47" fmla="*/ 219 h 1026"/>
                <a:gd name="T48" fmla="*/ 1584 w 1920"/>
                <a:gd name="T49" fmla="*/ 35 h 1026"/>
                <a:gd name="T50" fmla="*/ 1624 w 1920"/>
                <a:gd name="T51" fmla="*/ 427 h 1026"/>
                <a:gd name="T52" fmla="*/ 1664 w 1920"/>
                <a:gd name="T53" fmla="*/ 507 h 1026"/>
                <a:gd name="T54" fmla="*/ 1712 w 1920"/>
                <a:gd name="T55" fmla="*/ 355 h 1026"/>
                <a:gd name="T56" fmla="*/ 1752 w 1920"/>
                <a:gd name="T57" fmla="*/ 507 h 1026"/>
                <a:gd name="T58" fmla="*/ 1784 w 1920"/>
                <a:gd name="T59" fmla="*/ 923 h 1026"/>
                <a:gd name="T60" fmla="*/ 1856 w 1920"/>
                <a:gd name="T61" fmla="*/ 723 h 1026"/>
                <a:gd name="T62" fmla="*/ 1880 w 1920"/>
                <a:gd name="T63" fmla="*/ 595 h 1026"/>
                <a:gd name="T64" fmla="*/ 1920 w 1920"/>
                <a:gd name="T65" fmla="*/ 619 h 10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connsiteX0" fmla="*/ 0 w 10017"/>
                <a:gd name="connsiteY0" fmla="*/ 6736 h 9420"/>
                <a:gd name="connsiteX1" fmla="*/ 475 w 10017"/>
                <a:gd name="connsiteY1" fmla="*/ 3163 h 9420"/>
                <a:gd name="connsiteX2" fmla="*/ 850 w 10017"/>
                <a:gd name="connsiteY2" fmla="*/ 5736 h 9420"/>
                <a:gd name="connsiteX3" fmla="*/ 1142 w 10017"/>
                <a:gd name="connsiteY3" fmla="*/ 2773 h 9420"/>
                <a:gd name="connsiteX4" fmla="*/ 1225 w 10017"/>
                <a:gd name="connsiteY4" fmla="*/ 4878 h 9420"/>
                <a:gd name="connsiteX5" fmla="*/ 1392 w 10017"/>
                <a:gd name="connsiteY5" fmla="*/ 7140 h 9420"/>
                <a:gd name="connsiteX6" fmla="*/ 1892 w 10017"/>
                <a:gd name="connsiteY6" fmla="*/ 5034 h 9420"/>
                <a:gd name="connsiteX7" fmla="*/ 2017 w 10017"/>
                <a:gd name="connsiteY7" fmla="*/ 8855 h 9420"/>
                <a:gd name="connsiteX8" fmla="*/ 2642 w 10017"/>
                <a:gd name="connsiteY8" fmla="*/ 8777 h 9420"/>
                <a:gd name="connsiteX9" fmla="*/ 3142 w 10017"/>
                <a:gd name="connsiteY9" fmla="*/ 9323 h 9420"/>
                <a:gd name="connsiteX10" fmla="*/ 3392 w 10017"/>
                <a:gd name="connsiteY10" fmla="*/ 6516 h 9420"/>
                <a:gd name="connsiteX11" fmla="*/ 3934 w 10017"/>
                <a:gd name="connsiteY11" fmla="*/ 1136 h 9420"/>
                <a:gd name="connsiteX12" fmla="*/ 4309 w 10017"/>
                <a:gd name="connsiteY12" fmla="*/ 4722 h 9420"/>
                <a:gd name="connsiteX13" fmla="*/ 4642 w 10017"/>
                <a:gd name="connsiteY13" fmla="*/ 3865 h 9420"/>
                <a:gd name="connsiteX14" fmla="*/ 5184 w 10017"/>
                <a:gd name="connsiteY14" fmla="*/ 1993 h 9420"/>
                <a:gd name="connsiteX15" fmla="*/ 5475 w 10017"/>
                <a:gd name="connsiteY15" fmla="*/ 4099 h 9420"/>
                <a:gd name="connsiteX16" fmla="*/ 5809 w 10017"/>
                <a:gd name="connsiteY16" fmla="*/ 5736 h 9420"/>
                <a:gd name="connsiteX17" fmla="*/ 6350 w 10017"/>
                <a:gd name="connsiteY17" fmla="*/ 3007 h 9420"/>
                <a:gd name="connsiteX18" fmla="*/ 6559 w 10017"/>
                <a:gd name="connsiteY18" fmla="*/ 8543 h 9420"/>
                <a:gd name="connsiteX19" fmla="*/ 6934 w 10017"/>
                <a:gd name="connsiteY19" fmla="*/ 5424 h 9420"/>
                <a:gd name="connsiteX20" fmla="*/ 7100 w 10017"/>
                <a:gd name="connsiteY20" fmla="*/ 4722 h 9420"/>
                <a:gd name="connsiteX21" fmla="*/ 7267 w 10017"/>
                <a:gd name="connsiteY21" fmla="*/ 5892 h 9420"/>
                <a:gd name="connsiteX22" fmla="*/ 7392 w 10017"/>
                <a:gd name="connsiteY22" fmla="*/ 2149 h 9420"/>
                <a:gd name="connsiteX23" fmla="*/ 7934 w 10017"/>
                <a:gd name="connsiteY23" fmla="*/ 1838 h 9420"/>
                <a:gd name="connsiteX24" fmla="*/ 8267 w 10017"/>
                <a:gd name="connsiteY24" fmla="*/ 44 h 9420"/>
                <a:gd name="connsiteX25" fmla="*/ 8475 w 10017"/>
                <a:gd name="connsiteY25" fmla="*/ 3865 h 9420"/>
                <a:gd name="connsiteX26" fmla="*/ 8684 w 10017"/>
                <a:gd name="connsiteY26" fmla="*/ 4645 h 9420"/>
                <a:gd name="connsiteX27" fmla="*/ 8934 w 10017"/>
                <a:gd name="connsiteY27" fmla="*/ 3163 h 9420"/>
                <a:gd name="connsiteX28" fmla="*/ 9142 w 10017"/>
                <a:gd name="connsiteY28" fmla="*/ 4645 h 9420"/>
                <a:gd name="connsiteX29" fmla="*/ 9309 w 10017"/>
                <a:gd name="connsiteY29" fmla="*/ 8699 h 9420"/>
                <a:gd name="connsiteX30" fmla="*/ 9684 w 10017"/>
                <a:gd name="connsiteY30" fmla="*/ 6750 h 9420"/>
                <a:gd name="connsiteX31" fmla="*/ 9809 w 10017"/>
                <a:gd name="connsiteY31" fmla="*/ 5502 h 9420"/>
                <a:gd name="connsiteX32" fmla="*/ 10017 w 10017"/>
                <a:gd name="connsiteY32" fmla="*/ 5736 h 9420"/>
                <a:gd name="connsiteX0" fmla="*/ 0 w 9932"/>
                <a:gd name="connsiteY0" fmla="*/ 7185 h 9999"/>
                <a:gd name="connsiteX1" fmla="*/ 406 w 9932"/>
                <a:gd name="connsiteY1" fmla="*/ 3357 h 9999"/>
                <a:gd name="connsiteX2" fmla="*/ 781 w 9932"/>
                <a:gd name="connsiteY2" fmla="*/ 6088 h 9999"/>
                <a:gd name="connsiteX3" fmla="*/ 1072 w 9932"/>
                <a:gd name="connsiteY3" fmla="*/ 2943 h 9999"/>
                <a:gd name="connsiteX4" fmla="*/ 1155 w 9932"/>
                <a:gd name="connsiteY4" fmla="*/ 5177 h 9999"/>
                <a:gd name="connsiteX5" fmla="*/ 1322 w 9932"/>
                <a:gd name="connsiteY5" fmla="*/ 7579 h 9999"/>
                <a:gd name="connsiteX6" fmla="*/ 1821 w 9932"/>
                <a:gd name="connsiteY6" fmla="*/ 5343 h 9999"/>
                <a:gd name="connsiteX7" fmla="*/ 1946 w 9932"/>
                <a:gd name="connsiteY7" fmla="*/ 9399 h 9999"/>
                <a:gd name="connsiteX8" fmla="*/ 2570 w 9932"/>
                <a:gd name="connsiteY8" fmla="*/ 9316 h 9999"/>
                <a:gd name="connsiteX9" fmla="*/ 3069 w 9932"/>
                <a:gd name="connsiteY9" fmla="*/ 9896 h 9999"/>
                <a:gd name="connsiteX10" fmla="*/ 3318 w 9932"/>
                <a:gd name="connsiteY10" fmla="*/ 6916 h 9999"/>
                <a:gd name="connsiteX11" fmla="*/ 3859 w 9932"/>
                <a:gd name="connsiteY11" fmla="*/ 1205 h 9999"/>
                <a:gd name="connsiteX12" fmla="*/ 4234 w 9932"/>
                <a:gd name="connsiteY12" fmla="*/ 5012 h 9999"/>
                <a:gd name="connsiteX13" fmla="*/ 4566 w 9932"/>
                <a:gd name="connsiteY13" fmla="*/ 4102 h 9999"/>
                <a:gd name="connsiteX14" fmla="*/ 5107 w 9932"/>
                <a:gd name="connsiteY14" fmla="*/ 2115 h 9999"/>
                <a:gd name="connsiteX15" fmla="*/ 5398 w 9932"/>
                <a:gd name="connsiteY15" fmla="*/ 4350 h 9999"/>
                <a:gd name="connsiteX16" fmla="*/ 5731 w 9932"/>
                <a:gd name="connsiteY16" fmla="*/ 6088 h 9999"/>
                <a:gd name="connsiteX17" fmla="*/ 6271 w 9932"/>
                <a:gd name="connsiteY17" fmla="*/ 3191 h 9999"/>
                <a:gd name="connsiteX18" fmla="*/ 6480 w 9932"/>
                <a:gd name="connsiteY18" fmla="*/ 9068 h 9999"/>
                <a:gd name="connsiteX19" fmla="*/ 6854 w 9932"/>
                <a:gd name="connsiteY19" fmla="*/ 5757 h 9999"/>
                <a:gd name="connsiteX20" fmla="*/ 7020 w 9932"/>
                <a:gd name="connsiteY20" fmla="*/ 5012 h 9999"/>
                <a:gd name="connsiteX21" fmla="*/ 7187 w 9932"/>
                <a:gd name="connsiteY21" fmla="*/ 6254 h 9999"/>
                <a:gd name="connsiteX22" fmla="*/ 7311 w 9932"/>
                <a:gd name="connsiteY22" fmla="*/ 2280 h 9999"/>
                <a:gd name="connsiteX23" fmla="*/ 7853 w 9932"/>
                <a:gd name="connsiteY23" fmla="*/ 1950 h 9999"/>
                <a:gd name="connsiteX24" fmla="*/ 8185 w 9932"/>
                <a:gd name="connsiteY24" fmla="*/ 46 h 9999"/>
                <a:gd name="connsiteX25" fmla="*/ 8393 w 9932"/>
                <a:gd name="connsiteY25" fmla="*/ 4102 h 9999"/>
                <a:gd name="connsiteX26" fmla="*/ 8601 w 9932"/>
                <a:gd name="connsiteY26" fmla="*/ 4930 h 9999"/>
                <a:gd name="connsiteX27" fmla="*/ 8851 w 9932"/>
                <a:gd name="connsiteY27" fmla="*/ 3357 h 9999"/>
                <a:gd name="connsiteX28" fmla="*/ 9058 w 9932"/>
                <a:gd name="connsiteY28" fmla="*/ 4930 h 9999"/>
                <a:gd name="connsiteX29" fmla="*/ 9225 w 9932"/>
                <a:gd name="connsiteY29" fmla="*/ 9234 h 9999"/>
                <a:gd name="connsiteX30" fmla="*/ 9600 w 9932"/>
                <a:gd name="connsiteY30" fmla="*/ 7165 h 9999"/>
                <a:gd name="connsiteX31" fmla="*/ 9724 w 9932"/>
                <a:gd name="connsiteY31" fmla="*/ 5840 h 9999"/>
                <a:gd name="connsiteX32" fmla="*/ 9932 w 9932"/>
                <a:gd name="connsiteY32" fmla="*/ 6088 h 9999"/>
                <a:gd name="connsiteX0" fmla="*/ 0 w 10000"/>
                <a:gd name="connsiteY0" fmla="*/ 7186 h 10000"/>
                <a:gd name="connsiteX1" fmla="*/ 409 w 10000"/>
                <a:gd name="connsiteY1" fmla="*/ 4646 h 10000"/>
                <a:gd name="connsiteX2" fmla="*/ 786 w 10000"/>
                <a:gd name="connsiteY2" fmla="*/ 6089 h 10000"/>
                <a:gd name="connsiteX3" fmla="*/ 1079 w 10000"/>
                <a:gd name="connsiteY3" fmla="*/ 2943 h 10000"/>
                <a:gd name="connsiteX4" fmla="*/ 1163 w 10000"/>
                <a:gd name="connsiteY4" fmla="*/ 5178 h 10000"/>
                <a:gd name="connsiteX5" fmla="*/ 1331 w 10000"/>
                <a:gd name="connsiteY5" fmla="*/ 7580 h 10000"/>
                <a:gd name="connsiteX6" fmla="*/ 1833 w 10000"/>
                <a:gd name="connsiteY6" fmla="*/ 5344 h 10000"/>
                <a:gd name="connsiteX7" fmla="*/ 1959 w 10000"/>
                <a:gd name="connsiteY7" fmla="*/ 9400 h 10000"/>
                <a:gd name="connsiteX8" fmla="*/ 2588 w 10000"/>
                <a:gd name="connsiteY8" fmla="*/ 9317 h 10000"/>
                <a:gd name="connsiteX9" fmla="*/ 3090 w 10000"/>
                <a:gd name="connsiteY9" fmla="*/ 9897 h 10000"/>
                <a:gd name="connsiteX10" fmla="*/ 3341 w 10000"/>
                <a:gd name="connsiteY10" fmla="*/ 6917 h 10000"/>
                <a:gd name="connsiteX11" fmla="*/ 3885 w 10000"/>
                <a:gd name="connsiteY11" fmla="*/ 1205 h 10000"/>
                <a:gd name="connsiteX12" fmla="*/ 4263 w 10000"/>
                <a:gd name="connsiteY12" fmla="*/ 5013 h 10000"/>
                <a:gd name="connsiteX13" fmla="*/ 4597 w 10000"/>
                <a:gd name="connsiteY13" fmla="*/ 4102 h 10000"/>
                <a:gd name="connsiteX14" fmla="*/ 5142 w 10000"/>
                <a:gd name="connsiteY14" fmla="*/ 2115 h 10000"/>
                <a:gd name="connsiteX15" fmla="*/ 5435 w 10000"/>
                <a:gd name="connsiteY15" fmla="*/ 4350 h 10000"/>
                <a:gd name="connsiteX16" fmla="*/ 5770 w 10000"/>
                <a:gd name="connsiteY16" fmla="*/ 6089 h 10000"/>
                <a:gd name="connsiteX17" fmla="*/ 6314 w 10000"/>
                <a:gd name="connsiteY17" fmla="*/ 3191 h 10000"/>
                <a:gd name="connsiteX18" fmla="*/ 6524 w 10000"/>
                <a:gd name="connsiteY18" fmla="*/ 9069 h 10000"/>
                <a:gd name="connsiteX19" fmla="*/ 6901 w 10000"/>
                <a:gd name="connsiteY19" fmla="*/ 5758 h 10000"/>
                <a:gd name="connsiteX20" fmla="*/ 7068 w 10000"/>
                <a:gd name="connsiteY20" fmla="*/ 5013 h 10000"/>
                <a:gd name="connsiteX21" fmla="*/ 7236 w 10000"/>
                <a:gd name="connsiteY21" fmla="*/ 6255 h 10000"/>
                <a:gd name="connsiteX22" fmla="*/ 7361 w 10000"/>
                <a:gd name="connsiteY22" fmla="*/ 2280 h 10000"/>
                <a:gd name="connsiteX23" fmla="*/ 7907 w 10000"/>
                <a:gd name="connsiteY23" fmla="*/ 1950 h 10000"/>
                <a:gd name="connsiteX24" fmla="*/ 8241 w 10000"/>
                <a:gd name="connsiteY24" fmla="*/ 46 h 10000"/>
                <a:gd name="connsiteX25" fmla="*/ 8450 w 10000"/>
                <a:gd name="connsiteY25" fmla="*/ 4102 h 10000"/>
                <a:gd name="connsiteX26" fmla="*/ 8660 w 10000"/>
                <a:gd name="connsiteY26" fmla="*/ 4930 h 10000"/>
                <a:gd name="connsiteX27" fmla="*/ 8912 w 10000"/>
                <a:gd name="connsiteY27" fmla="*/ 3357 h 10000"/>
                <a:gd name="connsiteX28" fmla="*/ 9120 w 10000"/>
                <a:gd name="connsiteY28" fmla="*/ 4930 h 10000"/>
                <a:gd name="connsiteX29" fmla="*/ 9288 w 10000"/>
                <a:gd name="connsiteY29" fmla="*/ 9235 h 10000"/>
                <a:gd name="connsiteX30" fmla="*/ 9666 w 10000"/>
                <a:gd name="connsiteY30" fmla="*/ 7166 h 10000"/>
                <a:gd name="connsiteX31" fmla="*/ 9791 w 10000"/>
                <a:gd name="connsiteY31" fmla="*/ 5841 h 10000"/>
                <a:gd name="connsiteX32" fmla="*/ 10000 w 10000"/>
                <a:gd name="connsiteY32" fmla="*/ 6089 h 10000"/>
                <a:gd name="connsiteX0" fmla="*/ 0 w 10000"/>
                <a:gd name="connsiteY0" fmla="*/ 7186 h 10000"/>
                <a:gd name="connsiteX1" fmla="*/ 409 w 10000"/>
                <a:gd name="connsiteY1" fmla="*/ 4646 h 10000"/>
                <a:gd name="connsiteX2" fmla="*/ 771 w 10000"/>
                <a:gd name="connsiteY2" fmla="*/ 5093 h 10000"/>
                <a:gd name="connsiteX3" fmla="*/ 1079 w 10000"/>
                <a:gd name="connsiteY3" fmla="*/ 2943 h 10000"/>
                <a:gd name="connsiteX4" fmla="*/ 1163 w 10000"/>
                <a:gd name="connsiteY4" fmla="*/ 5178 h 10000"/>
                <a:gd name="connsiteX5" fmla="*/ 1331 w 10000"/>
                <a:gd name="connsiteY5" fmla="*/ 7580 h 10000"/>
                <a:gd name="connsiteX6" fmla="*/ 1833 w 10000"/>
                <a:gd name="connsiteY6" fmla="*/ 5344 h 10000"/>
                <a:gd name="connsiteX7" fmla="*/ 1959 w 10000"/>
                <a:gd name="connsiteY7" fmla="*/ 9400 h 10000"/>
                <a:gd name="connsiteX8" fmla="*/ 2588 w 10000"/>
                <a:gd name="connsiteY8" fmla="*/ 9317 h 10000"/>
                <a:gd name="connsiteX9" fmla="*/ 3090 w 10000"/>
                <a:gd name="connsiteY9" fmla="*/ 9897 h 10000"/>
                <a:gd name="connsiteX10" fmla="*/ 3341 w 10000"/>
                <a:gd name="connsiteY10" fmla="*/ 6917 h 10000"/>
                <a:gd name="connsiteX11" fmla="*/ 3885 w 10000"/>
                <a:gd name="connsiteY11" fmla="*/ 1205 h 10000"/>
                <a:gd name="connsiteX12" fmla="*/ 4263 w 10000"/>
                <a:gd name="connsiteY12" fmla="*/ 5013 h 10000"/>
                <a:gd name="connsiteX13" fmla="*/ 4597 w 10000"/>
                <a:gd name="connsiteY13" fmla="*/ 4102 h 10000"/>
                <a:gd name="connsiteX14" fmla="*/ 5142 w 10000"/>
                <a:gd name="connsiteY14" fmla="*/ 2115 h 10000"/>
                <a:gd name="connsiteX15" fmla="*/ 5435 w 10000"/>
                <a:gd name="connsiteY15" fmla="*/ 4350 h 10000"/>
                <a:gd name="connsiteX16" fmla="*/ 5770 w 10000"/>
                <a:gd name="connsiteY16" fmla="*/ 6089 h 10000"/>
                <a:gd name="connsiteX17" fmla="*/ 6314 w 10000"/>
                <a:gd name="connsiteY17" fmla="*/ 3191 h 10000"/>
                <a:gd name="connsiteX18" fmla="*/ 6524 w 10000"/>
                <a:gd name="connsiteY18" fmla="*/ 9069 h 10000"/>
                <a:gd name="connsiteX19" fmla="*/ 6901 w 10000"/>
                <a:gd name="connsiteY19" fmla="*/ 5758 h 10000"/>
                <a:gd name="connsiteX20" fmla="*/ 7068 w 10000"/>
                <a:gd name="connsiteY20" fmla="*/ 5013 h 10000"/>
                <a:gd name="connsiteX21" fmla="*/ 7236 w 10000"/>
                <a:gd name="connsiteY21" fmla="*/ 6255 h 10000"/>
                <a:gd name="connsiteX22" fmla="*/ 7361 w 10000"/>
                <a:gd name="connsiteY22" fmla="*/ 2280 h 10000"/>
                <a:gd name="connsiteX23" fmla="*/ 7907 w 10000"/>
                <a:gd name="connsiteY23" fmla="*/ 1950 h 10000"/>
                <a:gd name="connsiteX24" fmla="*/ 8241 w 10000"/>
                <a:gd name="connsiteY24" fmla="*/ 46 h 10000"/>
                <a:gd name="connsiteX25" fmla="*/ 8450 w 10000"/>
                <a:gd name="connsiteY25" fmla="*/ 4102 h 10000"/>
                <a:gd name="connsiteX26" fmla="*/ 8660 w 10000"/>
                <a:gd name="connsiteY26" fmla="*/ 4930 h 10000"/>
                <a:gd name="connsiteX27" fmla="*/ 8912 w 10000"/>
                <a:gd name="connsiteY27" fmla="*/ 3357 h 10000"/>
                <a:gd name="connsiteX28" fmla="*/ 9120 w 10000"/>
                <a:gd name="connsiteY28" fmla="*/ 4930 h 10000"/>
                <a:gd name="connsiteX29" fmla="*/ 9288 w 10000"/>
                <a:gd name="connsiteY29" fmla="*/ 9235 h 10000"/>
                <a:gd name="connsiteX30" fmla="*/ 9666 w 10000"/>
                <a:gd name="connsiteY30" fmla="*/ 7166 h 10000"/>
                <a:gd name="connsiteX31" fmla="*/ 9791 w 10000"/>
                <a:gd name="connsiteY31" fmla="*/ 5841 h 10000"/>
                <a:gd name="connsiteX32" fmla="*/ 10000 w 10000"/>
                <a:gd name="connsiteY32" fmla="*/ 6089 h 10000"/>
                <a:gd name="connsiteX0" fmla="*/ 0 w 10000"/>
                <a:gd name="connsiteY0" fmla="*/ 7186 h 10000"/>
                <a:gd name="connsiteX1" fmla="*/ 409 w 10000"/>
                <a:gd name="connsiteY1" fmla="*/ 4646 h 10000"/>
                <a:gd name="connsiteX2" fmla="*/ 771 w 10000"/>
                <a:gd name="connsiteY2" fmla="*/ 5093 h 10000"/>
                <a:gd name="connsiteX3" fmla="*/ 1079 w 10000"/>
                <a:gd name="connsiteY3" fmla="*/ 2533 h 10000"/>
                <a:gd name="connsiteX4" fmla="*/ 1163 w 10000"/>
                <a:gd name="connsiteY4" fmla="*/ 5178 h 10000"/>
                <a:gd name="connsiteX5" fmla="*/ 1331 w 10000"/>
                <a:gd name="connsiteY5" fmla="*/ 7580 h 10000"/>
                <a:gd name="connsiteX6" fmla="*/ 1833 w 10000"/>
                <a:gd name="connsiteY6" fmla="*/ 5344 h 10000"/>
                <a:gd name="connsiteX7" fmla="*/ 1959 w 10000"/>
                <a:gd name="connsiteY7" fmla="*/ 9400 h 10000"/>
                <a:gd name="connsiteX8" fmla="*/ 2588 w 10000"/>
                <a:gd name="connsiteY8" fmla="*/ 9317 h 10000"/>
                <a:gd name="connsiteX9" fmla="*/ 3090 w 10000"/>
                <a:gd name="connsiteY9" fmla="*/ 9897 h 10000"/>
                <a:gd name="connsiteX10" fmla="*/ 3341 w 10000"/>
                <a:gd name="connsiteY10" fmla="*/ 6917 h 10000"/>
                <a:gd name="connsiteX11" fmla="*/ 3885 w 10000"/>
                <a:gd name="connsiteY11" fmla="*/ 1205 h 10000"/>
                <a:gd name="connsiteX12" fmla="*/ 4263 w 10000"/>
                <a:gd name="connsiteY12" fmla="*/ 5013 h 10000"/>
                <a:gd name="connsiteX13" fmla="*/ 4597 w 10000"/>
                <a:gd name="connsiteY13" fmla="*/ 4102 h 10000"/>
                <a:gd name="connsiteX14" fmla="*/ 5142 w 10000"/>
                <a:gd name="connsiteY14" fmla="*/ 2115 h 10000"/>
                <a:gd name="connsiteX15" fmla="*/ 5435 w 10000"/>
                <a:gd name="connsiteY15" fmla="*/ 4350 h 10000"/>
                <a:gd name="connsiteX16" fmla="*/ 5770 w 10000"/>
                <a:gd name="connsiteY16" fmla="*/ 6089 h 10000"/>
                <a:gd name="connsiteX17" fmla="*/ 6314 w 10000"/>
                <a:gd name="connsiteY17" fmla="*/ 3191 h 10000"/>
                <a:gd name="connsiteX18" fmla="*/ 6524 w 10000"/>
                <a:gd name="connsiteY18" fmla="*/ 9069 h 10000"/>
                <a:gd name="connsiteX19" fmla="*/ 6901 w 10000"/>
                <a:gd name="connsiteY19" fmla="*/ 5758 h 10000"/>
                <a:gd name="connsiteX20" fmla="*/ 7068 w 10000"/>
                <a:gd name="connsiteY20" fmla="*/ 5013 h 10000"/>
                <a:gd name="connsiteX21" fmla="*/ 7236 w 10000"/>
                <a:gd name="connsiteY21" fmla="*/ 6255 h 10000"/>
                <a:gd name="connsiteX22" fmla="*/ 7361 w 10000"/>
                <a:gd name="connsiteY22" fmla="*/ 2280 h 10000"/>
                <a:gd name="connsiteX23" fmla="*/ 7907 w 10000"/>
                <a:gd name="connsiteY23" fmla="*/ 1950 h 10000"/>
                <a:gd name="connsiteX24" fmla="*/ 8241 w 10000"/>
                <a:gd name="connsiteY24" fmla="*/ 46 h 10000"/>
                <a:gd name="connsiteX25" fmla="*/ 8450 w 10000"/>
                <a:gd name="connsiteY25" fmla="*/ 4102 h 10000"/>
                <a:gd name="connsiteX26" fmla="*/ 8660 w 10000"/>
                <a:gd name="connsiteY26" fmla="*/ 4930 h 10000"/>
                <a:gd name="connsiteX27" fmla="*/ 8912 w 10000"/>
                <a:gd name="connsiteY27" fmla="*/ 3357 h 10000"/>
                <a:gd name="connsiteX28" fmla="*/ 9120 w 10000"/>
                <a:gd name="connsiteY28" fmla="*/ 4930 h 10000"/>
                <a:gd name="connsiteX29" fmla="*/ 9288 w 10000"/>
                <a:gd name="connsiteY29" fmla="*/ 9235 h 10000"/>
                <a:gd name="connsiteX30" fmla="*/ 9666 w 10000"/>
                <a:gd name="connsiteY30" fmla="*/ 7166 h 10000"/>
                <a:gd name="connsiteX31" fmla="*/ 9791 w 10000"/>
                <a:gd name="connsiteY31" fmla="*/ 5841 h 10000"/>
                <a:gd name="connsiteX32" fmla="*/ 10000 w 10000"/>
                <a:gd name="connsiteY32" fmla="*/ 6089 h 10000"/>
                <a:gd name="connsiteX0" fmla="*/ 0 w 10000"/>
                <a:gd name="connsiteY0" fmla="*/ 7186 h 10000"/>
                <a:gd name="connsiteX1" fmla="*/ 409 w 10000"/>
                <a:gd name="connsiteY1" fmla="*/ 4646 h 10000"/>
                <a:gd name="connsiteX2" fmla="*/ 771 w 10000"/>
                <a:gd name="connsiteY2" fmla="*/ 5093 h 10000"/>
                <a:gd name="connsiteX3" fmla="*/ 1079 w 10000"/>
                <a:gd name="connsiteY3" fmla="*/ 2533 h 10000"/>
                <a:gd name="connsiteX4" fmla="*/ 1163 w 10000"/>
                <a:gd name="connsiteY4" fmla="*/ 5178 h 10000"/>
                <a:gd name="connsiteX5" fmla="*/ 1316 w 10000"/>
                <a:gd name="connsiteY5" fmla="*/ 6203 h 10000"/>
                <a:gd name="connsiteX6" fmla="*/ 1833 w 10000"/>
                <a:gd name="connsiteY6" fmla="*/ 5344 h 10000"/>
                <a:gd name="connsiteX7" fmla="*/ 1959 w 10000"/>
                <a:gd name="connsiteY7" fmla="*/ 9400 h 10000"/>
                <a:gd name="connsiteX8" fmla="*/ 2588 w 10000"/>
                <a:gd name="connsiteY8" fmla="*/ 9317 h 10000"/>
                <a:gd name="connsiteX9" fmla="*/ 3090 w 10000"/>
                <a:gd name="connsiteY9" fmla="*/ 9897 h 10000"/>
                <a:gd name="connsiteX10" fmla="*/ 3341 w 10000"/>
                <a:gd name="connsiteY10" fmla="*/ 6917 h 10000"/>
                <a:gd name="connsiteX11" fmla="*/ 3885 w 10000"/>
                <a:gd name="connsiteY11" fmla="*/ 1205 h 10000"/>
                <a:gd name="connsiteX12" fmla="*/ 4263 w 10000"/>
                <a:gd name="connsiteY12" fmla="*/ 5013 h 10000"/>
                <a:gd name="connsiteX13" fmla="*/ 4597 w 10000"/>
                <a:gd name="connsiteY13" fmla="*/ 4102 h 10000"/>
                <a:gd name="connsiteX14" fmla="*/ 5142 w 10000"/>
                <a:gd name="connsiteY14" fmla="*/ 2115 h 10000"/>
                <a:gd name="connsiteX15" fmla="*/ 5435 w 10000"/>
                <a:gd name="connsiteY15" fmla="*/ 4350 h 10000"/>
                <a:gd name="connsiteX16" fmla="*/ 5770 w 10000"/>
                <a:gd name="connsiteY16" fmla="*/ 6089 h 10000"/>
                <a:gd name="connsiteX17" fmla="*/ 6314 w 10000"/>
                <a:gd name="connsiteY17" fmla="*/ 3191 h 10000"/>
                <a:gd name="connsiteX18" fmla="*/ 6524 w 10000"/>
                <a:gd name="connsiteY18" fmla="*/ 9069 h 10000"/>
                <a:gd name="connsiteX19" fmla="*/ 6901 w 10000"/>
                <a:gd name="connsiteY19" fmla="*/ 5758 h 10000"/>
                <a:gd name="connsiteX20" fmla="*/ 7068 w 10000"/>
                <a:gd name="connsiteY20" fmla="*/ 5013 h 10000"/>
                <a:gd name="connsiteX21" fmla="*/ 7236 w 10000"/>
                <a:gd name="connsiteY21" fmla="*/ 6255 h 10000"/>
                <a:gd name="connsiteX22" fmla="*/ 7361 w 10000"/>
                <a:gd name="connsiteY22" fmla="*/ 2280 h 10000"/>
                <a:gd name="connsiteX23" fmla="*/ 7907 w 10000"/>
                <a:gd name="connsiteY23" fmla="*/ 1950 h 10000"/>
                <a:gd name="connsiteX24" fmla="*/ 8241 w 10000"/>
                <a:gd name="connsiteY24" fmla="*/ 46 h 10000"/>
                <a:gd name="connsiteX25" fmla="*/ 8450 w 10000"/>
                <a:gd name="connsiteY25" fmla="*/ 4102 h 10000"/>
                <a:gd name="connsiteX26" fmla="*/ 8660 w 10000"/>
                <a:gd name="connsiteY26" fmla="*/ 4930 h 10000"/>
                <a:gd name="connsiteX27" fmla="*/ 8912 w 10000"/>
                <a:gd name="connsiteY27" fmla="*/ 3357 h 10000"/>
                <a:gd name="connsiteX28" fmla="*/ 9120 w 10000"/>
                <a:gd name="connsiteY28" fmla="*/ 4930 h 10000"/>
                <a:gd name="connsiteX29" fmla="*/ 9288 w 10000"/>
                <a:gd name="connsiteY29" fmla="*/ 9235 h 10000"/>
                <a:gd name="connsiteX30" fmla="*/ 9666 w 10000"/>
                <a:gd name="connsiteY30" fmla="*/ 7166 h 10000"/>
                <a:gd name="connsiteX31" fmla="*/ 9791 w 10000"/>
                <a:gd name="connsiteY31" fmla="*/ 5841 h 10000"/>
                <a:gd name="connsiteX32" fmla="*/ 10000 w 10000"/>
                <a:gd name="connsiteY32" fmla="*/ 6089 h 10000"/>
                <a:gd name="connsiteX0" fmla="*/ 0 w 10000"/>
                <a:gd name="connsiteY0" fmla="*/ 7186 h 10000"/>
                <a:gd name="connsiteX1" fmla="*/ 409 w 10000"/>
                <a:gd name="connsiteY1" fmla="*/ 4646 h 10000"/>
                <a:gd name="connsiteX2" fmla="*/ 771 w 10000"/>
                <a:gd name="connsiteY2" fmla="*/ 5093 h 10000"/>
                <a:gd name="connsiteX3" fmla="*/ 1079 w 10000"/>
                <a:gd name="connsiteY3" fmla="*/ 2533 h 10000"/>
                <a:gd name="connsiteX4" fmla="*/ 1163 w 10000"/>
                <a:gd name="connsiteY4" fmla="*/ 5178 h 10000"/>
                <a:gd name="connsiteX5" fmla="*/ 1316 w 10000"/>
                <a:gd name="connsiteY5" fmla="*/ 6203 h 10000"/>
                <a:gd name="connsiteX6" fmla="*/ 1833 w 10000"/>
                <a:gd name="connsiteY6" fmla="*/ 6399 h 10000"/>
                <a:gd name="connsiteX7" fmla="*/ 1959 w 10000"/>
                <a:gd name="connsiteY7" fmla="*/ 9400 h 10000"/>
                <a:gd name="connsiteX8" fmla="*/ 2588 w 10000"/>
                <a:gd name="connsiteY8" fmla="*/ 9317 h 10000"/>
                <a:gd name="connsiteX9" fmla="*/ 3090 w 10000"/>
                <a:gd name="connsiteY9" fmla="*/ 9897 h 10000"/>
                <a:gd name="connsiteX10" fmla="*/ 3341 w 10000"/>
                <a:gd name="connsiteY10" fmla="*/ 6917 h 10000"/>
                <a:gd name="connsiteX11" fmla="*/ 3885 w 10000"/>
                <a:gd name="connsiteY11" fmla="*/ 1205 h 10000"/>
                <a:gd name="connsiteX12" fmla="*/ 4263 w 10000"/>
                <a:gd name="connsiteY12" fmla="*/ 5013 h 10000"/>
                <a:gd name="connsiteX13" fmla="*/ 4597 w 10000"/>
                <a:gd name="connsiteY13" fmla="*/ 4102 h 10000"/>
                <a:gd name="connsiteX14" fmla="*/ 5142 w 10000"/>
                <a:gd name="connsiteY14" fmla="*/ 2115 h 10000"/>
                <a:gd name="connsiteX15" fmla="*/ 5435 w 10000"/>
                <a:gd name="connsiteY15" fmla="*/ 4350 h 10000"/>
                <a:gd name="connsiteX16" fmla="*/ 5770 w 10000"/>
                <a:gd name="connsiteY16" fmla="*/ 6089 h 10000"/>
                <a:gd name="connsiteX17" fmla="*/ 6314 w 10000"/>
                <a:gd name="connsiteY17" fmla="*/ 3191 h 10000"/>
                <a:gd name="connsiteX18" fmla="*/ 6524 w 10000"/>
                <a:gd name="connsiteY18" fmla="*/ 9069 h 10000"/>
                <a:gd name="connsiteX19" fmla="*/ 6901 w 10000"/>
                <a:gd name="connsiteY19" fmla="*/ 5758 h 10000"/>
                <a:gd name="connsiteX20" fmla="*/ 7068 w 10000"/>
                <a:gd name="connsiteY20" fmla="*/ 5013 h 10000"/>
                <a:gd name="connsiteX21" fmla="*/ 7236 w 10000"/>
                <a:gd name="connsiteY21" fmla="*/ 6255 h 10000"/>
                <a:gd name="connsiteX22" fmla="*/ 7361 w 10000"/>
                <a:gd name="connsiteY22" fmla="*/ 2280 h 10000"/>
                <a:gd name="connsiteX23" fmla="*/ 7907 w 10000"/>
                <a:gd name="connsiteY23" fmla="*/ 1950 h 10000"/>
                <a:gd name="connsiteX24" fmla="*/ 8241 w 10000"/>
                <a:gd name="connsiteY24" fmla="*/ 46 h 10000"/>
                <a:gd name="connsiteX25" fmla="*/ 8450 w 10000"/>
                <a:gd name="connsiteY25" fmla="*/ 4102 h 10000"/>
                <a:gd name="connsiteX26" fmla="*/ 8660 w 10000"/>
                <a:gd name="connsiteY26" fmla="*/ 4930 h 10000"/>
                <a:gd name="connsiteX27" fmla="*/ 8912 w 10000"/>
                <a:gd name="connsiteY27" fmla="*/ 3357 h 10000"/>
                <a:gd name="connsiteX28" fmla="*/ 9120 w 10000"/>
                <a:gd name="connsiteY28" fmla="*/ 4930 h 10000"/>
                <a:gd name="connsiteX29" fmla="*/ 9288 w 10000"/>
                <a:gd name="connsiteY29" fmla="*/ 9235 h 10000"/>
                <a:gd name="connsiteX30" fmla="*/ 9666 w 10000"/>
                <a:gd name="connsiteY30" fmla="*/ 7166 h 10000"/>
                <a:gd name="connsiteX31" fmla="*/ 9791 w 10000"/>
                <a:gd name="connsiteY31" fmla="*/ 5841 h 10000"/>
                <a:gd name="connsiteX32" fmla="*/ 10000 w 10000"/>
                <a:gd name="connsiteY32" fmla="*/ 6089 h 10000"/>
                <a:gd name="connsiteX0" fmla="*/ 0 w 10000"/>
                <a:gd name="connsiteY0" fmla="*/ 7186 h 10010"/>
                <a:gd name="connsiteX1" fmla="*/ 409 w 10000"/>
                <a:gd name="connsiteY1" fmla="*/ 4646 h 10010"/>
                <a:gd name="connsiteX2" fmla="*/ 771 w 10000"/>
                <a:gd name="connsiteY2" fmla="*/ 5093 h 10010"/>
                <a:gd name="connsiteX3" fmla="*/ 1079 w 10000"/>
                <a:gd name="connsiteY3" fmla="*/ 2533 h 10010"/>
                <a:gd name="connsiteX4" fmla="*/ 1163 w 10000"/>
                <a:gd name="connsiteY4" fmla="*/ 5178 h 10010"/>
                <a:gd name="connsiteX5" fmla="*/ 1316 w 10000"/>
                <a:gd name="connsiteY5" fmla="*/ 6203 h 10010"/>
                <a:gd name="connsiteX6" fmla="*/ 1833 w 10000"/>
                <a:gd name="connsiteY6" fmla="*/ 6399 h 10010"/>
                <a:gd name="connsiteX7" fmla="*/ 1959 w 10000"/>
                <a:gd name="connsiteY7" fmla="*/ 8697 h 10010"/>
                <a:gd name="connsiteX8" fmla="*/ 2588 w 10000"/>
                <a:gd name="connsiteY8" fmla="*/ 9317 h 10010"/>
                <a:gd name="connsiteX9" fmla="*/ 3090 w 10000"/>
                <a:gd name="connsiteY9" fmla="*/ 9897 h 10010"/>
                <a:gd name="connsiteX10" fmla="*/ 3341 w 10000"/>
                <a:gd name="connsiteY10" fmla="*/ 6917 h 10010"/>
                <a:gd name="connsiteX11" fmla="*/ 3885 w 10000"/>
                <a:gd name="connsiteY11" fmla="*/ 1205 h 10010"/>
                <a:gd name="connsiteX12" fmla="*/ 4263 w 10000"/>
                <a:gd name="connsiteY12" fmla="*/ 5013 h 10010"/>
                <a:gd name="connsiteX13" fmla="*/ 4597 w 10000"/>
                <a:gd name="connsiteY13" fmla="*/ 4102 h 10010"/>
                <a:gd name="connsiteX14" fmla="*/ 5142 w 10000"/>
                <a:gd name="connsiteY14" fmla="*/ 2115 h 10010"/>
                <a:gd name="connsiteX15" fmla="*/ 5435 w 10000"/>
                <a:gd name="connsiteY15" fmla="*/ 4350 h 10010"/>
                <a:gd name="connsiteX16" fmla="*/ 5770 w 10000"/>
                <a:gd name="connsiteY16" fmla="*/ 6089 h 10010"/>
                <a:gd name="connsiteX17" fmla="*/ 6314 w 10000"/>
                <a:gd name="connsiteY17" fmla="*/ 3191 h 10010"/>
                <a:gd name="connsiteX18" fmla="*/ 6524 w 10000"/>
                <a:gd name="connsiteY18" fmla="*/ 9069 h 10010"/>
                <a:gd name="connsiteX19" fmla="*/ 6901 w 10000"/>
                <a:gd name="connsiteY19" fmla="*/ 5758 h 10010"/>
                <a:gd name="connsiteX20" fmla="*/ 7068 w 10000"/>
                <a:gd name="connsiteY20" fmla="*/ 5013 h 10010"/>
                <a:gd name="connsiteX21" fmla="*/ 7236 w 10000"/>
                <a:gd name="connsiteY21" fmla="*/ 6255 h 10010"/>
                <a:gd name="connsiteX22" fmla="*/ 7361 w 10000"/>
                <a:gd name="connsiteY22" fmla="*/ 2280 h 10010"/>
                <a:gd name="connsiteX23" fmla="*/ 7907 w 10000"/>
                <a:gd name="connsiteY23" fmla="*/ 1950 h 10010"/>
                <a:gd name="connsiteX24" fmla="*/ 8241 w 10000"/>
                <a:gd name="connsiteY24" fmla="*/ 46 h 10010"/>
                <a:gd name="connsiteX25" fmla="*/ 8450 w 10000"/>
                <a:gd name="connsiteY25" fmla="*/ 4102 h 10010"/>
                <a:gd name="connsiteX26" fmla="*/ 8660 w 10000"/>
                <a:gd name="connsiteY26" fmla="*/ 4930 h 10010"/>
                <a:gd name="connsiteX27" fmla="*/ 8912 w 10000"/>
                <a:gd name="connsiteY27" fmla="*/ 3357 h 10010"/>
                <a:gd name="connsiteX28" fmla="*/ 9120 w 10000"/>
                <a:gd name="connsiteY28" fmla="*/ 4930 h 10010"/>
                <a:gd name="connsiteX29" fmla="*/ 9288 w 10000"/>
                <a:gd name="connsiteY29" fmla="*/ 9235 h 10010"/>
                <a:gd name="connsiteX30" fmla="*/ 9666 w 10000"/>
                <a:gd name="connsiteY30" fmla="*/ 7166 h 10010"/>
                <a:gd name="connsiteX31" fmla="*/ 9791 w 10000"/>
                <a:gd name="connsiteY31" fmla="*/ 5841 h 10010"/>
                <a:gd name="connsiteX32" fmla="*/ 10000 w 10000"/>
                <a:gd name="connsiteY32" fmla="*/ 6089 h 10010"/>
                <a:gd name="connsiteX0" fmla="*/ 0 w 10000"/>
                <a:gd name="connsiteY0" fmla="*/ 7186 h 9901"/>
                <a:gd name="connsiteX1" fmla="*/ 409 w 10000"/>
                <a:gd name="connsiteY1" fmla="*/ 4646 h 9901"/>
                <a:gd name="connsiteX2" fmla="*/ 771 w 10000"/>
                <a:gd name="connsiteY2" fmla="*/ 5093 h 9901"/>
                <a:gd name="connsiteX3" fmla="*/ 1079 w 10000"/>
                <a:gd name="connsiteY3" fmla="*/ 2533 h 9901"/>
                <a:gd name="connsiteX4" fmla="*/ 1163 w 10000"/>
                <a:gd name="connsiteY4" fmla="*/ 5178 h 9901"/>
                <a:gd name="connsiteX5" fmla="*/ 1316 w 10000"/>
                <a:gd name="connsiteY5" fmla="*/ 6203 h 9901"/>
                <a:gd name="connsiteX6" fmla="*/ 1833 w 10000"/>
                <a:gd name="connsiteY6" fmla="*/ 6399 h 9901"/>
                <a:gd name="connsiteX7" fmla="*/ 1959 w 10000"/>
                <a:gd name="connsiteY7" fmla="*/ 8697 h 9901"/>
                <a:gd name="connsiteX8" fmla="*/ 2559 w 10000"/>
                <a:gd name="connsiteY8" fmla="*/ 7618 h 9901"/>
                <a:gd name="connsiteX9" fmla="*/ 3090 w 10000"/>
                <a:gd name="connsiteY9" fmla="*/ 9897 h 9901"/>
                <a:gd name="connsiteX10" fmla="*/ 3341 w 10000"/>
                <a:gd name="connsiteY10" fmla="*/ 6917 h 9901"/>
                <a:gd name="connsiteX11" fmla="*/ 3885 w 10000"/>
                <a:gd name="connsiteY11" fmla="*/ 1205 h 9901"/>
                <a:gd name="connsiteX12" fmla="*/ 4263 w 10000"/>
                <a:gd name="connsiteY12" fmla="*/ 5013 h 9901"/>
                <a:gd name="connsiteX13" fmla="*/ 4597 w 10000"/>
                <a:gd name="connsiteY13" fmla="*/ 4102 h 9901"/>
                <a:gd name="connsiteX14" fmla="*/ 5142 w 10000"/>
                <a:gd name="connsiteY14" fmla="*/ 2115 h 9901"/>
                <a:gd name="connsiteX15" fmla="*/ 5435 w 10000"/>
                <a:gd name="connsiteY15" fmla="*/ 4350 h 9901"/>
                <a:gd name="connsiteX16" fmla="*/ 5770 w 10000"/>
                <a:gd name="connsiteY16" fmla="*/ 6089 h 9901"/>
                <a:gd name="connsiteX17" fmla="*/ 6314 w 10000"/>
                <a:gd name="connsiteY17" fmla="*/ 3191 h 9901"/>
                <a:gd name="connsiteX18" fmla="*/ 6524 w 10000"/>
                <a:gd name="connsiteY18" fmla="*/ 9069 h 9901"/>
                <a:gd name="connsiteX19" fmla="*/ 6901 w 10000"/>
                <a:gd name="connsiteY19" fmla="*/ 5758 h 9901"/>
                <a:gd name="connsiteX20" fmla="*/ 7068 w 10000"/>
                <a:gd name="connsiteY20" fmla="*/ 5013 h 9901"/>
                <a:gd name="connsiteX21" fmla="*/ 7236 w 10000"/>
                <a:gd name="connsiteY21" fmla="*/ 6255 h 9901"/>
                <a:gd name="connsiteX22" fmla="*/ 7361 w 10000"/>
                <a:gd name="connsiteY22" fmla="*/ 2280 h 9901"/>
                <a:gd name="connsiteX23" fmla="*/ 7907 w 10000"/>
                <a:gd name="connsiteY23" fmla="*/ 1950 h 9901"/>
                <a:gd name="connsiteX24" fmla="*/ 8241 w 10000"/>
                <a:gd name="connsiteY24" fmla="*/ 46 h 9901"/>
                <a:gd name="connsiteX25" fmla="*/ 8450 w 10000"/>
                <a:gd name="connsiteY25" fmla="*/ 4102 h 9901"/>
                <a:gd name="connsiteX26" fmla="*/ 8660 w 10000"/>
                <a:gd name="connsiteY26" fmla="*/ 4930 h 9901"/>
                <a:gd name="connsiteX27" fmla="*/ 8912 w 10000"/>
                <a:gd name="connsiteY27" fmla="*/ 3357 h 9901"/>
                <a:gd name="connsiteX28" fmla="*/ 9120 w 10000"/>
                <a:gd name="connsiteY28" fmla="*/ 4930 h 9901"/>
                <a:gd name="connsiteX29" fmla="*/ 9288 w 10000"/>
                <a:gd name="connsiteY29" fmla="*/ 9235 h 9901"/>
                <a:gd name="connsiteX30" fmla="*/ 9666 w 10000"/>
                <a:gd name="connsiteY30" fmla="*/ 7166 h 9901"/>
                <a:gd name="connsiteX31" fmla="*/ 9791 w 10000"/>
                <a:gd name="connsiteY31" fmla="*/ 5841 h 9901"/>
                <a:gd name="connsiteX32" fmla="*/ 10000 w 10000"/>
                <a:gd name="connsiteY32" fmla="*/ 6089 h 9901"/>
                <a:gd name="connsiteX0" fmla="*/ 0 w 10000"/>
                <a:gd name="connsiteY0" fmla="*/ 7258 h 9376"/>
                <a:gd name="connsiteX1" fmla="*/ 409 w 10000"/>
                <a:gd name="connsiteY1" fmla="*/ 4692 h 9376"/>
                <a:gd name="connsiteX2" fmla="*/ 771 w 10000"/>
                <a:gd name="connsiteY2" fmla="*/ 5144 h 9376"/>
                <a:gd name="connsiteX3" fmla="*/ 1079 w 10000"/>
                <a:gd name="connsiteY3" fmla="*/ 2558 h 9376"/>
                <a:gd name="connsiteX4" fmla="*/ 1163 w 10000"/>
                <a:gd name="connsiteY4" fmla="*/ 5230 h 9376"/>
                <a:gd name="connsiteX5" fmla="*/ 1316 w 10000"/>
                <a:gd name="connsiteY5" fmla="*/ 6265 h 9376"/>
                <a:gd name="connsiteX6" fmla="*/ 1833 w 10000"/>
                <a:gd name="connsiteY6" fmla="*/ 6463 h 9376"/>
                <a:gd name="connsiteX7" fmla="*/ 1959 w 10000"/>
                <a:gd name="connsiteY7" fmla="*/ 8784 h 9376"/>
                <a:gd name="connsiteX8" fmla="*/ 2559 w 10000"/>
                <a:gd name="connsiteY8" fmla="*/ 7694 h 9376"/>
                <a:gd name="connsiteX9" fmla="*/ 3090 w 10000"/>
                <a:gd name="connsiteY9" fmla="*/ 5200 h 9376"/>
                <a:gd name="connsiteX10" fmla="*/ 3341 w 10000"/>
                <a:gd name="connsiteY10" fmla="*/ 6986 h 9376"/>
                <a:gd name="connsiteX11" fmla="*/ 3885 w 10000"/>
                <a:gd name="connsiteY11" fmla="*/ 1217 h 9376"/>
                <a:gd name="connsiteX12" fmla="*/ 4263 w 10000"/>
                <a:gd name="connsiteY12" fmla="*/ 5063 h 9376"/>
                <a:gd name="connsiteX13" fmla="*/ 4597 w 10000"/>
                <a:gd name="connsiteY13" fmla="*/ 4143 h 9376"/>
                <a:gd name="connsiteX14" fmla="*/ 5142 w 10000"/>
                <a:gd name="connsiteY14" fmla="*/ 2136 h 9376"/>
                <a:gd name="connsiteX15" fmla="*/ 5435 w 10000"/>
                <a:gd name="connsiteY15" fmla="*/ 4393 h 9376"/>
                <a:gd name="connsiteX16" fmla="*/ 5770 w 10000"/>
                <a:gd name="connsiteY16" fmla="*/ 6150 h 9376"/>
                <a:gd name="connsiteX17" fmla="*/ 6314 w 10000"/>
                <a:gd name="connsiteY17" fmla="*/ 3223 h 9376"/>
                <a:gd name="connsiteX18" fmla="*/ 6524 w 10000"/>
                <a:gd name="connsiteY18" fmla="*/ 9160 h 9376"/>
                <a:gd name="connsiteX19" fmla="*/ 6901 w 10000"/>
                <a:gd name="connsiteY19" fmla="*/ 5816 h 9376"/>
                <a:gd name="connsiteX20" fmla="*/ 7068 w 10000"/>
                <a:gd name="connsiteY20" fmla="*/ 5063 h 9376"/>
                <a:gd name="connsiteX21" fmla="*/ 7236 w 10000"/>
                <a:gd name="connsiteY21" fmla="*/ 6318 h 9376"/>
                <a:gd name="connsiteX22" fmla="*/ 7361 w 10000"/>
                <a:gd name="connsiteY22" fmla="*/ 2303 h 9376"/>
                <a:gd name="connsiteX23" fmla="*/ 7907 w 10000"/>
                <a:gd name="connsiteY23" fmla="*/ 1969 h 9376"/>
                <a:gd name="connsiteX24" fmla="*/ 8241 w 10000"/>
                <a:gd name="connsiteY24" fmla="*/ 46 h 9376"/>
                <a:gd name="connsiteX25" fmla="*/ 8450 w 10000"/>
                <a:gd name="connsiteY25" fmla="*/ 4143 h 9376"/>
                <a:gd name="connsiteX26" fmla="*/ 8660 w 10000"/>
                <a:gd name="connsiteY26" fmla="*/ 4979 h 9376"/>
                <a:gd name="connsiteX27" fmla="*/ 8912 w 10000"/>
                <a:gd name="connsiteY27" fmla="*/ 3391 h 9376"/>
                <a:gd name="connsiteX28" fmla="*/ 9120 w 10000"/>
                <a:gd name="connsiteY28" fmla="*/ 4979 h 9376"/>
                <a:gd name="connsiteX29" fmla="*/ 9288 w 10000"/>
                <a:gd name="connsiteY29" fmla="*/ 9327 h 9376"/>
                <a:gd name="connsiteX30" fmla="*/ 9666 w 10000"/>
                <a:gd name="connsiteY30" fmla="*/ 7238 h 9376"/>
                <a:gd name="connsiteX31" fmla="*/ 9791 w 10000"/>
                <a:gd name="connsiteY31" fmla="*/ 5899 h 9376"/>
                <a:gd name="connsiteX32" fmla="*/ 10000 w 10000"/>
                <a:gd name="connsiteY32" fmla="*/ 6150 h 9376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85 w 10000"/>
                <a:gd name="connsiteY11" fmla="*/ 1298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142 w 10000"/>
                <a:gd name="connsiteY14" fmla="*/ 2278 h 10000"/>
                <a:gd name="connsiteX15" fmla="*/ 5435 w 10000"/>
                <a:gd name="connsiteY15" fmla="*/ 4685 h 10000"/>
                <a:gd name="connsiteX16" fmla="*/ 5770 w 10000"/>
                <a:gd name="connsiteY16" fmla="*/ 6559 h 10000"/>
                <a:gd name="connsiteX17" fmla="*/ 6314 w 10000"/>
                <a:gd name="connsiteY17" fmla="*/ 3438 h 10000"/>
                <a:gd name="connsiteX18" fmla="*/ 6524 w 10000"/>
                <a:gd name="connsiteY18" fmla="*/ 977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142 w 10000"/>
                <a:gd name="connsiteY14" fmla="*/ 2278 h 10000"/>
                <a:gd name="connsiteX15" fmla="*/ 5435 w 10000"/>
                <a:gd name="connsiteY15" fmla="*/ 4685 h 10000"/>
                <a:gd name="connsiteX16" fmla="*/ 5770 w 10000"/>
                <a:gd name="connsiteY16" fmla="*/ 6559 h 10000"/>
                <a:gd name="connsiteX17" fmla="*/ 6314 w 10000"/>
                <a:gd name="connsiteY17" fmla="*/ 3438 h 10000"/>
                <a:gd name="connsiteX18" fmla="*/ 6524 w 10000"/>
                <a:gd name="connsiteY18" fmla="*/ 977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6559 h 10000"/>
                <a:gd name="connsiteX17" fmla="*/ 6314 w 10000"/>
                <a:gd name="connsiteY17" fmla="*/ 3438 h 10000"/>
                <a:gd name="connsiteX18" fmla="*/ 6524 w 10000"/>
                <a:gd name="connsiteY18" fmla="*/ 977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314 w 10000"/>
                <a:gd name="connsiteY17" fmla="*/ 3438 h 10000"/>
                <a:gd name="connsiteX18" fmla="*/ 6524 w 10000"/>
                <a:gd name="connsiteY18" fmla="*/ 977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227 w 10000"/>
                <a:gd name="connsiteY17" fmla="*/ 6312 h 10000"/>
                <a:gd name="connsiteX18" fmla="*/ 6524 w 10000"/>
                <a:gd name="connsiteY18" fmla="*/ 977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227 w 10000"/>
                <a:gd name="connsiteY17" fmla="*/ 6312 h 10000"/>
                <a:gd name="connsiteX18" fmla="*/ 6539 w 10000"/>
                <a:gd name="connsiteY18" fmla="*/ 8980 h 10000"/>
                <a:gd name="connsiteX19" fmla="*/ 6901 w 10000"/>
                <a:gd name="connsiteY19" fmla="*/ 6203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227 w 10000"/>
                <a:gd name="connsiteY17" fmla="*/ 6312 h 10000"/>
                <a:gd name="connsiteX18" fmla="*/ 6539 w 10000"/>
                <a:gd name="connsiteY18" fmla="*/ 8980 h 10000"/>
                <a:gd name="connsiteX19" fmla="*/ 6843 w 10000"/>
                <a:gd name="connsiteY19" fmla="*/ 7814 h 10000"/>
                <a:gd name="connsiteX20" fmla="*/ 7068 w 10000"/>
                <a:gd name="connsiteY20" fmla="*/ 5400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227 w 10000"/>
                <a:gd name="connsiteY17" fmla="*/ 6312 h 10000"/>
                <a:gd name="connsiteX18" fmla="*/ 6539 w 10000"/>
                <a:gd name="connsiteY18" fmla="*/ 8980 h 10000"/>
                <a:gd name="connsiteX19" fmla="*/ 6843 w 10000"/>
                <a:gd name="connsiteY19" fmla="*/ 7814 h 10000"/>
                <a:gd name="connsiteX20" fmla="*/ 7068 w 10000"/>
                <a:gd name="connsiteY20" fmla="*/ 5969 h 10000"/>
                <a:gd name="connsiteX21" fmla="*/ 7236 w 10000"/>
                <a:gd name="connsiteY21" fmla="*/ 6738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1 h 10000"/>
                <a:gd name="connsiteX1" fmla="*/ 409 w 10000"/>
                <a:gd name="connsiteY1" fmla="*/ 5004 h 10000"/>
                <a:gd name="connsiteX2" fmla="*/ 771 w 10000"/>
                <a:gd name="connsiteY2" fmla="*/ 5486 h 10000"/>
                <a:gd name="connsiteX3" fmla="*/ 1079 w 10000"/>
                <a:gd name="connsiteY3" fmla="*/ 2728 h 10000"/>
                <a:gd name="connsiteX4" fmla="*/ 1163 w 10000"/>
                <a:gd name="connsiteY4" fmla="*/ 5578 h 10000"/>
                <a:gd name="connsiteX5" fmla="*/ 1316 w 10000"/>
                <a:gd name="connsiteY5" fmla="*/ 6682 h 10000"/>
                <a:gd name="connsiteX6" fmla="*/ 1833 w 10000"/>
                <a:gd name="connsiteY6" fmla="*/ 6893 h 10000"/>
                <a:gd name="connsiteX7" fmla="*/ 1959 w 10000"/>
                <a:gd name="connsiteY7" fmla="*/ 9369 h 10000"/>
                <a:gd name="connsiteX8" fmla="*/ 2559 w 10000"/>
                <a:gd name="connsiteY8" fmla="*/ 8206 h 10000"/>
                <a:gd name="connsiteX9" fmla="*/ 3090 w 10000"/>
                <a:gd name="connsiteY9" fmla="*/ 5546 h 10000"/>
                <a:gd name="connsiteX10" fmla="*/ 3312 w 10000"/>
                <a:gd name="connsiteY10" fmla="*/ 5745 h 10000"/>
                <a:gd name="connsiteX11" fmla="*/ 3870 w 10000"/>
                <a:gd name="connsiteY11" fmla="*/ 3983 h 10000"/>
                <a:gd name="connsiteX12" fmla="*/ 4263 w 10000"/>
                <a:gd name="connsiteY12" fmla="*/ 5400 h 10000"/>
                <a:gd name="connsiteX13" fmla="*/ 4597 w 10000"/>
                <a:gd name="connsiteY13" fmla="*/ 4419 h 10000"/>
                <a:gd name="connsiteX14" fmla="*/ 5025 w 10000"/>
                <a:gd name="connsiteY14" fmla="*/ 6005 h 10000"/>
                <a:gd name="connsiteX15" fmla="*/ 5435 w 10000"/>
                <a:gd name="connsiteY15" fmla="*/ 4685 h 10000"/>
                <a:gd name="connsiteX16" fmla="*/ 5770 w 10000"/>
                <a:gd name="connsiteY16" fmla="*/ 7475 h 10000"/>
                <a:gd name="connsiteX17" fmla="*/ 6227 w 10000"/>
                <a:gd name="connsiteY17" fmla="*/ 6312 h 10000"/>
                <a:gd name="connsiteX18" fmla="*/ 6539 w 10000"/>
                <a:gd name="connsiteY18" fmla="*/ 8980 h 10000"/>
                <a:gd name="connsiteX19" fmla="*/ 6843 w 10000"/>
                <a:gd name="connsiteY19" fmla="*/ 7814 h 10000"/>
                <a:gd name="connsiteX20" fmla="*/ 7068 w 10000"/>
                <a:gd name="connsiteY20" fmla="*/ 5969 h 10000"/>
                <a:gd name="connsiteX21" fmla="*/ 7251 w 10000"/>
                <a:gd name="connsiteY21" fmla="*/ 8065 h 10000"/>
                <a:gd name="connsiteX22" fmla="*/ 7361 w 10000"/>
                <a:gd name="connsiteY22" fmla="*/ 2456 h 10000"/>
                <a:gd name="connsiteX23" fmla="*/ 7907 w 10000"/>
                <a:gd name="connsiteY23" fmla="*/ 2100 h 10000"/>
                <a:gd name="connsiteX24" fmla="*/ 8241 w 10000"/>
                <a:gd name="connsiteY24" fmla="*/ 49 h 10000"/>
                <a:gd name="connsiteX25" fmla="*/ 8450 w 10000"/>
                <a:gd name="connsiteY25" fmla="*/ 4419 h 10000"/>
                <a:gd name="connsiteX26" fmla="*/ 8660 w 10000"/>
                <a:gd name="connsiteY26" fmla="*/ 5310 h 10000"/>
                <a:gd name="connsiteX27" fmla="*/ 8912 w 10000"/>
                <a:gd name="connsiteY27" fmla="*/ 3617 h 10000"/>
                <a:gd name="connsiteX28" fmla="*/ 9120 w 10000"/>
                <a:gd name="connsiteY28" fmla="*/ 5310 h 10000"/>
                <a:gd name="connsiteX29" fmla="*/ 9288 w 10000"/>
                <a:gd name="connsiteY29" fmla="*/ 9948 h 10000"/>
                <a:gd name="connsiteX30" fmla="*/ 9666 w 10000"/>
                <a:gd name="connsiteY30" fmla="*/ 7720 h 10000"/>
                <a:gd name="connsiteX31" fmla="*/ 9791 w 10000"/>
                <a:gd name="connsiteY31" fmla="*/ 6292 h 10000"/>
                <a:gd name="connsiteX32" fmla="*/ 10000 w 10000"/>
                <a:gd name="connsiteY32" fmla="*/ 6559 h 10000"/>
                <a:gd name="connsiteX0" fmla="*/ 0 w 10000"/>
                <a:gd name="connsiteY0" fmla="*/ 7745 h 10004"/>
                <a:gd name="connsiteX1" fmla="*/ 409 w 10000"/>
                <a:gd name="connsiteY1" fmla="*/ 5008 h 10004"/>
                <a:gd name="connsiteX2" fmla="*/ 771 w 10000"/>
                <a:gd name="connsiteY2" fmla="*/ 5490 h 10004"/>
                <a:gd name="connsiteX3" fmla="*/ 1079 w 10000"/>
                <a:gd name="connsiteY3" fmla="*/ 2732 h 10004"/>
                <a:gd name="connsiteX4" fmla="*/ 1163 w 10000"/>
                <a:gd name="connsiteY4" fmla="*/ 5582 h 10004"/>
                <a:gd name="connsiteX5" fmla="*/ 1316 w 10000"/>
                <a:gd name="connsiteY5" fmla="*/ 6686 h 10004"/>
                <a:gd name="connsiteX6" fmla="*/ 1833 w 10000"/>
                <a:gd name="connsiteY6" fmla="*/ 6897 h 10004"/>
                <a:gd name="connsiteX7" fmla="*/ 1959 w 10000"/>
                <a:gd name="connsiteY7" fmla="*/ 9373 h 10004"/>
                <a:gd name="connsiteX8" fmla="*/ 2559 w 10000"/>
                <a:gd name="connsiteY8" fmla="*/ 8210 h 10004"/>
                <a:gd name="connsiteX9" fmla="*/ 3090 w 10000"/>
                <a:gd name="connsiteY9" fmla="*/ 5550 h 10004"/>
                <a:gd name="connsiteX10" fmla="*/ 3312 w 10000"/>
                <a:gd name="connsiteY10" fmla="*/ 5749 h 10004"/>
                <a:gd name="connsiteX11" fmla="*/ 3870 w 10000"/>
                <a:gd name="connsiteY11" fmla="*/ 3987 h 10004"/>
                <a:gd name="connsiteX12" fmla="*/ 4263 w 10000"/>
                <a:gd name="connsiteY12" fmla="*/ 5404 h 10004"/>
                <a:gd name="connsiteX13" fmla="*/ 4597 w 10000"/>
                <a:gd name="connsiteY13" fmla="*/ 4423 h 10004"/>
                <a:gd name="connsiteX14" fmla="*/ 5025 w 10000"/>
                <a:gd name="connsiteY14" fmla="*/ 6009 h 10004"/>
                <a:gd name="connsiteX15" fmla="*/ 5435 w 10000"/>
                <a:gd name="connsiteY15" fmla="*/ 4689 h 10004"/>
                <a:gd name="connsiteX16" fmla="*/ 5770 w 10000"/>
                <a:gd name="connsiteY16" fmla="*/ 7479 h 10004"/>
                <a:gd name="connsiteX17" fmla="*/ 6227 w 10000"/>
                <a:gd name="connsiteY17" fmla="*/ 6316 h 10004"/>
                <a:gd name="connsiteX18" fmla="*/ 6539 w 10000"/>
                <a:gd name="connsiteY18" fmla="*/ 8984 h 10004"/>
                <a:gd name="connsiteX19" fmla="*/ 6843 w 10000"/>
                <a:gd name="connsiteY19" fmla="*/ 7818 h 10004"/>
                <a:gd name="connsiteX20" fmla="*/ 7068 w 10000"/>
                <a:gd name="connsiteY20" fmla="*/ 5973 h 10004"/>
                <a:gd name="connsiteX21" fmla="*/ 7251 w 10000"/>
                <a:gd name="connsiteY21" fmla="*/ 8069 h 10004"/>
                <a:gd name="connsiteX22" fmla="*/ 7419 w 10000"/>
                <a:gd name="connsiteY22" fmla="*/ 3597 h 10004"/>
                <a:gd name="connsiteX23" fmla="*/ 7907 w 10000"/>
                <a:gd name="connsiteY23" fmla="*/ 2104 h 10004"/>
                <a:gd name="connsiteX24" fmla="*/ 8241 w 10000"/>
                <a:gd name="connsiteY24" fmla="*/ 53 h 10004"/>
                <a:gd name="connsiteX25" fmla="*/ 8450 w 10000"/>
                <a:gd name="connsiteY25" fmla="*/ 4423 h 10004"/>
                <a:gd name="connsiteX26" fmla="*/ 8660 w 10000"/>
                <a:gd name="connsiteY26" fmla="*/ 5314 h 10004"/>
                <a:gd name="connsiteX27" fmla="*/ 8912 w 10000"/>
                <a:gd name="connsiteY27" fmla="*/ 3621 h 10004"/>
                <a:gd name="connsiteX28" fmla="*/ 9120 w 10000"/>
                <a:gd name="connsiteY28" fmla="*/ 5314 h 10004"/>
                <a:gd name="connsiteX29" fmla="*/ 9288 w 10000"/>
                <a:gd name="connsiteY29" fmla="*/ 9952 h 10004"/>
                <a:gd name="connsiteX30" fmla="*/ 9666 w 10000"/>
                <a:gd name="connsiteY30" fmla="*/ 7724 h 10004"/>
                <a:gd name="connsiteX31" fmla="*/ 9791 w 10000"/>
                <a:gd name="connsiteY31" fmla="*/ 6296 h 10004"/>
                <a:gd name="connsiteX32" fmla="*/ 10000 w 10000"/>
                <a:gd name="connsiteY32" fmla="*/ 6563 h 10004"/>
                <a:gd name="connsiteX0" fmla="*/ 0 w 10000"/>
                <a:gd name="connsiteY0" fmla="*/ 7696 h 9955"/>
                <a:gd name="connsiteX1" fmla="*/ 409 w 10000"/>
                <a:gd name="connsiteY1" fmla="*/ 4959 h 9955"/>
                <a:gd name="connsiteX2" fmla="*/ 771 w 10000"/>
                <a:gd name="connsiteY2" fmla="*/ 5441 h 9955"/>
                <a:gd name="connsiteX3" fmla="*/ 1079 w 10000"/>
                <a:gd name="connsiteY3" fmla="*/ 2683 h 9955"/>
                <a:gd name="connsiteX4" fmla="*/ 1163 w 10000"/>
                <a:gd name="connsiteY4" fmla="*/ 5533 h 9955"/>
                <a:gd name="connsiteX5" fmla="*/ 1316 w 10000"/>
                <a:gd name="connsiteY5" fmla="*/ 6637 h 9955"/>
                <a:gd name="connsiteX6" fmla="*/ 1833 w 10000"/>
                <a:gd name="connsiteY6" fmla="*/ 6848 h 9955"/>
                <a:gd name="connsiteX7" fmla="*/ 1959 w 10000"/>
                <a:gd name="connsiteY7" fmla="*/ 9324 h 9955"/>
                <a:gd name="connsiteX8" fmla="*/ 2559 w 10000"/>
                <a:gd name="connsiteY8" fmla="*/ 8161 h 9955"/>
                <a:gd name="connsiteX9" fmla="*/ 3090 w 10000"/>
                <a:gd name="connsiteY9" fmla="*/ 5501 h 9955"/>
                <a:gd name="connsiteX10" fmla="*/ 3312 w 10000"/>
                <a:gd name="connsiteY10" fmla="*/ 5700 h 9955"/>
                <a:gd name="connsiteX11" fmla="*/ 3870 w 10000"/>
                <a:gd name="connsiteY11" fmla="*/ 3938 h 9955"/>
                <a:gd name="connsiteX12" fmla="*/ 4263 w 10000"/>
                <a:gd name="connsiteY12" fmla="*/ 5355 h 9955"/>
                <a:gd name="connsiteX13" fmla="*/ 4597 w 10000"/>
                <a:gd name="connsiteY13" fmla="*/ 4374 h 9955"/>
                <a:gd name="connsiteX14" fmla="*/ 5025 w 10000"/>
                <a:gd name="connsiteY14" fmla="*/ 5960 h 9955"/>
                <a:gd name="connsiteX15" fmla="*/ 5435 w 10000"/>
                <a:gd name="connsiteY15" fmla="*/ 4640 h 9955"/>
                <a:gd name="connsiteX16" fmla="*/ 5770 w 10000"/>
                <a:gd name="connsiteY16" fmla="*/ 7430 h 9955"/>
                <a:gd name="connsiteX17" fmla="*/ 6227 w 10000"/>
                <a:gd name="connsiteY17" fmla="*/ 6267 h 9955"/>
                <a:gd name="connsiteX18" fmla="*/ 6539 w 10000"/>
                <a:gd name="connsiteY18" fmla="*/ 8935 h 9955"/>
                <a:gd name="connsiteX19" fmla="*/ 6843 w 10000"/>
                <a:gd name="connsiteY19" fmla="*/ 7769 h 9955"/>
                <a:gd name="connsiteX20" fmla="*/ 7068 w 10000"/>
                <a:gd name="connsiteY20" fmla="*/ 5924 h 9955"/>
                <a:gd name="connsiteX21" fmla="*/ 7251 w 10000"/>
                <a:gd name="connsiteY21" fmla="*/ 8020 h 9955"/>
                <a:gd name="connsiteX22" fmla="*/ 7419 w 10000"/>
                <a:gd name="connsiteY22" fmla="*/ 3548 h 9955"/>
                <a:gd name="connsiteX23" fmla="*/ 7878 w 10000"/>
                <a:gd name="connsiteY23" fmla="*/ 5152 h 9955"/>
                <a:gd name="connsiteX24" fmla="*/ 8241 w 10000"/>
                <a:gd name="connsiteY24" fmla="*/ 4 h 9955"/>
                <a:gd name="connsiteX25" fmla="*/ 8450 w 10000"/>
                <a:gd name="connsiteY25" fmla="*/ 4374 h 9955"/>
                <a:gd name="connsiteX26" fmla="*/ 8660 w 10000"/>
                <a:gd name="connsiteY26" fmla="*/ 5265 h 9955"/>
                <a:gd name="connsiteX27" fmla="*/ 8912 w 10000"/>
                <a:gd name="connsiteY27" fmla="*/ 3572 h 9955"/>
                <a:gd name="connsiteX28" fmla="*/ 9120 w 10000"/>
                <a:gd name="connsiteY28" fmla="*/ 5265 h 9955"/>
                <a:gd name="connsiteX29" fmla="*/ 9288 w 10000"/>
                <a:gd name="connsiteY29" fmla="*/ 9903 h 9955"/>
                <a:gd name="connsiteX30" fmla="*/ 9666 w 10000"/>
                <a:gd name="connsiteY30" fmla="*/ 7675 h 9955"/>
                <a:gd name="connsiteX31" fmla="*/ 9791 w 10000"/>
                <a:gd name="connsiteY31" fmla="*/ 6247 h 9955"/>
                <a:gd name="connsiteX32" fmla="*/ 10000 w 10000"/>
                <a:gd name="connsiteY32" fmla="*/ 6514 h 9955"/>
                <a:gd name="connsiteX0" fmla="*/ 0 w 10000"/>
                <a:gd name="connsiteY0" fmla="*/ 5037 h 7306"/>
                <a:gd name="connsiteX1" fmla="*/ 409 w 10000"/>
                <a:gd name="connsiteY1" fmla="*/ 2287 h 7306"/>
                <a:gd name="connsiteX2" fmla="*/ 771 w 10000"/>
                <a:gd name="connsiteY2" fmla="*/ 2772 h 7306"/>
                <a:gd name="connsiteX3" fmla="*/ 1079 w 10000"/>
                <a:gd name="connsiteY3" fmla="*/ 1 h 7306"/>
                <a:gd name="connsiteX4" fmla="*/ 1163 w 10000"/>
                <a:gd name="connsiteY4" fmla="*/ 2864 h 7306"/>
                <a:gd name="connsiteX5" fmla="*/ 1316 w 10000"/>
                <a:gd name="connsiteY5" fmla="*/ 3973 h 7306"/>
                <a:gd name="connsiteX6" fmla="*/ 1833 w 10000"/>
                <a:gd name="connsiteY6" fmla="*/ 4185 h 7306"/>
                <a:gd name="connsiteX7" fmla="*/ 1959 w 10000"/>
                <a:gd name="connsiteY7" fmla="*/ 6672 h 7306"/>
                <a:gd name="connsiteX8" fmla="*/ 2559 w 10000"/>
                <a:gd name="connsiteY8" fmla="*/ 5504 h 7306"/>
                <a:gd name="connsiteX9" fmla="*/ 3090 w 10000"/>
                <a:gd name="connsiteY9" fmla="*/ 2832 h 7306"/>
                <a:gd name="connsiteX10" fmla="*/ 3312 w 10000"/>
                <a:gd name="connsiteY10" fmla="*/ 3032 h 7306"/>
                <a:gd name="connsiteX11" fmla="*/ 3870 w 10000"/>
                <a:gd name="connsiteY11" fmla="*/ 1262 h 7306"/>
                <a:gd name="connsiteX12" fmla="*/ 4263 w 10000"/>
                <a:gd name="connsiteY12" fmla="*/ 2685 h 7306"/>
                <a:gd name="connsiteX13" fmla="*/ 4597 w 10000"/>
                <a:gd name="connsiteY13" fmla="*/ 1700 h 7306"/>
                <a:gd name="connsiteX14" fmla="*/ 5025 w 10000"/>
                <a:gd name="connsiteY14" fmla="*/ 3293 h 7306"/>
                <a:gd name="connsiteX15" fmla="*/ 5435 w 10000"/>
                <a:gd name="connsiteY15" fmla="*/ 1967 h 7306"/>
                <a:gd name="connsiteX16" fmla="*/ 5770 w 10000"/>
                <a:gd name="connsiteY16" fmla="*/ 4770 h 7306"/>
                <a:gd name="connsiteX17" fmla="*/ 6227 w 10000"/>
                <a:gd name="connsiteY17" fmla="*/ 3601 h 7306"/>
                <a:gd name="connsiteX18" fmla="*/ 6539 w 10000"/>
                <a:gd name="connsiteY18" fmla="*/ 6281 h 7306"/>
                <a:gd name="connsiteX19" fmla="*/ 6843 w 10000"/>
                <a:gd name="connsiteY19" fmla="*/ 5110 h 7306"/>
                <a:gd name="connsiteX20" fmla="*/ 7068 w 10000"/>
                <a:gd name="connsiteY20" fmla="*/ 3257 h 7306"/>
                <a:gd name="connsiteX21" fmla="*/ 7251 w 10000"/>
                <a:gd name="connsiteY21" fmla="*/ 5362 h 7306"/>
                <a:gd name="connsiteX22" fmla="*/ 7419 w 10000"/>
                <a:gd name="connsiteY22" fmla="*/ 870 h 7306"/>
                <a:gd name="connsiteX23" fmla="*/ 7878 w 10000"/>
                <a:gd name="connsiteY23" fmla="*/ 2481 h 7306"/>
                <a:gd name="connsiteX24" fmla="*/ 8226 w 10000"/>
                <a:gd name="connsiteY24" fmla="*/ 2672 h 7306"/>
                <a:gd name="connsiteX25" fmla="*/ 8450 w 10000"/>
                <a:gd name="connsiteY25" fmla="*/ 1700 h 7306"/>
                <a:gd name="connsiteX26" fmla="*/ 8660 w 10000"/>
                <a:gd name="connsiteY26" fmla="*/ 2595 h 7306"/>
                <a:gd name="connsiteX27" fmla="*/ 8912 w 10000"/>
                <a:gd name="connsiteY27" fmla="*/ 894 h 7306"/>
                <a:gd name="connsiteX28" fmla="*/ 9120 w 10000"/>
                <a:gd name="connsiteY28" fmla="*/ 2595 h 7306"/>
                <a:gd name="connsiteX29" fmla="*/ 9288 w 10000"/>
                <a:gd name="connsiteY29" fmla="*/ 7254 h 7306"/>
                <a:gd name="connsiteX30" fmla="*/ 9666 w 10000"/>
                <a:gd name="connsiteY30" fmla="*/ 5016 h 7306"/>
                <a:gd name="connsiteX31" fmla="*/ 9791 w 10000"/>
                <a:gd name="connsiteY31" fmla="*/ 3581 h 7306"/>
                <a:gd name="connsiteX32" fmla="*/ 10000 w 10000"/>
                <a:gd name="connsiteY32" fmla="*/ 3849 h 7306"/>
                <a:gd name="connsiteX0" fmla="*/ 0 w 10000"/>
                <a:gd name="connsiteY0" fmla="*/ 6894 h 10000"/>
                <a:gd name="connsiteX1" fmla="*/ 409 w 10000"/>
                <a:gd name="connsiteY1" fmla="*/ 3130 h 10000"/>
                <a:gd name="connsiteX2" fmla="*/ 771 w 10000"/>
                <a:gd name="connsiteY2" fmla="*/ 3794 h 10000"/>
                <a:gd name="connsiteX3" fmla="*/ 1079 w 10000"/>
                <a:gd name="connsiteY3" fmla="*/ 1 h 10000"/>
                <a:gd name="connsiteX4" fmla="*/ 1163 w 10000"/>
                <a:gd name="connsiteY4" fmla="*/ 3920 h 10000"/>
                <a:gd name="connsiteX5" fmla="*/ 1316 w 10000"/>
                <a:gd name="connsiteY5" fmla="*/ 5438 h 10000"/>
                <a:gd name="connsiteX6" fmla="*/ 1833 w 10000"/>
                <a:gd name="connsiteY6" fmla="*/ 5728 h 10000"/>
                <a:gd name="connsiteX7" fmla="*/ 1959 w 10000"/>
                <a:gd name="connsiteY7" fmla="*/ 9132 h 10000"/>
                <a:gd name="connsiteX8" fmla="*/ 2559 w 10000"/>
                <a:gd name="connsiteY8" fmla="*/ 7534 h 10000"/>
                <a:gd name="connsiteX9" fmla="*/ 3090 w 10000"/>
                <a:gd name="connsiteY9" fmla="*/ 3876 h 10000"/>
                <a:gd name="connsiteX10" fmla="*/ 3312 w 10000"/>
                <a:gd name="connsiteY10" fmla="*/ 4150 h 10000"/>
                <a:gd name="connsiteX11" fmla="*/ 3870 w 10000"/>
                <a:gd name="connsiteY11" fmla="*/ 1727 h 10000"/>
                <a:gd name="connsiteX12" fmla="*/ 4263 w 10000"/>
                <a:gd name="connsiteY12" fmla="*/ 3675 h 10000"/>
                <a:gd name="connsiteX13" fmla="*/ 4597 w 10000"/>
                <a:gd name="connsiteY13" fmla="*/ 2327 h 10000"/>
                <a:gd name="connsiteX14" fmla="*/ 5025 w 10000"/>
                <a:gd name="connsiteY14" fmla="*/ 4507 h 10000"/>
                <a:gd name="connsiteX15" fmla="*/ 5435 w 10000"/>
                <a:gd name="connsiteY15" fmla="*/ 2692 h 10000"/>
                <a:gd name="connsiteX16" fmla="*/ 5770 w 10000"/>
                <a:gd name="connsiteY16" fmla="*/ 6529 h 10000"/>
                <a:gd name="connsiteX17" fmla="*/ 6227 w 10000"/>
                <a:gd name="connsiteY17" fmla="*/ 4929 h 10000"/>
                <a:gd name="connsiteX18" fmla="*/ 6539 w 10000"/>
                <a:gd name="connsiteY18" fmla="*/ 8597 h 10000"/>
                <a:gd name="connsiteX19" fmla="*/ 6843 w 10000"/>
                <a:gd name="connsiteY19" fmla="*/ 6994 h 10000"/>
                <a:gd name="connsiteX20" fmla="*/ 7068 w 10000"/>
                <a:gd name="connsiteY20" fmla="*/ 4458 h 10000"/>
                <a:gd name="connsiteX21" fmla="*/ 7251 w 10000"/>
                <a:gd name="connsiteY21" fmla="*/ 7339 h 10000"/>
                <a:gd name="connsiteX22" fmla="*/ 7419 w 10000"/>
                <a:gd name="connsiteY22" fmla="*/ 1191 h 10000"/>
                <a:gd name="connsiteX23" fmla="*/ 7878 w 10000"/>
                <a:gd name="connsiteY23" fmla="*/ 3396 h 10000"/>
                <a:gd name="connsiteX24" fmla="*/ 8226 w 10000"/>
                <a:gd name="connsiteY24" fmla="*/ 3657 h 10000"/>
                <a:gd name="connsiteX25" fmla="*/ 8450 w 10000"/>
                <a:gd name="connsiteY25" fmla="*/ 2327 h 10000"/>
                <a:gd name="connsiteX26" fmla="*/ 8660 w 10000"/>
                <a:gd name="connsiteY26" fmla="*/ 3552 h 10000"/>
                <a:gd name="connsiteX27" fmla="*/ 8941 w 10000"/>
                <a:gd name="connsiteY27" fmla="*/ 616 h 10000"/>
                <a:gd name="connsiteX28" fmla="*/ 9120 w 10000"/>
                <a:gd name="connsiteY28" fmla="*/ 3552 h 10000"/>
                <a:gd name="connsiteX29" fmla="*/ 9288 w 10000"/>
                <a:gd name="connsiteY29" fmla="*/ 9929 h 10000"/>
                <a:gd name="connsiteX30" fmla="*/ 9666 w 10000"/>
                <a:gd name="connsiteY30" fmla="*/ 6866 h 10000"/>
                <a:gd name="connsiteX31" fmla="*/ 9791 w 10000"/>
                <a:gd name="connsiteY31" fmla="*/ 4901 h 10000"/>
                <a:gd name="connsiteX32" fmla="*/ 10000 w 10000"/>
                <a:gd name="connsiteY32" fmla="*/ 5268 h 10000"/>
                <a:gd name="connsiteX0" fmla="*/ 0 w 10000"/>
                <a:gd name="connsiteY0" fmla="*/ 6894 h 9974"/>
                <a:gd name="connsiteX1" fmla="*/ 409 w 10000"/>
                <a:gd name="connsiteY1" fmla="*/ 3130 h 9974"/>
                <a:gd name="connsiteX2" fmla="*/ 771 w 10000"/>
                <a:gd name="connsiteY2" fmla="*/ 3794 h 9974"/>
                <a:gd name="connsiteX3" fmla="*/ 1079 w 10000"/>
                <a:gd name="connsiteY3" fmla="*/ 1 h 9974"/>
                <a:gd name="connsiteX4" fmla="*/ 1163 w 10000"/>
                <a:gd name="connsiteY4" fmla="*/ 3920 h 9974"/>
                <a:gd name="connsiteX5" fmla="*/ 1316 w 10000"/>
                <a:gd name="connsiteY5" fmla="*/ 5438 h 9974"/>
                <a:gd name="connsiteX6" fmla="*/ 1833 w 10000"/>
                <a:gd name="connsiteY6" fmla="*/ 5728 h 9974"/>
                <a:gd name="connsiteX7" fmla="*/ 1959 w 10000"/>
                <a:gd name="connsiteY7" fmla="*/ 9132 h 9974"/>
                <a:gd name="connsiteX8" fmla="*/ 2559 w 10000"/>
                <a:gd name="connsiteY8" fmla="*/ 7534 h 9974"/>
                <a:gd name="connsiteX9" fmla="*/ 3090 w 10000"/>
                <a:gd name="connsiteY9" fmla="*/ 3876 h 9974"/>
                <a:gd name="connsiteX10" fmla="*/ 3312 w 10000"/>
                <a:gd name="connsiteY10" fmla="*/ 4150 h 9974"/>
                <a:gd name="connsiteX11" fmla="*/ 3870 w 10000"/>
                <a:gd name="connsiteY11" fmla="*/ 1727 h 9974"/>
                <a:gd name="connsiteX12" fmla="*/ 4263 w 10000"/>
                <a:gd name="connsiteY12" fmla="*/ 3675 h 9974"/>
                <a:gd name="connsiteX13" fmla="*/ 4597 w 10000"/>
                <a:gd name="connsiteY13" fmla="*/ 2327 h 9974"/>
                <a:gd name="connsiteX14" fmla="*/ 5025 w 10000"/>
                <a:gd name="connsiteY14" fmla="*/ 4507 h 9974"/>
                <a:gd name="connsiteX15" fmla="*/ 5435 w 10000"/>
                <a:gd name="connsiteY15" fmla="*/ 2692 h 9974"/>
                <a:gd name="connsiteX16" fmla="*/ 5770 w 10000"/>
                <a:gd name="connsiteY16" fmla="*/ 6529 h 9974"/>
                <a:gd name="connsiteX17" fmla="*/ 6227 w 10000"/>
                <a:gd name="connsiteY17" fmla="*/ 4929 h 9974"/>
                <a:gd name="connsiteX18" fmla="*/ 6539 w 10000"/>
                <a:gd name="connsiteY18" fmla="*/ 8597 h 9974"/>
                <a:gd name="connsiteX19" fmla="*/ 6843 w 10000"/>
                <a:gd name="connsiteY19" fmla="*/ 6994 h 9974"/>
                <a:gd name="connsiteX20" fmla="*/ 7068 w 10000"/>
                <a:gd name="connsiteY20" fmla="*/ 4458 h 9974"/>
                <a:gd name="connsiteX21" fmla="*/ 7251 w 10000"/>
                <a:gd name="connsiteY21" fmla="*/ 7339 h 9974"/>
                <a:gd name="connsiteX22" fmla="*/ 7419 w 10000"/>
                <a:gd name="connsiteY22" fmla="*/ 1191 h 9974"/>
                <a:gd name="connsiteX23" fmla="*/ 7878 w 10000"/>
                <a:gd name="connsiteY23" fmla="*/ 3396 h 9974"/>
                <a:gd name="connsiteX24" fmla="*/ 8226 w 10000"/>
                <a:gd name="connsiteY24" fmla="*/ 3657 h 9974"/>
                <a:gd name="connsiteX25" fmla="*/ 8450 w 10000"/>
                <a:gd name="connsiteY25" fmla="*/ 2327 h 9974"/>
                <a:gd name="connsiteX26" fmla="*/ 8660 w 10000"/>
                <a:gd name="connsiteY26" fmla="*/ 3552 h 9974"/>
                <a:gd name="connsiteX27" fmla="*/ 8941 w 10000"/>
                <a:gd name="connsiteY27" fmla="*/ 616 h 9974"/>
                <a:gd name="connsiteX28" fmla="*/ 9105 w 10000"/>
                <a:gd name="connsiteY28" fmla="*/ 4333 h 9974"/>
                <a:gd name="connsiteX29" fmla="*/ 9288 w 10000"/>
                <a:gd name="connsiteY29" fmla="*/ 9929 h 9974"/>
                <a:gd name="connsiteX30" fmla="*/ 9666 w 10000"/>
                <a:gd name="connsiteY30" fmla="*/ 6866 h 9974"/>
                <a:gd name="connsiteX31" fmla="*/ 9791 w 10000"/>
                <a:gd name="connsiteY31" fmla="*/ 4901 h 9974"/>
                <a:gd name="connsiteX32" fmla="*/ 10000 w 10000"/>
                <a:gd name="connsiteY32" fmla="*/ 5268 h 9974"/>
                <a:gd name="connsiteX0" fmla="*/ 0 w 10000"/>
                <a:gd name="connsiteY0" fmla="*/ 6912 h 9960"/>
                <a:gd name="connsiteX1" fmla="*/ 409 w 10000"/>
                <a:gd name="connsiteY1" fmla="*/ 3138 h 9960"/>
                <a:gd name="connsiteX2" fmla="*/ 771 w 10000"/>
                <a:gd name="connsiteY2" fmla="*/ 3804 h 9960"/>
                <a:gd name="connsiteX3" fmla="*/ 1079 w 10000"/>
                <a:gd name="connsiteY3" fmla="*/ 1 h 9960"/>
                <a:gd name="connsiteX4" fmla="*/ 1163 w 10000"/>
                <a:gd name="connsiteY4" fmla="*/ 3930 h 9960"/>
                <a:gd name="connsiteX5" fmla="*/ 1316 w 10000"/>
                <a:gd name="connsiteY5" fmla="*/ 5452 h 9960"/>
                <a:gd name="connsiteX6" fmla="*/ 1833 w 10000"/>
                <a:gd name="connsiteY6" fmla="*/ 5743 h 9960"/>
                <a:gd name="connsiteX7" fmla="*/ 1959 w 10000"/>
                <a:gd name="connsiteY7" fmla="*/ 9156 h 9960"/>
                <a:gd name="connsiteX8" fmla="*/ 2559 w 10000"/>
                <a:gd name="connsiteY8" fmla="*/ 7554 h 9960"/>
                <a:gd name="connsiteX9" fmla="*/ 3090 w 10000"/>
                <a:gd name="connsiteY9" fmla="*/ 3886 h 9960"/>
                <a:gd name="connsiteX10" fmla="*/ 3312 w 10000"/>
                <a:gd name="connsiteY10" fmla="*/ 4161 h 9960"/>
                <a:gd name="connsiteX11" fmla="*/ 3870 w 10000"/>
                <a:gd name="connsiteY11" fmla="*/ 1732 h 9960"/>
                <a:gd name="connsiteX12" fmla="*/ 4263 w 10000"/>
                <a:gd name="connsiteY12" fmla="*/ 3685 h 9960"/>
                <a:gd name="connsiteX13" fmla="*/ 4597 w 10000"/>
                <a:gd name="connsiteY13" fmla="*/ 2333 h 9960"/>
                <a:gd name="connsiteX14" fmla="*/ 5025 w 10000"/>
                <a:gd name="connsiteY14" fmla="*/ 4519 h 9960"/>
                <a:gd name="connsiteX15" fmla="*/ 5435 w 10000"/>
                <a:gd name="connsiteY15" fmla="*/ 2699 h 9960"/>
                <a:gd name="connsiteX16" fmla="*/ 5770 w 10000"/>
                <a:gd name="connsiteY16" fmla="*/ 6546 h 9960"/>
                <a:gd name="connsiteX17" fmla="*/ 6227 w 10000"/>
                <a:gd name="connsiteY17" fmla="*/ 4942 h 9960"/>
                <a:gd name="connsiteX18" fmla="*/ 6539 w 10000"/>
                <a:gd name="connsiteY18" fmla="*/ 8619 h 9960"/>
                <a:gd name="connsiteX19" fmla="*/ 6843 w 10000"/>
                <a:gd name="connsiteY19" fmla="*/ 7012 h 9960"/>
                <a:gd name="connsiteX20" fmla="*/ 7068 w 10000"/>
                <a:gd name="connsiteY20" fmla="*/ 4470 h 9960"/>
                <a:gd name="connsiteX21" fmla="*/ 7251 w 10000"/>
                <a:gd name="connsiteY21" fmla="*/ 7358 h 9960"/>
                <a:gd name="connsiteX22" fmla="*/ 7419 w 10000"/>
                <a:gd name="connsiteY22" fmla="*/ 1194 h 9960"/>
                <a:gd name="connsiteX23" fmla="*/ 7878 w 10000"/>
                <a:gd name="connsiteY23" fmla="*/ 3405 h 9960"/>
                <a:gd name="connsiteX24" fmla="*/ 8226 w 10000"/>
                <a:gd name="connsiteY24" fmla="*/ 3667 h 9960"/>
                <a:gd name="connsiteX25" fmla="*/ 8450 w 10000"/>
                <a:gd name="connsiteY25" fmla="*/ 2333 h 9960"/>
                <a:gd name="connsiteX26" fmla="*/ 8660 w 10000"/>
                <a:gd name="connsiteY26" fmla="*/ 3561 h 9960"/>
                <a:gd name="connsiteX27" fmla="*/ 8941 w 10000"/>
                <a:gd name="connsiteY27" fmla="*/ 618 h 9960"/>
                <a:gd name="connsiteX28" fmla="*/ 9105 w 10000"/>
                <a:gd name="connsiteY28" fmla="*/ 4344 h 9960"/>
                <a:gd name="connsiteX29" fmla="*/ 9217 w 10000"/>
                <a:gd name="connsiteY29" fmla="*/ 6042 h 9960"/>
                <a:gd name="connsiteX30" fmla="*/ 9288 w 10000"/>
                <a:gd name="connsiteY30" fmla="*/ 9955 h 9960"/>
                <a:gd name="connsiteX31" fmla="*/ 9666 w 10000"/>
                <a:gd name="connsiteY31" fmla="*/ 6884 h 9960"/>
                <a:gd name="connsiteX32" fmla="*/ 9791 w 10000"/>
                <a:gd name="connsiteY32" fmla="*/ 4914 h 9960"/>
                <a:gd name="connsiteX33" fmla="*/ 10000 w 10000"/>
                <a:gd name="connsiteY33" fmla="*/ 5282 h 9960"/>
                <a:gd name="connsiteX0" fmla="*/ 0 w 10000"/>
                <a:gd name="connsiteY0" fmla="*/ 6940 h 9246"/>
                <a:gd name="connsiteX1" fmla="*/ 409 w 10000"/>
                <a:gd name="connsiteY1" fmla="*/ 3151 h 9246"/>
                <a:gd name="connsiteX2" fmla="*/ 771 w 10000"/>
                <a:gd name="connsiteY2" fmla="*/ 3819 h 9246"/>
                <a:gd name="connsiteX3" fmla="*/ 1079 w 10000"/>
                <a:gd name="connsiteY3" fmla="*/ 1 h 9246"/>
                <a:gd name="connsiteX4" fmla="*/ 1163 w 10000"/>
                <a:gd name="connsiteY4" fmla="*/ 3946 h 9246"/>
                <a:gd name="connsiteX5" fmla="*/ 1316 w 10000"/>
                <a:gd name="connsiteY5" fmla="*/ 5474 h 9246"/>
                <a:gd name="connsiteX6" fmla="*/ 1833 w 10000"/>
                <a:gd name="connsiteY6" fmla="*/ 5766 h 9246"/>
                <a:gd name="connsiteX7" fmla="*/ 1959 w 10000"/>
                <a:gd name="connsiteY7" fmla="*/ 9193 h 9246"/>
                <a:gd name="connsiteX8" fmla="*/ 2559 w 10000"/>
                <a:gd name="connsiteY8" fmla="*/ 7584 h 9246"/>
                <a:gd name="connsiteX9" fmla="*/ 3090 w 10000"/>
                <a:gd name="connsiteY9" fmla="*/ 3902 h 9246"/>
                <a:gd name="connsiteX10" fmla="*/ 3312 w 10000"/>
                <a:gd name="connsiteY10" fmla="*/ 4178 h 9246"/>
                <a:gd name="connsiteX11" fmla="*/ 3870 w 10000"/>
                <a:gd name="connsiteY11" fmla="*/ 1739 h 9246"/>
                <a:gd name="connsiteX12" fmla="*/ 4263 w 10000"/>
                <a:gd name="connsiteY12" fmla="*/ 3700 h 9246"/>
                <a:gd name="connsiteX13" fmla="*/ 4597 w 10000"/>
                <a:gd name="connsiteY13" fmla="*/ 2342 h 9246"/>
                <a:gd name="connsiteX14" fmla="*/ 5025 w 10000"/>
                <a:gd name="connsiteY14" fmla="*/ 4537 h 9246"/>
                <a:gd name="connsiteX15" fmla="*/ 5435 w 10000"/>
                <a:gd name="connsiteY15" fmla="*/ 2710 h 9246"/>
                <a:gd name="connsiteX16" fmla="*/ 5770 w 10000"/>
                <a:gd name="connsiteY16" fmla="*/ 6572 h 9246"/>
                <a:gd name="connsiteX17" fmla="*/ 6227 w 10000"/>
                <a:gd name="connsiteY17" fmla="*/ 4962 h 9246"/>
                <a:gd name="connsiteX18" fmla="*/ 6539 w 10000"/>
                <a:gd name="connsiteY18" fmla="*/ 8654 h 9246"/>
                <a:gd name="connsiteX19" fmla="*/ 6843 w 10000"/>
                <a:gd name="connsiteY19" fmla="*/ 7040 h 9246"/>
                <a:gd name="connsiteX20" fmla="*/ 7068 w 10000"/>
                <a:gd name="connsiteY20" fmla="*/ 4488 h 9246"/>
                <a:gd name="connsiteX21" fmla="*/ 7251 w 10000"/>
                <a:gd name="connsiteY21" fmla="*/ 7388 h 9246"/>
                <a:gd name="connsiteX22" fmla="*/ 7419 w 10000"/>
                <a:gd name="connsiteY22" fmla="*/ 1199 h 9246"/>
                <a:gd name="connsiteX23" fmla="*/ 7878 w 10000"/>
                <a:gd name="connsiteY23" fmla="*/ 3419 h 9246"/>
                <a:gd name="connsiteX24" fmla="*/ 8226 w 10000"/>
                <a:gd name="connsiteY24" fmla="*/ 3682 h 9246"/>
                <a:gd name="connsiteX25" fmla="*/ 8450 w 10000"/>
                <a:gd name="connsiteY25" fmla="*/ 2342 h 9246"/>
                <a:gd name="connsiteX26" fmla="*/ 8660 w 10000"/>
                <a:gd name="connsiteY26" fmla="*/ 3575 h 9246"/>
                <a:gd name="connsiteX27" fmla="*/ 8941 w 10000"/>
                <a:gd name="connsiteY27" fmla="*/ 620 h 9246"/>
                <a:gd name="connsiteX28" fmla="*/ 9105 w 10000"/>
                <a:gd name="connsiteY28" fmla="*/ 4361 h 9246"/>
                <a:gd name="connsiteX29" fmla="*/ 9217 w 10000"/>
                <a:gd name="connsiteY29" fmla="*/ 6066 h 9246"/>
                <a:gd name="connsiteX30" fmla="*/ 9434 w 10000"/>
                <a:gd name="connsiteY30" fmla="*/ 7064 h 9246"/>
                <a:gd name="connsiteX31" fmla="*/ 9666 w 10000"/>
                <a:gd name="connsiteY31" fmla="*/ 6912 h 9246"/>
                <a:gd name="connsiteX32" fmla="*/ 9791 w 10000"/>
                <a:gd name="connsiteY32" fmla="*/ 4934 h 9246"/>
                <a:gd name="connsiteX33" fmla="*/ 10000 w 10000"/>
                <a:gd name="connsiteY33" fmla="*/ 5303 h 9246"/>
                <a:gd name="connsiteX0" fmla="*/ 0 w 9985"/>
                <a:gd name="connsiteY0" fmla="*/ 7506 h 10000"/>
                <a:gd name="connsiteX1" fmla="*/ 409 w 9985"/>
                <a:gd name="connsiteY1" fmla="*/ 3408 h 10000"/>
                <a:gd name="connsiteX2" fmla="*/ 771 w 9985"/>
                <a:gd name="connsiteY2" fmla="*/ 4130 h 10000"/>
                <a:gd name="connsiteX3" fmla="*/ 1079 w 9985"/>
                <a:gd name="connsiteY3" fmla="*/ 1 h 10000"/>
                <a:gd name="connsiteX4" fmla="*/ 1163 w 9985"/>
                <a:gd name="connsiteY4" fmla="*/ 4268 h 10000"/>
                <a:gd name="connsiteX5" fmla="*/ 1316 w 9985"/>
                <a:gd name="connsiteY5" fmla="*/ 5920 h 10000"/>
                <a:gd name="connsiteX6" fmla="*/ 1833 w 9985"/>
                <a:gd name="connsiteY6" fmla="*/ 6236 h 10000"/>
                <a:gd name="connsiteX7" fmla="*/ 1959 w 9985"/>
                <a:gd name="connsiteY7" fmla="*/ 9943 h 10000"/>
                <a:gd name="connsiteX8" fmla="*/ 2559 w 9985"/>
                <a:gd name="connsiteY8" fmla="*/ 8202 h 10000"/>
                <a:gd name="connsiteX9" fmla="*/ 3090 w 9985"/>
                <a:gd name="connsiteY9" fmla="*/ 4220 h 10000"/>
                <a:gd name="connsiteX10" fmla="*/ 3312 w 9985"/>
                <a:gd name="connsiteY10" fmla="*/ 4519 h 10000"/>
                <a:gd name="connsiteX11" fmla="*/ 3870 w 9985"/>
                <a:gd name="connsiteY11" fmla="*/ 1881 h 10000"/>
                <a:gd name="connsiteX12" fmla="*/ 4263 w 9985"/>
                <a:gd name="connsiteY12" fmla="*/ 4002 h 10000"/>
                <a:gd name="connsiteX13" fmla="*/ 4597 w 9985"/>
                <a:gd name="connsiteY13" fmla="*/ 2533 h 10000"/>
                <a:gd name="connsiteX14" fmla="*/ 5025 w 9985"/>
                <a:gd name="connsiteY14" fmla="*/ 4907 h 10000"/>
                <a:gd name="connsiteX15" fmla="*/ 5435 w 9985"/>
                <a:gd name="connsiteY15" fmla="*/ 2931 h 10000"/>
                <a:gd name="connsiteX16" fmla="*/ 5770 w 9985"/>
                <a:gd name="connsiteY16" fmla="*/ 7108 h 10000"/>
                <a:gd name="connsiteX17" fmla="*/ 6227 w 9985"/>
                <a:gd name="connsiteY17" fmla="*/ 5367 h 10000"/>
                <a:gd name="connsiteX18" fmla="*/ 6539 w 9985"/>
                <a:gd name="connsiteY18" fmla="*/ 9360 h 10000"/>
                <a:gd name="connsiteX19" fmla="*/ 6843 w 9985"/>
                <a:gd name="connsiteY19" fmla="*/ 7614 h 10000"/>
                <a:gd name="connsiteX20" fmla="*/ 7068 w 9985"/>
                <a:gd name="connsiteY20" fmla="*/ 4854 h 10000"/>
                <a:gd name="connsiteX21" fmla="*/ 7251 w 9985"/>
                <a:gd name="connsiteY21" fmla="*/ 7990 h 10000"/>
                <a:gd name="connsiteX22" fmla="*/ 7419 w 9985"/>
                <a:gd name="connsiteY22" fmla="*/ 1297 h 10000"/>
                <a:gd name="connsiteX23" fmla="*/ 7878 w 9985"/>
                <a:gd name="connsiteY23" fmla="*/ 3698 h 10000"/>
                <a:gd name="connsiteX24" fmla="*/ 8226 w 9985"/>
                <a:gd name="connsiteY24" fmla="*/ 3982 h 10000"/>
                <a:gd name="connsiteX25" fmla="*/ 8450 w 9985"/>
                <a:gd name="connsiteY25" fmla="*/ 2533 h 10000"/>
                <a:gd name="connsiteX26" fmla="*/ 8660 w 9985"/>
                <a:gd name="connsiteY26" fmla="*/ 3867 h 10000"/>
                <a:gd name="connsiteX27" fmla="*/ 8941 w 9985"/>
                <a:gd name="connsiteY27" fmla="*/ 671 h 10000"/>
                <a:gd name="connsiteX28" fmla="*/ 9105 w 9985"/>
                <a:gd name="connsiteY28" fmla="*/ 4717 h 10000"/>
                <a:gd name="connsiteX29" fmla="*/ 9217 w 9985"/>
                <a:gd name="connsiteY29" fmla="*/ 6561 h 10000"/>
                <a:gd name="connsiteX30" fmla="*/ 9434 w 9985"/>
                <a:gd name="connsiteY30" fmla="*/ 7640 h 10000"/>
                <a:gd name="connsiteX31" fmla="*/ 9666 w 9985"/>
                <a:gd name="connsiteY31" fmla="*/ 7476 h 10000"/>
                <a:gd name="connsiteX32" fmla="*/ 9791 w 9985"/>
                <a:gd name="connsiteY32" fmla="*/ 5336 h 10000"/>
                <a:gd name="connsiteX33" fmla="*/ 9985 w 9985"/>
                <a:gd name="connsiteY33" fmla="*/ 4268 h 10000"/>
                <a:gd name="connsiteX0" fmla="*/ 0 w 10000"/>
                <a:gd name="connsiteY0" fmla="*/ 7506 h 10000"/>
                <a:gd name="connsiteX1" fmla="*/ 410 w 10000"/>
                <a:gd name="connsiteY1" fmla="*/ 3408 h 10000"/>
                <a:gd name="connsiteX2" fmla="*/ 772 w 10000"/>
                <a:gd name="connsiteY2" fmla="*/ 4130 h 10000"/>
                <a:gd name="connsiteX3" fmla="*/ 1081 w 10000"/>
                <a:gd name="connsiteY3" fmla="*/ 1 h 10000"/>
                <a:gd name="connsiteX4" fmla="*/ 1165 w 10000"/>
                <a:gd name="connsiteY4" fmla="*/ 4268 h 10000"/>
                <a:gd name="connsiteX5" fmla="*/ 1318 w 10000"/>
                <a:gd name="connsiteY5" fmla="*/ 5920 h 10000"/>
                <a:gd name="connsiteX6" fmla="*/ 1836 w 10000"/>
                <a:gd name="connsiteY6" fmla="*/ 6236 h 10000"/>
                <a:gd name="connsiteX7" fmla="*/ 1962 w 10000"/>
                <a:gd name="connsiteY7" fmla="*/ 9943 h 10000"/>
                <a:gd name="connsiteX8" fmla="*/ 2563 w 10000"/>
                <a:gd name="connsiteY8" fmla="*/ 8202 h 10000"/>
                <a:gd name="connsiteX9" fmla="*/ 3095 w 10000"/>
                <a:gd name="connsiteY9" fmla="*/ 4220 h 10000"/>
                <a:gd name="connsiteX10" fmla="*/ 3317 w 10000"/>
                <a:gd name="connsiteY10" fmla="*/ 4519 h 10000"/>
                <a:gd name="connsiteX11" fmla="*/ 3876 w 10000"/>
                <a:gd name="connsiteY11" fmla="*/ 1881 h 10000"/>
                <a:gd name="connsiteX12" fmla="*/ 4254 w 10000"/>
                <a:gd name="connsiteY12" fmla="*/ 5753 h 10000"/>
                <a:gd name="connsiteX13" fmla="*/ 4604 w 10000"/>
                <a:gd name="connsiteY13" fmla="*/ 2533 h 10000"/>
                <a:gd name="connsiteX14" fmla="*/ 5033 w 10000"/>
                <a:gd name="connsiteY14" fmla="*/ 4907 h 10000"/>
                <a:gd name="connsiteX15" fmla="*/ 5443 w 10000"/>
                <a:gd name="connsiteY15" fmla="*/ 2931 h 10000"/>
                <a:gd name="connsiteX16" fmla="*/ 5779 w 10000"/>
                <a:gd name="connsiteY16" fmla="*/ 7108 h 10000"/>
                <a:gd name="connsiteX17" fmla="*/ 6236 w 10000"/>
                <a:gd name="connsiteY17" fmla="*/ 5367 h 10000"/>
                <a:gd name="connsiteX18" fmla="*/ 6549 w 10000"/>
                <a:gd name="connsiteY18" fmla="*/ 9360 h 10000"/>
                <a:gd name="connsiteX19" fmla="*/ 6853 w 10000"/>
                <a:gd name="connsiteY19" fmla="*/ 7614 h 10000"/>
                <a:gd name="connsiteX20" fmla="*/ 7079 w 10000"/>
                <a:gd name="connsiteY20" fmla="*/ 4854 h 10000"/>
                <a:gd name="connsiteX21" fmla="*/ 7262 w 10000"/>
                <a:gd name="connsiteY21" fmla="*/ 7990 h 10000"/>
                <a:gd name="connsiteX22" fmla="*/ 7430 w 10000"/>
                <a:gd name="connsiteY22" fmla="*/ 1297 h 10000"/>
                <a:gd name="connsiteX23" fmla="*/ 7890 w 10000"/>
                <a:gd name="connsiteY23" fmla="*/ 3698 h 10000"/>
                <a:gd name="connsiteX24" fmla="*/ 8238 w 10000"/>
                <a:gd name="connsiteY24" fmla="*/ 3982 h 10000"/>
                <a:gd name="connsiteX25" fmla="*/ 8463 w 10000"/>
                <a:gd name="connsiteY25" fmla="*/ 2533 h 10000"/>
                <a:gd name="connsiteX26" fmla="*/ 8673 w 10000"/>
                <a:gd name="connsiteY26" fmla="*/ 3867 h 10000"/>
                <a:gd name="connsiteX27" fmla="*/ 8954 w 10000"/>
                <a:gd name="connsiteY27" fmla="*/ 671 h 10000"/>
                <a:gd name="connsiteX28" fmla="*/ 9119 w 10000"/>
                <a:gd name="connsiteY28" fmla="*/ 4717 h 10000"/>
                <a:gd name="connsiteX29" fmla="*/ 9231 w 10000"/>
                <a:gd name="connsiteY29" fmla="*/ 6561 h 10000"/>
                <a:gd name="connsiteX30" fmla="*/ 9448 w 10000"/>
                <a:gd name="connsiteY30" fmla="*/ 7640 h 10000"/>
                <a:gd name="connsiteX31" fmla="*/ 9681 w 10000"/>
                <a:gd name="connsiteY31" fmla="*/ 7476 h 10000"/>
                <a:gd name="connsiteX32" fmla="*/ 9806 w 10000"/>
                <a:gd name="connsiteY32" fmla="*/ 5336 h 10000"/>
                <a:gd name="connsiteX33" fmla="*/ 10000 w 10000"/>
                <a:gd name="connsiteY33" fmla="*/ 4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0" y="7506"/>
                  </a:moveTo>
                  <a:cubicBezTo>
                    <a:pt x="79" y="6303"/>
                    <a:pt x="281" y="3974"/>
                    <a:pt x="410" y="3408"/>
                  </a:cubicBezTo>
                  <a:cubicBezTo>
                    <a:pt x="538" y="2849"/>
                    <a:pt x="660" y="4696"/>
                    <a:pt x="772" y="4130"/>
                  </a:cubicBezTo>
                  <a:cubicBezTo>
                    <a:pt x="884" y="3564"/>
                    <a:pt x="1016" y="-21"/>
                    <a:pt x="1081" y="1"/>
                  </a:cubicBezTo>
                  <a:cubicBezTo>
                    <a:pt x="1146" y="24"/>
                    <a:pt x="1126" y="3281"/>
                    <a:pt x="1165" y="4268"/>
                  </a:cubicBezTo>
                  <a:cubicBezTo>
                    <a:pt x="1204" y="5254"/>
                    <a:pt x="1206" y="5592"/>
                    <a:pt x="1318" y="5920"/>
                  </a:cubicBezTo>
                  <a:cubicBezTo>
                    <a:pt x="1430" y="6249"/>
                    <a:pt x="1729" y="5566"/>
                    <a:pt x="1836" y="6236"/>
                  </a:cubicBezTo>
                  <a:cubicBezTo>
                    <a:pt x="1943" y="6908"/>
                    <a:pt x="1841" y="9615"/>
                    <a:pt x="1962" y="9943"/>
                  </a:cubicBezTo>
                  <a:cubicBezTo>
                    <a:pt x="2083" y="10269"/>
                    <a:pt x="2375" y="9156"/>
                    <a:pt x="2563" y="8202"/>
                  </a:cubicBezTo>
                  <a:cubicBezTo>
                    <a:pt x="2752" y="7249"/>
                    <a:pt x="2969" y="4835"/>
                    <a:pt x="3095" y="4220"/>
                  </a:cubicBezTo>
                  <a:cubicBezTo>
                    <a:pt x="3220" y="3606"/>
                    <a:pt x="3187" y="4907"/>
                    <a:pt x="3317" y="4519"/>
                  </a:cubicBezTo>
                  <a:cubicBezTo>
                    <a:pt x="3447" y="4129"/>
                    <a:pt x="3720" y="1675"/>
                    <a:pt x="3876" y="1881"/>
                  </a:cubicBezTo>
                  <a:cubicBezTo>
                    <a:pt x="4032" y="2087"/>
                    <a:pt x="4133" y="5642"/>
                    <a:pt x="4254" y="5753"/>
                  </a:cubicBezTo>
                  <a:cubicBezTo>
                    <a:pt x="4376" y="5862"/>
                    <a:pt x="4474" y="2674"/>
                    <a:pt x="4604" y="2533"/>
                  </a:cubicBezTo>
                  <a:cubicBezTo>
                    <a:pt x="4734" y="2392"/>
                    <a:pt x="4890" y="4841"/>
                    <a:pt x="5033" y="4907"/>
                  </a:cubicBezTo>
                  <a:cubicBezTo>
                    <a:pt x="5174" y="4974"/>
                    <a:pt x="5319" y="2564"/>
                    <a:pt x="5443" y="2931"/>
                  </a:cubicBezTo>
                  <a:cubicBezTo>
                    <a:pt x="5567" y="3298"/>
                    <a:pt x="5646" y="6701"/>
                    <a:pt x="5779" y="7108"/>
                  </a:cubicBezTo>
                  <a:cubicBezTo>
                    <a:pt x="5911" y="7514"/>
                    <a:pt x="6108" y="4990"/>
                    <a:pt x="6236" y="5367"/>
                  </a:cubicBezTo>
                  <a:cubicBezTo>
                    <a:pt x="6365" y="5742"/>
                    <a:pt x="6446" y="8986"/>
                    <a:pt x="6549" y="9360"/>
                  </a:cubicBezTo>
                  <a:cubicBezTo>
                    <a:pt x="6652" y="9735"/>
                    <a:pt x="6765" y="8366"/>
                    <a:pt x="6853" y="7614"/>
                  </a:cubicBezTo>
                  <a:cubicBezTo>
                    <a:pt x="6941" y="6862"/>
                    <a:pt x="7011" y="4790"/>
                    <a:pt x="7079" y="4854"/>
                  </a:cubicBezTo>
                  <a:cubicBezTo>
                    <a:pt x="7147" y="4916"/>
                    <a:pt x="7204" y="8584"/>
                    <a:pt x="7262" y="7990"/>
                  </a:cubicBezTo>
                  <a:cubicBezTo>
                    <a:pt x="7320" y="7397"/>
                    <a:pt x="7325" y="2012"/>
                    <a:pt x="7430" y="1297"/>
                  </a:cubicBezTo>
                  <a:cubicBezTo>
                    <a:pt x="7535" y="581"/>
                    <a:pt x="7756" y="3250"/>
                    <a:pt x="7890" y="3698"/>
                  </a:cubicBezTo>
                  <a:cubicBezTo>
                    <a:pt x="8025" y="4143"/>
                    <a:pt x="8143" y="4177"/>
                    <a:pt x="8238" y="3982"/>
                  </a:cubicBezTo>
                  <a:cubicBezTo>
                    <a:pt x="8334" y="3787"/>
                    <a:pt x="8391" y="2552"/>
                    <a:pt x="8463" y="2533"/>
                  </a:cubicBezTo>
                  <a:cubicBezTo>
                    <a:pt x="8535" y="2514"/>
                    <a:pt x="8591" y="4177"/>
                    <a:pt x="8673" y="3867"/>
                  </a:cubicBezTo>
                  <a:cubicBezTo>
                    <a:pt x="8755" y="3557"/>
                    <a:pt x="8880" y="529"/>
                    <a:pt x="8954" y="671"/>
                  </a:cubicBezTo>
                  <a:cubicBezTo>
                    <a:pt x="9029" y="812"/>
                    <a:pt x="9073" y="3736"/>
                    <a:pt x="9119" y="4717"/>
                  </a:cubicBezTo>
                  <a:cubicBezTo>
                    <a:pt x="9165" y="5699"/>
                    <a:pt x="9201" y="5546"/>
                    <a:pt x="9231" y="6561"/>
                  </a:cubicBezTo>
                  <a:cubicBezTo>
                    <a:pt x="9261" y="7576"/>
                    <a:pt x="9373" y="7488"/>
                    <a:pt x="9448" y="7640"/>
                  </a:cubicBezTo>
                  <a:cubicBezTo>
                    <a:pt x="9523" y="7793"/>
                    <a:pt x="9621" y="7860"/>
                    <a:pt x="9681" y="7476"/>
                  </a:cubicBezTo>
                  <a:cubicBezTo>
                    <a:pt x="9740" y="7092"/>
                    <a:pt x="9747" y="5620"/>
                    <a:pt x="9806" y="5336"/>
                  </a:cubicBezTo>
                  <a:cubicBezTo>
                    <a:pt x="9863" y="5055"/>
                    <a:pt x="9958" y="4186"/>
                    <a:pt x="10000" y="4268"/>
                  </a:cubicBezTo>
                </a:path>
              </a:pathLst>
            </a:cu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05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4" name="Group 14"/>
            <p:cNvGrpSpPr>
              <a:grpSpLocks/>
            </p:cNvGrpSpPr>
            <p:nvPr/>
          </p:nvGrpSpPr>
          <p:grpSpPr bwMode="auto">
            <a:xfrm rot="5400000">
              <a:off x="6033534" y="4104060"/>
              <a:ext cx="2284714" cy="1566729"/>
              <a:chOff x="1673" y="261"/>
              <a:chExt cx="2352" cy="1566"/>
            </a:xfrm>
          </p:grpSpPr>
          <p:sp>
            <p:nvSpPr>
              <p:cNvPr id="387" name="Freeform 15"/>
              <p:cNvSpPr>
                <a:spLocks/>
              </p:cNvSpPr>
              <p:nvPr/>
            </p:nvSpPr>
            <p:spPr bwMode="auto">
              <a:xfrm>
                <a:off x="1673" y="269"/>
                <a:ext cx="1177" cy="155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Freeform 16"/>
              <p:cNvSpPr>
                <a:spLocks/>
              </p:cNvSpPr>
              <p:nvPr/>
            </p:nvSpPr>
            <p:spPr bwMode="auto">
              <a:xfrm>
                <a:off x="2851" y="261"/>
                <a:ext cx="1174" cy="1559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05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5" name="Line 17"/>
            <p:cNvSpPr>
              <a:spLocks noChangeShapeType="1"/>
            </p:cNvSpPr>
            <p:nvPr/>
          </p:nvSpPr>
          <p:spPr bwMode="auto">
            <a:xfrm>
              <a:off x="1304013" y="4899913"/>
              <a:ext cx="6702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05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Line 18"/>
            <p:cNvSpPr>
              <a:spLocks noChangeShapeType="1"/>
            </p:cNvSpPr>
            <p:nvPr/>
          </p:nvSpPr>
          <p:spPr bwMode="auto">
            <a:xfrm>
              <a:off x="6322843" y="3588151"/>
              <a:ext cx="0" cy="2658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05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29"/>
            <p:cNvSpPr>
              <a:spLocks noChangeArrowheads="1"/>
            </p:cNvSpPr>
            <p:nvPr/>
          </p:nvSpPr>
          <p:spPr bwMode="auto">
            <a:xfrm>
              <a:off x="7591365" y="5322880"/>
              <a:ext cx="86600" cy="43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050" u="sng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Line 30"/>
            <p:cNvSpPr>
              <a:spLocks noChangeShapeType="1"/>
            </p:cNvSpPr>
            <p:nvPr/>
          </p:nvSpPr>
          <p:spPr bwMode="auto">
            <a:xfrm flipV="1">
              <a:off x="1292318" y="3321972"/>
              <a:ext cx="0" cy="2674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05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2" name="Line 31"/>
            <p:cNvSpPr>
              <a:spLocks noChangeShapeType="1"/>
            </p:cNvSpPr>
            <p:nvPr/>
          </p:nvSpPr>
          <p:spPr bwMode="auto">
            <a:xfrm rot="5400000" flipV="1">
              <a:off x="4594262" y="2049276"/>
              <a:ext cx="0" cy="66159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05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Text Box 67"/>
            <p:cNvSpPr txBox="1">
              <a:spLocks noChangeArrowheads="1"/>
            </p:cNvSpPr>
            <p:nvPr/>
          </p:nvSpPr>
          <p:spPr bwMode="auto">
            <a:xfrm>
              <a:off x="831586" y="3280566"/>
              <a:ext cx="546212" cy="576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800" i="1" dirty="0" err="1" smtClean="0">
                  <a:solidFill>
                    <a:srgbClr val="465562"/>
                  </a:solidFill>
                </a:rPr>
                <a:t>r</a:t>
              </a:r>
              <a:r>
                <a:rPr lang="hu-HU" sz="1600" i="1" baseline="-25000" dirty="0" err="1">
                  <a:solidFill>
                    <a:srgbClr val="465562"/>
                  </a:solidFill>
                </a:rPr>
                <a:t>M</a:t>
              </a:r>
              <a:endParaRPr lang="hu-HU" sz="1600" i="1" dirty="0">
                <a:solidFill>
                  <a:srgbClr val="465562"/>
                </a:solidFill>
              </a:endParaRPr>
            </a:p>
          </p:txBody>
        </p:sp>
        <p:graphicFrame>
          <p:nvGraphicFramePr>
            <p:cNvPr id="394" name="Objektum 393"/>
            <p:cNvGraphicFramePr>
              <a:graphicFrameLocks noChangeAspect="1"/>
            </p:cNvGraphicFramePr>
            <p:nvPr>
              <p:extLst/>
            </p:nvPr>
          </p:nvGraphicFramePr>
          <p:xfrm>
            <a:off x="7984380" y="4709403"/>
            <a:ext cx="6889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6" name="Equation" r:id="rId8" imgW="393480" imgH="203040" progId="Equation.3">
                    <p:embed/>
                  </p:oleObj>
                </mc:Choice>
                <mc:Fallback>
                  <p:oleObj name="Equation" r:id="rId8" imgW="393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4380" y="4709403"/>
                          <a:ext cx="6889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5" name="Objektum 394"/>
            <p:cNvGraphicFramePr>
              <a:graphicFrameLocks noChangeAspect="1"/>
            </p:cNvGraphicFramePr>
            <p:nvPr>
              <p:extLst/>
            </p:nvPr>
          </p:nvGraphicFramePr>
          <p:xfrm>
            <a:off x="7050088" y="3918828"/>
            <a:ext cx="68738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7" name="Equation" r:id="rId10" imgW="393480" imgH="203040" progId="Equation.3">
                    <p:embed/>
                  </p:oleObj>
                </mc:Choice>
                <mc:Fallback>
                  <p:oleObj name="Equation" r:id="rId10" imgW="393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088" y="3918828"/>
                          <a:ext cx="687387" cy="393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6" name="Egyenes összekötő 395"/>
            <p:cNvCxnSpPr/>
            <p:nvPr/>
          </p:nvCxnSpPr>
          <p:spPr>
            <a:xfrm flipH="1">
              <a:off x="6825470" y="4179075"/>
              <a:ext cx="301957" cy="28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2.4.1 </a:t>
            </a:r>
            <a:r>
              <a:rPr lang="hu-HU" dirty="0"/>
              <a:t>Béta és a karakterisztikus egyenes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50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3"/>
          <p:cNvSpPr>
            <a:spLocks noChangeArrowheads="1"/>
          </p:cNvSpPr>
          <p:nvPr/>
        </p:nvSpPr>
        <p:spPr bwMode="auto">
          <a:xfrm rot="5400000">
            <a:off x="4725926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6" name="Oval 4"/>
          <p:cNvSpPr>
            <a:spLocks noChangeArrowheads="1"/>
          </p:cNvSpPr>
          <p:nvPr/>
        </p:nvSpPr>
        <p:spPr bwMode="auto">
          <a:xfrm rot="5400000">
            <a:off x="4725926" y="44021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 rot="5400000">
            <a:off x="4206813" y="440058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 rot="5400000">
            <a:off x="4975163" y="49371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89" name="Oval 7"/>
          <p:cNvSpPr>
            <a:spLocks noChangeArrowheads="1"/>
          </p:cNvSpPr>
          <p:nvPr/>
        </p:nvSpPr>
        <p:spPr bwMode="auto">
          <a:xfrm rot="5400000">
            <a:off x="4469544" y="466173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 rot="5400000">
            <a:off x="4469544" y="440138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 rot="5400000">
            <a:off x="4469544" y="388703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2" name="Oval 10"/>
          <p:cNvSpPr>
            <a:spLocks noChangeArrowheads="1"/>
          </p:cNvSpPr>
          <p:nvPr/>
        </p:nvSpPr>
        <p:spPr bwMode="auto">
          <a:xfrm rot="5400000">
            <a:off x="5223607" y="4937955"/>
            <a:ext cx="160337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3" name="Oval 11"/>
          <p:cNvSpPr>
            <a:spLocks noChangeArrowheads="1"/>
          </p:cNvSpPr>
          <p:nvPr/>
        </p:nvSpPr>
        <p:spPr bwMode="auto">
          <a:xfrm rot="5400000">
            <a:off x="4208401" y="3636999"/>
            <a:ext cx="157162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4" name="Oval 12"/>
          <p:cNvSpPr>
            <a:spLocks noChangeArrowheads="1"/>
          </p:cNvSpPr>
          <p:nvPr/>
        </p:nvSpPr>
        <p:spPr bwMode="auto">
          <a:xfrm rot="5400000">
            <a:off x="5491101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5" name="Oval 13"/>
          <p:cNvSpPr>
            <a:spLocks noChangeArrowheads="1"/>
          </p:cNvSpPr>
          <p:nvPr/>
        </p:nvSpPr>
        <p:spPr bwMode="auto">
          <a:xfrm rot="5400000">
            <a:off x="4206813" y="38862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6" name="Oval 14"/>
          <p:cNvSpPr>
            <a:spLocks noChangeArrowheads="1"/>
          </p:cNvSpPr>
          <p:nvPr/>
        </p:nvSpPr>
        <p:spPr bwMode="auto">
          <a:xfrm rot="5400000">
            <a:off x="5223607" y="5196717"/>
            <a:ext cx="160338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7" name="Oval 15"/>
          <p:cNvSpPr>
            <a:spLocks noChangeArrowheads="1"/>
          </p:cNvSpPr>
          <p:nvPr/>
        </p:nvSpPr>
        <p:spPr bwMode="auto">
          <a:xfrm rot="5400000">
            <a:off x="5216463" y="4400587"/>
            <a:ext cx="158750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8" name="Oval 16"/>
          <p:cNvSpPr>
            <a:spLocks noChangeArrowheads="1"/>
          </p:cNvSpPr>
          <p:nvPr/>
        </p:nvSpPr>
        <p:spPr bwMode="auto">
          <a:xfrm rot="5400000">
            <a:off x="6255482" y="5198305"/>
            <a:ext cx="160338" cy="1539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99" name="Oval 17"/>
          <p:cNvSpPr>
            <a:spLocks noChangeArrowheads="1"/>
          </p:cNvSpPr>
          <p:nvPr/>
        </p:nvSpPr>
        <p:spPr bwMode="auto">
          <a:xfrm rot="5400000">
            <a:off x="5743513" y="51959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0" name="Oval 18"/>
          <p:cNvSpPr>
            <a:spLocks noChangeArrowheads="1"/>
          </p:cNvSpPr>
          <p:nvPr/>
        </p:nvSpPr>
        <p:spPr bwMode="auto">
          <a:xfrm rot="5400000">
            <a:off x="5491101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 rot="5400000">
            <a:off x="4725926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 rot="5400000">
            <a:off x="4206813" y="46609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3" name="Oval 21"/>
          <p:cNvSpPr>
            <a:spLocks noChangeArrowheads="1"/>
          </p:cNvSpPr>
          <p:nvPr/>
        </p:nvSpPr>
        <p:spPr bwMode="auto">
          <a:xfrm rot="5400000">
            <a:off x="4469544" y="4131506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4" name="Oval 22"/>
          <p:cNvSpPr>
            <a:spLocks noChangeArrowheads="1"/>
          </p:cNvSpPr>
          <p:nvPr/>
        </p:nvSpPr>
        <p:spPr bwMode="auto">
          <a:xfrm rot="5400000">
            <a:off x="4987863" y="44148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5" name="Oval 23"/>
          <p:cNvSpPr>
            <a:spLocks noChangeArrowheads="1"/>
          </p:cNvSpPr>
          <p:nvPr/>
        </p:nvSpPr>
        <p:spPr bwMode="auto">
          <a:xfrm rot="5400000">
            <a:off x="4725926" y="46625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6" name="Oval 24"/>
          <p:cNvSpPr>
            <a:spLocks noChangeArrowheads="1"/>
          </p:cNvSpPr>
          <p:nvPr/>
        </p:nvSpPr>
        <p:spPr bwMode="auto">
          <a:xfrm rot="5400000">
            <a:off x="4206813" y="51959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5400000">
            <a:off x="4206813" y="49371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8" name="Oval 26"/>
          <p:cNvSpPr>
            <a:spLocks noChangeArrowheads="1"/>
          </p:cNvSpPr>
          <p:nvPr/>
        </p:nvSpPr>
        <p:spPr bwMode="auto">
          <a:xfrm rot="5400000">
            <a:off x="4206019" y="4131506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09" name="Oval 27"/>
          <p:cNvSpPr>
            <a:spLocks noChangeArrowheads="1"/>
          </p:cNvSpPr>
          <p:nvPr/>
        </p:nvSpPr>
        <p:spPr bwMode="auto">
          <a:xfrm rot="5400000">
            <a:off x="5223607" y="4661730"/>
            <a:ext cx="160337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0" name="Oval 28"/>
          <p:cNvSpPr>
            <a:spLocks noChangeArrowheads="1"/>
          </p:cNvSpPr>
          <p:nvPr/>
        </p:nvSpPr>
        <p:spPr bwMode="auto">
          <a:xfrm rot="5400000">
            <a:off x="5743513" y="49371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1" name="Oval 29"/>
          <p:cNvSpPr>
            <a:spLocks noChangeArrowheads="1"/>
          </p:cNvSpPr>
          <p:nvPr/>
        </p:nvSpPr>
        <p:spPr bwMode="auto">
          <a:xfrm rot="5400000">
            <a:off x="4471926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2" name="Oval 30"/>
          <p:cNvSpPr>
            <a:spLocks noChangeArrowheads="1"/>
          </p:cNvSpPr>
          <p:nvPr/>
        </p:nvSpPr>
        <p:spPr bwMode="auto">
          <a:xfrm rot="5400000">
            <a:off x="4975163" y="51959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3" name="Oval 31"/>
          <p:cNvSpPr>
            <a:spLocks noChangeArrowheads="1"/>
          </p:cNvSpPr>
          <p:nvPr/>
        </p:nvSpPr>
        <p:spPr bwMode="auto">
          <a:xfrm rot="5400000">
            <a:off x="4471926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4" name="Oval 32"/>
          <p:cNvSpPr>
            <a:spLocks noChangeArrowheads="1"/>
          </p:cNvSpPr>
          <p:nvPr/>
        </p:nvSpPr>
        <p:spPr bwMode="auto">
          <a:xfrm rot="5400000">
            <a:off x="4975163" y="46609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 rot="5400000" flipV="1">
            <a:off x="3444813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6" name="Oval 34"/>
          <p:cNvSpPr>
            <a:spLocks noChangeArrowheads="1"/>
          </p:cNvSpPr>
          <p:nvPr/>
        </p:nvSpPr>
        <p:spPr bwMode="auto">
          <a:xfrm rot="5400000" flipV="1">
            <a:off x="3444813" y="44021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7" name="Oval 35"/>
          <p:cNvSpPr>
            <a:spLocks noChangeArrowheads="1"/>
          </p:cNvSpPr>
          <p:nvPr/>
        </p:nvSpPr>
        <p:spPr bwMode="auto">
          <a:xfrm rot="5400000" flipV="1">
            <a:off x="3955988" y="44021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8" name="Oval 36"/>
          <p:cNvSpPr>
            <a:spLocks noChangeArrowheads="1"/>
          </p:cNvSpPr>
          <p:nvPr/>
        </p:nvSpPr>
        <p:spPr bwMode="auto">
          <a:xfrm rot="5400000" flipV="1">
            <a:off x="3187638" y="49371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9" name="Oval 37"/>
          <p:cNvSpPr>
            <a:spLocks noChangeArrowheads="1"/>
          </p:cNvSpPr>
          <p:nvPr/>
        </p:nvSpPr>
        <p:spPr bwMode="auto">
          <a:xfrm rot="5400000" flipV="1">
            <a:off x="3700401" y="46625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 rot="5400000" flipV="1">
            <a:off x="3700401" y="44021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1" name="Oval 39"/>
          <p:cNvSpPr>
            <a:spLocks noChangeArrowheads="1"/>
          </p:cNvSpPr>
          <p:nvPr/>
        </p:nvSpPr>
        <p:spPr bwMode="auto">
          <a:xfrm rot="5400000" flipV="1">
            <a:off x="3948844" y="3383793"/>
            <a:ext cx="160338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2" name="Oval 40"/>
          <p:cNvSpPr>
            <a:spLocks noChangeArrowheads="1"/>
          </p:cNvSpPr>
          <p:nvPr/>
        </p:nvSpPr>
        <p:spPr bwMode="auto">
          <a:xfrm rot="5400000" flipV="1">
            <a:off x="2935226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3" name="Oval 41"/>
          <p:cNvSpPr>
            <a:spLocks noChangeArrowheads="1"/>
          </p:cNvSpPr>
          <p:nvPr/>
        </p:nvSpPr>
        <p:spPr bwMode="auto">
          <a:xfrm rot="5400000" flipV="1">
            <a:off x="3957576" y="3638586"/>
            <a:ext cx="157162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4" name="Oval 42"/>
          <p:cNvSpPr>
            <a:spLocks noChangeArrowheads="1"/>
          </p:cNvSpPr>
          <p:nvPr/>
        </p:nvSpPr>
        <p:spPr bwMode="auto">
          <a:xfrm rot="5400000" flipV="1">
            <a:off x="3444813" y="38878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 rot="5400000" flipV="1">
            <a:off x="3955988" y="38878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6" name="Oval 44"/>
          <p:cNvSpPr>
            <a:spLocks noChangeArrowheads="1"/>
          </p:cNvSpPr>
          <p:nvPr/>
        </p:nvSpPr>
        <p:spPr bwMode="auto">
          <a:xfrm rot="5400000" flipV="1">
            <a:off x="2935226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7" name="Oval 45"/>
          <p:cNvSpPr>
            <a:spLocks noChangeArrowheads="1"/>
          </p:cNvSpPr>
          <p:nvPr/>
        </p:nvSpPr>
        <p:spPr bwMode="auto">
          <a:xfrm rot="5400000" flipV="1">
            <a:off x="3445607" y="4131505"/>
            <a:ext cx="158750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8" name="Oval 46"/>
          <p:cNvSpPr>
            <a:spLocks noChangeArrowheads="1"/>
          </p:cNvSpPr>
          <p:nvPr/>
        </p:nvSpPr>
        <p:spPr bwMode="auto">
          <a:xfrm rot="5400000" flipV="1">
            <a:off x="3187638" y="4400587"/>
            <a:ext cx="158750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9" name="Oval 47"/>
          <p:cNvSpPr>
            <a:spLocks noChangeArrowheads="1"/>
          </p:cNvSpPr>
          <p:nvPr/>
        </p:nvSpPr>
        <p:spPr bwMode="auto">
          <a:xfrm rot="5400000" flipV="1">
            <a:off x="2417700" y="51959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0" name="Oval 48"/>
          <p:cNvSpPr>
            <a:spLocks noChangeArrowheads="1"/>
          </p:cNvSpPr>
          <p:nvPr/>
        </p:nvSpPr>
        <p:spPr bwMode="auto">
          <a:xfrm rot="5400000" flipV="1">
            <a:off x="2675669" y="5196718"/>
            <a:ext cx="160338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1" name="Oval 49"/>
          <p:cNvSpPr>
            <a:spLocks noChangeArrowheads="1"/>
          </p:cNvSpPr>
          <p:nvPr/>
        </p:nvSpPr>
        <p:spPr bwMode="auto">
          <a:xfrm rot="5400000" flipV="1">
            <a:off x="3444813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2" name="Oval 50"/>
          <p:cNvSpPr>
            <a:spLocks noChangeArrowheads="1"/>
          </p:cNvSpPr>
          <p:nvPr/>
        </p:nvSpPr>
        <p:spPr bwMode="auto">
          <a:xfrm rot="5400000" flipV="1">
            <a:off x="3955988" y="46625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3" name="Oval 51"/>
          <p:cNvSpPr>
            <a:spLocks noChangeArrowheads="1"/>
          </p:cNvSpPr>
          <p:nvPr/>
        </p:nvSpPr>
        <p:spPr bwMode="auto">
          <a:xfrm rot="5400000" flipV="1">
            <a:off x="3700401" y="413229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4" name="Oval 52"/>
          <p:cNvSpPr>
            <a:spLocks noChangeArrowheads="1"/>
          </p:cNvSpPr>
          <p:nvPr/>
        </p:nvSpPr>
        <p:spPr bwMode="auto">
          <a:xfrm rot="5400000" flipV="1">
            <a:off x="2160526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5" name="Oval 53"/>
          <p:cNvSpPr>
            <a:spLocks noChangeArrowheads="1"/>
          </p:cNvSpPr>
          <p:nvPr/>
        </p:nvSpPr>
        <p:spPr bwMode="auto">
          <a:xfrm rot="5400000" flipV="1">
            <a:off x="3444813" y="46625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6" name="Oval 54"/>
          <p:cNvSpPr>
            <a:spLocks noChangeArrowheads="1"/>
          </p:cNvSpPr>
          <p:nvPr/>
        </p:nvSpPr>
        <p:spPr bwMode="auto">
          <a:xfrm rot="5400000" flipV="1">
            <a:off x="3955988" y="51975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7" name="Oval 55"/>
          <p:cNvSpPr>
            <a:spLocks noChangeArrowheads="1"/>
          </p:cNvSpPr>
          <p:nvPr/>
        </p:nvSpPr>
        <p:spPr bwMode="auto">
          <a:xfrm rot="5400000" flipV="1">
            <a:off x="3955988" y="49387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8" name="Oval 56"/>
          <p:cNvSpPr>
            <a:spLocks noChangeArrowheads="1"/>
          </p:cNvSpPr>
          <p:nvPr/>
        </p:nvSpPr>
        <p:spPr bwMode="auto">
          <a:xfrm rot="5400000" flipV="1">
            <a:off x="3953607" y="4133093"/>
            <a:ext cx="160337" cy="1539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39" name="Oval 57"/>
          <p:cNvSpPr>
            <a:spLocks noChangeArrowheads="1"/>
          </p:cNvSpPr>
          <p:nvPr/>
        </p:nvSpPr>
        <p:spPr bwMode="auto">
          <a:xfrm rot="5400000" flipV="1">
            <a:off x="2935226" y="46625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40" name="Oval 58"/>
          <p:cNvSpPr>
            <a:spLocks noChangeArrowheads="1"/>
          </p:cNvSpPr>
          <p:nvPr/>
        </p:nvSpPr>
        <p:spPr bwMode="auto">
          <a:xfrm rot="5400000" flipV="1">
            <a:off x="2417700" y="49371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41" name="Oval 59"/>
          <p:cNvSpPr>
            <a:spLocks noChangeArrowheads="1"/>
          </p:cNvSpPr>
          <p:nvPr/>
        </p:nvSpPr>
        <p:spPr bwMode="auto">
          <a:xfrm rot="5400000" flipV="1">
            <a:off x="3698019" y="4939543"/>
            <a:ext cx="160337" cy="15398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42" name="Oval 60"/>
          <p:cNvSpPr>
            <a:spLocks noChangeArrowheads="1"/>
          </p:cNvSpPr>
          <p:nvPr/>
        </p:nvSpPr>
        <p:spPr bwMode="auto">
          <a:xfrm rot="5400000" flipV="1">
            <a:off x="3187638" y="51959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43" name="Oval 61"/>
          <p:cNvSpPr>
            <a:spLocks noChangeArrowheads="1"/>
          </p:cNvSpPr>
          <p:nvPr/>
        </p:nvSpPr>
        <p:spPr bwMode="auto">
          <a:xfrm rot="5400000" flipV="1">
            <a:off x="3698019" y="5198305"/>
            <a:ext cx="160338" cy="15398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44" name="Oval 62"/>
          <p:cNvSpPr>
            <a:spLocks noChangeArrowheads="1"/>
          </p:cNvSpPr>
          <p:nvPr/>
        </p:nvSpPr>
        <p:spPr bwMode="auto">
          <a:xfrm rot="5400000" flipV="1">
            <a:off x="3187638" y="46609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145" name="Group 63"/>
          <p:cNvGrpSpPr>
            <a:grpSpLocks/>
          </p:cNvGrpSpPr>
          <p:nvPr/>
        </p:nvGrpSpPr>
        <p:grpSpPr bwMode="auto">
          <a:xfrm>
            <a:off x="1769207" y="3673503"/>
            <a:ext cx="4948237" cy="1621640"/>
            <a:chOff x="1297" y="794"/>
            <a:chExt cx="3117" cy="1033"/>
          </a:xfrm>
        </p:grpSpPr>
        <p:sp>
          <p:nvSpPr>
            <p:cNvPr id="146" name="Freeform 64"/>
            <p:cNvSpPr>
              <a:spLocks/>
            </p:cNvSpPr>
            <p:nvPr/>
          </p:nvSpPr>
          <p:spPr bwMode="auto">
            <a:xfrm>
              <a:off x="1297" y="799"/>
              <a:ext cx="1553" cy="1028"/>
            </a:xfrm>
            <a:custGeom>
              <a:avLst/>
              <a:gdLst>
                <a:gd name="T0" fmla="*/ 0 w 1553"/>
                <a:gd name="T1" fmla="*/ 1028 h 1028"/>
                <a:gd name="T2" fmla="*/ 570 w 1553"/>
                <a:gd name="T3" fmla="*/ 951 h 1028"/>
                <a:gd name="T4" fmla="*/ 968 w 1553"/>
                <a:gd name="T5" fmla="*/ 625 h 1028"/>
                <a:gd name="T6" fmla="*/ 1348 w 1553"/>
                <a:gd name="T7" fmla="*/ 101 h 1028"/>
                <a:gd name="T8" fmla="*/ 1553 w 1553"/>
                <a:gd name="T9" fmla="*/ 17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028">
                  <a:moveTo>
                    <a:pt x="0" y="1028"/>
                  </a:moveTo>
                  <a:cubicBezTo>
                    <a:pt x="95" y="1015"/>
                    <a:pt x="409" y="1018"/>
                    <a:pt x="570" y="951"/>
                  </a:cubicBezTo>
                  <a:cubicBezTo>
                    <a:pt x="732" y="884"/>
                    <a:pt x="838" y="766"/>
                    <a:pt x="968" y="625"/>
                  </a:cubicBezTo>
                  <a:cubicBezTo>
                    <a:pt x="1098" y="483"/>
                    <a:pt x="1251" y="202"/>
                    <a:pt x="1348" y="101"/>
                  </a:cubicBezTo>
                  <a:cubicBezTo>
                    <a:pt x="1445" y="0"/>
                    <a:pt x="1510" y="35"/>
                    <a:pt x="1553" y="17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2850" y="794"/>
              <a:ext cx="1564" cy="1028"/>
            </a:xfrm>
            <a:custGeom>
              <a:avLst/>
              <a:gdLst>
                <a:gd name="T0" fmla="*/ 1564 w 1564"/>
                <a:gd name="T1" fmla="*/ 1028 h 1028"/>
                <a:gd name="T2" fmla="*/ 994 w 1564"/>
                <a:gd name="T3" fmla="*/ 951 h 1028"/>
                <a:gd name="T4" fmla="*/ 596 w 1564"/>
                <a:gd name="T5" fmla="*/ 625 h 1028"/>
                <a:gd name="T6" fmla="*/ 216 w 1564"/>
                <a:gd name="T7" fmla="*/ 101 h 1028"/>
                <a:gd name="T8" fmla="*/ 0 w 1564"/>
                <a:gd name="T9" fmla="*/ 22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4" h="1028">
                  <a:moveTo>
                    <a:pt x="1564" y="1028"/>
                  </a:moveTo>
                  <a:cubicBezTo>
                    <a:pt x="1469" y="1015"/>
                    <a:pt x="1155" y="1018"/>
                    <a:pt x="994" y="951"/>
                  </a:cubicBezTo>
                  <a:cubicBezTo>
                    <a:pt x="832" y="884"/>
                    <a:pt x="726" y="766"/>
                    <a:pt x="596" y="625"/>
                  </a:cubicBezTo>
                  <a:cubicBezTo>
                    <a:pt x="466" y="483"/>
                    <a:pt x="315" y="202"/>
                    <a:pt x="216" y="101"/>
                  </a:cubicBezTo>
                  <a:cubicBezTo>
                    <a:pt x="117" y="0"/>
                    <a:pt x="45" y="38"/>
                    <a:pt x="0" y="2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148" name="Group 66"/>
          <p:cNvGrpSpPr>
            <a:grpSpLocks/>
          </p:cNvGrpSpPr>
          <p:nvPr/>
        </p:nvGrpSpPr>
        <p:grpSpPr bwMode="auto">
          <a:xfrm>
            <a:off x="1688244" y="2953580"/>
            <a:ext cx="5216525" cy="2801938"/>
            <a:chOff x="1294" y="352"/>
            <a:chExt cx="3286" cy="1765"/>
          </a:xfrm>
        </p:grpSpPr>
        <p:sp>
          <p:nvSpPr>
            <p:cNvPr id="149" name="Text Box 67"/>
            <p:cNvSpPr txBox="1">
              <a:spLocks noChangeArrowheads="1"/>
            </p:cNvSpPr>
            <p:nvPr/>
          </p:nvSpPr>
          <p:spPr bwMode="auto">
            <a:xfrm>
              <a:off x="1372" y="352"/>
              <a:ext cx="3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2800" b="1" i="1">
                  <a:solidFill>
                    <a:srgbClr val="465562"/>
                  </a:solidFill>
                </a:rPr>
                <a:t>r</a:t>
              </a:r>
              <a:r>
                <a:rPr lang="hu-HU" sz="2800" b="1" i="1" baseline="-25000">
                  <a:solidFill>
                    <a:srgbClr val="465562"/>
                  </a:solidFill>
                </a:rPr>
                <a:t>i</a:t>
              </a:r>
              <a:endParaRPr lang="hu-HU" sz="2800" i="1">
                <a:solidFill>
                  <a:srgbClr val="465562"/>
                </a:solidFill>
              </a:endParaRPr>
            </a:p>
          </p:txBody>
        </p:sp>
        <p:sp>
          <p:nvSpPr>
            <p:cNvPr id="150" name="Line 68"/>
            <p:cNvSpPr>
              <a:spLocks noChangeShapeType="1"/>
            </p:cNvSpPr>
            <p:nvPr/>
          </p:nvSpPr>
          <p:spPr bwMode="auto">
            <a:xfrm rot="5400000">
              <a:off x="2853" y="350"/>
              <a:ext cx="0" cy="3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51" name="Group 69"/>
            <p:cNvGrpSpPr>
              <a:grpSpLocks/>
            </p:cNvGrpSpPr>
            <p:nvPr/>
          </p:nvGrpSpPr>
          <p:grpSpPr bwMode="auto">
            <a:xfrm>
              <a:off x="1722" y="492"/>
              <a:ext cx="2418" cy="1473"/>
              <a:chOff x="1722" y="498"/>
              <a:chExt cx="2406" cy="1545"/>
            </a:xfrm>
          </p:grpSpPr>
          <p:sp>
            <p:nvSpPr>
              <p:cNvPr id="170" name="Line 70"/>
              <p:cNvSpPr>
                <a:spLocks noChangeShapeType="1"/>
              </p:cNvSpPr>
              <p:nvPr/>
            </p:nvSpPr>
            <p:spPr bwMode="auto">
              <a:xfrm>
                <a:off x="172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1" name="Line 71"/>
              <p:cNvSpPr>
                <a:spLocks noChangeShapeType="1"/>
              </p:cNvSpPr>
              <p:nvPr/>
            </p:nvSpPr>
            <p:spPr bwMode="auto">
              <a:xfrm>
                <a:off x="188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2" name="Line 72"/>
              <p:cNvSpPr>
                <a:spLocks noChangeShapeType="1"/>
              </p:cNvSpPr>
              <p:nvPr/>
            </p:nvSpPr>
            <p:spPr bwMode="auto">
              <a:xfrm>
                <a:off x="204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3" name="Line 73"/>
              <p:cNvSpPr>
                <a:spLocks noChangeShapeType="1"/>
              </p:cNvSpPr>
              <p:nvPr/>
            </p:nvSpPr>
            <p:spPr bwMode="auto">
              <a:xfrm>
                <a:off x="2203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4" name="Line 74"/>
              <p:cNvSpPr>
                <a:spLocks noChangeShapeType="1"/>
              </p:cNvSpPr>
              <p:nvPr/>
            </p:nvSpPr>
            <p:spPr bwMode="auto">
              <a:xfrm>
                <a:off x="2363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5" name="Line 75"/>
              <p:cNvSpPr>
                <a:spLocks noChangeShapeType="1"/>
              </p:cNvSpPr>
              <p:nvPr/>
            </p:nvSpPr>
            <p:spPr bwMode="auto">
              <a:xfrm>
                <a:off x="252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6" name="Line 76"/>
              <p:cNvSpPr>
                <a:spLocks noChangeShapeType="1"/>
              </p:cNvSpPr>
              <p:nvPr/>
            </p:nvSpPr>
            <p:spPr bwMode="auto">
              <a:xfrm>
                <a:off x="268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7" name="Line 77"/>
              <p:cNvSpPr>
                <a:spLocks noChangeShapeType="1"/>
              </p:cNvSpPr>
              <p:nvPr/>
            </p:nvSpPr>
            <p:spPr bwMode="auto">
              <a:xfrm>
                <a:off x="284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8" name="Line 78"/>
              <p:cNvSpPr>
                <a:spLocks noChangeShapeType="1"/>
              </p:cNvSpPr>
              <p:nvPr/>
            </p:nvSpPr>
            <p:spPr bwMode="auto">
              <a:xfrm>
                <a:off x="3005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79" name="Line 79"/>
              <p:cNvSpPr>
                <a:spLocks noChangeShapeType="1"/>
              </p:cNvSpPr>
              <p:nvPr/>
            </p:nvSpPr>
            <p:spPr bwMode="auto">
              <a:xfrm>
                <a:off x="3165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0" name="Line 80"/>
              <p:cNvSpPr>
                <a:spLocks noChangeShapeType="1"/>
              </p:cNvSpPr>
              <p:nvPr/>
            </p:nvSpPr>
            <p:spPr bwMode="auto">
              <a:xfrm>
                <a:off x="332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1" name="Line 81"/>
              <p:cNvSpPr>
                <a:spLocks noChangeShapeType="1"/>
              </p:cNvSpPr>
              <p:nvPr/>
            </p:nvSpPr>
            <p:spPr bwMode="auto">
              <a:xfrm>
                <a:off x="348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2" name="Line 82"/>
              <p:cNvSpPr>
                <a:spLocks noChangeShapeType="1"/>
              </p:cNvSpPr>
              <p:nvPr/>
            </p:nvSpPr>
            <p:spPr bwMode="auto">
              <a:xfrm>
                <a:off x="364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3" name="Line 83"/>
              <p:cNvSpPr>
                <a:spLocks noChangeShapeType="1"/>
              </p:cNvSpPr>
              <p:nvPr/>
            </p:nvSpPr>
            <p:spPr bwMode="auto">
              <a:xfrm>
                <a:off x="3807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4" name="Line 84"/>
              <p:cNvSpPr>
                <a:spLocks noChangeShapeType="1"/>
              </p:cNvSpPr>
              <p:nvPr/>
            </p:nvSpPr>
            <p:spPr bwMode="auto">
              <a:xfrm>
                <a:off x="3967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85" name="Line 85"/>
              <p:cNvSpPr>
                <a:spLocks noChangeShapeType="1"/>
              </p:cNvSpPr>
              <p:nvPr/>
            </p:nvSpPr>
            <p:spPr bwMode="auto">
              <a:xfrm>
                <a:off x="4128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52" name="Text Box 86"/>
            <p:cNvSpPr txBox="1">
              <a:spLocks noChangeArrowheads="1"/>
            </p:cNvSpPr>
            <p:nvPr/>
          </p:nvSpPr>
          <p:spPr bwMode="auto">
            <a:xfrm>
              <a:off x="4301" y="1865"/>
              <a:ext cx="2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b="1">
                  <a:solidFill>
                    <a:srgbClr val="465562"/>
                  </a:solidFill>
                </a:rPr>
                <a:t>%</a:t>
              </a:r>
            </a:p>
          </p:txBody>
        </p:sp>
        <p:grpSp>
          <p:nvGrpSpPr>
            <p:cNvPr id="153" name="Group 87"/>
            <p:cNvGrpSpPr>
              <a:grpSpLocks/>
            </p:cNvGrpSpPr>
            <p:nvPr/>
          </p:nvGrpSpPr>
          <p:grpSpPr bwMode="auto">
            <a:xfrm>
              <a:off x="1640" y="1941"/>
              <a:ext cx="2561" cy="156"/>
              <a:chOff x="1657" y="2025"/>
              <a:chExt cx="2538" cy="156"/>
            </a:xfrm>
          </p:grpSpPr>
          <p:sp>
            <p:nvSpPr>
              <p:cNvPr id="154" name="Text Box 88"/>
              <p:cNvSpPr txBox="1">
                <a:spLocks noChangeArrowheads="1"/>
              </p:cNvSpPr>
              <p:nvPr/>
            </p:nvSpPr>
            <p:spPr bwMode="auto">
              <a:xfrm>
                <a:off x="1657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55" name="Text Box 89"/>
              <p:cNvSpPr txBox="1">
                <a:spLocks noChangeArrowheads="1"/>
              </p:cNvSpPr>
              <p:nvPr/>
            </p:nvSpPr>
            <p:spPr bwMode="auto">
              <a:xfrm>
                <a:off x="1820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56" name="Text Box 90"/>
              <p:cNvSpPr txBox="1">
                <a:spLocks noChangeArrowheads="1"/>
              </p:cNvSpPr>
              <p:nvPr/>
            </p:nvSpPr>
            <p:spPr bwMode="auto">
              <a:xfrm>
                <a:off x="1983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57" name="Text Box 91"/>
              <p:cNvSpPr txBox="1">
                <a:spLocks noChangeArrowheads="1"/>
              </p:cNvSpPr>
              <p:nvPr/>
            </p:nvSpPr>
            <p:spPr bwMode="auto">
              <a:xfrm>
                <a:off x="2143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58" name="Text Box 92"/>
              <p:cNvSpPr txBox="1">
                <a:spLocks noChangeArrowheads="1"/>
              </p:cNvSpPr>
              <p:nvPr/>
            </p:nvSpPr>
            <p:spPr bwMode="auto">
              <a:xfrm>
                <a:off x="2307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59" name="Text Box 93"/>
              <p:cNvSpPr txBox="1">
                <a:spLocks noChangeArrowheads="1"/>
              </p:cNvSpPr>
              <p:nvPr/>
            </p:nvSpPr>
            <p:spPr bwMode="auto">
              <a:xfrm>
                <a:off x="2468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0" name="Text Box 94"/>
              <p:cNvSpPr txBox="1">
                <a:spLocks noChangeArrowheads="1"/>
              </p:cNvSpPr>
              <p:nvPr/>
            </p:nvSpPr>
            <p:spPr bwMode="auto">
              <a:xfrm>
                <a:off x="2626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1" name="Text Box 95"/>
              <p:cNvSpPr txBox="1">
                <a:spLocks noChangeArrowheads="1"/>
              </p:cNvSpPr>
              <p:nvPr/>
            </p:nvSpPr>
            <p:spPr bwMode="auto">
              <a:xfrm>
                <a:off x="2790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2" name="Text Box 96"/>
              <p:cNvSpPr txBox="1">
                <a:spLocks noChangeArrowheads="1"/>
              </p:cNvSpPr>
              <p:nvPr/>
            </p:nvSpPr>
            <p:spPr bwMode="auto">
              <a:xfrm>
                <a:off x="2952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3" name="Text Box 97"/>
              <p:cNvSpPr txBox="1">
                <a:spLocks noChangeArrowheads="1"/>
              </p:cNvSpPr>
              <p:nvPr/>
            </p:nvSpPr>
            <p:spPr bwMode="auto">
              <a:xfrm>
                <a:off x="3112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4" name="Text Box 98"/>
              <p:cNvSpPr txBox="1">
                <a:spLocks noChangeArrowheads="1"/>
              </p:cNvSpPr>
              <p:nvPr/>
            </p:nvSpPr>
            <p:spPr bwMode="auto">
              <a:xfrm>
                <a:off x="3285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5" name="Text Box 99"/>
              <p:cNvSpPr txBox="1">
                <a:spLocks noChangeArrowheads="1"/>
              </p:cNvSpPr>
              <p:nvPr/>
            </p:nvSpPr>
            <p:spPr bwMode="auto">
              <a:xfrm>
                <a:off x="3442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6" name="Text Box 100"/>
              <p:cNvSpPr txBox="1">
                <a:spLocks noChangeArrowheads="1"/>
              </p:cNvSpPr>
              <p:nvPr/>
            </p:nvSpPr>
            <p:spPr bwMode="auto">
              <a:xfrm>
                <a:off x="3605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7" name="Text Box 101"/>
              <p:cNvSpPr txBox="1">
                <a:spLocks noChangeArrowheads="1"/>
              </p:cNvSpPr>
              <p:nvPr/>
            </p:nvSpPr>
            <p:spPr bwMode="auto">
              <a:xfrm>
                <a:off x="3768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8" name="Text Box 102"/>
              <p:cNvSpPr txBox="1">
                <a:spLocks noChangeArrowheads="1"/>
              </p:cNvSpPr>
              <p:nvPr/>
            </p:nvSpPr>
            <p:spPr bwMode="auto">
              <a:xfrm>
                <a:off x="3928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169" name="Text Box 103"/>
              <p:cNvSpPr txBox="1">
                <a:spLocks noChangeArrowheads="1"/>
              </p:cNvSpPr>
              <p:nvPr/>
            </p:nvSpPr>
            <p:spPr bwMode="auto">
              <a:xfrm>
                <a:off x="4079" y="2025"/>
                <a:ext cx="1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</p:grpSp>
      </p:grpSp>
      <p:sp>
        <p:nvSpPr>
          <p:cNvPr id="186" name="Oval 105"/>
          <p:cNvSpPr>
            <a:spLocks noChangeArrowheads="1"/>
          </p:cNvSpPr>
          <p:nvPr/>
        </p:nvSpPr>
        <p:spPr bwMode="auto">
          <a:xfrm rot="5400000">
            <a:off x="4738626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87" name="Oval 106"/>
          <p:cNvSpPr>
            <a:spLocks noChangeArrowheads="1"/>
          </p:cNvSpPr>
          <p:nvPr/>
        </p:nvSpPr>
        <p:spPr bwMode="auto">
          <a:xfrm rot="5400000">
            <a:off x="4738626" y="15573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88" name="Oval 107"/>
          <p:cNvSpPr>
            <a:spLocks noChangeArrowheads="1"/>
          </p:cNvSpPr>
          <p:nvPr/>
        </p:nvSpPr>
        <p:spPr bwMode="auto">
          <a:xfrm rot="5400000">
            <a:off x="4219513" y="155578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89" name="Oval 108"/>
          <p:cNvSpPr>
            <a:spLocks noChangeArrowheads="1"/>
          </p:cNvSpPr>
          <p:nvPr/>
        </p:nvSpPr>
        <p:spPr bwMode="auto">
          <a:xfrm rot="5400000">
            <a:off x="4987863" y="20923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0" name="Oval 109"/>
          <p:cNvSpPr>
            <a:spLocks noChangeArrowheads="1"/>
          </p:cNvSpPr>
          <p:nvPr/>
        </p:nvSpPr>
        <p:spPr bwMode="auto">
          <a:xfrm rot="5400000">
            <a:off x="4482244" y="181693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1" name="Oval 110"/>
          <p:cNvSpPr>
            <a:spLocks noChangeArrowheads="1"/>
          </p:cNvSpPr>
          <p:nvPr/>
        </p:nvSpPr>
        <p:spPr bwMode="auto">
          <a:xfrm rot="5400000">
            <a:off x="4482244" y="155658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2" name="Oval 111"/>
          <p:cNvSpPr>
            <a:spLocks noChangeArrowheads="1"/>
          </p:cNvSpPr>
          <p:nvPr/>
        </p:nvSpPr>
        <p:spPr bwMode="auto">
          <a:xfrm rot="5400000">
            <a:off x="4482244" y="775531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3" name="Oval 112"/>
          <p:cNvSpPr>
            <a:spLocks noChangeArrowheads="1"/>
          </p:cNvSpPr>
          <p:nvPr/>
        </p:nvSpPr>
        <p:spPr bwMode="auto">
          <a:xfrm rot="5400000">
            <a:off x="5236307" y="2093155"/>
            <a:ext cx="160337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4" name="Oval 113"/>
          <p:cNvSpPr>
            <a:spLocks noChangeArrowheads="1"/>
          </p:cNvSpPr>
          <p:nvPr/>
        </p:nvSpPr>
        <p:spPr bwMode="auto">
          <a:xfrm rot="5400000">
            <a:off x="4221101" y="792199"/>
            <a:ext cx="157162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 rot="5400000">
            <a:off x="5503801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6" name="Oval 115"/>
          <p:cNvSpPr>
            <a:spLocks noChangeArrowheads="1"/>
          </p:cNvSpPr>
          <p:nvPr/>
        </p:nvSpPr>
        <p:spPr bwMode="auto">
          <a:xfrm rot="5400000">
            <a:off x="4219513" y="10414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7" name="Oval 116"/>
          <p:cNvSpPr>
            <a:spLocks noChangeArrowheads="1"/>
          </p:cNvSpPr>
          <p:nvPr/>
        </p:nvSpPr>
        <p:spPr bwMode="auto">
          <a:xfrm rot="5400000">
            <a:off x="5236307" y="2351917"/>
            <a:ext cx="160338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8" name="Oval 117"/>
          <p:cNvSpPr>
            <a:spLocks noChangeArrowheads="1"/>
          </p:cNvSpPr>
          <p:nvPr/>
        </p:nvSpPr>
        <p:spPr bwMode="auto">
          <a:xfrm rot="5400000">
            <a:off x="5229163" y="1555787"/>
            <a:ext cx="158750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9" name="Oval 118"/>
          <p:cNvSpPr>
            <a:spLocks noChangeArrowheads="1"/>
          </p:cNvSpPr>
          <p:nvPr/>
        </p:nvSpPr>
        <p:spPr bwMode="auto">
          <a:xfrm rot="5400000">
            <a:off x="4223482" y="562805"/>
            <a:ext cx="160338" cy="1539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0" name="Oval 119"/>
          <p:cNvSpPr>
            <a:spLocks noChangeArrowheads="1"/>
          </p:cNvSpPr>
          <p:nvPr/>
        </p:nvSpPr>
        <p:spPr bwMode="auto">
          <a:xfrm rot="5400000">
            <a:off x="5756213" y="23511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1" name="Oval 120"/>
          <p:cNvSpPr>
            <a:spLocks noChangeArrowheads="1"/>
          </p:cNvSpPr>
          <p:nvPr/>
        </p:nvSpPr>
        <p:spPr bwMode="auto">
          <a:xfrm rot="5400000">
            <a:off x="5503801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2" name="Oval 121"/>
          <p:cNvSpPr>
            <a:spLocks noChangeArrowheads="1"/>
          </p:cNvSpPr>
          <p:nvPr/>
        </p:nvSpPr>
        <p:spPr bwMode="auto">
          <a:xfrm rot="5400000">
            <a:off x="4738626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3" name="Oval 122"/>
          <p:cNvSpPr>
            <a:spLocks noChangeArrowheads="1"/>
          </p:cNvSpPr>
          <p:nvPr/>
        </p:nvSpPr>
        <p:spPr bwMode="auto">
          <a:xfrm rot="5400000">
            <a:off x="4219513" y="18161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4" name="Oval 123"/>
          <p:cNvSpPr>
            <a:spLocks noChangeArrowheads="1"/>
          </p:cNvSpPr>
          <p:nvPr/>
        </p:nvSpPr>
        <p:spPr bwMode="auto">
          <a:xfrm rot="5400000">
            <a:off x="4482244" y="1286706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5" name="Oval 124"/>
          <p:cNvSpPr>
            <a:spLocks noChangeArrowheads="1"/>
          </p:cNvSpPr>
          <p:nvPr/>
        </p:nvSpPr>
        <p:spPr bwMode="auto">
          <a:xfrm rot="5400000">
            <a:off x="5754626" y="18177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6" name="Oval 125"/>
          <p:cNvSpPr>
            <a:spLocks noChangeArrowheads="1"/>
          </p:cNvSpPr>
          <p:nvPr/>
        </p:nvSpPr>
        <p:spPr bwMode="auto">
          <a:xfrm rot="5400000">
            <a:off x="4738626" y="18177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7" name="Oval 126"/>
          <p:cNvSpPr>
            <a:spLocks noChangeArrowheads="1"/>
          </p:cNvSpPr>
          <p:nvPr/>
        </p:nvSpPr>
        <p:spPr bwMode="auto">
          <a:xfrm rot="5400000">
            <a:off x="4219513" y="23511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8" name="Oval 127"/>
          <p:cNvSpPr>
            <a:spLocks noChangeArrowheads="1"/>
          </p:cNvSpPr>
          <p:nvPr/>
        </p:nvSpPr>
        <p:spPr bwMode="auto">
          <a:xfrm rot="5400000">
            <a:off x="4219513" y="20923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9" name="Oval 128"/>
          <p:cNvSpPr>
            <a:spLocks noChangeArrowheads="1"/>
          </p:cNvSpPr>
          <p:nvPr/>
        </p:nvSpPr>
        <p:spPr bwMode="auto">
          <a:xfrm rot="5400000">
            <a:off x="4218719" y="1286706"/>
            <a:ext cx="160337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0" name="Oval 129"/>
          <p:cNvSpPr>
            <a:spLocks noChangeArrowheads="1"/>
          </p:cNvSpPr>
          <p:nvPr/>
        </p:nvSpPr>
        <p:spPr bwMode="auto">
          <a:xfrm rot="5400000">
            <a:off x="5236307" y="1816930"/>
            <a:ext cx="160337" cy="157163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1" name="Oval 130"/>
          <p:cNvSpPr>
            <a:spLocks noChangeArrowheads="1"/>
          </p:cNvSpPr>
          <p:nvPr/>
        </p:nvSpPr>
        <p:spPr bwMode="auto">
          <a:xfrm rot="5400000">
            <a:off x="5756213" y="20923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2" name="Oval 131"/>
          <p:cNvSpPr>
            <a:spLocks noChangeArrowheads="1"/>
          </p:cNvSpPr>
          <p:nvPr/>
        </p:nvSpPr>
        <p:spPr bwMode="auto">
          <a:xfrm rot="5400000">
            <a:off x="4484626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3" name="Oval 132"/>
          <p:cNvSpPr>
            <a:spLocks noChangeArrowheads="1"/>
          </p:cNvSpPr>
          <p:nvPr/>
        </p:nvSpPr>
        <p:spPr bwMode="auto">
          <a:xfrm rot="5400000">
            <a:off x="4987863" y="23511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4" name="Oval 133"/>
          <p:cNvSpPr>
            <a:spLocks noChangeArrowheads="1"/>
          </p:cNvSpPr>
          <p:nvPr/>
        </p:nvSpPr>
        <p:spPr bwMode="auto">
          <a:xfrm rot="5400000">
            <a:off x="4484626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5" name="Oval 134"/>
          <p:cNvSpPr>
            <a:spLocks noChangeArrowheads="1"/>
          </p:cNvSpPr>
          <p:nvPr/>
        </p:nvSpPr>
        <p:spPr bwMode="auto">
          <a:xfrm rot="5400000">
            <a:off x="4987863" y="18161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6" name="Oval 135"/>
          <p:cNvSpPr>
            <a:spLocks noChangeArrowheads="1"/>
          </p:cNvSpPr>
          <p:nvPr/>
        </p:nvSpPr>
        <p:spPr bwMode="auto">
          <a:xfrm rot="5400000" flipV="1">
            <a:off x="3457513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7" name="Oval 136"/>
          <p:cNvSpPr>
            <a:spLocks noChangeArrowheads="1"/>
          </p:cNvSpPr>
          <p:nvPr/>
        </p:nvSpPr>
        <p:spPr bwMode="auto">
          <a:xfrm rot="5400000" flipV="1">
            <a:off x="3457513" y="15573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8" name="Oval 137"/>
          <p:cNvSpPr>
            <a:spLocks noChangeArrowheads="1"/>
          </p:cNvSpPr>
          <p:nvPr/>
        </p:nvSpPr>
        <p:spPr bwMode="auto">
          <a:xfrm rot="5400000" flipV="1">
            <a:off x="3968688" y="15573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19" name="Oval 138"/>
          <p:cNvSpPr>
            <a:spLocks noChangeArrowheads="1"/>
          </p:cNvSpPr>
          <p:nvPr/>
        </p:nvSpPr>
        <p:spPr bwMode="auto">
          <a:xfrm rot="5400000" flipV="1">
            <a:off x="3200338" y="20923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0" name="Oval 139"/>
          <p:cNvSpPr>
            <a:spLocks noChangeArrowheads="1"/>
          </p:cNvSpPr>
          <p:nvPr/>
        </p:nvSpPr>
        <p:spPr bwMode="auto">
          <a:xfrm rot="5400000" flipV="1">
            <a:off x="3713101" y="18177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1" name="Oval 140"/>
          <p:cNvSpPr>
            <a:spLocks noChangeArrowheads="1"/>
          </p:cNvSpPr>
          <p:nvPr/>
        </p:nvSpPr>
        <p:spPr bwMode="auto">
          <a:xfrm rot="5400000" flipV="1">
            <a:off x="3713101" y="155737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2" name="Oval 141"/>
          <p:cNvSpPr>
            <a:spLocks noChangeArrowheads="1"/>
          </p:cNvSpPr>
          <p:nvPr/>
        </p:nvSpPr>
        <p:spPr bwMode="auto">
          <a:xfrm rot="5400000" flipV="1">
            <a:off x="3961544" y="538993"/>
            <a:ext cx="160338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3" name="Oval 142"/>
          <p:cNvSpPr>
            <a:spLocks noChangeArrowheads="1"/>
          </p:cNvSpPr>
          <p:nvPr/>
        </p:nvSpPr>
        <p:spPr bwMode="auto">
          <a:xfrm rot="5400000" flipV="1">
            <a:off x="2947926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4" name="Oval 143"/>
          <p:cNvSpPr>
            <a:spLocks noChangeArrowheads="1"/>
          </p:cNvSpPr>
          <p:nvPr/>
        </p:nvSpPr>
        <p:spPr bwMode="auto">
          <a:xfrm rot="5400000" flipV="1">
            <a:off x="3970276" y="793786"/>
            <a:ext cx="157162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5" name="Oval 144"/>
          <p:cNvSpPr>
            <a:spLocks noChangeArrowheads="1"/>
          </p:cNvSpPr>
          <p:nvPr/>
        </p:nvSpPr>
        <p:spPr bwMode="auto">
          <a:xfrm rot="5400000" flipV="1">
            <a:off x="4486213" y="10303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6" name="Oval 145"/>
          <p:cNvSpPr>
            <a:spLocks noChangeArrowheads="1"/>
          </p:cNvSpPr>
          <p:nvPr/>
        </p:nvSpPr>
        <p:spPr bwMode="auto">
          <a:xfrm rot="5400000" flipV="1">
            <a:off x="3968688" y="10430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7" name="Oval 146"/>
          <p:cNvSpPr>
            <a:spLocks noChangeArrowheads="1"/>
          </p:cNvSpPr>
          <p:nvPr/>
        </p:nvSpPr>
        <p:spPr bwMode="auto">
          <a:xfrm rot="5400000" flipV="1">
            <a:off x="2947926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8" name="Oval 147"/>
          <p:cNvSpPr>
            <a:spLocks noChangeArrowheads="1"/>
          </p:cNvSpPr>
          <p:nvPr/>
        </p:nvSpPr>
        <p:spPr bwMode="auto">
          <a:xfrm rot="5400000" flipV="1">
            <a:off x="3458307" y="1286705"/>
            <a:ext cx="158750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29" name="Oval 148"/>
          <p:cNvSpPr>
            <a:spLocks noChangeArrowheads="1"/>
          </p:cNvSpPr>
          <p:nvPr/>
        </p:nvSpPr>
        <p:spPr bwMode="auto">
          <a:xfrm rot="5400000" flipV="1">
            <a:off x="3200338" y="1555787"/>
            <a:ext cx="158750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0" name="Oval 149"/>
          <p:cNvSpPr>
            <a:spLocks noChangeArrowheads="1"/>
          </p:cNvSpPr>
          <p:nvPr/>
        </p:nvSpPr>
        <p:spPr bwMode="auto">
          <a:xfrm rot="5400000" flipV="1">
            <a:off x="2430400" y="23511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1" name="Oval 150"/>
          <p:cNvSpPr>
            <a:spLocks noChangeArrowheads="1"/>
          </p:cNvSpPr>
          <p:nvPr/>
        </p:nvSpPr>
        <p:spPr bwMode="auto">
          <a:xfrm rot="5400000" flipV="1">
            <a:off x="2688369" y="2351918"/>
            <a:ext cx="160338" cy="15716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2" name="Oval 151"/>
          <p:cNvSpPr>
            <a:spLocks noChangeArrowheads="1"/>
          </p:cNvSpPr>
          <p:nvPr/>
        </p:nvSpPr>
        <p:spPr bwMode="auto">
          <a:xfrm rot="5400000" flipV="1">
            <a:off x="3457513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3" name="Oval 152"/>
          <p:cNvSpPr>
            <a:spLocks noChangeArrowheads="1"/>
          </p:cNvSpPr>
          <p:nvPr/>
        </p:nvSpPr>
        <p:spPr bwMode="auto">
          <a:xfrm rot="5400000" flipV="1">
            <a:off x="3968688" y="18177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4" name="Oval 153"/>
          <p:cNvSpPr>
            <a:spLocks noChangeArrowheads="1"/>
          </p:cNvSpPr>
          <p:nvPr/>
        </p:nvSpPr>
        <p:spPr bwMode="auto">
          <a:xfrm rot="5400000" flipV="1">
            <a:off x="3713101" y="128749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5" name="Oval 154"/>
          <p:cNvSpPr>
            <a:spLocks noChangeArrowheads="1"/>
          </p:cNvSpPr>
          <p:nvPr/>
        </p:nvSpPr>
        <p:spPr bwMode="auto">
          <a:xfrm rot="5400000" flipV="1">
            <a:off x="4217926" y="3334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6" name="Oval 155"/>
          <p:cNvSpPr>
            <a:spLocks noChangeArrowheads="1"/>
          </p:cNvSpPr>
          <p:nvPr/>
        </p:nvSpPr>
        <p:spPr bwMode="auto">
          <a:xfrm rot="5400000" flipV="1">
            <a:off x="3457513" y="18177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7" name="Oval 156"/>
          <p:cNvSpPr>
            <a:spLocks noChangeArrowheads="1"/>
          </p:cNvSpPr>
          <p:nvPr/>
        </p:nvSpPr>
        <p:spPr bwMode="auto">
          <a:xfrm rot="5400000" flipV="1">
            <a:off x="3968688" y="2352711"/>
            <a:ext cx="160338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8" name="Oval 157"/>
          <p:cNvSpPr>
            <a:spLocks noChangeArrowheads="1"/>
          </p:cNvSpPr>
          <p:nvPr/>
        </p:nvSpPr>
        <p:spPr bwMode="auto">
          <a:xfrm rot="5400000" flipV="1">
            <a:off x="3968688" y="2093949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39" name="Oval 158"/>
          <p:cNvSpPr>
            <a:spLocks noChangeArrowheads="1"/>
          </p:cNvSpPr>
          <p:nvPr/>
        </p:nvSpPr>
        <p:spPr bwMode="auto">
          <a:xfrm rot="5400000" flipV="1">
            <a:off x="3966307" y="1288293"/>
            <a:ext cx="160337" cy="1539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0" name="Oval 159"/>
          <p:cNvSpPr>
            <a:spLocks noChangeArrowheads="1"/>
          </p:cNvSpPr>
          <p:nvPr/>
        </p:nvSpPr>
        <p:spPr bwMode="auto">
          <a:xfrm rot="5400000" flipV="1">
            <a:off x="4738626" y="1297024"/>
            <a:ext cx="160337" cy="15557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1" name="Oval 160"/>
          <p:cNvSpPr>
            <a:spLocks noChangeArrowheads="1"/>
          </p:cNvSpPr>
          <p:nvPr/>
        </p:nvSpPr>
        <p:spPr bwMode="auto">
          <a:xfrm rot="5400000" flipV="1">
            <a:off x="3713100" y="1038262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2" name="Oval 161"/>
          <p:cNvSpPr>
            <a:spLocks noChangeArrowheads="1"/>
          </p:cNvSpPr>
          <p:nvPr/>
        </p:nvSpPr>
        <p:spPr bwMode="auto">
          <a:xfrm rot="5400000" flipV="1">
            <a:off x="3710719" y="2094743"/>
            <a:ext cx="160337" cy="15398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3" name="Oval 162"/>
          <p:cNvSpPr>
            <a:spLocks noChangeArrowheads="1"/>
          </p:cNvSpPr>
          <p:nvPr/>
        </p:nvSpPr>
        <p:spPr bwMode="auto">
          <a:xfrm rot="5400000" flipV="1">
            <a:off x="3200338" y="2351124"/>
            <a:ext cx="160338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4" name="Oval 163"/>
          <p:cNvSpPr>
            <a:spLocks noChangeArrowheads="1"/>
          </p:cNvSpPr>
          <p:nvPr/>
        </p:nvSpPr>
        <p:spPr bwMode="auto">
          <a:xfrm rot="5400000" flipV="1">
            <a:off x="3710719" y="2353505"/>
            <a:ext cx="160338" cy="15398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45" name="Oval 164"/>
          <p:cNvSpPr>
            <a:spLocks noChangeArrowheads="1"/>
          </p:cNvSpPr>
          <p:nvPr/>
        </p:nvSpPr>
        <p:spPr bwMode="auto">
          <a:xfrm rot="5400000" flipV="1">
            <a:off x="3200338" y="1816137"/>
            <a:ext cx="160337" cy="158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246" name="Group 165"/>
          <p:cNvGrpSpPr>
            <a:grpSpLocks/>
          </p:cNvGrpSpPr>
          <p:nvPr/>
        </p:nvGrpSpPr>
        <p:grpSpPr bwMode="auto">
          <a:xfrm>
            <a:off x="2339119" y="214685"/>
            <a:ext cx="3832225" cy="2235658"/>
            <a:chOff x="1297" y="794"/>
            <a:chExt cx="3117" cy="1033"/>
          </a:xfrm>
        </p:grpSpPr>
        <p:sp>
          <p:nvSpPr>
            <p:cNvPr id="247" name="Freeform 166"/>
            <p:cNvSpPr>
              <a:spLocks/>
            </p:cNvSpPr>
            <p:nvPr/>
          </p:nvSpPr>
          <p:spPr bwMode="auto">
            <a:xfrm>
              <a:off x="1297" y="799"/>
              <a:ext cx="1553" cy="1028"/>
            </a:xfrm>
            <a:custGeom>
              <a:avLst/>
              <a:gdLst>
                <a:gd name="T0" fmla="*/ 0 w 1553"/>
                <a:gd name="T1" fmla="*/ 1028 h 1028"/>
                <a:gd name="T2" fmla="*/ 570 w 1553"/>
                <a:gd name="T3" fmla="*/ 951 h 1028"/>
                <a:gd name="T4" fmla="*/ 968 w 1553"/>
                <a:gd name="T5" fmla="*/ 625 h 1028"/>
                <a:gd name="T6" fmla="*/ 1348 w 1553"/>
                <a:gd name="T7" fmla="*/ 101 h 1028"/>
                <a:gd name="T8" fmla="*/ 1553 w 1553"/>
                <a:gd name="T9" fmla="*/ 17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028">
                  <a:moveTo>
                    <a:pt x="0" y="1028"/>
                  </a:moveTo>
                  <a:cubicBezTo>
                    <a:pt x="95" y="1015"/>
                    <a:pt x="409" y="1018"/>
                    <a:pt x="570" y="951"/>
                  </a:cubicBezTo>
                  <a:cubicBezTo>
                    <a:pt x="732" y="884"/>
                    <a:pt x="838" y="766"/>
                    <a:pt x="968" y="625"/>
                  </a:cubicBezTo>
                  <a:cubicBezTo>
                    <a:pt x="1098" y="483"/>
                    <a:pt x="1251" y="202"/>
                    <a:pt x="1348" y="101"/>
                  </a:cubicBezTo>
                  <a:cubicBezTo>
                    <a:pt x="1445" y="0"/>
                    <a:pt x="1510" y="35"/>
                    <a:pt x="1553" y="17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" name="Freeform 167"/>
            <p:cNvSpPr>
              <a:spLocks/>
            </p:cNvSpPr>
            <p:nvPr/>
          </p:nvSpPr>
          <p:spPr bwMode="auto">
            <a:xfrm>
              <a:off x="2850" y="794"/>
              <a:ext cx="1564" cy="1028"/>
            </a:xfrm>
            <a:custGeom>
              <a:avLst/>
              <a:gdLst>
                <a:gd name="T0" fmla="*/ 1564 w 1564"/>
                <a:gd name="T1" fmla="*/ 1028 h 1028"/>
                <a:gd name="T2" fmla="*/ 994 w 1564"/>
                <a:gd name="T3" fmla="*/ 951 h 1028"/>
                <a:gd name="T4" fmla="*/ 596 w 1564"/>
                <a:gd name="T5" fmla="*/ 625 h 1028"/>
                <a:gd name="T6" fmla="*/ 216 w 1564"/>
                <a:gd name="T7" fmla="*/ 101 h 1028"/>
                <a:gd name="T8" fmla="*/ 0 w 1564"/>
                <a:gd name="T9" fmla="*/ 22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4" h="1028">
                  <a:moveTo>
                    <a:pt x="1564" y="1028"/>
                  </a:moveTo>
                  <a:cubicBezTo>
                    <a:pt x="1469" y="1015"/>
                    <a:pt x="1155" y="1018"/>
                    <a:pt x="994" y="951"/>
                  </a:cubicBezTo>
                  <a:cubicBezTo>
                    <a:pt x="832" y="884"/>
                    <a:pt x="726" y="766"/>
                    <a:pt x="596" y="625"/>
                  </a:cubicBezTo>
                  <a:cubicBezTo>
                    <a:pt x="466" y="483"/>
                    <a:pt x="315" y="202"/>
                    <a:pt x="216" y="101"/>
                  </a:cubicBezTo>
                  <a:cubicBezTo>
                    <a:pt x="117" y="0"/>
                    <a:pt x="45" y="38"/>
                    <a:pt x="0" y="2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249" name="Group 168"/>
          <p:cNvGrpSpPr>
            <a:grpSpLocks/>
          </p:cNvGrpSpPr>
          <p:nvPr/>
        </p:nvGrpSpPr>
        <p:grpSpPr bwMode="auto">
          <a:xfrm>
            <a:off x="1673957" y="108780"/>
            <a:ext cx="5253050" cy="2801938"/>
            <a:chOff x="1294" y="352"/>
            <a:chExt cx="3284" cy="1765"/>
          </a:xfrm>
        </p:grpSpPr>
        <p:sp>
          <p:nvSpPr>
            <p:cNvPr id="250" name="Text Box 169"/>
            <p:cNvSpPr txBox="1">
              <a:spLocks noChangeArrowheads="1"/>
            </p:cNvSpPr>
            <p:nvPr/>
          </p:nvSpPr>
          <p:spPr bwMode="auto">
            <a:xfrm>
              <a:off x="1372" y="352"/>
              <a:ext cx="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b="1" i="1">
                  <a:solidFill>
                    <a:srgbClr val="465562"/>
                  </a:solidFill>
                </a:rPr>
                <a:t>r</a:t>
              </a:r>
              <a:r>
                <a:rPr lang="hu-HU" b="1" i="1" baseline="-25000">
                  <a:solidFill>
                    <a:srgbClr val="465562"/>
                  </a:solidFill>
                </a:rPr>
                <a:t>M</a:t>
              </a:r>
              <a:endParaRPr lang="hu-HU" i="1">
                <a:solidFill>
                  <a:srgbClr val="465562"/>
                </a:solidFill>
              </a:endParaRPr>
            </a:p>
          </p:txBody>
        </p:sp>
        <p:sp>
          <p:nvSpPr>
            <p:cNvPr id="251" name="Line 170"/>
            <p:cNvSpPr>
              <a:spLocks noChangeShapeType="1"/>
            </p:cNvSpPr>
            <p:nvPr/>
          </p:nvSpPr>
          <p:spPr bwMode="auto">
            <a:xfrm rot="5400000">
              <a:off x="2853" y="350"/>
              <a:ext cx="0" cy="3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52" name="Group 171"/>
            <p:cNvGrpSpPr>
              <a:grpSpLocks/>
            </p:cNvGrpSpPr>
            <p:nvPr/>
          </p:nvGrpSpPr>
          <p:grpSpPr bwMode="auto">
            <a:xfrm>
              <a:off x="1722" y="492"/>
              <a:ext cx="2418" cy="1473"/>
              <a:chOff x="1722" y="498"/>
              <a:chExt cx="2406" cy="1545"/>
            </a:xfrm>
          </p:grpSpPr>
          <p:sp>
            <p:nvSpPr>
              <p:cNvPr id="271" name="Line 172"/>
              <p:cNvSpPr>
                <a:spLocks noChangeShapeType="1"/>
              </p:cNvSpPr>
              <p:nvPr/>
            </p:nvSpPr>
            <p:spPr bwMode="auto">
              <a:xfrm>
                <a:off x="172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2" name="Line 173"/>
              <p:cNvSpPr>
                <a:spLocks noChangeShapeType="1"/>
              </p:cNvSpPr>
              <p:nvPr/>
            </p:nvSpPr>
            <p:spPr bwMode="auto">
              <a:xfrm>
                <a:off x="188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3" name="Line 174"/>
              <p:cNvSpPr>
                <a:spLocks noChangeShapeType="1"/>
              </p:cNvSpPr>
              <p:nvPr/>
            </p:nvSpPr>
            <p:spPr bwMode="auto">
              <a:xfrm>
                <a:off x="2042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4" name="Line 175"/>
              <p:cNvSpPr>
                <a:spLocks noChangeShapeType="1"/>
              </p:cNvSpPr>
              <p:nvPr/>
            </p:nvSpPr>
            <p:spPr bwMode="auto">
              <a:xfrm>
                <a:off x="2203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5" name="Line 176"/>
              <p:cNvSpPr>
                <a:spLocks noChangeShapeType="1"/>
              </p:cNvSpPr>
              <p:nvPr/>
            </p:nvSpPr>
            <p:spPr bwMode="auto">
              <a:xfrm>
                <a:off x="2363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6" name="Line 177"/>
              <p:cNvSpPr>
                <a:spLocks noChangeShapeType="1"/>
              </p:cNvSpPr>
              <p:nvPr/>
            </p:nvSpPr>
            <p:spPr bwMode="auto">
              <a:xfrm>
                <a:off x="252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7" name="Line 178"/>
              <p:cNvSpPr>
                <a:spLocks noChangeShapeType="1"/>
              </p:cNvSpPr>
              <p:nvPr/>
            </p:nvSpPr>
            <p:spPr bwMode="auto">
              <a:xfrm>
                <a:off x="268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8" name="Line 179"/>
              <p:cNvSpPr>
                <a:spLocks noChangeShapeType="1"/>
              </p:cNvSpPr>
              <p:nvPr/>
            </p:nvSpPr>
            <p:spPr bwMode="auto">
              <a:xfrm>
                <a:off x="2844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79" name="Line 180"/>
              <p:cNvSpPr>
                <a:spLocks noChangeShapeType="1"/>
              </p:cNvSpPr>
              <p:nvPr/>
            </p:nvSpPr>
            <p:spPr bwMode="auto">
              <a:xfrm>
                <a:off x="3005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0" name="Line 181"/>
              <p:cNvSpPr>
                <a:spLocks noChangeShapeType="1"/>
              </p:cNvSpPr>
              <p:nvPr/>
            </p:nvSpPr>
            <p:spPr bwMode="auto">
              <a:xfrm>
                <a:off x="3165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1" name="Line 182"/>
              <p:cNvSpPr>
                <a:spLocks noChangeShapeType="1"/>
              </p:cNvSpPr>
              <p:nvPr/>
            </p:nvSpPr>
            <p:spPr bwMode="auto">
              <a:xfrm>
                <a:off x="332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2" name="Line 183"/>
              <p:cNvSpPr>
                <a:spLocks noChangeShapeType="1"/>
              </p:cNvSpPr>
              <p:nvPr/>
            </p:nvSpPr>
            <p:spPr bwMode="auto">
              <a:xfrm>
                <a:off x="348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3" name="Line 184"/>
              <p:cNvSpPr>
                <a:spLocks noChangeShapeType="1"/>
              </p:cNvSpPr>
              <p:nvPr/>
            </p:nvSpPr>
            <p:spPr bwMode="auto">
              <a:xfrm>
                <a:off x="3646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4" name="Line 185"/>
              <p:cNvSpPr>
                <a:spLocks noChangeShapeType="1"/>
              </p:cNvSpPr>
              <p:nvPr/>
            </p:nvSpPr>
            <p:spPr bwMode="auto">
              <a:xfrm>
                <a:off x="3807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5" name="Line 186"/>
              <p:cNvSpPr>
                <a:spLocks noChangeShapeType="1"/>
              </p:cNvSpPr>
              <p:nvPr/>
            </p:nvSpPr>
            <p:spPr bwMode="auto">
              <a:xfrm>
                <a:off x="3967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286" name="Line 187"/>
              <p:cNvSpPr>
                <a:spLocks noChangeShapeType="1"/>
              </p:cNvSpPr>
              <p:nvPr/>
            </p:nvSpPr>
            <p:spPr bwMode="auto">
              <a:xfrm>
                <a:off x="4128" y="498"/>
                <a:ext cx="0" cy="1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53" name="Text Box 188"/>
            <p:cNvSpPr txBox="1">
              <a:spLocks noChangeArrowheads="1"/>
            </p:cNvSpPr>
            <p:nvPr/>
          </p:nvSpPr>
          <p:spPr bwMode="auto">
            <a:xfrm>
              <a:off x="4301" y="1865"/>
              <a:ext cx="2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b="1">
                  <a:solidFill>
                    <a:srgbClr val="465562"/>
                  </a:solidFill>
                </a:rPr>
                <a:t>%</a:t>
              </a:r>
            </a:p>
          </p:txBody>
        </p:sp>
        <p:grpSp>
          <p:nvGrpSpPr>
            <p:cNvPr id="254" name="Group 189"/>
            <p:cNvGrpSpPr>
              <a:grpSpLocks/>
            </p:cNvGrpSpPr>
            <p:nvPr/>
          </p:nvGrpSpPr>
          <p:grpSpPr bwMode="auto">
            <a:xfrm>
              <a:off x="1639" y="1941"/>
              <a:ext cx="2560" cy="156"/>
              <a:chOff x="1656" y="2025"/>
              <a:chExt cx="2537" cy="156"/>
            </a:xfrm>
          </p:grpSpPr>
          <p:sp>
            <p:nvSpPr>
              <p:cNvPr id="255" name="Text Box 190"/>
              <p:cNvSpPr txBox="1">
                <a:spLocks noChangeArrowheads="1"/>
              </p:cNvSpPr>
              <p:nvPr/>
            </p:nvSpPr>
            <p:spPr bwMode="auto">
              <a:xfrm>
                <a:off x="1656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56" name="Text Box 191"/>
              <p:cNvSpPr txBox="1">
                <a:spLocks noChangeArrowheads="1"/>
              </p:cNvSpPr>
              <p:nvPr/>
            </p:nvSpPr>
            <p:spPr bwMode="auto">
              <a:xfrm>
                <a:off x="1818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57" name="Text Box 192"/>
              <p:cNvSpPr txBox="1">
                <a:spLocks noChangeArrowheads="1"/>
              </p:cNvSpPr>
              <p:nvPr/>
            </p:nvSpPr>
            <p:spPr bwMode="auto">
              <a:xfrm>
                <a:off x="1983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58" name="Text Box 193"/>
              <p:cNvSpPr txBox="1">
                <a:spLocks noChangeArrowheads="1"/>
              </p:cNvSpPr>
              <p:nvPr/>
            </p:nvSpPr>
            <p:spPr bwMode="auto">
              <a:xfrm>
                <a:off x="2141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59" name="Text Box 194"/>
              <p:cNvSpPr txBox="1">
                <a:spLocks noChangeArrowheads="1"/>
              </p:cNvSpPr>
              <p:nvPr/>
            </p:nvSpPr>
            <p:spPr bwMode="auto">
              <a:xfrm>
                <a:off x="2306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0" name="Text Box 195"/>
              <p:cNvSpPr txBox="1">
                <a:spLocks noChangeArrowheads="1"/>
              </p:cNvSpPr>
              <p:nvPr/>
            </p:nvSpPr>
            <p:spPr bwMode="auto">
              <a:xfrm>
                <a:off x="2467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1" name="Text Box 196"/>
              <p:cNvSpPr txBox="1">
                <a:spLocks noChangeArrowheads="1"/>
              </p:cNvSpPr>
              <p:nvPr/>
            </p:nvSpPr>
            <p:spPr bwMode="auto">
              <a:xfrm>
                <a:off x="2626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2" name="Text Box 197"/>
              <p:cNvSpPr txBox="1">
                <a:spLocks noChangeArrowheads="1"/>
              </p:cNvSpPr>
              <p:nvPr/>
            </p:nvSpPr>
            <p:spPr bwMode="auto">
              <a:xfrm>
                <a:off x="2791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3" name="Text Box 198"/>
              <p:cNvSpPr txBox="1">
                <a:spLocks noChangeArrowheads="1"/>
              </p:cNvSpPr>
              <p:nvPr/>
            </p:nvSpPr>
            <p:spPr bwMode="auto">
              <a:xfrm>
                <a:off x="2952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4" name="Text Box 199"/>
              <p:cNvSpPr txBox="1">
                <a:spLocks noChangeArrowheads="1"/>
              </p:cNvSpPr>
              <p:nvPr/>
            </p:nvSpPr>
            <p:spPr bwMode="auto">
              <a:xfrm>
                <a:off x="3111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5" name="Text Box 200"/>
              <p:cNvSpPr txBox="1">
                <a:spLocks noChangeArrowheads="1"/>
              </p:cNvSpPr>
              <p:nvPr/>
            </p:nvSpPr>
            <p:spPr bwMode="auto">
              <a:xfrm>
                <a:off x="3283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6" name="Text Box 201"/>
              <p:cNvSpPr txBox="1">
                <a:spLocks noChangeArrowheads="1"/>
              </p:cNvSpPr>
              <p:nvPr/>
            </p:nvSpPr>
            <p:spPr bwMode="auto">
              <a:xfrm>
                <a:off x="3442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7" name="Text Box 202"/>
              <p:cNvSpPr txBox="1">
                <a:spLocks noChangeArrowheads="1"/>
              </p:cNvSpPr>
              <p:nvPr/>
            </p:nvSpPr>
            <p:spPr bwMode="auto">
              <a:xfrm>
                <a:off x="3604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8" name="Text Box 203"/>
              <p:cNvSpPr txBox="1">
                <a:spLocks noChangeArrowheads="1"/>
              </p:cNvSpPr>
              <p:nvPr/>
            </p:nvSpPr>
            <p:spPr bwMode="auto">
              <a:xfrm>
                <a:off x="3768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69" name="Text Box 204"/>
              <p:cNvSpPr txBox="1">
                <a:spLocks noChangeArrowheads="1"/>
              </p:cNvSpPr>
              <p:nvPr/>
            </p:nvSpPr>
            <p:spPr bwMode="auto">
              <a:xfrm>
                <a:off x="3927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  <p:sp>
            <p:nvSpPr>
              <p:cNvPr id="270" name="Text Box 205"/>
              <p:cNvSpPr txBox="1">
                <a:spLocks noChangeArrowheads="1"/>
              </p:cNvSpPr>
              <p:nvPr/>
            </p:nvSpPr>
            <p:spPr bwMode="auto">
              <a:xfrm>
                <a:off x="4078" y="2025"/>
                <a:ext cx="115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000" b="1">
                  <a:solidFill>
                    <a:srgbClr val="465562"/>
                  </a:solidFill>
                </a:endParaRPr>
              </a:p>
            </p:txBody>
          </p:sp>
        </p:grpSp>
      </p:grpSp>
      <p:sp>
        <p:nvSpPr>
          <p:cNvPr id="287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51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99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"/>
                            </p:stCondLst>
                            <p:childTnLst>
                              <p:par>
                                <p:cTn id="1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800"/>
                            </p:stCondLst>
                            <p:childTnLst>
                              <p:par>
                                <p:cTn id="1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00"/>
                            </p:stCondLst>
                            <p:childTnLst>
                              <p:par>
                                <p:cTn id="1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00"/>
                            </p:stCondLst>
                            <p:childTnLst>
                              <p:par>
                                <p:cTn id="2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600"/>
                            </p:stCondLst>
                            <p:childTnLst>
                              <p:par>
                                <p:cTn id="2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0"/>
                            </p:stCondLst>
                            <p:childTnLst>
                              <p:par>
                                <p:cTn id="2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00"/>
                            </p:stCondLst>
                            <p:childTnLst>
                              <p:par>
                                <p:cTn id="2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2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00"/>
                            </p:stCondLst>
                            <p:childTnLst>
                              <p:par>
                                <p:cTn id="2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600"/>
                            </p:stCondLst>
                            <p:childTnLst>
                              <p:par>
                                <p:cTn id="2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000"/>
                            </p:stCondLst>
                            <p:childTnLst>
                              <p:par>
                                <p:cTn id="2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200"/>
                            </p:stCondLst>
                            <p:childTnLst>
                              <p:par>
                                <p:cTn id="2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2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400"/>
                            </p:stCondLst>
                            <p:childTnLst>
                              <p:par>
                                <p:cTn id="2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6600"/>
                            </p:stCondLst>
                            <p:childTnLst>
                              <p:par>
                                <p:cTn id="3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800"/>
                            </p:stCondLst>
                            <p:childTnLst>
                              <p:par>
                                <p:cTn id="3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000"/>
                            </p:stCondLst>
                            <p:childTnLst>
                              <p:par>
                                <p:cTn id="3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200"/>
                            </p:stCondLst>
                            <p:childTnLst>
                              <p:par>
                                <p:cTn id="3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7400"/>
                            </p:stCondLst>
                            <p:childTnLst>
                              <p:par>
                                <p:cTn id="3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600"/>
                            </p:stCondLst>
                            <p:childTnLst>
                              <p:par>
                                <p:cTn id="3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7800"/>
                            </p:stCondLst>
                            <p:childTnLst>
                              <p:par>
                                <p:cTn id="3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000"/>
                            </p:stCondLst>
                            <p:childTnLst>
                              <p:par>
                                <p:cTn id="3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8200"/>
                            </p:stCondLst>
                            <p:childTnLst>
                              <p:par>
                                <p:cTn id="3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400"/>
                            </p:stCondLst>
                            <p:childTnLst>
                              <p:par>
                                <p:cTn id="3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8600"/>
                            </p:stCondLst>
                            <p:childTnLst>
                              <p:par>
                                <p:cTn id="3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800"/>
                            </p:stCondLst>
                            <p:childTnLst>
                              <p:par>
                                <p:cTn id="4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9000"/>
                            </p:stCondLst>
                            <p:childTnLst>
                              <p:par>
                                <p:cTn id="4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200"/>
                            </p:stCondLst>
                            <p:childTnLst>
                              <p:par>
                                <p:cTn id="4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9400"/>
                            </p:stCondLst>
                            <p:childTnLst>
                              <p:par>
                                <p:cTn id="4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9600"/>
                            </p:stCondLst>
                            <p:childTnLst>
                              <p:par>
                                <p:cTn id="4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2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9800"/>
                            </p:stCondLst>
                            <p:childTnLst>
                              <p:par>
                                <p:cTn id="4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2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2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2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2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0400"/>
                            </p:stCondLst>
                            <p:childTnLst>
                              <p:par>
                                <p:cTn id="4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0600"/>
                            </p:stCondLst>
                            <p:childTnLst>
                              <p:par>
                                <p:cTn id="4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800"/>
                            </p:stCondLst>
                            <p:childTnLst>
                              <p:par>
                                <p:cTn id="4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1200"/>
                            </p:stCondLst>
                            <p:childTnLst>
                              <p:par>
                                <p:cTn id="5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1400"/>
                            </p:stCondLst>
                            <p:childTnLst>
                              <p:par>
                                <p:cTn id="5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5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5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2"/>
          <p:cNvGrpSpPr>
            <a:grpSpLocks/>
          </p:cNvGrpSpPr>
          <p:nvPr/>
        </p:nvGrpSpPr>
        <p:grpSpPr bwMode="auto">
          <a:xfrm rot="10800000">
            <a:off x="3158653" y="3879553"/>
            <a:ext cx="2649537" cy="1722438"/>
            <a:chOff x="3888" y="1160"/>
            <a:chExt cx="2172" cy="1432"/>
          </a:xfrm>
        </p:grpSpPr>
        <p:sp>
          <p:nvSpPr>
            <p:cNvPr id="288" name="Freeform 3"/>
            <p:cNvSpPr>
              <a:spLocks/>
            </p:cNvSpPr>
            <p:nvPr/>
          </p:nvSpPr>
          <p:spPr bwMode="auto">
            <a:xfrm>
              <a:off x="3888" y="1160"/>
              <a:ext cx="1092" cy="1432"/>
            </a:xfrm>
            <a:custGeom>
              <a:avLst/>
              <a:gdLst>
                <a:gd name="T0" fmla="*/ 0 w 1092"/>
                <a:gd name="T1" fmla="*/ 1432 h 1432"/>
                <a:gd name="T2" fmla="*/ 396 w 1092"/>
                <a:gd name="T3" fmla="*/ 1324 h 1432"/>
                <a:gd name="T4" fmla="*/ 672 w 1092"/>
                <a:gd name="T5" fmla="*/ 868 h 1432"/>
                <a:gd name="T6" fmla="*/ 936 w 1092"/>
                <a:gd name="T7" fmla="*/ 136 h 1432"/>
                <a:gd name="T8" fmla="*/ 1092 w 1092"/>
                <a:gd name="T9" fmla="*/ 5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9" name="Freeform 4"/>
            <p:cNvSpPr>
              <a:spLocks/>
            </p:cNvSpPr>
            <p:nvPr/>
          </p:nvSpPr>
          <p:spPr bwMode="auto">
            <a:xfrm flipH="1">
              <a:off x="4968" y="1160"/>
              <a:ext cx="1092" cy="1432"/>
            </a:xfrm>
            <a:custGeom>
              <a:avLst/>
              <a:gdLst>
                <a:gd name="T0" fmla="*/ 0 w 1092"/>
                <a:gd name="T1" fmla="*/ 1432 h 1432"/>
                <a:gd name="T2" fmla="*/ 396 w 1092"/>
                <a:gd name="T3" fmla="*/ 1324 h 1432"/>
                <a:gd name="T4" fmla="*/ 672 w 1092"/>
                <a:gd name="T5" fmla="*/ 868 h 1432"/>
                <a:gd name="T6" fmla="*/ 936 w 1092"/>
                <a:gd name="T7" fmla="*/ 136 h 1432"/>
                <a:gd name="T8" fmla="*/ 1092 w 1092"/>
                <a:gd name="T9" fmla="*/ 5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sp>
        <p:nvSpPr>
          <p:cNvPr id="290" name="Text Box 5"/>
          <p:cNvSpPr txBox="1">
            <a:spLocks noChangeArrowheads="1"/>
          </p:cNvSpPr>
          <p:nvPr/>
        </p:nvSpPr>
        <p:spPr bwMode="auto">
          <a:xfrm>
            <a:off x="1737840" y="907753"/>
            <a:ext cx="957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3200" b="1" i="1">
                <a:solidFill>
                  <a:srgbClr val="465562"/>
                </a:solidFill>
              </a:rPr>
              <a:t>r</a:t>
            </a:r>
            <a:r>
              <a:rPr lang="hu-HU" sz="3200" b="1" i="1" baseline="-25000">
                <a:solidFill>
                  <a:srgbClr val="465562"/>
                </a:solidFill>
              </a:rPr>
              <a:t>i</a:t>
            </a:r>
            <a:endParaRPr lang="hu-HU" sz="3200" i="1">
              <a:solidFill>
                <a:srgbClr val="465562"/>
              </a:solidFill>
            </a:endParaRPr>
          </a:p>
        </p:txBody>
      </p:sp>
      <p:sp>
        <p:nvSpPr>
          <p:cNvPr id="291" name="Text Box 6"/>
          <p:cNvSpPr txBox="1">
            <a:spLocks noChangeArrowheads="1"/>
          </p:cNvSpPr>
          <p:nvPr/>
        </p:nvSpPr>
        <p:spPr bwMode="auto">
          <a:xfrm>
            <a:off x="3650778" y="5013028"/>
            <a:ext cx="763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800" b="1" i="1">
                <a:solidFill>
                  <a:srgbClr val="465562"/>
                </a:solidFill>
              </a:rPr>
              <a:t>r</a:t>
            </a:r>
            <a:r>
              <a:rPr lang="hu-HU" sz="2800" b="1" i="1" baseline="-25000">
                <a:solidFill>
                  <a:srgbClr val="465562"/>
                </a:solidFill>
              </a:rPr>
              <a:t>M</a:t>
            </a:r>
            <a:endParaRPr lang="hu-HU" sz="2800" i="1">
              <a:solidFill>
                <a:srgbClr val="465562"/>
              </a:solidFill>
            </a:endParaRPr>
          </a:p>
        </p:txBody>
      </p:sp>
      <p:grpSp>
        <p:nvGrpSpPr>
          <p:cNvPr id="292" name="Group 7"/>
          <p:cNvGrpSpPr>
            <a:grpSpLocks/>
          </p:cNvGrpSpPr>
          <p:nvPr/>
        </p:nvGrpSpPr>
        <p:grpSpPr bwMode="auto">
          <a:xfrm rot="-5400000">
            <a:off x="628178" y="1353840"/>
            <a:ext cx="3638550" cy="1190625"/>
            <a:chOff x="3888" y="1160"/>
            <a:chExt cx="2172" cy="1432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3888" y="1160"/>
              <a:ext cx="1092" cy="1432"/>
            </a:xfrm>
            <a:custGeom>
              <a:avLst/>
              <a:gdLst>
                <a:gd name="T0" fmla="*/ 0 w 1092"/>
                <a:gd name="T1" fmla="*/ 1432 h 1432"/>
                <a:gd name="T2" fmla="*/ 396 w 1092"/>
                <a:gd name="T3" fmla="*/ 1324 h 1432"/>
                <a:gd name="T4" fmla="*/ 672 w 1092"/>
                <a:gd name="T5" fmla="*/ 868 h 1432"/>
                <a:gd name="T6" fmla="*/ 936 w 1092"/>
                <a:gd name="T7" fmla="*/ 136 h 1432"/>
                <a:gd name="T8" fmla="*/ 1092 w 1092"/>
                <a:gd name="T9" fmla="*/ 5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 flipH="1">
              <a:off x="4968" y="1160"/>
              <a:ext cx="1092" cy="1432"/>
            </a:xfrm>
            <a:custGeom>
              <a:avLst/>
              <a:gdLst>
                <a:gd name="T0" fmla="*/ 0 w 1092"/>
                <a:gd name="T1" fmla="*/ 1432 h 1432"/>
                <a:gd name="T2" fmla="*/ 396 w 1092"/>
                <a:gd name="T3" fmla="*/ 1324 h 1432"/>
                <a:gd name="T4" fmla="*/ 672 w 1092"/>
                <a:gd name="T5" fmla="*/ 868 h 1432"/>
                <a:gd name="T6" fmla="*/ 936 w 1092"/>
                <a:gd name="T7" fmla="*/ 136 h 1432"/>
                <a:gd name="T8" fmla="*/ 1092 w 1092"/>
                <a:gd name="T9" fmla="*/ 5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295" name="Group 10"/>
          <p:cNvGrpSpPr>
            <a:grpSpLocks/>
          </p:cNvGrpSpPr>
          <p:nvPr/>
        </p:nvGrpSpPr>
        <p:grpSpPr bwMode="auto">
          <a:xfrm>
            <a:off x="1885478" y="137816"/>
            <a:ext cx="3927475" cy="4548187"/>
            <a:chOff x="1363" y="197"/>
            <a:chExt cx="2474" cy="2865"/>
          </a:xfrm>
        </p:grpSpPr>
        <p:sp>
          <p:nvSpPr>
            <p:cNvPr id="296" name="Line 11"/>
            <p:cNvSpPr>
              <a:spLocks noChangeShapeType="1"/>
            </p:cNvSpPr>
            <p:nvPr/>
          </p:nvSpPr>
          <p:spPr bwMode="auto">
            <a:xfrm>
              <a:off x="2998" y="197"/>
              <a:ext cx="0" cy="2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7" name="Line 12"/>
            <p:cNvSpPr>
              <a:spLocks noChangeShapeType="1"/>
            </p:cNvSpPr>
            <p:nvPr/>
          </p:nvSpPr>
          <p:spPr bwMode="auto">
            <a:xfrm>
              <a:off x="1363" y="1336"/>
              <a:ext cx="24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8" name="Line 13"/>
            <p:cNvSpPr>
              <a:spLocks noChangeShapeType="1"/>
            </p:cNvSpPr>
            <p:nvPr/>
          </p:nvSpPr>
          <p:spPr bwMode="auto">
            <a:xfrm>
              <a:off x="3837" y="202"/>
              <a:ext cx="0" cy="2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9" name="Line 14"/>
            <p:cNvSpPr>
              <a:spLocks noChangeShapeType="1"/>
            </p:cNvSpPr>
            <p:nvPr/>
          </p:nvSpPr>
          <p:spPr bwMode="auto">
            <a:xfrm>
              <a:off x="2170" y="202"/>
              <a:ext cx="0" cy="2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0" name="Line 15"/>
            <p:cNvSpPr>
              <a:spLocks noChangeShapeType="1"/>
            </p:cNvSpPr>
            <p:nvPr/>
          </p:nvSpPr>
          <p:spPr bwMode="auto">
            <a:xfrm>
              <a:off x="2085" y="2479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1" name="Line 16"/>
            <p:cNvSpPr>
              <a:spLocks noChangeShapeType="1"/>
            </p:cNvSpPr>
            <p:nvPr/>
          </p:nvSpPr>
          <p:spPr bwMode="auto">
            <a:xfrm>
              <a:off x="2085" y="208"/>
              <a:ext cx="1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302" name="Group 17"/>
          <p:cNvGrpSpPr>
            <a:grpSpLocks/>
          </p:cNvGrpSpPr>
          <p:nvPr/>
        </p:nvGrpSpPr>
        <p:grpSpPr bwMode="auto">
          <a:xfrm>
            <a:off x="1604490" y="233066"/>
            <a:ext cx="1495425" cy="3194050"/>
            <a:chOff x="1186" y="257"/>
            <a:chExt cx="942" cy="201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03" name="Oval 18"/>
            <p:cNvSpPr>
              <a:spLocks noChangeArrowheads="1"/>
            </p:cNvSpPr>
            <p:nvPr/>
          </p:nvSpPr>
          <p:spPr bwMode="auto">
            <a:xfrm>
              <a:off x="1934" y="10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4" name="Oval 19"/>
            <p:cNvSpPr>
              <a:spLocks noChangeArrowheads="1"/>
            </p:cNvSpPr>
            <p:nvPr/>
          </p:nvSpPr>
          <p:spPr bwMode="auto">
            <a:xfrm>
              <a:off x="1674" y="10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5" name="Oval 20"/>
            <p:cNvSpPr>
              <a:spLocks noChangeArrowheads="1"/>
            </p:cNvSpPr>
            <p:nvPr/>
          </p:nvSpPr>
          <p:spPr bwMode="auto">
            <a:xfrm>
              <a:off x="1674" y="123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6" name="Oval 21"/>
            <p:cNvSpPr>
              <a:spLocks noChangeArrowheads="1"/>
            </p:cNvSpPr>
            <p:nvPr/>
          </p:nvSpPr>
          <p:spPr bwMode="auto">
            <a:xfrm>
              <a:off x="1934" y="905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7" name="Oval 22"/>
            <p:cNvSpPr>
              <a:spLocks noChangeArrowheads="1"/>
            </p:cNvSpPr>
            <p:nvPr/>
          </p:nvSpPr>
          <p:spPr bwMode="auto">
            <a:xfrm>
              <a:off x="1798" y="1129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8" name="Oval 23"/>
            <p:cNvSpPr>
              <a:spLocks noChangeArrowheads="1"/>
            </p:cNvSpPr>
            <p:nvPr/>
          </p:nvSpPr>
          <p:spPr bwMode="auto">
            <a:xfrm>
              <a:off x="1674" y="1129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9" name="Oval 24"/>
            <p:cNvSpPr>
              <a:spLocks noChangeArrowheads="1"/>
            </p:cNvSpPr>
            <p:nvPr/>
          </p:nvSpPr>
          <p:spPr bwMode="auto">
            <a:xfrm>
              <a:off x="1436" y="1129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0" name="Oval 25"/>
            <p:cNvSpPr>
              <a:spLocks noChangeArrowheads="1"/>
            </p:cNvSpPr>
            <p:nvPr/>
          </p:nvSpPr>
          <p:spPr bwMode="auto">
            <a:xfrm>
              <a:off x="1934" y="78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1" name="Oval 26"/>
            <p:cNvSpPr>
              <a:spLocks noChangeArrowheads="1"/>
            </p:cNvSpPr>
            <p:nvPr/>
          </p:nvSpPr>
          <p:spPr bwMode="auto">
            <a:xfrm>
              <a:off x="1317" y="1238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2" name="Oval 27"/>
            <p:cNvSpPr>
              <a:spLocks noChangeArrowheads="1"/>
            </p:cNvSpPr>
            <p:nvPr/>
          </p:nvSpPr>
          <p:spPr bwMode="auto">
            <a:xfrm>
              <a:off x="1934" y="65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3" name="Oval 28"/>
            <p:cNvSpPr>
              <a:spLocks noChangeArrowheads="1"/>
            </p:cNvSpPr>
            <p:nvPr/>
          </p:nvSpPr>
          <p:spPr bwMode="auto">
            <a:xfrm>
              <a:off x="1436" y="123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4" name="Oval 29"/>
            <p:cNvSpPr>
              <a:spLocks noChangeArrowheads="1"/>
            </p:cNvSpPr>
            <p:nvPr/>
          </p:nvSpPr>
          <p:spPr bwMode="auto">
            <a:xfrm>
              <a:off x="2054" y="78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5" name="Oval 30"/>
            <p:cNvSpPr>
              <a:spLocks noChangeArrowheads="1"/>
            </p:cNvSpPr>
            <p:nvPr/>
          </p:nvSpPr>
          <p:spPr bwMode="auto">
            <a:xfrm>
              <a:off x="1674" y="78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6" name="Oval 31"/>
            <p:cNvSpPr>
              <a:spLocks noChangeArrowheads="1"/>
            </p:cNvSpPr>
            <p:nvPr/>
          </p:nvSpPr>
          <p:spPr bwMode="auto">
            <a:xfrm>
              <a:off x="2054" y="257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7" name="Oval 32"/>
            <p:cNvSpPr>
              <a:spLocks noChangeArrowheads="1"/>
            </p:cNvSpPr>
            <p:nvPr/>
          </p:nvSpPr>
          <p:spPr bwMode="auto">
            <a:xfrm>
              <a:off x="2054" y="533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8" name="Oval 33"/>
            <p:cNvSpPr>
              <a:spLocks noChangeArrowheads="1"/>
            </p:cNvSpPr>
            <p:nvPr/>
          </p:nvSpPr>
          <p:spPr bwMode="auto">
            <a:xfrm>
              <a:off x="2054" y="65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9" name="Oval 34"/>
            <p:cNvSpPr>
              <a:spLocks noChangeArrowheads="1"/>
            </p:cNvSpPr>
            <p:nvPr/>
          </p:nvSpPr>
          <p:spPr bwMode="auto">
            <a:xfrm>
              <a:off x="2054" y="10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0" name="Oval 35"/>
            <p:cNvSpPr>
              <a:spLocks noChangeArrowheads="1"/>
            </p:cNvSpPr>
            <p:nvPr/>
          </p:nvSpPr>
          <p:spPr bwMode="auto">
            <a:xfrm>
              <a:off x="1798" y="123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1" name="Oval 36"/>
            <p:cNvSpPr>
              <a:spLocks noChangeArrowheads="1"/>
            </p:cNvSpPr>
            <p:nvPr/>
          </p:nvSpPr>
          <p:spPr bwMode="auto">
            <a:xfrm>
              <a:off x="1553" y="1129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2" name="Oval 37"/>
            <p:cNvSpPr>
              <a:spLocks noChangeArrowheads="1"/>
            </p:cNvSpPr>
            <p:nvPr/>
          </p:nvSpPr>
          <p:spPr bwMode="auto">
            <a:xfrm>
              <a:off x="1806" y="53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3" name="Oval 38"/>
            <p:cNvSpPr>
              <a:spLocks noChangeArrowheads="1"/>
            </p:cNvSpPr>
            <p:nvPr/>
          </p:nvSpPr>
          <p:spPr bwMode="auto">
            <a:xfrm>
              <a:off x="1798" y="10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4" name="Oval 39"/>
            <p:cNvSpPr>
              <a:spLocks noChangeArrowheads="1"/>
            </p:cNvSpPr>
            <p:nvPr/>
          </p:nvSpPr>
          <p:spPr bwMode="auto">
            <a:xfrm>
              <a:off x="2054" y="123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5" name="Oval 40"/>
            <p:cNvSpPr>
              <a:spLocks noChangeArrowheads="1"/>
            </p:cNvSpPr>
            <p:nvPr/>
          </p:nvSpPr>
          <p:spPr bwMode="auto">
            <a:xfrm>
              <a:off x="1934" y="123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6" name="Oval 41"/>
            <p:cNvSpPr>
              <a:spLocks noChangeArrowheads="1"/>
            </p:cNvSpPr>
            <p:nvPr/>
          </p:nvSpPr>
          <p:spPr bwMode="auto">
            <a:xfrm>
              <a:off x="1553" y="1238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7" name="Oval 42"/>
            <p:cNvSpPr>
              <a:spLocks noChangeArrowheads="1"/>
            </p:cNvSpPr>
            <p:nvPr/>
          </p:nvSpPr>
          <p:spPr bwMode="auto">
            <a:xfrm>
              <a:off x="1798" y="78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8" name="Oval 43"/>
            <p:cNvSpPr>
              <a:spLocks noChangeArrowheads="1"/>
            </p:cNvSpPr>
            <p:nvPr/>
          </p:nvSpPr>
          <p:spPr bwMode="auto">
            <a:xfrm>
              <a:off x="1934" y="533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9" name="Oval 44"/>
            <p:cNvSpPr>
              <a:spLocks noChangeArrowheads="1"/>
            </p:cNvSpPr>
            <p:nvPr/>
          </p:nvSpPr>
          <p:spPr bwMode="auto">
            <a:xfrm>
              <a:off x="1934" y="1129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0" name="Oval 45"/>
            <p:cNvSpPr>
              <a:spLocks noChangeArrowheads="1"/>
            </p:cNvSpPr>
            <p:nvPr/>
          </p:nvSpPr>
          <p:spPr bwMode="auto">
            <a:xfrm>
              <a:off x="2054" y="905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1" name="Oval 46"/>
            <p:cNvSpPr>
              <a:spLocks noChangeArrowheads="1"/>
            </p:cNvSpPr>
            <p:nvPr/>
          </p:nvSpPr>
          <p:spPr bwMode="auto">
            <a:xfrm>
              <a:off x="2054" y="1129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2" name="Oval 47"/>
            <p:cNvSpPr>
              <a:spLocks noChangeArrowheads="1"/>
            </p:cNvSpPr>
            <p:nvPr/>
          </p:nvSpPr>
          <p:spPr bwMode="auto">
            <a:xfrm>
              <a:off x="1798" y="905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3" name="Oval 48"/>
            <p:cNvSpPr>
              <a:spLocks noChangeArrowheads="1"/>
            </p:cNvSpPr>
            <p:nvPr/>
          </p:nvSpPr>
          <p:spPr bwMode="auto">
            <a:xfrm flipV="1">
              <a:off x="1925" y="159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4" name="Oval 49"/>
            <p:cNvSpPr>
              <a:spLocks noChangeArrowheads="1"/>
            </p:cNvSpPr>
            <p:nvPr/>
          </p:nvSpPr>
          <p:spPr bwMode="auto">
            <a:xfrm flipV="1">
              <a:off x="1665" y="159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5" name="Oval 50"/>
            <p:cNvSpPr>
              <a:spLocks noChangeArrowheads="1"/>
            </p:cNvSpPr>
            <p:nvPr/>
          </p:nvSpPr>
          <p:spPr bwMode="auto">
            <a:xfrm flipV="1">
              <a:off x="1665" y="136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6" name="Oval 51"/>
            <p:cNvSpPr>
              <a:spLocks noChangeArrowheads="1"/>
            </p:cNvSpPr>
            <p:nvPr/>
          </p:nvSpPr>
          <p:spPr bwMode="auto">
            <a:xfrm flipV="1">
              <a:off x="1925" y="169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7" name="Oval 52"/>
            <p:cNvSpPr>
              <a:spLocks noChangeArrowheads="1"/>
            </p:cNvSpPr>
            <p:nvPr/>
          </p:nvSpPr>
          <p:spPr bwMode="auto">
            <a:xfrm flipV="1">
              <a:off x="1789" y="147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8" name="Oval 53"/>
            <p:cNvSpPr>
              <a:spLocks noChangeArrowheads="1"/>
            </p:cNvSpPr>
            <p:nvPr/>
          </p:nvSpPr>
          <p:spPr bwMode="auto">
            <a:xfrm flipV="1">
              <a:off x="1665" y="147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9" name="Oval 54"/>
            <p:cNvSpPr>
              <a:spLocks noChangeArrowheads="1"/>
            </p:cNvSpPr>
            <p:nvPr/>
          </p:nvSpPr>
          <p:spPr bwMode="auto">
            <a:xfrm flipV="1">
              <a:off x="1186" y="1363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0" name="Oval 55"/>
            <p:cNvSpPr>
              <a:spLocks noChangeArrowheads="1"/>
            </p:cNvSpPr>
            <p:nvPr/>
          </p:nvSpPr>
          <p:spPr bwMode="auto">
            <a:xfrm flipV="1">
              <a:off x="1925" y="18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1" name="Oval 56"/>
            <p:cNvSpPr>
              <a:spLocks noChangeArrowheads="1"/>
            </p:cNvSpPr>
            <p:nvPr/>
          </p:nvSpPr>
          <p:spPr bwMode="auto">
            <a:xfrm flipV="1">
              <a:off x="1308" y="1363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2" name="Oval 57"/>
            <p:cNvSpPr>
              <a:spLocks noChangeArrowheads="1"/>
            </p:cNvSpPr>
            <p:nvPr/>
          </p:nvSpPr>
          <p:spPr bwMode="auto">
            <a:xfrm flipV="1">
              <a:off x="1433" y="158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3" name="Oval 58"/>
            <p:cNvSpPr>
              <a:spLocks noChangeArrowheads="1"/>
            </p:cNvSpPr>
            <p:nvPr/>
          </p:nvSpPr>
          <p:spPr bwMode="auto">
            <a:xfrm flipV="1">
              <a:off x="1427" y="136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4" name="Oval 59"/>
            <p:cNvSpPr>
              <a:spLocks noChangeArrowheads="1"/>
            </p:cNvSpPr>
            <p:nvPr/>
          </p:nvSpPr>
          <p:spPr bwMode="auto">
            <a:xfrm flipV="1">
              <a:off x="2045" y="18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5" name="Oval 60"/>
            <p:cNvSpPr>
              <a:spLocks noChangeArrowheads="1"/>
            </p:cNvSpPr>
            <p:nvPr/>
          </p:nvSpPr>
          <p:spPr bwMode="auto">
            <a:xfrm flipV="1">
              <a:off x="1545" y="159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6" name="Oval 61"/>
            <p:cNvSpPr>
              <a:spLocks noChangeArrowheads="1"/>
            </p:cNvSpPr>
            <p:nvPr/>
          </p:nvSpPr>
          <p:spPr bwMode="auto">
            <a:xfrm flipV="1">
              <a:off x="1660" y="1696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7" name="Oval 62"/>
            <p:cNvSpPr>
              <a:spLocks noChangeArrowheads="1"/>
            </p:cNvSpPr>
            <p:nvPr/>
          </p:nvSpPr>
          <p:spPr bwMode="auto">
            <a:xfrm flipV="1">
              <a:off x="2045" y="206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8" name="Oval 63"/>
            <p:cNvSpPr>
              <a:spLocks noChangeArrowheads="1"/>
            </p:cNvSpPr>
            <p:nvPr/>
          </p:nvSpPr>
          <p:spPr bwMode="auto">
            <a:xfrm flipV="1">
              <a:off x="2045" y="1935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49" name="Oval 64"/>
            <p:cNvSpPr>
              <a:spLocks noChangeArrowheads="1"/>
            </p:cNvSpPr>
            <p:nvPr/>
          </p:nvSpPr>
          <p:spPr bwMode="auto">
            <a:xfrm flipV="1">
              <a:off x="2045" y="159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0" name="Oval 65"/>
            <p:cNvSpPr>
              <a:spLocks noChangeArrowheads="1"/>
            </p:cNvSpPr>
            <p:nvPr/>
          </p:nvSpPr>
          <p:spPr bwMode="auto">
            <a:xfrm flipV="1">
              <a:off x="1789" y="136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1" name="Oval 66"/>
            <p:cNvSpPr>
              <a:spLocks noChangeArrowheads="1"/>
            </p:cNvSpPr>
            <p:nvPr/>
          </p:nvSpPr>
          <p:spPr bwMode="auto">
            <a:xfrm flipV="1">
              <a:off x="1544" y="147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2" name="Oval 67"/>
            <p:cNvSpPr>
              <a:spLocks noChangeArrowheads="1"/>
            </p:cNvSpPr>
            <p:nvPr/>
          </p:nvSpPr>
          <p:spPr bwMode="auto">
            <a:xfrm flipV="1">
              <a:off x="2045" y="2197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3" name="Oval 68"/>
            <p:cNvSpPr>
              <a:spLocks noChangeArrowheads="1"/>
            </p:cNvSpPr>
            <p:nvPr/>
          </p:nvSpPr>
          <p:spPr bwMode="auto">
            <a:xfrm flipV="1">
              <a:off x="1789" y="1590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4" name="Oval 69"/>
            <p:cNvSpPr>
              <a:spLocks noChangeArrowheads="1"/>
            </p:cNvSpPr>
            <p:nvPr/>
          </p:nvSpPr>
          <p:spPr bwMode="auto">
            <a:xfrm flipV="1">
              <a:off x="2045" y="136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5" name="Oval 70"/>
            <p:cNvSpPr>
              <a:spLocks noChangeArrowheads="1"/>
            </p:cNvSpPr>
            <p:nvPr/>
          </p:nvSpPr>
          <p:spPr bwMode="auto">
            <a:xfrm flipV="1">
              <a:off x="1925" y="1363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6" name="Oval 71"/>
            <p:cNvSpPr>
              <a:spLocks noChangeArrowheads="1"/>
            </p:cNvSpPr>
            <p:nvPr/>
          </p:nvSpPr>
          <p:spPr bwMode="auto">
            <a:xfrm flipV="1">
              <a:off x="1544" y="1363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7" name="Oval 72"/>
            <p:cNvSpPr>
              <a:spLocks noChangeArrowheads="1"/>
            </p:cNvSpPr>
            <p:nvPr/>
          </p:nvSpPr>
          <p:spPr bwMode="auto">
            <a:xfrm flipV="1">
              <a:off x="1789" y="18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8" name="Oval 73"/>
            <p:cNvSpPr>
              <a:spLocks noChangeArrowheads="1"/>
            </p:cNvSpPr>
            <p:nvPr/>
          </p:nvSpPr>
          <p:spPr bwMode="auto">
            <a:xfrm flipV="1">
              <a:off x="1925" y="2068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59" name="Oval 74"/>
            <p:cNvSpPr>
              <a:spLocks noChangeArrowheads="1"/>
            </p:cNvSpPr>
            <p:nvPr/>
          </p:nvSpPr>
          <p:spPr bwMode="auto">
            <a:xfrm flipV="1">
              <a:off x="1925" y="1473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0" name="Oval 75"/>
            <p:cNvSpPr>
              <a:spLocks noChangeArrowheads="1"/>
            </p:cNvSpPr>
            <p:nvPr/>
          </p:nvSpPr>
          <p:spPr bwMode="auto">
            <a:xfrm flipV="1">
              <a:off x="2045" y="169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1" name="Oval 76"/>
            <p:cNvSpPr>
              <a:spLocks noChangeArrowheads="1"/>
            </p:cNvSpPr>
            <p:nvPr/>
          </p:nvSpPr>
          <p:spPr bwMode="auto">
            <a:xfrm flipV="1">
              <a:off x="2045" y="1473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2" name="Oval 77"/>
            <p:cNvSpPr>
              <a:spLocks noChangeArrowheads="1"/>
            </p:cNvSpPr>
            <p:nvPr/>
          </p:nvSpPr>
          <p:spPr bwMode="auto">
            <a:xfrm flipV="1">
              <a:off x="1789" y="169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363" name="Group 78"/>
          <p:cNvGrpSpPr>
            <a:grpSpLocks/>
          </p:cNvGrpSpPr>
          <p:nvPr/>
        </p:nvGrpSpPr>
        <p:grpSpPr bwMode="auto">
          <a:xfrm>
            <a:off x="3388840" y="3811291"/>
            <a:ext cx="2366963" cy="1758950"/>
            <a:chOff x="2310" y="2511"/>
            <a:chExt cx="1491" cy="110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64" name="Oval 79"/>
            <p:cNvSpPr>
              <a:spLocks noChangeArrowheads="1"/>
            </p:cNvSpPr>
            <p:nvPr/>
          </p:nvSpPr>
          <p:spPr bwMode="auto">
            <a:xfrm rot="-5400000">
              <a:off x="2671" y="263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5" name="Oval 80"/>
            <p:cNvSpPr>
              <a:spLocks noChangeArrowheads="1"/>
            </p:cNvSpPr>
            <p:nvPr/>
          </p:nvSpPr>
          <p:spPr bwMode="auto">
            <a:xfrm rot="-5400000">
              <a:off x="2671" y="289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6" name="Oval 81"/>
            <p:cNvSpPr>
              <a:spLocks noChangeArrowheads="1"/>
            </p:cNvSpPr>
            <p:nvPr/>
          </p:nvSpPr>
          <p:spPr bwMode="auto">
            <a:xfrm rot="-5400000">
              <a:off x="2898" y="289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7" name="Oval 82"/>
            <p:cNvSpPr>
              <a:spLocks noChangeArrowheads="1"/>
            </p:cNvSpPr>
            <p:nvPr/>
          </p:nvSpPr>
          <p:spPr bwMode="auto">
            <a:xfrm rot="-5400000">
              <a:off x="2565" y="263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8" name="Oval 83"/>
            <p:cNvSpPr>
              <a:spLocks noChangeArrowheads="1"/>
            </p:cNvSpPr>
            <p:nvPr/>
          </p:nvSpPr>
          <p:spPr bwMode="auto">
            <a:xfrm rot="-5400000">
              <a:off x="2789" y="2768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69" name="Oval 84"/>
            <p:cNvSpPr>
              <a:spLocks noChangeArrowheads="1"/>
            </p:cNvSpPr>
            <p:nvPr/>
          </p:nvSpPr>
          <p:spPr bwMode="auto">
            <a:xfrm rot="-5400000">
              <a:off x="2789" y="289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0" name="Oval 85"/>
            <p:cNvSpPr>
              <a:spLocks noChangeArrowheads="1"/>
            </p:cNvSpPr>
            <p:nvPr/>
          </p:nvSpPr>
          <p:spPr bwMode="auto">
            <a:xfrm rot="-5400000">
              <a:off x="2789" y="3114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1" name="Oval 86"/>
            <p:cNvSpPr>
              <a:spLocks noChangeArrowheads="1"/>
            </p:cNvSpPr>
            <p:nvPr/>
          </p:nvSpPr>
          <p:spPr bwMode="auto">
            <a:xfrm rot="-5400000">
              <a:off x="2441" y="263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2" name="Oval 87"/>
            <p:cNvSpPr>
              <a:spLocks noChangeArrowheads="1"/>
            </p:cNvSpPr>
            <p:nvPr/>
          </p:nvSpPr>
          <p:spPr bwMode="auto">
            <a:xfrm rot="-5400000">
              <a:off x="2898" y="3219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3" name="Oval 88"/>
            <p:cNvSpPr>
              <a:spLocks noChangeArrowheads="1"/>
            </p:cNvSpPr>
            <p:nvPr/>
          </p:nvSpPr>
          <p:spPr bwMode="auto">
            <a:xfrm rot="-5400000">
              <a:off x="2798" y="3218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4" name="Oval 89"/>
            <p:cNvSpPr>
              <a:spLocks noChangeArrowheads="1"/>
            </p:cNvSpPr>
            <p:nvPr/>
          </p:nvSpPr>
          <p:spPr bwMode="auto">
            <a:xfrm rot="-5400000">
              <a:off x="2898" y="3114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5" name="Oval 90"/>
            <p:cNvSpPr>
              <a:spLocks noChangeArrowheads="1"/>
            </p:cNvSpPr>
            <p:nvPr/>
          </p:nvSpPr>
          <p:spPr bwMode="auto">
            <a:xfrm rot="-5400000">
              <a:off x="2441" y="25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6" name="Oval 91"/>
            <p:cNvSpPr>
              <a:spLocks noChangeArrowheads="1"/>
            </p:cNvSpPr>
            <p:nvPr/>
          </p:nvSpPr>
          <p:spPr bwMode="auto">
            <a:xfrm rot="-5400000">
              <a:off x="2679" y="3006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7" name="Oval 92"/>
            <p:cNvSpPr>
              <a:spLocks noChangeArrowheads="1"/>
            </p:cNvSpPr>
            <p:nvPr/>
          </p:nvSpPr>
          <p:spPr bwMode="auto">
            <a:xfrm rot="-5400000">
              <a:off x="2564" y="289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8" name="Oval 93"/>
            <p:cNvSpPr>
              <a:spLocks noChangeArrowheads="1"/>
            </p:cNvSpPr>
            <p:nvPr/>
          </p:nvSpPr>
          <p:spPr bwMode="auto">
            <a:xfrm rot="-5400000">
              <a:off x="2895" y="3440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79" name="Oval 94"/>
            <p:cNvSpPr>
              <a:spLocks noChangeArrowheads="1"/>
            </p:cNvSpPr>
            <p:nvPr/>
          </p:nvSpPr>
          <p:spPr bwMode="auto">
            <a:xfrm rot="-5400000">
              <a:off x="2310" y="251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0" name="Oval 95"/>
            <p:cNvSpPr>
              <a:spLocks noChangeArrowheads="1"/>
            </p:cNvSpPr>
            <p:nvPr/>
          </p:nvSpPr>
          <p:spPr bwMode="auto">
            <a:xfrm rot="-5400000">
              <a:off x="2671" y="25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1" name="Oval 96"/>
            <p:cNvSpPr>
              <a:spLocks noChangeArrowheads="1"/>
            </p:cNvSpPr>
            <p:nvPr/>
          </p:nvSpPr>
          <p:spPr bwMode="auto">
            <a:xfrm rot="-5400000">
              <a:off x="2898" y="2768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2" name="Oval 97"/>
            <p:cNvSpPr>
              <a:spLocks noChangeArrowheads="1"/>
            </p:cNvSpPr>
            <p:nvPr/>
          </p:nvSpPr>
          <p:spPr bwMode="auto">
            <a:xfrm rot="-5400000">
              <a:off x="2789" y="3005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3" name="Oval 98"/>
            <p:cNvSpPr>
              <a:spLocks noChangeArrowheads="1"/>
            </p:cNvSpPr>
            <p:nvPr/>
          </p:nvSpPr>
          <p:spPr bwMode="auto">
            <a:xfrm rot="-5400000">
              <a:off x="3017" y="3546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4" name="Oval 99"/>
            <p:cNvSpPr>
              <a:spLocks noChangeArrowheads="1"/>
            </p:cNvSpPr>
            <p:nvPr/>
          </p:nvSpPr>
          <p:spPr bwMode="auto">
            <a:xfrm rot="-5400000">
              <a:off x="2671" y="2768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5" name="Oval 100"/>
            <p:cNvSpPr>
              <a:spLocks noChangeArrowheads="1"/>
            </p:cNvSpPr>
            <p:nvPr/>
          </p:nvSpPr>
          <p:spPr bwMode="auto">
            <a:xfrm rot="-5400000">
              <a:off x="2898" y="251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6" name="Oval 101"/>
            <p:cNvSpPr>
              <a:spLocks noChangeArrowheads="1"/>
            </p:cNvSpPr>
            <p:nvPr/>
          </p:nvSpPr>
          <p:spPr bwMode="auto">
            <a:xfrm rot="-5400000">
              <a:off x="2898" y="2632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7" name="Oval 102"/>
            <p:cNvSpPr>
              <a:spLocks noChangeArrowheads="1"/>
            </p:cNvSpPr>
            <p:nvPr/>
          </p:nvSpPr>
          <p:spPr bwMode="auto">
            <a:xfrm rot="-5400000">
              <a:off x="2898" y="3005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8" name="Oval 103"/>
            <p:cNvSpPr>
              <a:spLocks noChangeArrowheads="1"/>
            </p:cNvSpPr>
            <p:nvPr/>
          </p:nvSpPr>
          <p:spPr bwMode="auto">
            <a:xfrm rot="-5400000">
              <a:off x="2894" y="3333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89" name="Oval 104"/>
            <p:cNvSpPr>
              <a:spLocks noChangeArrowheads="1"/>
            </p:cNvSpPr>
            <p:nvPr/>
          </p:nvSpPr>
          <p:spPr bwMode="auto">
            <a:xfrm rot="-5400000">
              <a:off x="2571" y="3002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0" name="Oval 105"/>
            <p:cNvSpPr>
              <a:spLocks noChangeArrowheads="1"/>
            </p:cNvSpPr>
            <p:nvPr/>
          </p:nvSpPr>
          <p:spPr bwMode="auto">
            <a:xfrm rot="-5400000">
              <a:off x="2789" y="2632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1" name="Oval 106"/>
            <p:cNvSpPr>
              <a:spLocks noChangeArrowheads="1"/>
            </p:cNvSpPr>
            <p:nvPr/>
          </p:nvSpPr>
          <p:spPr bwMode="auto">
            <a:xfrm rot="-5400000">
              <a:off x="2565" y="251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2" name="Oval 107"/>
            <p:cNvSpPr>
              <a:spLocks noChangeArrowheads="1"/>
            </p:cNvSpPr>
            <p:nvPr/>
          </p:nvSpPr>
          <p:spPr bwMode="auto">
            <a:xfrm rot="-5400000">
              <a:off x="2789" y="2512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3" name="Oval 108"/>
            <p:cNvSpPr>
              <a:spLocks noChangeArrowheads="1"/>
            </p:cNvSpPr>
            <p:nvPr/>
          </p:nvSpPr>
          <p:spPr bwMode="auto">
            <a:xfrm rot="-5400000">
              <a:off x="2565" y="2767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4" name="Oval 109"/>
            <p:cNvSpPr>
              <a:spLocks noChangeArrowheads="1"/>
            </p:cNvSpPr>
            <p:nvPr/>
          </p:nvSpPr>
          <p:spPr bwMode="auto">
            <a:xfrm rot="16200000" flipV="1">
              <a:off x="3249" y="264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5" name="Oval 110"/>
            <p:cNvSpPr>
              <a:spLocks noChangeArrowheads="1"/>
            </p:cNvSpPr>
            <p:nvPr/>
          </p:nvSpPr>
          <p:spPr bwMode="auto">
            <a:xfrm rot="16200000" flipV="1">
              <a:off x="3249" y="290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6" name="Oval 111"/>
            <p:cNvSpPr>
              <a:spLocks noChangeArrowheads="1"/>
            </p:cNvSpPr>
            <p:nvPr/>
          </p:nvSpPr>
          <p:spPr bwMode="auto">
            <a:xfrm rot="16200000" flipV="1">
              <a:off x="3023" y="290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7" name="Oval 112"/>
            <p:cNvSpPr>
              <a:spLocks noChangeArrowheads="1"/>
            </p:cNvSpPr>
            <p:nvPr/>
          </p:nvSpPr>
          <p:spPr bwMode="auto">
            <a:xfrm rot="16200000" flipV="1">
              <a:off x="3356" y="264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8" name="Oval 113"/>
            <p:cNvSpPr>
              <a:spLocks noChangeArrowheads="1"/>
            </p:cNvSpPr>
            <p:nvPr/>
          </p:nvSpPr>
          <p:spPr bwMode="auto">
            <a:xfrm rot="16200000" flipV="1">
              <a:off x="3132" y="277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99" name="Oval 114"/>
            <p:cNvSpPr>
              <a:spLocks noChangeArrowheads="1"/>
            </p:cNvSpPr>
            <p:nvPr/>
          </p:nvSpPr>
          <p:spPr bwMode="auto">
            <a:xfrm rot="16200000" flipV="1">
              <a:off x="3132" y="290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0" name="Oval 115"/>
            <p:cNvSpPr>
              <a:spLocks noChangeArrowheads="1"/>
            </p:cNvSpPr>
            <p:nvPr/>
          </p:nvSpPr>
          <p:spPr bwMode="auto">
            <a:xfrm rot="16200000" flipV="1">
              <a:off x="3132" y="3122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1" name="Oval 116"/>
            <p:cNvSpPr>
              <a:spLocks noChangeArrowheads="1"/>
            </p:cNvSpPr>
            <p:nvPr/>
          </p:nvSpPr>
          <p:spPr bwMode="auto">
            <a:xfrm rot="16200000" flipV="1">
              <a:off x="3480" y="264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2" name="Oval 117"/>
            <p:cNvSpPr>
              <a:spLocks noChangeArrowheads="1"/>
            </p:cNvSpPr>
            <p:nvPr/>
          </p:nvSpPr>
          <p:spPr bwMode="auto">
            <a:xfrm rot="16200000" flipV="1">
              <a:off x="3024" y="3227"/>
              <a:ext cx="72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3" name="Oval 118"/>
            <p:cNvSpPr>
              <a:spLocks noChangeArrowheads="1"/>
            </p:cNvSpPr>
            <p:nvPr/>
          </p:nvSpPr>
          <p:spPr bwMode="auto">
            <a:xfrm rot="16200000" flipV="1">
              <a:off x="3246" y="3222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4" name="Oval 119"/>
            <p:cNvSpPr>
              <a:spLocks noChangeArrowheads="1"/>
            </p:cNvSpPr>
            <p:nvPr/>
          </p:nvSpPr>
          <p:spPr bwMode="auto">
            <a:xfrm rot="16200000" flipV="1">
              <a:off x="3023" y="3122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5" name="Oval 120"/>
            <p:cNvSpPr>
              <a:spLocks noChangeArrowheads="1"/>
            </p:cNvSpPr>
            <p:nvPr/>
          </p:nvSpPr>
          <p:spPr bwMode="auto">
            <a:xfrm rot="16200000" flipV="1">
              <a:off x="3599" y="252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6" name="Oval 121"/>
            <p:cNvSpPr>
              <a:spLocks noChangeArrowheads="1"/>
            </p:cNvSpPr>
            <p:nvPr/>
          </p:nvSpPr>
          <p:spPr bwMode="auto">
            <a:xfrm rot="16200000" flipV="1">
              <a:off x="3249" y="301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7" name="Oval 122"/>
            <p:cNvSpPr>
              <a:spLocks noChangeArrowheads="1"/>
            </p:cNvSpPr>
            <p:nvPr/>
          </p:nvSpPr>
          <p:spPr bwMode="auto">
            <a:xfrm rot="16200000" flipV="1">
              <a:off x="3484" y="2522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8" name="Oval 123"/>
            <p:cNvSpPr>
              <a:spLocks noChangeArrowheads="1"/>
            </p:cNvSpPr>
            <p:nvPr/>
          </p:nvSpPr>
          <p:spPr bwMode="auto">
            <a:xfrm rot="16200000" flipV="1">
              <a:off x="3728" y="252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09" name="Oval 124"/>
            <p:cNvSpPr>
              <a:spLocks noChangeArrowheads="1"/>
            </p:cNvSpPr>
            <p:nvPr/>
          </p:nvSpPr>
          <p:spPr bwMode="auto">
            <a:xfrm rot="16200000" flipV="1">
              <a:off x="3723" y="2628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0" name="Oval 125"/>
            <p:cNvSpPr>
              <a:spLocks noChangeArrowheads="1"/>
            </p:cNvSpPr>
            <p:nvPr/>
          </p:nvSpPr>
          <p:spPr bwMode="auto">
            <a:xfrm rot="16200000" flipV="1">
              <a:off x="3249" y="252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1" name="Oval 126"/>
            <p:cNvSpPr>
              <a:spLocks noChangeArrowheads="1"/>
            </p:cNvSpPr>
            <p:nvPr/>
          </p:nvSpPr>
          <p:spPr bwMode="auto">
            <a:xfrm rot="16200000" flipV="1">
              <a:off x="3023" y="277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2" name="Oval 127"/>
            <p:cNvSpPr>
              <a:spLocks noChangeArrowheads="1"/>
            </p:cNvSpPr>
            <p:nvPr/>
          </p:nvSpPr>
          <p:spPr bwMode="auto">
            <a:xfrm rot="16200000" flipV="1">
              <a:off x="3132" y="3013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3" name="Oval 128"/>
            <p:cNvSpPr>
              <a:spLocks noChangeArrowheads="1"/>
            </p:cNvSpPr>
            <p:nvPr/>
          </p:nvSpPr>
          <p:spPr bwMode="auto">
            <a:xfrm rot="16200000" flipV="1">
              <a:off x="3019" y="3443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4" name="Oval 129"/>
            <p:cNvSpPr>
              <a:spLocks noChangeArrowheads="1"/>
            </p:cNvSpPr>
            <p:nvPr/>
          </p:nvSpPr>
          <p:spPr bwMode="auto">
            <a:xfrm rot="16200000" flipV="1">
              <a:off x="3249" y="2777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5" name="Oval 130"/>
            <p:cNvSpPr>
              <a:spLocks noChangeArrowheads="1"/>
            </p:cNvSpPr>
            <p:nvPr/>
          </p:nvSpPr>
          <p:spPr bwMode="auto">
            <a:xfrm rot="16200000" flipV="1">
              <a:off x="3023" y="252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6" name="Oval 131"/>
            <p:cNvSpPr>
              <a:spLocks noChangeArrowheads="1"/>
            </p:cNvSpPr>
            <p:nvPr/>
          </p:nvSpPr>
          <p:spPr bwMode="auto">
            <a:xfrm rot="16200000" flipV="1">
              <a:off x="3023" y="264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7" name="Oval 132"/>
            <p:cNvSpPr>
              <a:spLocks noChangeArrowheads="1"/>
            </p:cNvSpPr>
            <p:nvPr/>
          </p:nvSpPr>
          <p:spPr bwMode="auto">
            <a:xfrm rot="16200000" flipV="1">
              <a:off x="3023" y="3014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8" name="Oval 133"/>
            <p:cNvSpPr>
              <a:spLocks noChangeArrowheads="1"/>
            </p:cNvSpPr>
            <p:nvPr/>
          </p:nvSpPr>
          <p:spPr bwMode="auto">
            <a:xfrm rot="16200000" flipV="1">
              <a:off x="3026" y="3335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9" name="Oval 134"/>
            <p:cNvSpPr>
              <a:spLocks noChangeArrowheads="1"/>
            </p:cNvSpPr>
            <p:nvPr/>
          </p:nvSpPr>
          <p:spPr bwMode="auto">
            <a:xfrm rot="16200000" flipV="1">
              <a:off x="3246" y="3115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0" name="Oval 135"/>
            <p:cNvSpPr>
              <a:spLocks noChangeArrowheads="1"/>
            </p:cNvSpPr>
            <p:nvPr/>
          </p:nvSpPr>
          <p:spPr bwMode="auto">
            <a:xfrm rot="16200000" flipV="1">
              <a:off x="3132" y="264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1" name="Oval 136"/>
            <p:cNvSpPr>
              <a:spLocks noChangeArrowheads="1"/>
            </p:cNvSpPr>
            <p:nvPr/>
          </p:nvSpPr>
          <p:spPr bwMode="auto">
            <a:xfrm rot="16200000" flipV="1">
              <a:off x="3356" y="2520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2" name="Oval 137"/>
            <p:cNvSpPr>
              <a:spLocks noChangeArrowheads="1"/>
            </p:cNvSpPr>
            <p:nvPr/>
          </p:nvSpPr>
          <p:spPr bwMode="auto">
            <a:xfrm rot="16200000" flipV="1">
              <a:off x="3132" y="252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3" name="Oval 138"/>
            <p:cNvSpPr>
              <a:spLocks noChangeArrowheads="1"/>
            </p:cNvSpPr>
            <p:nvPr/>
          </p:nvSpPr>
          <p:spPr bwMode="auto">
            <a:xfrm rot="16200000" flipV="1">
              <a:off x="3356" y="277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424" name="Group 139"/>
          <p:cNvGrpSpPr>
            <a:grpSpLocks/>
          </p:cNvGrpSpPr>
          <p:nvPr/>
        </p:nvGrpSpPr>
        <p:grpSpPr bwMode="auto">
          <a:xfrm>
            <a:off x="3417415" y="269578"/>
            <a:ext cx="2360613" cy="3178175"/>
            <a:chOff x="2328" y="280"/>
            <a:chExt cx="1487" cy="200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6" name="Oval 141"/>
            <p:cNvSpPr>
              <a:spLocks noChangeArrowheads="1"/>
            </p:cNvSpPr>
            <p:nvPr/>
          </p:nvSpPr>
          <p:spPr bwMode="auto">
            <a:xfrm rot="-5400000">
              <a:off x="3148" y="581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7" name="Oval 142"/>
            <p:cNvSpPr>
              <a:spLocks noChangeArrowheads="1"/>
            </p:cNvSpPr>
            <p:nvPr/>
          </p:nvSpPr>
          <p:spPr bwMode="auto">
            <a:xfrm rot="-5400000">
              <a:off x="2688" y="1707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8" name="Oval 143"/>
            <p:cNvSpPr>
              <a:spLocks noChangeArrowheads="1"/>
            </p:cNvSpPr>
            <p:nvPr/>
          </p:nvSpPr>
          <p:spPr bwMode="auto">
            <a:xfrm rot="-5400000">
              <a:off x="2915" y="1610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9" name="Oval 144"/>
            <p:cNvSpPr>
              <a:spLocks noChangeArrowheads="1"/>
            </p:cNvSpPr>
            <p:nvPr/>
          </p:nvSpPr>
          <p:spPr bwMode="auto">
            <a:xfrm rot="-5400000">
              <a:off x="2582" y="1706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0" name="Oval 145"/>
            <p:cNvSpPr>
              <a:spLocks noChangeArrowheads="1"/>
            </p:cNvSpPr>
            <p:nvPr/>
          </p:nvSpPr>
          <p:spPr bwMode="auto">
            <a:xfrm rot="-5400000">
              <a:off x="2806" y="103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1" name="Oval 146"/>
            <p:cNvSpPr>
              <a:spLocks noChangeArrowheads="1"/>
            </p:cNvSpPr>
            <p:nvPr/>
          </p:nvSpPr>
          <p:spPr bwMode="auto">
            <a:xfrm rot="-5400000">
              <a:off x="2806" y="124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2" name="Oval 147"/>
            <p:cNvSpPr>
              <a:spLocks noChangeArrowheads="1"/>
            </p:cNvSpPr>
            <p:nvPr/>
          </p:nvSpPr>
          <p:spPr bwMode="auto">
            <a:xfrm rot="-5400000">
              <a:off x="2806" y="1599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3" name="Oval 148"/>
            <p:cNvSpPr>
              <a:spLocks noChangeArrowheads="1"/>
            </p:cNvSpPr>
            <p:nvPr/>
          </p:nvSpPr>
          <p:spPr bwMode="auto">
            <a:xfrm rot="-5400000">
              <a:off x="3037" y="1966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4" name="Oval 149"/>
            <p:cNvSpPr>
              <a:spLocks noChangeArrowheads="1"/>
            </p:cNvSpPr>
            <p:nvPr/>
          </p:nvSpPr>
          <p:spPr bwMode="auto">
            <a:xfrm rot="-5400000">
              <a:off x="2916" y="2076"/>
              <a:ext cx="72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5" name="Oval 150"/>
            <p:cNvSpPr>
              <a:spLocks noChangeArrowheads="1"/>
            </p:cNvSpPr>
            <p:nvPr/>
          </p:nvSpPr>
          <p:spPr bwMode="auto">
            <a:xfrm rot="-5400000">
              <a:off x="2815" y="1703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6" name="Oval 151"/>
            <p:cNvSpPr>
              <a:spLocks noChangeArrowheads="1"/>
            </p:cNvSpPr>
            <p:nvPr/>
          </p:nvSpPr>
          <p:spPr bwMode="auto">
            <a:xfrm rot="-5400000">
              <a:off x="2915" y="929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7" name="Oval 152"/>
            <p:cNvSpPr>
              <a:spLocks noChangeArrowheads="1"/>
            </p:cNvSpPr>
            <p:nvPr/>
          </p:nvSpPr>
          <p:spPr bwMode="auto">
            <a:xfrm rot="-5400000">
              <a:off x="2459" y="1152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8" name="Oval 153"/>
            <p:cNvSpPr>
              <a:spLocks noChangeArrowheads="1"/>
            </p:cNvSpPr>
            <p:nvPr/>
          </p:nvSpPr>
          <p:spPr bwMode="auto">
            <a:xfrm rot="-5400000">
              <a:off x="2697" y="1820"/>
              <a:ext cx="72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9" name="Oval 154"/>
            <p:cNvSpPr>
              <a:spLocks noChangeArrowheads="1"/>
            </p:cNvSpPr>
            <p:nvPr/>
          </p:nvSpPr>
          <p:spPr bwMode="auto">
            <a:xfrm rot="-5400000">
              <a:off x="2574" y="2080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0" name="Oval 155"/>
            <p:cNvSpPr>
              <a:spLocks noChangeArrowheads="1"/>
            </p:cNvSpPr>
            <p:nvPr/>
          </p:nvSpPr>
          <p:spPr bwMode="auto">
            <a:xfrm rot="-5400000">
              <a:off x="2919" y="103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1" name="Oval 156"/>
            <p:cNvSpPr>
              <a:spLocks noChangeArrowheads="1"/>
            </p:cNvSpPr>
            <p:nvPr/>
          </p:nvSpPr>
          <p:spPr bwMode="auto">
            <a:xfrm rot="-5400000">
              <a:off x="2328" y="2209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2" name="Oval 157"/>
            <p:cNvSpPr>
              <a:spLocks noChangeArrowheads="1"/>
            </p:cNvSpPr>
            <p:nvPr/>
          </p:nvSpPr>
          <p:spPr bwMode="auto">
            <a:xfrm rot="-5400000">
              <a:off x="2688" y="1251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3" name="Oval 158"/>
            <p:cNvSpPr>
              <a:spLocks noChangeArrowheads="1"/>
            </p:cNvSpPr>
            <p:nvPr/>
          </p:nvSpPr>
          <p:spPr bwMode="auto">
            <a:xfrm rot="-5400000">
              <a:off x="2915" y="1495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4" name="Oval 159"/>
            <p:cNvSpPr>
              <a:spLocks noChangeArrowheads="1"/>
            </p:cNvSpPr>
            <p:nvPr/>
          </p:nvSpPr>
          <p:spPr bwMode="auto">
            <a:xfrm rot="-5400000">
              <a:off x="2806" y="136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5" name="Oval 160"/>
            <p:cNvSpPr>
              <a:spLocks noChangeArrowheads="1"/>
            </p:cNvSpPr>
            <p:nvPr/>
          </p:nvSpPr>
          <p:spPr bwMode="auto">
            <a:xfrm rot="-5400000">
              <a:off x="2455" y="1364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6" name="Oval 161"/>
            <p:cNvSpPr>
              <a:spLocks noChangeArrowheads="1"/>
            </p:cNvSpPr>
            <p:nvPr/>
          </p:nvSpPr>
          <p:spPr bwMode="auto">
            <a:xfrm rot="-5400000">
              <a:off x="2688" y="149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7" name="Oval 162"/>
            <p:cNvSpPr>
              <a:spLocks noChangeArrowheads="1"/>
            </p:cNvSpPr>
            <p:nvPr/>
          </p:nvSpPr>
          <p:spPr bwMode="auto">
            <a:xfrm rot="-5400000">
              <a:off x="2915" y="1142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8" name="Oval 163"/>
            <p:cNvSpPr>
              <a:spLocks noChangeArrowheads="1"/>
            </p:cNvSpPr>
            <p:nvPr/>
          </p:nvSpPr>
          <p:spPr bwMode="auto">
            <a:xfrm rot="-5400000">
              <a:off x="2915" y="1367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9" name="Oval 164"/>
            <p:cNvSpPr>
              <a:spLocks noChangeArrowheads="1"/>
            </p:cNvSpPr>
            <p:nvPr/>
          </p:nvSpPr>
          <p:spPr bwMode="auto">
            <a:xfrm rot="-5400000">
              <a:off x="2922" y="1257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0" name="Oval 165"/>
            <p:cNvSpPr>
              <a:spLocks noChangeArrowheads="1"/>
            </p:cNvSpPr>
            <p:nvPr/>
          </p:nvSpPr>
          <p:spPr bwMode="auto">
            <a:xfrm rot="-5400000">
              <a:off x="2910" y="1838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1" name="Oval 166"/>
            <p:cNvSpPr>
              <a:spLocks noChangeArrowheads="1"/>
            </p:cNvSpPr>
            <p:nvPr/>
          </p:nvSpPr>
          <p:spPr bwMode="auto">
            <a:xfrm rot="-5400000">
              <a:off x="2588" y="1151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2" name="Oval 167"/>
            <p:cNvSpPr>
              <a:spLocks noChangeArrowheads="1"/>
            </p:cNvSpPr>
            <p:nvPr/>
          </p:nvSpPr>
          <p:spPr bwMode="auto">
            <a:xfrm rot="-5400000">
              <a:off x="2806" y="797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3" name="Oval 168"/>
            <p:cNvSpPr>
              <a:spLocks noChangeArrowheads="1"/>
            </p:cNvSpPr>
            <p:nvPr/>
          </p:nvSpPr>
          <p:spPr bwMode="auto">
            <a:xfrm rot="-5400000">
              <a:off x="2582" y="1603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4" name="Oval 169"/>
            <p:cNvSpPr>
              <a:spLocks noChangeArrowheads="1"/>
            </p:cNvSpPr>
            <p:nvPr/>
          </p:nvSpPr>
          <p:spPr bwMode="auto">
            <a:xfrm rot="-5400000">
              <a:off x="2806" y="686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5" name="Oval 170"/>
            <p:cNvSpPr>
              <a:spLocks noChangeArrowheads="1"/>
            </p:cNvSpPr>
            <p:nvPr/>
          </p:nvSpPr>
          <p:spPr bwMode="auto">
            <a:xfrm rot="-5400000">
              <a:off x="2582" y="125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6" name="Oval 171"/>
            <p:cNvSpPr>
              <a:spLocks noChangeArrowheads="1"/>
            </p:cNvSpPr>
            <p:nvPr/>
          </p:nvSpPr>
          <p:spPr bwMode="auto">
            <a:xfrm rot="16200000" flipV="1">
              <a:off x="3265" y="137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7" name="Oval 172"/>
            <p:cNvSpPr>
              <a:spLocks noChangeArrowheads="1"/>
            </p:cNvSpPr>
            <p:nvPr/>
          </p:nvSpPr>
          <p:spPr bwMode="auto">
            <a:xfrm rot="16200000" flipV="1">
              <a:off x="3265" y="1611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8" name="Oval 173"/>
            <p:cNvSpPr>
              <a:spLocks noChangeArrowheads="1"/>
            </p:cNvSpPr>
            <p:nvPr/>
          </p:nvSpPr>
          <p:spPr bwMode="auto">
            <a:xfrm rot="16200000" flipV="1">
              <a:off x="3039" y="1611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9" name="Oval 174"/>
            <p:cNvSpPr>
              <a:spLocks noChangeArrowheads="1"/>
            </p:cNvSpPr>
            <p:nvPr/>
          </p:nvSpPr>
          <p:spPr bwMode="auto">
            <a:xfrm rot="16200000" flipV="1">
              <a:off x="3372" y="1036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0" name="Oval 175"/>
            <p:cNvSpPr>
              <a:spLocks noChangeArrowheads="1"/>
            </p:cNvSpPr>
            <p:nvPr/>
          </p:nvSpPr>
          <p:spPr bwMode="auto">
            <a:xfrm rot="16200000" flipV="1">
              <a:off x="3148" y="1496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1" name="Oval 176"/>
            <p:cNvSpPr>
              <a:spLocks noChangeArrowheads="1"/>
            </p:cNvSpPr>
            <p:nvPr/>
          </p:nvSpPr>
          <p:spPr bwMode="auto">
            <a:xfrm rot="16200000" flipV="1">
              <a:off x="3148" y="1610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2" name="Oval 177"/>
            <p:cNvSpPr>
              <a:spLocks noChangeArrowheads="1"/>
            </p:cNvSpPr>
            <p:nvPr/>
          </p:nvSpPr>
          <p:spPr bwMode="auto">
            <a:xfrm rot="16200000" flipV="1">
              <a:off x="3148" y="1022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3" name="Oval 178"/>
            <p:cNvSpPr>
              <a:spLocks noChangeArrowheads="1"/>
            </p:cNvSpPr>
            <p:nvPr/>
          </p:nvSpPr>
          <p:spPr bwMode="auto">
            <a:xfrm rot="16200000" flipV="1">
              <a:off x="3495" y="1364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4" name="Oval 179"/>
            <p:cNvSpPr>
              <a:spLocks noChangeArrowheads="1"/>
            </p:cNvSpPr>
            <p:nvPr/>
          </p:nvSpPr>
          <p:spPr bwMode="auto">
            <a:xfrm rot="16200000" flipV="1">
              <a:off x="3039" y="1832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5" name="Oval 180"/>
            <p:cNvSpPr>
              <a:spLocks noChangeArrowheads="1"/>
            </p:cNvSpPr>
            <p:nvPr/>
          </p:nvSpPr>
          <p:spPr bwMode="auto">
            <a:xfrm rot="16200000" flipV="1">
              <a:off x="3265" y="80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6" name="Oval 181"/>
            <p:cNvSpPr>
              <a:spLocks noChangeArrowheads="1"/>
            </p:cNvSpPr>
            <p:nvPr/>
          </p:nvSpPr>
          <p:spPr bwMode="auto">
            <a:xfrm rot="16200000" flipV="1">
              <a:off x="3039" y="93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7" name="Oval 182"/>
            <p:cNvSpPr>
              <a:spLocks noChangeArrowheads="1"/>
            </p:cNvSpPr>
            <p:nvPr/>
          </p:nvSpPr>
          <p:spPr bwMode="auto">
            <a:xfrm rot="16200000" flipV="1">
              <a:off x="3614" y="550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8" name="Oval 183"/>
            <p:cNvSpPr>
              <a:spLocks noChangeArrowheads="1"/>
            </p:cNvSpPr>
            <p:nvPr/>
          </p:nvSpPr>
          <p:spPr bwMode="auto">
            <a:xfrm rot="16200000" flipV="1">
              <a:off x="3265" y="584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9" name="Oval 184"/>
            <p:cNvSpPr>
              <a:spLocks noChangeArrowheads="1"/>
            </p:cNvSpPr>
            <p:nvPr/>
          </p:nvSpPr>
          <p:spPr bwMode="auto">
            <a:xfrm rot="16200000" flipV="1">
              <a:off x="3499" y="924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0" name="Oval 185"/>
            <p:cNvSpPr>
              <a:spLocks noChangeArrowheads="1"/>
            </p:cNvSpPr>
            <p:nvPr/>
          </p:nvSpPr>
          <p:spPr bwMode="auto">
            <a:xfrm rot="16200000" flipV="1">
              <a:off x="3742" y="281"/>
              <a:ext cx="74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1" name="Oval 186"/>
            <p:cNvSpPr>
              <a:spLocks noChangeArrowheads="1"/>
            </p:cNvSpPr>
            <p:nvPr/>
          </p:nvSpPr>
          <p:spPr bwMode="auto">
            <a:xfrm rot="16200000" flipV="1">
              <a:off x="3738" y="1349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2" name="Oval 187"/>
            <p:cNvSpPr>
              <a:spLocks noChangeArrowheads="1"/>
            </p:cNvSpPr>
            <p:nvPr/>
          </p:nvSpPr>
          <p:spPr bwMode="auto">
            <a:xfrm rot="16200000" flipV="1">
              <a:off x="3265" y="1152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3" name="Oval 188"/>
            <p:cNvSpPr>
              <a:spLocks noChangeArrowheads="1"/>
            </p:cNvSpPr>
            <p:nvPr/>
          </p:nvSpPr>
          <p:spPr bwMode="auto">
            <a:xfrm rot="16200000" flipV="1">
              <a:off x="3039" y="1497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4" name="Oval 189"/>
            <p:cNvSpPr>
              <a:spLocks noChangeArrowheads="1"/>
            </p:cNvSpPr>
            <p:nvPr/>
          </p:nvSpPr>
          <p:spPr bwMode="auto">
            <a:xfrm rot="16200000" flipV="1">
              <a:off x="3148" y="1251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5" name="Oval 190"/>
            <p:cNvSpPr>
              <a:spLocks noChangeArrowheads="1"/>
            </p:cNvSpPr>
            <p:nvPr/>
          </p:nvSpPr>
          <p:spPr bwMode="auto">
            <a:xfrm rot="16200000" flipV="1">
              <a:off x="3035" y="797"/>
              <a:ext cx="74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6" name="Oval 191"/>
            <p:cNvSpPr>
              <a:spLocks noChangeArrowheads="1"/>
            </p:cNvSpPr>
            <p:nvPr/>
          </p:nvSpPr>
          <p:spPr bwMode="auto">
            <a:xfrm rot="16200000" flipV="1">
              <a:off x="3265" y="1505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7" name="Oval 192"/>
            <p:cNvSpPr>
              <a:spLocks noChangeArrowheads="1"/>
            </p:cNvSpPr>
            <p:nvPr/>
          </p:nvSpPr>
          <p:spPr bwMode="auto">
            <a:xfrm rot="16200000" flipV="1">
              <a:off x="3039" y="1152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8" name="Oval 193"/>
            <p:cNvSpPr>
              <a:spLocks noChangeArrowheads="1"/>
            </p:cNvSpPr>
            <p:nvPr/>
          </p:nvSpPr>
          <p:spPr bwMode="auto">
            <a:xfrm rot="16200000" flipV="1">
              <a:off x="3039" y="137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79" name="Oval 194"/>
            <p:cNvSpPr>
              <a:spLocks noChangeArrowheads="1"/>
            </p:cNvSpPr>
            <p:nvPr/>
          </p:nvSpPr>
          <p:spPr bwMode="auto">
            <a:xfrm rot="16200000" flipV="1">
              <a:off x="3040" y="1258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0" name="Oval 195"/>
            <p:cNvSpPr>
              <a:spLocks noChangeArrowheads="1"/>
            </p:cNvSpPr>
            <p:nvPr/>
          </p:nvSpPr>
          <p:spPr bwMode="auto">
            <a:xfrm rot="16200000" flipV="1">
              <a:off x="3034" y="1713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1" name="Oval 196"/>
            <p:cNvSpPr>
              <a:spLocks noChangeArrowheads="1"/>
            </p:cNvSpPr>
            <p:nvPr/>
          </p:nvSpPr>
          <p:spPr bwMode="auto">
            <a:xfrm rot="16200000" flipV="1">
              <a:off x="3265" y="694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2" name="Oval 197"/>
            <p:cNvSpPr>
              <a:spLocks noChangeArrowheads="1"/>
            </p:cNvSpPr>
            <p:nvPr/>
          </p:nvSpPr>
          <p:spPr bwMode="auto">
            <a:xfrm rot="16200000" flipV="1">
              <a:off x="3148" y="1370"/>
              <a:ext cx="73" cy="7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3" name="Oval 198"/>
            <p:cNvSpPr>
              <a:spLocks noChangeArrowheads="1"/>
            </p:cNvSpPr>
            <p:nvPr/>
          </p:nvSpPr>
          <p:spPr bwMode="auto">
            <a:xfrm rot="16200000" flipV="1">
              <a:off x="3372" y="806"/>
              <a:ext cx="74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4" name="Oval 199"/>
            <p:cNvSpPr>
              <a:spLocks noChangeArrowheads="1"/>
            </p:cNvSpPr>
            <p:nvPr/>
          </p:nvSpPr>
          <p:spPr bwMode="auto">
            <a:xfrm rot="16200000" flipV="1">
              <a:off x="2689" y="1152"/>
              <a:ext cx="73" cy="71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85" name="Oval 200"/>
            <p:cNvSpPr>
              <a:spLocks noChangeArrowheads="1"/>
            </p:cNvSpPr>
            <p:nvPr/>
          </p:nvSpPr>
          <p:spPr bwMode="auto">
            <a:xfrm rot="16200000" flipV="1">
              <a:off x="3372" y="1250"/>
              <a:ext cx="73" cy="7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486" name="Group 201"/>
          <p:cNvGrpSpPr>
            <a:grpSpLocks/>
          </p:cNvGrpSpPr>
          <p:nvPr/>
        </p:nvGrpSpPr>
        <p:grpSpPr bwMode="auto">
          <a:xfrm>
            <a:off x="2198215" y="906166"/>
            <a:ext cx="5070475" cy="3221038"/>
            <a:chOff x="1560" y="681"/>
            <a:chExt cx="3194" cy="2029"/>
          </a:xfrm>
        </p:grpSpPr>
        <p:sp>
          <p:nvSpPr>
            <p:cNvPr id="487" name="Text Box 202"/>
            <p:cNvSpPr txBox="1">
              <a:spLocks noChangeArrowheads="1"/>
            </p:cNvSpPr>
            <p:nvPr/>
          </p:nvSpPr>
          <p:spPr bwMode="auto">
            <a:xfrm>
              <a:off x="4031" y="681"/>
              <a:ext cx="7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2000" b="1" dirty="0">
                  <a:solidFill>
                    <a:srgbClr val="465562"/>
                  </a:solidFill>
                </a:rPr>
                <a:t>2009. 03.</a:t>
              </a:r>
            </a:p>
          </p:txBody>
        </p:sp>
        <p:sp>
          <p:nvSpPr>
            <p:cNvPr id="488" name="Line 203"/>
            <p:cNvSpPr>
              <a:spLocks noChangeShapeType="1"/>
            </p:cNvSpPr>
            <p:nvPr/>
          </p:nvSpPr>
          <p:spPr bwMode="auto">
            <a:xfrm flipV="1">
              <a:off x="3216" y="808"/>
              <a:ext cx="848" cy="4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489" name="Group 204"/>
            <p:cNvGrpSpPr>
              <a:grpSpLocks/>
            </p:cNvGrpSpPr>
            <p:nvPr/>
          </p:nvGrpSpPr>
          <p:grpSpPr bwMode="auto">
            <a:xfrm>
              <a:off x="1560" y="1228"/>
              <a:ext cx="1664" cy="1482"/>
              <a:chOff x="1560" y="1228"/>
              <a:chExt cx="1664" cy="1482"/>
            </a:xfrm>
          </p:grpSpPr>
          <p:sp>
            <p:nvSpPr>
              <p:cNvPr id="490" name="Oval 205"/>
              <p:cNvSpPr>
                <a:spLocks noChangeArrowheads="1"/>
              </p:cNvSpPr>
              <p:nvPr/>
            </p:nvSpPr>
            <p:spPr bwMode="auto">
              <a:xfrm>
                <a:off x="1560" y="1228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91" name="Oval 206"/>
              <p:cNvSpPr>
                <a:spLocks noChangeArrowheads="1"/>
              </p:cNvSpPr>
              <p:nvPr/>
            </p:nvSpPr>
            <p:spPr bwMode="auto">
              <a:xfrm>
                <a:off x="3138" y="2632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92" name="Oval 207"/>
              <p:cNvSpPr>
                <a:spLocks noChangeArrowheads="1"/>
              </p:cNvSpPr>
              <p:nvPr/>
            </p:nvSpPr>
            <p:spPr bwMode="auto">
              <a:xfrm>
                <a:off x="3146" y="1242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493" name="Group 208"/>
          <p:cNvGrpSpPr>
            <a:grpSpLocks/>
          </p:cNvGrpSpPr>
          <p:nvPr/>
        </p:nvGrpSpPr>
        <p:grpSpPr bwMode="auto">
          <a:xfrm>
            <a:off x="2782415" y="1169691"/>
            <a:ext cx="4486275" cy="3173413"/>
            <a:chOff x="1928" y="847"/>
            <a:chExt cx="2826" cy="1999"/>
          </a:xfrm>
        </p:grpSpPr>
        <p:grpSp>
          <p:nvGrpSpPr>
            <p:cNvPr id="494" name="Group 209"/>
            <p:cNvGrpSpPr>
              <a:grpSpLocks/>
            </p:cNvGrpSpPr>
            <p:nvPr/>
          </p:nvGrpSpPr>
          <p:grpSpPr bwMode="auto">
            <a:xfrm>
              <a:off x="2880" y="847"/>
              <a:ext cx="1874" cy="252"/>
              <a:chOff x="2880" y="847"/>
              <a:chExt cx="1874" cy="252"/>
            </a:xfrm>
          </p:grpSpPr>
          <p:sp>
            <p:nvSpPr>
              <p:cNvPr id="499" name="Text Box 210"/>
              <p:cNvSpPr txBox="1">
                <a:spLocks noChangeArrowheads="1"/>
              </p:cNvSpPr>
              <p:nvPr/>
            </p:nvSpPr>
            <p:spPr bwMode="auto">
              <a:xfrm>
                <a:off x="4031" y="847"/>
                <a:ext cx="7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>
                    <a:solidFill>
                      <a:srgbClr val="465562"/>
                    </a:solidFill>
                  </a:rPr>
                  <a:t>2008. 08.</a:t>
                </a:r>
              </a:p>
            </p:txBody>
          </p:sp>
          <p:sp>
            <p:nvSpPr>
              <p:cNvPr id="500" name="Line 211"/>
              <p:cNvSpPr>
                <a:spLocks noChangeShapeType="1"/>
              </p:cNvSpPr>
              <p:nvPr/>
            </p:nvSpPr>
            <p:spPr bwMode="auto">
              <a:xfrm flipV="1">
                <a:off x="2880" y="968"/>
                <a:ext cx="1192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495" name="Group 212"/>
            <p:cNvGrpSpPr>
              <a:grpSpLocks/>
            </p:cNvGrpSpPr>
            <p:nvPr/>
          </p:nvGrpSpPr>
          <p:grpSpPr bwMode="auto">
            <a:xfrm>
              <a:off x="1928" y="1012"/>
              <a:ext cx="952" cy="1834"/>
              <a:chOff x="1928" y="1012"/>
              <a:chExt cx="952" cy="1834"/>
            </a:xfrm>
          </p:grpSpPr>
          <p:sp>
            <p:nvSpPr>
              <p:cNvPr id="496" name="Oval 213"/>
              <p:cNvSpPr>
                <a:spLocks noChangeArrowheads="1"/>
              </p:cNvSpPr>
              <p:nvPr/>
            </p:nvSpPr>
            <p:spPr bwMode="auto">
              <a:xfrm>
                <a:off x="1928" y="1012"/>
                <a:ext cx="78" cy="78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97" name="Oval 214"/>
              <p:cNvSpPr>
                <a:spLocks noChangeArrowheads="1"/>
              </p:cNvSpPr>
              <p:nvPr/>
            </p:nvSpPr>
            <p:spPr bwMode="auto">
              <a:xfrm>
                <a:off x="2794" y="2768"/>
                <a:ext cx="78" cy="78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98" name="Oval 215"/>
              <p:cNvSpPr>
                <a:spLocks noChangeArrowheads="1"/>
              </p:cNvSpPr>
              <p:nvPr/>
            </p:nvSpPr>
            <p:spPr bwMode="auto">
              <a:xfrm>
                <a:off x="2802" y="1026"/>
                <a:ext cx="78" cy="78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501" name="Group 216"/>
          <p:cNvGrpSpPr>
            <a:grpSpLocks/>
          </p:cNvGrpSpPr>
          <p:nvPr/>
        </p:nvGrpSpPr>
        <p:grpSpPr bwMode="auto">
          <a:xfrm>
            <a:off x="2972915" y="1431628"/>
            <a:ext cx="4286250" cy="2492374"/>
            <a:chOff x="2048" y="1012"/>
            <a:chExt cx="2700" cy="1570"/>
          </a:xfrm>
        </p:grpSpPr>
        <p:grpSp>
          <p:nvGrpSpPr>
            <p:cNvPr id="502" name="Group 217"/>
            <p:cNvGrpSpPr>
              <a:grpSpLocks/>
            </p:cNvGrpSpPr>
            <p:nvPr/>
          </p:nvGrpSpPr>
          <p:grpSpPr bwMode="auto">
            <a:xfrm>
              <a:off x="2400" y="1012"/>
              <a:ext cx="2348" cy="1204"/>
              <a:chOff x="2400" y="1012"/>
              <a:chExt cx="2348" cy="1204"/>
            </a:xfrm>
          </p:grpSpPr>
          <p:sp>
            <p:nvSpPr>
              <p:cNvPr id="507" name="Text Box 218"/>
              <p:cNvSpPr txBox="1">
                <a:spLocks noChangeArrowheads="1"/>
              </p:cNvSpPr>
              <p:nvPr/>
            </p:nvSpPr>
            <p:spPr bwMode="auto">
              <a:xfrm>
                <a:off x="4034" y="1012"/>
                <a:ext cx="7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 dirty="0" smtClean="0">
                    <a:solidFill>
                      <a:srgbClr val="465562"/>
                    </a:solidFill>
                  </a:rPr>
                  <a:t>2009. </a:t>
                </a:r>
                <a:r>
                  <a:rPr lang="hu-HU" sz="2000" b="1" dirty="0">
                    <a:solidFill>
                      <a:srgbClr val="465562"/>
                    </a:solidFill>
                  </a:rPr>
                  <a:t>11.</a:t>
                </a:r>
              </a:p>
            </p:txBody>
          </p:sp>
          <p:sp>
            <p:nvSpPr>
              <p:cNvPr id="508" name="Line 219"/>
              <p:cNvSpPr>
                <a:spLocks noChangeShapeType="1"/>
              </p:cNvSpPr>
              <p:nvPr/>
            </p:nvSpPr>
            <p:spPr bwMode="auto">
              <a:xfrm flipV="1">
                <a:off x="2400" y="1160"/>
                <a:ext cx="1688" cy="10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503" name="Group 220"/>
            <p:cNvGrpSpPr>
              <a:grpSpLocks/>
            </p:cNvGrpSpPr>
            <p:nvPr/>
          </p:nvGrpSpPr>
          <p:grpSpPr bwMode="auto">
            <a:xfrm>
              <a:off x="2048" y="2196"/>
              <a:ext cx="360" cy="386"/>
              <a:chOff x="2048" y="2196"/>
              <a:chExt cx="360" cy="386"/>
            </a:xfrm>
          </p:grpSpPr>
          <p:sp>
            <p:nvSpPr>
              <p:cNvPr id="504" name="Oval 221"/>
              <p:cNvSpPr>
                <a:spLocks noChangeArrowheads="1"/>
              </p:cNvSpPr>
              <p:nvPr/>
            </p:nvSpPr>
            <p:spPr bwMode="auto">
              <a:xfrm>
                <a:off x="2048" y="2196"/>
                <a:ext cx="78" cy="78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05" name="Oval 222"/>
              <p:cNvSpPr>
                <a:spLocks noChangeArrowheads="1"/>
              </p:cNvSpPr>
              <p:nvPr/>
            </p:nvSpPr>
            <p:spPr bwMode="auto">
              <a:xfrm>
                <a:off x="2314" y="2504"/>
                <a:ext cx="78" cy="78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06" name="Oval 223"/>
              <p:cNvSpPr>
                <a:spLocks noChangeArrowheads="1"/>
              </p:cNvSpPr>
              <p:nvPr/>
            </p:nvSpPr>
            <p:spPr bwMode="auto">
              <a:xfrm>
                <a:off x="2330" y="2202"/>
                <a:ext cx="78" cy="78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509" name="Group 224"/>
          <p:cNvGrpSpPr>
            <a:grpSpLocks/>
          </p:cNvGrpSpPr>
          <p:nvPr/>
        </p:nvGrpSpPr>
        <p:grpSpPr bwMode="auto">
          <a:xfrm>
            <a:off x="1995015" y="1693566"/>
            <a:ext cx="5265738" cy="2852738"/>
            <a:chOff x="1432" y="1177"/>
            <a:chExt cx="3317" cy="1797"/>
          </a:xfrm>
        </p:grpSpPr>
        <p:grpSp>
          <p:nvGrpSpPr>
            <p:cNvPr id="510" name="Group 225"/>
            <p:cNvGrpSpPr>
              <a:grpSpLocks/>
            </p:cNvGrpSpPr>
            <p:nvPr/>
          </p:nvGrpSpPr>
          <p:grpSpPr bwMode="auto">
            <a:xfrm>
              <a:off x="1432" y="1356"/>
              <a:ext cx="1792" cy="1618"/>
              <a:chOff x="1432" y="1356"/>
              <a:chExt cx="1792" cy="1618"/>
            </a:xfrm>
          </p:grpSpPr>
          <p:sp>
            <p:nvSpPr>
              <p:cNvPr id="514" name="Oval 226"/>
              <p:cNvSpPr>
                <a:spLocks noChangeArrowheads="1"/>
              </p:cNvSpPr>
              <p:nvPr/>
            </p:nvSpPr>
            <p:spPr bwMode="auto">
              <a:xfrm>
                <a:off x="1432" y="1356"/>
                <a:ext cx="78" cy="78"/>
              </a:xfrm>
              <a:prstGeom prst="ellipse">
                <a:avLst/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15" name="Oval 227"/>
              <p:cNvSpPr>
                <a:spLocks noChangeArrowheads="1"/>
              </p:cNvSpPr>
              <p:nvPr/>
            </p:nvSpPr>
            <p:spPr bwMode="auto">
              <a:xfrm>
                <a:off x="3130" y="2896"/>
                <a:ext cx="78" cy="78"/>
              </a:xfrm>
              <a:prstGeom prst="ellipse">
                <a:avLst/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16" name="Oval 228"/>
              <p:cNvSpPr>
                <a:spLocks noChangeArrowheads="1"/>
              </p:cNvSpPr>
              <p:nvPr/>
            </p:nvSpPr>
            <p:spPr bwMode="auto">
              <a:xfrm>
                <a:off x="3146" y="1362"/>
                <a:ext cx="78" cy="78"/>
              </a:xfrm>
              <a:prstGeom prst="ellipse">
                <a:avLst/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511" name="Group 229"/>
            <p:cNvGrpSpPr>
              <a:grpSpLocks/>
            </p:cNvGrpSpPr>
            <p:nvPr/>
          </p:nvGrpSpPr>
          <p:grpSpPr bwMode="auto">
            <a:xfrm>
              <a:off x="3192" y="1177"/>
              <a:ext cx="1557" cy="252"/>
              <a:chOff x="3192" y="1177"/>
              <a:chExt cx="1557" cy="252"/>
            </a:xfrm>
          </p:grpSpPr>
          <p:sp>
            <p:nvSpPr>
              <p:cNvPr id="512" name="Text Box 230"/>
              <p:cNvSpPr txBox="1">
                <a:spLocks noChangeArrowheads="1"/>
              </p:cNvSpPr>
              <p:nvPr/>
            </p:nvSpPr>
            <p:spPr bwMode="auto">
              <a:xfrm>
                <a:off x="4035" y="1177"/>
                <a:ext cx="7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 dirty="0" smtClean="0">
                    <a:solidFill>
                      <a:srgbClr val="465562"/>
                    </a:solidFill>
                  </a:rPr>
                  <a:t>2011. </a:t>
                </a:r>
                <a:r>
                  <a:rPr lang="hu-HU" sz="2000" b="1" dirty="0">
                    <a:solidFill>
                      <a:srgbClr val="465562"/>
                    </a:solidFill>
                  </a:rPr>
                  <a:t>01.</a:t>
                </a:r>
              </a:p>
            </p:txBody>
          </p:sp>
          <p:sp>
            <p:nvSpPr>
              <p:cNvPr id="513" name="Line 231"/>
              <p:cNvSpPr>
                <a:spLocks noChangeShapeType="1"/>
              </p:cNvSpPr>
              <p:nvPr/>
            </p:nvSpPr>
            <p:spPr bwMode="auto">
              <a:xfrm flipH="1">
                <a:off x="3192" y="1312"/>
                <a:ext cx="864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517" name="Group 232"/>
          <p:cNvGrpSpPr>
            <a:grpSpLocks/>
          </p:cNvGrpSpPr>
          <p:nvPr/>
        </p:nvGrpSpPr>
        <p:grpSpPr bwMode="auto">
          <a:xfrm>
            <a:off x="2376015" y="1609428"/>
            <a:ext cx="4892676" cy="2924175"/>
            <a:chOff x="1672" y="1124"/>
            <a:chExt cx="3082" cy="1842"/>
          </a:xfrm>
        </p:grpSpPr>
        <p:grpSp>
          <p:nvGrpSpPr>
            <p:cNvPr id="518" name="Group 233"/>
            <p:cNvGrpSpPr>
              <a:grpSpLocks/>
            </p:cNvGrpSpPr>
            <p:nvPr/>
          </p:nvGrpSpPr>
          <p:grpSpPr bwMode="auto">
            <a:xfrm>
              <a:off x="2632" y="1192"/>
              <a:ext cx="2122" cy="403"/>
              <a:chOff x="2632" y="1192"/>
              <a:chExt cx="2122" cy="403"/>
            </a:xfrm>
          </p:grpSpPr>
          <p:sp>
            <p:nvSpPr>
              <p:cNvPr id="523" name="Text Box 234"/>
              <p:cNvSpPr txBox="1">
                <a:spLocks noChangeArrowheads="1"/>
              </p:cNvSpPr>
              <p:nvPr/>
            </p:nvSpPr>
            <p:spPr bwMode="auto">
              <a:xfrm>
                <a:off x="4031" y="1343"/>
                <a:ext cx="7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 dirty="0" smtClean="0">
                    <a:solidFill>
                      <a:srgbClr val="465562"/>
                    </a:solidFill>
                  </a:rPr>
                  <a:t>2010. </a:t>
                </a:r>
                <a:r>
                  <a:rPr lang="hu-HU" sz="2000" b="1" dirty="0">
                    <a:solidFill>
                      <a:srgbClr val="465562"/>
                    </a:solidFill>
                  </a:rPr>
                  <a:t>10.</a:t>
                </a:r>
              </a:p>
            </p:txBody>
          </p:sp>
          <p:sp>
            <p:nvSpPr>
              <p:cNvPr id="524" name="Line 235"/>
              <p:cNvSpPr>
                <a:spLocks noChangeShapeType="1"/>
              </p:cNvSpPr>
              <p:nvPr/>
            </p:nvSpPr>
            <p:spPr bwMode="auto">
              <a:xfrm flipH="1" flipV="1">
                <a:off x="2632" y="1192"/>
                <a:ext cx="1464" cy="3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519" name="Group 236"/>
            <p:cNvGrpSpPr>
              <a:grpSpLocks/>
            </p:cNvGrpSpPr>
            <p:nvPr/>
          </p:nvGrpSpPr>
          <p:grpSpPr bwMode="auto">
            <a:xfrm>
              <a:off x="1672" y="1124"/>
              <a:ext cx="992" cy="1842"/>
              <a:chOff x="1672" y="1124"/>
              <a:chExt cx="992" cy="1842"/>
            </a:xfrm>
          </p:grpSpPr>
          <p:sp>
            <p:nvSpPr>
              <p:cNvPr id="520" name="Oval 237"/>
              <p:cNvSpPr>
                <a:spLocks noChangeArrowheads="1"/>
              </p:cNvSpPr>
              <p:nvPr/>
            </p:nvSpPr>
            <p:spPr bwMode="auto">
              <a:xfrm>
                <a:off x="1672" y="1124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21" name="Oval 238"/>
              <p:cNvSpPr>
                <a:spLocks noChangeArrowheads="1"/>
              </p:cNvSpPr>
              <p:nvPr/>
            </p:nvSpPr>
            <p:spPr bwMode="auto">
              <a:xfrm>
                <a:off x="2570" y="2888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22" name="Oval 239"/>
              <p:cNvSpPr>
                <a:spLocks noChangeArrowheads="1"/>
              </p:cNvSpPr>
              <p:nvPr/>
            </p:nvSpPr>
            <p:spPr bwMode="auto">
              <a:xfrm>
                <a:off x="2586" y="1146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525" name="Group 240"/>
          <p:cNvGrpSpPr>
            <a:grpSpLocks/>
          </p:cNvGrpSpPr>
          <p:nvPr/>
        </p:nvGrpSpPr>
        <p:grpSpPr bwMode="auto">
          <a:xfrm>
            <a:off x="2795115" y="1063328"/>
            <a:ext cx="4473575" cy="3660775"/>
            <a:chOff x="1936" y="780"/>
            <a:chExt cx="2818" cy="2306"/>
          </a:xfrm>
        </p:grpSpPr>
        <p:grpSp>
          <p:nvGrpSpPr>
            <p:cNvPr id="526" name="Group 241"/>
            <p:cNvGrpSpPr>
              <a:grpSpLocks/>
            </p:cNvGrpSpPr>
            <p:nvPr/>
          </p:nvGrpSpPr>
          <p:grpSpPr bwMode="auto">
            <a:xfrm>
              <a:off x="3304" y="832"/>
              <a:ext cx="1450" cy="928"/>
              <a:chOff x="3304" y="832"/>
              <a:chExt cx="1450" cy="928"/>
            </a:xfrm>
          </p:grpSpPr>
          <p:sp>
            <p:nvSpPr>
              <p:cNvPr id="531" name="Text Box 242"/>
              <p:cNvSpPr txBox="1">
                <a:spLocks noChangeArrowheads="1"/>
              </p:cNvSpPr>
              <p:nvPr/>
            </p:nvSpPr>
            <p:spPr bwMode="auto">
              <a:xfrm>
                <a:off x="4031" y="1508"/>
                <a:ext cx="7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 dirty="0">
                    <a:solidFill>
                      <a:srgbClr val="465562"/>
                    </a:solidFill>
                  </a:rPr>
                  <a:t>2008. 03.</a:t>
                </a:r>
              </a:p>
            </p:txBody>
          </p:sp>
          <p:sp>
            <p:nvSpPr>
              <p:cNvPr id="532" name="Line 243"/>
              <p:cNvSpPr>
                <a:spLocks noChangeShapeType="1"/>
              </p:cNvSpPr>
              <p:nvPr/>
            </p:nvSpPr>
            <p:spPr bwMode="auto">
              <a:xfrm flipH="1" flipV="1">
                <a:off x="3304" y="832"/>
                <a:ext cx="792" cy="83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527" name="Group 244"/>
            <p:cNvGrpSpPr>
              <a:grpSpLocks/>
            </p:cNvGrpSpPr>
            <p:nvPr/>
          </p:nvGrpSpPr>
          <p:grpSpPr bwMode="auto">
            <a:xfrm>
              <a:off x="1936" y="780"/>
              <a:ext cx="1400" cy="2306"/>
              <a:chOff x="1936" y="780"/>
              <a:chExt cx="1400" cy="2306"/>
            </a:xfrm>
          </p:grpSpPr>
          <p:sp>
            <p:nvSpPr>
              <p:cNvPr id="528" name="Oval 245"/>
              <p:cNvSpPr>
                <a:spLocks noChangeArrowheads="1"/>
              </p:cNvSpPr>
              <p:nvPr/>
            </p:nvSpPr>
            <p:spPr bwMode="auto">
              <a:xfrm>
                <a:off x="1936" y="780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29" name="Oval 246"/>
              <p:cNvSpPr>
                <a:spLocks noChangeArrowheads="1"/>
              </p:cNvSpPr>
              <p:nvPr/>
            </p:nvSpPr>
            <p:spPr bwMode="auto">
              <a:xfrm>
                <a:off x="3242" y="3008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30" name="Oval 247"/>
              <p:cNvSpPr>
                <a:spLocks noChangeArrowheads="1"/>
              </p:cNvSpPr>
              <p:nvPr/>
            </p:nvSpPr>
            <p:spPr bwMode="auto">
              <a:xfrm>
                <a:off x="3258" y="794"/>
                <a:ext cx="78" cy="7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pSp>
        <p:nvGrpSpPr>
          <p:cNvPr id="533" name="Group 248"/>
          <p:cNvGrpSpPr>
            <a:grpSpLocks/>
          </p:cNvGrpSpPr>
          <p:nvPr/>
        </p:nvGrpSpPr>
        <p:grpSpPr bwMode="auto">
          <a:xfrm>
            <a:off x="1601315" y="1977728"/>
            <a:ext cx="5667376" cy="2733675"/>
            <a:chOff x="1184" y="1356"/>
            <a:chExt cx="3570" cy="1722"/>
          </a:xfrm>
        </p:grpSpPr>
        <p:grpSp>
          <p:nvGrpSpPr>
            <p:cNvPr id="534" name="Group 249"/>
            <p:cNvGrpSpPr>
              <a:grpSpLocks/>
            </p:cNvGrpSpPr>
            <p:nvPr/>
          </p:nvGrpSpPr>
          <p:grpSpPr bwMode="auto">
            <a:xfrm>
              <a:off x="2856" y="1416"/>
              <a:ext cx="1898" cy="509"/>
              <a:chOff x="2856" y="1416"/>
              <a:chExt cx="1898" cy="509"/>
            </a:xfrm>
          </p:grpSpPr>
          <p:sp>
            <p:nvSpPr>
              <p:cNvPr id="539" name="Text Box 250"/>
              <p:cNvSpPr txBox="1">
                <a:spLocks noChangeArrowheads="1"/>
              </p:cNvSpPr>
              <p:nvPr/>
            </p:nvSpPr>
            <p:spPr bwMode="auto">
              <a:xfrm>
                <a:off x="4031" y="1673"/>
                <a:ext cx="7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hu-HU" sz="2000" b="1" dirty="0" smtClean="0">
                    <a:solidFill>
                      <a:srgbClr val="465562"/>
                    </a:solidFill>
                  </a:rPr>
                  <a:t>2012. </a:t>
                </a:r>
                <a:r>
                  <a:rPr lang="hu-HU" sz="2000" b="1" dirty="0">
                    <a:solidFill>
                      <a:srgbClr val="465562"/>
                    </a:solidFill>
                  </a:rPr>
                  <a:t>02.</a:t>
                </a:r>
              </a:p>
            </p:txBody>
          </p:sp>
          <p:sp>
            <p:nvSpPr>
              <p:cNvPr id="540" name="Line 251"/>
              <p:cNvSpPr>
                <a:spLocks noChangeShapeType="1"/>
              </p:cNvSpPr>
              <p:nvPr/>
            </p:nvSpPr>
            <p:spPr bwMode="auto">
              <a:xfrm flipH="1" flipV="1">
                <a:off x="2856" y="1416"/>
                <a:ext cx="1224" cy="37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535" name="Group 252"/>
            <p:cNvGrpSpPr>
              <a:grpSpLocks/>
            </p:cNvGrpSpPr>
            <p:nvPr/>
          </p:nvGrpSpPr>
          <p:grpSpPr bwMode="auto">
            <a:xfrm>
              <a:off x="1184" y="1356"/>
              <a:ext cx="1696" cy="1722"/>
              <a:chOff x="1184" y="1356"/>
              <a:chExt cx="1696" cy="1722"/>
            </a:xfrm>
          </p:grpSpPr>
          <p:sp>
            <p:nvSpPr>
              <p:cNvPr id="536" name="Oval 253"/>
              <p:cNvSpPr>
                <a:spLocks noChangeArrowheads="1"/>
              </p:cNvSpPr>
              <p:nvPr/>
            </p:nvSpPr>
            <p:spPr bwMode="auto">
              <a:xfrm>
                <a:off x="1184" y="1356"/>
                <a:ext cx="78" cy="7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37" name="Oval 254"/>
              <p:cNvSpPr>
                <a:spLocks noChangeArrowheads="1"/>
              </p:cNvSpPr>
              <p:nvPr/>
            </p:nvSpPr>
            <p:spPr bwMode="auto">
              <a:xfrm>
                <a:off x="2786" y="3000"/>
                <a:ext cx="78" cy="7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538" name="Oval 255"/>
              <p:cNvSpPr>
                <a:spLocks noChangeArrowheads="1"/>
              </p:cNvSpPr>
              <p:nvPr/>
            </p:nvSpPr>
            <p:spPr bwMode="auto">
              <a:xfrm>
                <a:off x="2802" y="1362"/>
                <a:ext cx="78" cy="7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sp>
        <p:nvSpPr>
          <p:cNvPr id="541" name="Line 256"/>
          <p:cNvSpPr>
            <a:spLocks noChangeShapeType="1"/>
          </p:cNvSpPr>
          <p:nvPr/>
        </p:nvSpPr>
        <p:spPr bwMode="auto">
          <a:xfrm rot="690335" flipV="1">
            <a:off x="3393603" y="834728"/>
            <a:ext cx="2197100" cy="2314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542" name="Group 257"/>
          <p:cNvGrpSpPr>
            <a:grpSpLocks/>
          </p:cNvGrpSpPr>
          <p:nvPr/>
        </p:nvGrpSpPr>
        <p:grpSpPr bwMode="auto">
          <a:xfrm>
            <a:off x="3406303" y="-73322"/>
            <a:ext cx="2181225" cy="4054475"/>
            <a:chOff x="-503" y="64"/>
            <a:chExt cx="1374" cy="2554"/>
          </a:xfrm>
        </p:grpSpPr>
        <p:sp>
          <p:nvSpPr>
            <p:cNvPr id="543" name="Line 258"/>
            <p:cNvSpPr>
              <a:spLocks noChangeShapeType="1"/>
            </p:cNvSpPr>
            <p:nvPr/>
          </p:nvSpPr>
          <p:spPr bwMode="auto">
            <a:xfrm rot="690335" flipV="1">
              <a:off x="-359" y="1322"/>
              <a:ext cx="123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544" name="Line 259"/>
            <p:cNvSpPr>
              <a:spLocks noChangeShapeType="1"/>
            </p:cNvSpPr>
            <p:nvPr/>
          </p:nvSpPr>
          <p:spPr bwMode="auto">
            <a:xfrm rot="690335" flipV="1">
              <a:off x="-503" y="64"/>
              <a:ext cx="1303" cy="1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552" name="Group 267"/>
          <p:cNvGrpSpPr>
            <a:grpSpLocks/>
          </p:cNvGrpSpPr>
          <p:nvPr/>
        </p:nvGrpSpPr>
        <p:grpSpPr bwMode="auto">
          <a:xfrm>
            <a:off x="5108407" y="1083786"/>
            <a:ext cx="955675" cy="777875"/>
            <a:chOff x="459" y="858"/>
            <a:chExt cx="602" cy="490"/>
          </a:xfrm>
        </p:grpSpPr>
        <p:sp>
          <p:nvSpPr>
            <p:cNvPr id="553" name="Line 268"/>
            <p:cNvSpPr>
              <a:spLocks noChangeShapeType="1"/>
            </p:cNvSpPr>
            <p:nvPr/>
          </p:nvSpPr>
          <p:spPr bwMode="auto">
            <a:xfrm>
              <a:off x="459" y="1180"/>
              <a:ext cx="3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554" name="Text Box 269"/>
            <p:cNvSpPr txBox="1">
              <a:spLocks noChangeArrowheads="1"/>
            </p:cNvSpPr>
            <p:nvPr/>
          </p:nvSpPr>
          <p:spPr bwMode="auto">
            <a:xfrm>
              <a:off x="546" y="1117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sz="1800" b="1">
                  <a:solidFill>
                    <a:srgbClr val="465562"/>
                  </a:solidFill>
                </a:rPr>
                <a:t>1</a:t>
              </a:r>
              <a:endParaRPr lang="hu-HU" sz="1800">
                <a:solidFill>
                  <a:srgbClr val="465562"/>
                </a:solidFill>
              </a:endParaRPr>
            </a:p>
          </p:txBody>
        </p:sp>
        <p:sp>
          <p:nvSpPr>
            <p:cNvPr id="555" name="Text Box 270"/>
            <p:cNvSpPr txBox="1">
              <a:spLocks noChangeArrowheads="1"/>
            </p:cNvSpPr>
            <p:nvPr/>
          </p:nvSpPr>
          <p:spPr bwMode="auto">
            <a:xfrm>
              <a:off x="744" y="85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u-HU" b="1" i="1">
                  <a:solidFill>
                    <a:srgbClr val="465562"/>
                  </a:solidFill>
                </a:rPr>
                <a:t>β</a:t>
              </a:r>
              <a:r>
                <a:rPr lang="hu-HU" b="1" i="1" baseline="-25000">
                  <a:solidFill>
                    <a:srgbClr val="465562"/>
                  </a:solidFill>
                </a:rPr>
                <a:t>i</a:t>
              </a:r>
              <a:endParaRPr lang="hu-HU" b="1">
                <a:solidFill>
                  <a:srgbClr val="465562"/>
                </a:solidFill>
              </a:endParaRPr>
            </a:p>
          </p:txBody>
        </p:sp>
        <p:sp>
          <p:nvSpPr>
            <p:cNvPr id="556" name="Line 271"/>
            <p:cNvSpPr>
              <a:spLocks noChangeShapeType="1"/>
            </p:cNvSpPr>
            <p:nvPr/>
          </p:nvSpPr>
          <p:spPr bwMode="auto">
            <a:xfrm flipV="1">
              <a:off x="782" y="951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sp>
        <p:nvSpPr>
          <p:cNvPr id="557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52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65" name="Csoportba foglalás 264"/>
          <p:cNvGrpSpPr/>
          <p:nvPr/>
        </p:nvGrpSpPr>
        <p:grpSpPr>
          <a:xfrm>
            <a:off x="5799464" y="180494"/>
            <a:ext cx="2519281" cy="896610"/>
            <a:chOff x="5799464" y="428144"/>
            <a:chExt cx="2519281" cy="896610"/>
          </a:xfrm>
        </p:grpSpPr>
        <p:cxnSp>
          <p:nvCxnSpPr>
            <p:cNvPr id="266" name="Egyenes összekötő 265"/>
            <p:cNvCxnSpPr>
              <a:stCxn id="541" idx="1"/>
              <a:endCxn id="267" idx="2"/>
            </p:cNvCxnSpPr>
            <p:nvPr/>
          </p:nvCxnSpPr>
          <p:spPr>
            <a:xfrm flipV="1">
              <a:off x="5799464" y="797476"/>
              <a:ext cx="1269580" cy="52727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Szövegdoboz 266"/>
            <p:cNvSpPr txBox="1"/>
            <p:nvPr/>
          </p:nvSpPr>
          <p:spPr>
            <a:xfrm>
              <a:off x="5819343" y="428144"/>
              <a:ext cx="2499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Karakterisztikus egyenes</a:t>
              </a:r>
              <a:endParaRPr lang="hu-HU" sz="1800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1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utoUpdateAnimBg="0"/>
      <p:bldP spid="291" grpId="0" autoUpdateAnimBg="0"/>
      <p:bldP spid="5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6"/>
          <p:cNvSpPr>
            <a:spLocks/>
          </p:cNvSpPr>
          <p:nvPr/>
        </p:nvSpPr>
        <p:spPr bwMode="auto">
          <a:xfrm rot="10800000">
            <a:off x="4888352" y="3998059"/>
            <a:ext cx="1295400" cy="1638300"/>
          </a:xfrm>
          <a:custGeom>
            <a:avLst/>
            <a:gdLst>
              <a:gd name="T0" fmla="*/ 0 w 1092"/>
              <a:gd name="T1" fmla="*/ 1638300 h 1432"/>
              <a:gd name="T2" fmla="*/ 470040 w 1092"/>
              <a:gd name="T3" fmla="*/ 1514741 h 1432"/>
              <a:gd name="T4" fmla="*/ 797644 w 1092"/>
              <a:gd name="T5" fmla="*/ 993048 h 1432"/>
              <a:gd name="T6" fmla="*/ 1111005 w 1092"/>
              <a:gd name="T7" fmla="*/ 155593 h 1432"/>
              <a:gd name="T8" fmla="*/ 1296172 w 1092"/>
              <a:gd name="T9" fmla="*/ 59491 h 1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" h="1432">
                <a:moveTo>
                  <a:pt x="0" y="1432"/>
                </a:moveTo>
                <a:cubicBezTo>
                  <a:pt x="66" y="1414"/>
                  <a:pt x="284" y="1418"/>
                  <a:pt x="396" y="1324"/>
                </a:cubicBezTo>
                <a:cubicBezTo>
                  <a:pt x="508" y="1230"/>
                  <a:pt x="582" y="1066"/>
                  <a:pt x="672" y="868"/>
                </a:cubicBezTo>
                <a:cubicBezTo>
                  <a:pt x="762" y="670"/>
                  <a:pt x="866" y="272"/>
                  <a:pt x="936" y="136"/>
                </a:cubicBezTo>
                <a:cubicBezTo>
                  <a:pt x="1006" y="0"/>
                  <a:pt x="1060" y="70"/>
                  <a:pt x="1092" y="52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7"/>
          <p:cNvSpPr>
            <a:spLocks/>
          </p:cNvSpPr>
          <p:nvPr/>
        </p:nvSpPr>
        <p:spPr bwMode="auto">
          <a:xfrm rot="10800000" flipH="1">
            <a:off x="3643752" y="3998059"/>
            <a:ext cx="1295400" cy="1638300"/>
          </a:xfrm>
          <a:custGeom>
            <a:avLst/>
            <a:gdLst>
              <a:gd name="T0" fmla="*/ 0 w 1092"/>
              <a:gd name="T1" fmla="*/ 1638300 h 1432"/>
              <a:gd name="T2" fmla="*/ 470040 w 1092"/>
              <a:gd name="T3" fmla="*/ 1514741 h 1432"/>
              <a:gd name="T4" fmla="*/ 797644 w 1092"/>
              <a:gd name="T5" fmla="*/ 993048 h 1432"/>
              <a:gd name="T6" fmla="*/ 1111005 w 1092"/>
              <a:gd name="T7" fmla="*/ 155593 h 1432"/>
              <a:gd name="T8" fmla="*/ 1296172 w 1092"/>
              <a:gd name="T9" fmla="*/ 59491 h 1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2" h="1432">
                <a:moveTo>
                  <a:pt x="0" y="1432"/>
                </a:moveTo>
                <a:cubicBezTo>
                  <a:pt x="66" y="1414"/>
                  <a:pt x="284" y="1418"/>
                  <a:pt x="396" y="1324"/>
                </a:cubicBezTo>
                <a:cubicBezTo>
                  <a:pt x="508" y="1230"/>
                  <a:pt x="582" y="1066"/>
                  <a:pt x="672" y="868"/>
                </a:cubicBezTo>
                <a:cubicBezTo>
                  <a:pt x="762" y="670"/>
                  <a:pt x="866" y="272"/>
                  <a:pt x="936" y="136"/>
                </a:cubicBezTo>
                <a:cubicBezTo>
                  <a:pt x="1006" y="0"/>
                  <a:pt x="1060" y="70"/>
                  <a:pt x="1092" y="52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16"/>
          <p:cNvSpPr>
            <a:spLocks noChangeShapeType="1"/>
          </p:cNvSpPr>
          <p:nvPr/>
        </p:nvSpPr>
        <p:spPr bwMode="auto">
          <a:xfrm>
            <a:off x="3454412" y="3929651"/>
            <a:ext cx="303258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5" name="Csoportba foglalás 274"/>
          <p:cNvGrpSpPr/>
          <p:nvPr/>
        </p:nvGrpSpPr>
        <p:grpSpPr>
          <a:xfrm>
            <a:off x="3838821" y="3952138"/>
            <a:ext cx="2293134" cy="1348574"/>
            <a:chOff x="3496746" y="3619638"/>
            <a:chExt cx="2293134" cy="1348574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81" name="Oval 18"/>
            <p:cNvSpPr>
              <a:spLocks noChangeArrowheads="1"/>
            </p:cNvSpPr>
            <p:nvPr/>
          </p:nvSpPr>
          <p:spPr bwMode="auto">
            <a:xfrm rot="16200000">
              <a:off x="4771234" y="3613819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2" name="Oval 19"/>
            <p:cNvSpPr>
              <a:spLocks noChangeArrowheads="1"/>
            </p:cNvSpPr>
            <p:nvPr/>
          </p:nvSpPr>
          <p:spPr bwMode="auto">
            <a:xfrm rot="16200000">
              <a:off x="4043371" y="3614581"/>
              <a:ext cx="108172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3" name="Oval 20"/>
            <p:cNvSpPr>
              <a:spLocks noChangeArrowheads="1"/>
            </p:cNvSpPr>
            <p:nvPr/>
          </p:nvSpPr>
          <p:spPr bwMode="auto">
            <a:xfrm rot="16200000">
              <a:off x="4402101" y="361465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" name="Oval 21"/>
            <p:cNvSpPr>
              <a:spLocks noChangeArrowheads="1"/>
            </p:cNvSpPr>
            <p:nvPr/>
          </p:nvSpPr>
          <p:spPr bwMode="auto">
            <a:xfrm rot="16200000">
              <a:off x="3855180" y="3613819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5" name="Oval 22"/>
            <p:cNvSpPr>
              <a:spLocks noChangeArrowheads="1"/>
            </p:cNvSpPr>
            <p:nvPr/>
          </p:nvSpPr>
          <p:spPr bwMode="auto">
            <a:xfrm rot="16200000">
              <a:off x="4217909" y="361465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6" name="Oval 23"/>
            <p:cNvSpPr>
              <a:spLocks noChangeArrowheads="1"/>
            </p:cNvSpPr>
            <p:nvPr/>
          </p:nvSpPr>
          <p:spPr bwMode="auto">
            <a:xfrm rot="16200000">
              <a:off x="4217909" y="4681644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" name="Oval 24"/>
            <p:cNvSpPr>
              <a:spLocks noChangeArrowheads="1"/>
            </p:cNvSpPr>
            <p:nvPr/>
          </p:nvSpPr>
          <p:spPr bwMode="auto">
            <a:xfrm rot="16200000">
              <a:off x="4217909" y="450671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" name="Oval 25"/>
            <p:cNvSpPr>
              <a:spLocks noChangeArrowheads="1"/>
            </p:cNvSpPr>
            <p:nvPr/>
          </p:nvSpPr>
          <p:spPr bwMode="auto">
            <a:xfrm rot="16200000">
              <a:off x="4587065" y="3615412"/>
              <a:ext cx="108176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" name="Oval 27"/>
            <p:cNvSpPr>
              <a:spLocks noChangeArrowheads="1"/>
            </p:cNvSpPr>
            <p:nvPr/>
          </p:nvSpPr>
          <p:spPr bwMode="auto">
            <a:xfrm rot="16200000">
              <a:off x="4218743" y="4323004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" name="Oval 28"/>
            <p:cNvSpPr>
              <a:spLocks noChangeArrowheads="1"/>
            </p:cNvSpPr>
            <p:nvPr/>
          </p:nvSpPr>
          <p:spPr bwMode="auto">
            <a:xfrm rot="16200000">
              <a:off x="4402101" y="485657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" name="Oval 29"/>
            <p:cNvSpPr>
              <a:spLocks noChangeArrowheads="1"/>
            </p:cNvSpPr>
            <p:nvPr/>
          </p:nvSpPr>
          <p:spPr bwMode="auto">
            <a:xfrm rot="16200000">
              <a:off x="3683769" y="3613819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" name="Oval 30"/>
            <p:cNvSpPr>
              <a:spLocks noChangeArrowheads="1"/>
            </p:cNvSpPr>
            <p:nvPr/>
          </p:nvSpPr>
          <p:spPr bwMode="auto">
            <a:xfrm rot="16200000">
              <a:off x="4044062" y="4323075"/>
              <a:ext cx="105131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" name="Oval 31"/>
            <p:cNvSpPr>
              <a:spLocks noChangeArrowheads="1"/>
            </p:cNvSpPr>
            <p:nvPr/>
          </p:nvSpPr>
          <p:spPr bwMode="auto">
            <a:xfrm rot="16200000">
              <a:off x="3878199" y="4323837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" name="Oval 32"/>
            <p:cNvSpPr>
              <a:spLocks noChangeArrowheads="1"/>
            </p:cNvSpPr>
            <p:nvPr/>
          </p:nvSpPr>
          <p:spPr bwMode="auto">
            <a:xfrm rot="16200000">
              <a:off x="4402935" y="4680810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" name="Oval 33"/>
            <p:cNvSpPr>
              <a:spLocks noChangeArrowheads="1"/>
            </p:cNvSpPr>
            <p:nvPr/>
          </p:nvSpPr>
          <p:spPr bwMode="auto">
            <a:xfrm rot="16200000">
              <a:off x="3501804" y="3614581"/>
              <a:ext cx="108174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Oval 34"/>
            <p:cNvSpPr>
              <a:spLocks noChangeArrowheads="1"/>
            </p:cNvSpPr>
            <p:nvPr/>
          </p:nvSpPr>
          <p:spPr bwMode="auto">
            <a:xfrm rot="16200000">
              <a:off x="4044133" y="4148077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Oval 35"/>
            <p:cNvSpPr>
              <a:spLocks noChangeArrowheads="1"/>
            </p:cNvSpPr>
            <p:nvPr/>
          </p:nvSpPr>
          <p:spPr bwMode="auto">
            <a:xfrm rot="16200000">
              <a:off x="4402101" y="450671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Oval 36"/>
            <p:cNvSpPr>
              <a:spLocks noChangeArrowheads="1"/>
            </p:cNvSpPr>
            <p:nvPr/>
          </p:nvSpPr>
          <p:spPr bwMode="auto">
            <a:xfrm rot="16200000">
              <a:off x="4217909" y="4148911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Oval 37"/>
            <p:cNvSpPr>
              <a:spLocks noChangeArrowheads="1"/>
            </p:cNvSpPr>
            <p:nvPr/>
          </p:nvSpPr>
          <p:spPr bwMode="auto">
            <a:xfrm rot="16200000">
              <a:off x="3681341" y="3792699"/>
              <a:ext cx="108174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Oval 38"/>
            <p:cNvSpPr>
              <a:spLocks noChangeArrowheads="1"/>
            </p:cNvSpPr>
            <p:nvPr/>
          </p:nvSpPr>
          <p:spPr bwMode="auto">
            <a:xfrm rot="16200000">
              <a:off x="4044133" y="397315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Oval 39"/>
            <p:cNvSpPr>
              <a:spLocks noChangeArrowheads="1"/>
            </p:cNvSpPr>
            <p:nvPr/>
          </p:nvSpPr>
          <p:spPr bwMode="auto">
            <a:xfrm rot="16200000">
              <a:off x="4402101" y="4323838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Oval 40"/>
            <p:cNvSpPr>
              <a:spLocks noChangeArrowheads="1"/>
            </p:cNvSpPr>
            <p:nvPr/>
          </p:nvSpPr>
          <p:spPr bwMode="auto">
            <a:xfrm rot="16200000">
              <a:off x="4402101" y="4148911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Oval 41"/>
            <p:cNvSpPr>
              <a:spLocks noChangeArrowheads="1"/>
            </p:cNvSpPr>
            <p:nvPr/>
          </p:nvSpPr>
          <p:spPr bwMode="auto">
            <a:xfrm rot="16200000">
              <a:off x="4402101" y="3973985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4" name="Oval 42"/>
            <p:cNvSpPr>
              <a:spLocks noChangeArrowheads="1"/>
            </p:cNvSpPr>
            <p:nvPr/>
          </p:nvSpPr>
          <p:spPr bwMode="auto">
            <a:xfrm rot="16200000">
              <a:off x="4402935" y="379027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" name="Oval 43"/>
            <p:cNvSpPr>
              <a:spLocks noChangeArrowheads="1"/>
            </p:cNvSpPr>
            <p:nvPr/>
          </p:nvSpPr>
          <p:spPr bwMode="auto">
            <a:xfrm rot="16200000">
              <a:off x="3854346" y="4148910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6" name="Oval 44"/>
            <p:cNvSpPr>
              <a:spLocks noChangeArrowheads="1"/>
            </p:cNvSpPr>
            <p:nvPr/>
          </p:nvSpPr>
          <p:spPr bwMode="auto">
            <a:xfrm rot="16200000">
              <a:off x="4217076" y="3974817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Oval 45"/>
            <p:cNvSpPr>
              <a:spLocks noChangeArrowheads="1"/>
            </p:cNvSpPr>
            <p:nvPr/>
          </p:nvSpPr>
          <p:spPr bwMode="auto">
            <a:xfrm rot="16200000">
              <a:off x="3855180" y="397315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Oval 46"/>
            <p:cNvSpPr>
              <a:spLocks noChangeArrowheads="1"/>
            </p:cNvSpPr>
            <p:nvPr/>
          </p:nvSpPr>
          <p:spPr bwMode="auto">
            <a:xfrm rot="16200000">
              <a:off x="4217076" y="3791937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Oval 47"/>
            <p:cNvSpPr>
              <a:spLocks noChangeArrowheads="1"/>
            </p:cNvSpPr>
            <p:nvPr/>
          </p:nvSpPr>
          <p:spPr bwMode="auto">
            <a:xfrm rot="16200000">
              <a:off x="3855180" y="379027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Oval 48"/>
            <p:cNvSpPr>
              <a:spLocks noChangeArrowheads="1"/>
            </p:cNvSpPr>
            <p:nvPr/>
          </p:nvSpPr>
          <p:spPr bwMode="auto">
            <a:xfrm rot="16200000" flipV="1">
              <a:off x="4945012" y="3614653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Oval 49"/>
            <p:cNvSpPr>
              <a:spLocks noChangeArrowheads="1"/>
            </p:cNvSpPr>
            <p:nvPr/>
          </p:nvSpPr>
          <p:spPr bwMode="auto">
            <a:xfrm rot="16200000" flipV="1">
              <a:off x="4945012" y="468164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Oval 51"/>
            <p:cNvSpPr>
              <a:spLocks noChangeArrowheads="1"/>
            </p:cNvSpPr>
            <p:nvPr/>
          </p:nvSpPr>
          <p:spPr bwMode="auto">
            <a:xfrm rot="16200000" flipV="1">
              <a:off x="5125259" y="361382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Oval 52"/>
            <p:cNvSpPr>
              <a:spLocks noChangeArrowheads="1"/>
            </p:cNvSpPr>
            <p:nvPr/>
          </p:nvSpPr>
          <p:spPr bwMode="auto">
            <a:xfrm rot="16200000" flipV="1">
              <a:off x="4771233" y="4505883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Oval 53"/>
            <p:cNvSpPr>
              <a:spLocks noChangeArrowheads="1"/>
            </p:cNvSpPr>
            <p:nvPr/>
          </p:nvSpPr>
          <p:spPr bwMode="auto">
            <a:xfrm rot="16200000" flipV="1">
              <a:off x="4771233" y="4323005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Oval 54"/>
            <p:cNvSpPr>
              <a:spLocks noChangeArrowheads="1"/>
            </p:cNvSpPr>
            <p:nvPr/>
          </p:nvSpPr>
          <p:spPr bwMode="auto">
            <a:xfrm rot="16200000" flipV="1">
              <a:off x="4771233" y="4148078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Oval 55"/>
            <p:cNvSpPr>
              <a:spLocks noChangeArrowheads="1"/>
            </p:cNvSpPr>
            <p:nvPr/>
          </p:nvSpPr>
          <p:spPr bwMode="auto">
            <a:xfrm rot="16200000" flipV="1">
              <a:off x="5316514" y="3614653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Oval 57"/>
            <p:cNvSpPr>
              <a:spLocks noChangeArrowheads="1"/>
            </p:cNvSpPr>
            <p:nvPr/>
          </p:nvSpPr>
          <p:spPr bwMode="auto">
            <a:xfrm rot="16200000" flipV="1">
              <a:off x="4945012" y="450671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Oval 58"/>
            <p:cNvSpPr>
              <a:spLocks noChangeArrowheads="1"/>
            </p:cNvSpPr>
            <p:nvPr/>
          </p:nvSpPr>
          <p:spPr bwMode="auto">
            <a:xfrm rot="16200000" flipV="1">
              <a:off x="4588658" y="4855739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Oval 59"/>
            <p:cNvSpPr>
              <a:spLocks noChangeArrowheads="1"/>
            </p:cNvSpPr>
            <p:nvPr/>
          </p:nvSpPr>
          <p:spPr bwMode="auto">
            <a:xfrm rot="16200000" flipV="1">
              <a:off x="5501240" y="361382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Oval 60"/>
            <p:cNvSpPr>
              <a:spLocks noChangeArrowheads="1"/>
            </p:cNvSpPr>
            <p:nvPr/>
          </p:nvSpPr>
          <p:spPr bwMode="auto">
            <a:xfrm rot="16200000" flipV="1">
              <a:off x="4945773" y="4323077"/>
              <a:ext cx="105128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Oval 61"/>
            <p:cNvSpPr>
              <a:spLocks noChangeArrowheads="1"/>
            </p:cNvSpPr>
            <p:nvPr/>
          </p:nvSpPr>
          <p:spPr bwMode="auto">
            <a:xfrm rot="16200000" flipV="1">
              <a:off x="5316514" y="379110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2" name="Oval 62"/>
            <p:cNvSpPr>
              <a:spLocks noChangeArrowheads="1"/>
            </p:cNvSpPr>
            <p:nvPr/>
          </p:nvSpPr>
          <p:spPr bwMode="auto">
            <a:xfrm rot="16200000" flipV="1">
              <a:off x="5677412" y="361382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Oval 64"/>
            <p:cNvSpPr>
              <a:spLocks noChangeArrowheads="1"/>
            </p:cNvSpPr>
            <p:nvPr/>
          </p:nvSpPr>
          <p:spPr bwMode="auto">
            <a:xfrm rot="16200000" flipV="1">
              <a:off x="4945012" y="4148911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Oval 65"/>
            <p:cNvSpPr>
              <a:spLocks noChangeArrowheads="1"/>
            </p:cNvSpPr>
            <p:nvPr/>
          </p:nvSpPr>
          <p:spPr bwMode="auto">
            <a:xfrm rot="16200000" flipV="1">
              <a:off x="4588658" y="468081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Oval 66"/>
            <p:cNvSpPr>
              <a:spLocks noChangeArrowheads="1"/>
            </p:cNvSpPr>
            <p:nvPr/>
          </p:nvSpPr>
          <p:spPr bwMode="auto">
            <a:xfrm rot="16200000" flipV="1">
              <a:off x="4771233" y="3973152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Oval 67"/>
            <p:cNvSpPr>
              <a:spLocks noChangeArrowheads="1"/>
            </p:cNvSpPr>
            <p:nvPr/>
          </p:nvSpPr>
          <p:spPr bwMode="auto">
            <a:xfrm rot="16200000" flipV="1">
              <a:off x="4586992" y="4507549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Oval 68"/>
            <p:cNvSpPr>
              <a:spLocks noChangeArrowheads="1"/>
            </p:cNvSpPr>
            <p:nvPr/>
          </p:nvSpPr>
          <p:spPr bwMode="auto">
            <a:xfrm rot="16200000" flipV="1">
              <a:off x="4945012" y="397398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Oval 69"/>
            <p:cNvSpPr>
              <a:spLocks noChangeArrowheads="1"/>
            </p:cNvSpPr>
            <p:nvPr/>
          </p:nvSpPr>
          <p:spPr bwMode="auto">
            <a:xfrm rot="16200000" flipV="1">
              <a:off x="4588658" y="4323005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Oval 70"/>
            <p:cNvSpPr>
              <a:spLocks noChangeArrowheads="1"/>
            </p:cNvSpPr>
            <p:nvPr/>
          </p:nvSpPr>
          <p:spPr bwMode="auto">
            <a:xfrm rot="16200000" flipV="1">
              <a:off x="4588658" y="4148078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Oval 71"/>
            <p:cNvSpPr>
              <a:spLocks noChangeArrowheads="1"/>
            </p:cNvSpPr>
            <p:nvPr/>
          </p:nvSpPr>
          <p:spPr bwMode="auto">
            <a:xfrm rot="16200000" flipV="1">
              <a:off x="4587825" y="397398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Oval 72"/>
            <p:cNvSpPr>
              <a:spLocks noChangeArrowheads="1"/>
            </p:cNvSpPr>
            <p:nvPr/>
          </p:nvSpPr>
          <p:spPr bwMode="auto">
            <a:xfrm rot="16200000" flipV="1">
              <a:off x="4587825" y="379110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Oval 73"/>
            <p:cNvSpPr>
              <a:spLocks noChangeArrowheads="1"/>
            </p:cNvSpPr>
            <p:nvPr/>
          </p:nvSpPr>
          <p:spPr bwMode="auto">
            <a:xfrm rot="16200000" flipV="1">
              <a:off x="4945012" y="379110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Oval 74"/>
            <p:cNvSpPr>
              <a:spLocks noChangeArrowheads="1"/>
            </p:cNvSpPr>
            <p:nvPr/>
          </p:nvSpPr>
          <p:spPr bwMode="auto">
            <a:xfrm rot="16200000" flipV="1">
              <a:off x="4770400" y="379110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Oval 75"/>
            <p:cNvSpPr>
              <a:spLocks noChangeArrowheads="1"/>
            </p:cNvSpPr>
            <p:nvPr/>
          </p:nvSpPr>
          <p:spPr bwMode="auto">
            <a:xfrm rot="16200000" flipV="1">
              <a:off x="5125259" y="3973152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Oval 76"/>
            <p:cNvSpPr>
              <a:spLocks noChangeArrowheads="1"/>
            </p:cNvSpPr>
            <p:nvPr/>
          </p:nvSpPr>
          <p:spPr bwMode="auto">
            <a:xfrm rot="16200000" flipV="1">
              <a:off x="4043299" y="379110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Oval 77"/>
            <p:cNvSpPr>
              <a:spLocks noChangeArrowheads="1"/>
            </p:cNvSpPr>
            <p:nvPr/>
          </p:nvSpPr>
          <p:spPr bwMode="auto">
            <a:xfrm rot="16200000" flipV="1">
              <a:off x="5125259" y="3790272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Freeform 12"/>
          <p:cNvSpPr>
            <a:spLocks/>
          </p:cNvSpPr>
          <p:nvPr/>
        </p:nvSpPr>
        <p:spPr bwMode="auto">
          <a:xfrm rot="16200000">
            <a:off x="2084312" y="2350947"/>
            <a:ext cx="1741488" cy="1132059"/>
          </a:xfrm>
          <a:custGeom>
            <a:avLst/>
            <a:gdLst>
              <a:gd name="T0" fmla="*/ 0 w 1092"/>
              <a:gd name="T1" fmla="*/ 1157288 h 1432"/>
              <a:gd name="T2" fmla="*/ 631529 w 1092"/>
              <a:gd name="T3" fmla="*/ 1070007 h 1432"/>
              <a:gd name="T4" fmla="*/ 1071685 w 1092"/>
              <a:gd name="T5" fmla="*/ 701485 h 1432"/>
              <a:gd name="T6" fmla="*/ 1492704 w 1092"/>
              <a:gd name="T7" fmla="*/ 109910 h 1432"/>
              <a:gd name="T8" fmla="*/ 1741488 w 1092"/>
              <a:gd name="T9" fmla="*/ 42024 h 1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00"/>
              <a:gd name="connsiteY0" fmla="*/ 9782 h 9782"/>
              <a:gd name="connsiteX1" fmla="*/ 3626 w 10000"/>
              <a:gd name="connsiteY1" fmla="*/ 9028 h 9782"/>
              <a:gd name="connsiteX2" fmla="*/ 6154 w 10000"/>
              <a:gd name="connsiteY2" fmla="*/ 5843 h 9782"/>
              <a:gd name="connsiteX3" fmla="*/ 8571 w 10000"/>
              <a:gd name="connsiteY3" fmla="*/ 732 h 9782"/>
              <a:gd name="connsiteX4" fmla="*/ 10000 w 10000"/>
              <a:gd name="connsiteY4" fmla="*/ 0 h 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782">
                <a:moveTo>
                  <a:pt x="0" y="9782"/>
                </a:moveTo>
                <a:cubicBezTo>
                  <a:pt x="604" y="9656"/>
                  <a:pt x="2601" y="9684"/>
                  <a:pt x="3626" y="9028"/>
                </a:cubicBezTo>
                <a:cubicBezTo>
                  <a:pt x="4652" y="8371"/>
                  <a:pt x="5330" y="7226"/>
                  <a:pt x="6154" y="5843"/>
                </a:cubicBezTo>
                <a:cubicBezTo>
                  <a:pt x="6978" y="4461"/>
                  <a:pt x="7930" y="1681"/>
                  <a:pt x="8571" y="732"/>
                </a:cubicBezTo>
                <a:cubicBezTo>
                  <a:pt x="9212" y="-218"/>
                  <a:pt x="9707" y="126"/>
                  <a:pt x="1000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Freeform 13"/>
          <p:cNvSpPr>
            <a:spLocks/>
          </p:cNvSpPr>
          <p:nvPr/>
        </p:nvSpPr>
        <p:spPr bwMode="auto">
          <a:xfrm rot="16200000" flipH="1">
            <a:off x="2094296" y="645630"/>
            <a:ext cx="1724596" cy="1128982"/>
          </a:xfrm>
          <a:custGeom>
            <a:avLst/>
            <a:gdLst>
              <a:gd name="T0" fmla="*/ 0 w 1092"/>
              <a:gd name="T1" fmla="*/ 1157288 h 1432"/>
              <a:gd name="T2" fmla="*/ 631529 w 1092"/>
              <a:gd name="T3" fmla="*/ 1070007 h 1432"/>
              <a:gd name="T4" fmla="*/ 1071685 w 1092"/>
              <a:gd name="T5" fmla="*/ 701485 h 1432"/>
              <a:gd name="T6" fmla="*/ 1492704 w 1092"/>
              <a:gd name="T7" fmla="*/ 109910 h 1432"/>
              <a:gd name="T8" fmla="*/ 1741488 w 1092"/>
              <a:gd name="T9" fmla="*/ 42024 h 1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903"/>
              <a:gd name="connsiteY0" fmla="*/ 9734 h 9734"/>
              <a:gd name="connsiteX1" fmla="*/ 3626 w 9903"/>
              <a:gd name="connsiteY1" fmla="*/ 8980 h 9734"/>
              <a:gd name="connsiteX2" fmla="*/ 6154 w 9903"/>
              <a:gd name="connsiteY2" fmla="*/ 5795 h 9734"/>
              <a:gd name="connsiteX3" fmla="*/ 8571 w 9903"/>
              <a:gd name="connsiteY3" fmla="*/ 684 h 9734"/>
              <a:gd name="connsiteX4" fmla="*/ 9903 w 9903"/>
              <a:gd name="connsiteY4" fmla="*/ 0 h 9734"/>
              <a:gd name="connsiteX0" fmla="*/ 0 w 10000"/>
              <a:gd name="connsiteY0" fmla="*/ 10022 h 10022"/>
              <a:gd name="connsiteX1" fmla="*/ 3662 w 10000"/>
              <a:gd name="connsiteY1" fmla="*/ 9247 h 10022"/>
              <a:gd name="connsiteX2" fmla="*/ 6214 w 10000"/>
              <a:gd name="connsiteY2" fmla="*/ 5975 h 10022"/>
              <a:gd name="connsiteX3" fmla="*/ 8655 w 10000"/>
              <a:gd name="connsiteY3" fmla="*/ 725 h 10022"/>
              <a:gd name="connsiteX4" fmla="*/ 10000 w 10000"/>
              <a:gd name="connsiteY4" fmla="*/ 22 h 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2">
                <a:moveTo>
                  <a:pt x="0" y="10022"/>
                </a:moveTo>
                <a:cubicBezTo>
                  <a:pt x="610" y="9893"/>
                  <a:pt x="2626" y="9921"/>
                  <a:pt x="3662" y="9247"/>
                </a:cubicBezTo>
                <a:cubicBezTo>
                  <a:pt x="4698" y="8572"/>
                  <a:pt x="5382" y="7396"/>
                  <a:pt x="6214" y="5975"/>
                </a:cubicBezTo>
                <a:cubicBezTo>
                  <a:pt x="7046" y="4556"/>
                  <a:pt x="8008" y="1700"/>
                  <a:pt x="8655" y="725"/>
                </a:cubicBezTo>
                <a:cubicBezTo>
                  <a:pt x="9302" y="-251"/>
                  <a:pt x="9509" y="51"/>
                  <a:pt x="10000" y="22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Line 15"/>
          <p:cNvSpPr>
            <a:spLocks noChangeShapeType="1"/>
          </p:cNvSpPr>
          <p:nvPr/>
        </p:nvSpPr>
        <p:spPr bwMode="auto">
          <a:xfrm>
            <a:off x="3598047" y="-4089"/>
            <a:ext cx="0" cy="398771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398763" y="422502"/>
            <a:ext cx="1158772" cy="3042688"/>
            <a:chOff x="2082566" y="486110"/>
            <a:chExt cx="1158772" cy="304268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95" name="Line 87"/>
            <p:cNvSpPr>
              <a:spLocks noChangeShapeType="1"/>
            </p:cNvSpPr>
            <p:nvPr/>
          </p:nvSpPr>
          <p:spPr bwMode="auto">
            <a:xfrm>
              <a:off x="2082566" y="2005066"/>
              <a:ext cx="0" cy="18415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Oval 18"/>
            <p:cNvSpPr>
              <a:spLocks noChangeArrowheads="1"/>
            </p:cNvSpPr>
            <p:nvPr/>
          </p:nvSpPr>
          <p:spPr bwMode="auto">
            <a:xfrm rot="16200000">
              <a:off x="2802865" y="940164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Oval 19"/>
            <p:cNvSpPr>
              <a:spLocks noChangeArrowheads="1"/>
            </p:cNvSpPr>
            <p:nvPr/>
          </p:nvSpPr>
          <p:spPr bwMode="auto">
            <a:xfrm rot="16200000">
              <a:off x="3128107" y="2683984"/>
              <a:ext cx="108172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" name="Oval 20"/>
            <p:cNvSpPr>
              <a:spLocks noChangeArrowheads="1"/>
            </p:cNvSpPr>
            <p:nvPr/>
          </p:nvSpPr>
          <p:spPr bwMode="auto">
            <a:xfrm rot="16200000">
              <a:off x="3128035" y="251894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" name="Oval 21"/>
            <p:cNvSpPr>
              <a:spLocks noChangeArrowheads="1"/>
            </p:cNvSpPr>
            <p:nvPr/>
          </p:nvSpPr>
          <p:spPr bwMode="auto">
            <a:xfrm rot="16200000">
              <a:off x="2619986" y="2683222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Oval 22"/>
            <p:cNvSpPr>
              <a:spLocks noChangeArrowheads="1"/>
            </p:cNvSpPr>
            <p:nvPr/>
          </p:nvSpPr>
          <p:spPr bwMode="auto">
            <a:xfrm rot="16200000">
              <a:off x="3128035" y="164264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" name="Oval 23"/>
            <p:cNvSpPr>
              <a:spLocks noChangeArrowheads="1"/>
            </p:cNvSpPr>
            <p:nvPr/>
          </p:nvSpPr>
          <p:spPr bwMode="auto">
            <a:xfrm rot="16200000">
              <a:off x="3128035" y="1987144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Oval 24"/>
            <p:cNvSpPr>
              <a:spLocks noChangeArrowheads="1"/>
            </p:cNvSpPr>
            <p:nvPr/>
          </p:nvSpPr>
          <p:spPr bwMode="auto">
            <a:xfrm rot="16200000">
              <a:off x="2277248" y="251894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Oval 25"/>
            <p:cNvSpPr>
              <a:spLocks noChangeArrowheads="1"/>
            </p:cNvSpPr>
            <p:nvPr/>
          </p:nvSpPr>
          <p:spPr bwMode="auto">
            <a:xfrm rot="16200000">
              <a:off x="3127275" y="3046507"/>
              <a:ext cx="108176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Oval 26"/>
            <p:cNvSpPr>
              <a:spLocks noChangeArrowheads="1"/>
            </p:cNvSpPr>
            <p:nvPr/>
          </p:nvSpPr>
          <p:spPr bwMode="auto">
            <a:xfrm rot="16200000">
              <a:off x="3128798" y="3221338"/>
              <a:ext cx="105131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Oval 27"/>
            <p:cNvSpPr>
              <a:spLocks noChangeArrowheads="1"/>
            </p:cNvSpPr>
            <p:nvPr/>
          </p:nvSpPr>
          <p:spPr bwMode="auto">
            <a:xfrm rot="16200000">
              <a:off x="2802865" y="2683222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Oval 28"/>
            <p:cNvSpPr>
              <a:spLocks noChangeArrowheads="1"/>
            </p:cNvSpPr>
            <p:nvPr/>
          </p:nvSpPr>
          <p:spPr bwMode="auto">
            <a:xfrm rot="16200000">
              <a:off x="3128035" y="146798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Oval 29"/>
            <p:cNvSpPr>
              <a:spLocks noChangeArrowheads="1"/>
            </p:cNvSpPr>
            <p:nvPr/>
          </p:nvSpPr>
          <p:spPr bwMode="auto">
            <a:xfrm rot="16200000">
              <a:off x="3128869" y="1817727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Oval 30"/>
            <p:cNvSpPr>
              <a:spLocks noChangeArrowheads="1"/>
            </p:cNvSpPr>
            <p:nvPr/>
          </p:nvSpPr>
          <p:spPr bwMode="auto">
            <a:xfrm rot="16200000">
              <a:off x="3128798" y="2862617"/>
              <a:ext cx="105131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" name="Oval 31"/>
            <p:cNvSpPr>
              <a:spLocks noChangeArrowheads="1"/>
            </p:cNvSpPr>
            <p:nvPr/>
          </p:nvSpPr>
          <p:spPr bwMode="auto">
            <a:xfrm rot="16200000">
              <a:off x="2969007" y="3222101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Oval 32"/>
            <p:cNvSpPr>
              <a:spLocks noChangeArrowheads="1"/>
            </p:cNvSpPr>
            <p:nvPr/>
          </p:nvSpPr>
          <p:spPr bwMode="auto">
            <a:xfrm rot="16200000">
              <a:off x="2619986" y="1641812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Oval 33"/>
            <p:cNvSpPr>
              <a:spLocks noChangeArrowheads="1"/>
            </p:cNvSpPr>
            <p:nvPr/>
          </p:nvSpPr>
          <p:spPr bwMode="auto">
            <a:xfrm rot="16200000">
              <a:off x="3128107" y="3415566"/>
              <a:ext cx="108174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0" name="Oval 34"/>
            <p:cNvSpPr>
              <a:spLocks noChangeArrowheads="1"/>
            </p:cNvSpPr>
            <p:nvPr/>
          </p:nvSpPr>
          <p:spPr bwMode="auto">
            <a:xfrm rot="16200000">
              <a:off x="2095203" y="1986310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" name="Oval 35"/>
            <p:cNvSpPr>
              <a:spLocks noChangeArrowheads="1"/>
            </p:cNvSpPr>
            <p:nvPr/>
          </p:nvSpPr>
          <p:spPr bwMode="auto">
            <a:xfrm rot="16200000">
              <a:off x="3128035" y="2347209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" name="Oval 36"/>
            <p:cNvSpPr>
              <a:spLocks noChangeArrowheads="1"/>
            </p:cNvSpPr>
            <p:nvPr/>
          </p:nvSpPr>
          <p:spPr bwMode="auto">
            <a:xfrm rot="16200000">
              <a:off x="3128035" y="216818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" name="Oval 37"/>
            <p:cNvSpPr>
              <a:spLocks noChangeArrowheads="1"/>
            </p:cNvSpPr>
            <p:nvPr/>
          </p:nvSpPr>
          <p:spPr bwMode="auto">
            <a:xfrm rot="16200000">
              <a:off x="2092774" y="2169780"/>
              <a:ext cx="108174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Oval 38"/>
            <p:cNvSpPr>
              <a:spLocks noChangeArrowheads="1"/>
            </p:cNvSpPr>
            <p:nvPr/>
          </p:nvSpPr>
          <p:spPr bwMode="auto">
            <a:xfrm rot="16200000">
              <a:off x="2445059" y="2336854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" name="Oval 39"/>
            <p:cNvSpPr>
              <a:spLocks noChangeArrowheads="1"/>
            </p:cNvSpPr>
            <p:nvPr/>
          </p:nvSpPr>
          <p:spPr bwMode="auto">
            <a:xfrm rot="16200000">
              <a:off x="2277248" y="180268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" name="Oval 40"/>
            <p:cNvSpPr>
              <a:spLocks noChangeArrowheads="1"/>
            </p:cNvSpPr>
            <p:nvPr/>
          </p:nvSpPr>
          <p:spPr bwMode="auto">
            <a:xfrm rot="16200000">
              <a:off x="2277248" y="216818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" name="Oval 41"/>
            <p:cNvSpPr>
              <a:spLocks noChangeArrowheads="1"/>
            </p:cNvSpPr>
            <p:nvPr/>
          </p:nvSpPr>
          <p:spPr bwMode="auto">
            <a:xfrm rot="16200000">
              <a:off x="2277248" y="198714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8" name="Oval 42"/>
            <p:cNvSpPr>
              <a:spLocks noChangeArrowheads="1"/>
            </p:cNvSpPr>
            <p:nvPr/>
          </p:nvSpPr>
          <p:spPr bwMode="auto">
            <a:xfrm rot="16200000">
              <a:off x="2802865" y="2862546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" name="Oval 43"/>
            <p:cNvSpPr>
              <a:spLocks noChangeArrowheads="1"/>
            </p:cNvSpPr>
            <p:nvPr/>
          </p:nvSpPr>
          <p:spPr bwMode="auto">
            <a:xfrm rot="16200000">
              <a:off x="2444225" y="1816970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0" name="Oval 44"/>
            <p:cNvSpPr>
              <a:spLocks noChangeArrowheads="1"/>
            </p:cNvSpPr>
            <p:nvPr/>
          </p:nvSpPr>
          <p:spPr bwMode="auto">
            <a:xfrm rot="16200000">
              <a:off x="3127202" y="1293959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" name="Oval 45"/>
            <p:cNvSpPr>
              <a:spLocks noChangeArrowheads="1"/>
            </p:cNvSpPr>
            <p:nvPr/>
          </p:nvSpPr>
          <p:spPr bwMode="auto">
            <a:xfrm rot="16200000">
              <a:off x="2445059" y="2518109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2" name="Oval 46"/>
            <p:cNvSpPr>
              <a:spLocks noChangeArrowheads="1"/>
            </p:cNvSpPr>
            <p:nvPr/>
          </p:nvSpPr>
          <p:spPr bwMode="auto">
            <a:xfrm rot="16200000">
              <a:off x="3127202" y="1122765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3" name="Oval 47"/>
            <p:cNvSpPr>
              <a:spLocks noChangeArrowheads="1"/>
            </p:cNvSpPr>
            <p:nvPr/>
          </p:nvSpPr>
          <p:spPr bwMode="auto">
            <a:xfrm rot="16200000">
              <a:off x="2445059" y="1986310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4" name="Oval 48"/>
            <p:cNvSpPr>
              <a:spLocks noChangeArrowheads="1"/>
            </p:cNvSpPr>
            <p:nvPr/>
          </p:nvSpPr>
          <p:spPr bwMode="auto">
            <a:xfrm rot="16200000" flipV="1">
              <a:off x="2444225" y="216818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Oval 49"/>
            <p:cNvSpPr>
              <a:spLocks noChangeArrowheads="1"/>
            </p:cNvSpPr>
            <p:nvPr/>
          </p:nvSpPr>
          <p:spPr bwMode="auto">
            <a:xfrm rot="16200000" flipV="1">
              <a:off x="2619152" y="2518943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" name="Oval 50"/>
            <p:cNvSpPr>
              <a:spLocks noChangeArrowheads="1"/>
            </p:cNvSpPr>
            <p:nvPr/>
          </p:nvSpPr>
          <p:spPr bwMode="auto">
            <a:xfrm rot="16200000" flipV="1">
              <a:off x="2802864" y="251811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" name="Oval 51"/>
            <p:cNvSpPr>
              <a:spLocks noChangeArrowheads="1"/>
            </p:cNvSpPr>
            <p:nvPr/>
          </p:nvSpPr>
          <p:spPr bwMode="auto">
            <a:xfrm rot="16200000" flipV="1">
              <a:off x="2802864" y="1641813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9" name="Oval 52"/>
            <p:cNvSpPr>
              <a:spLocks noChangeArrowheads="1"/>
            </p:cNvSpPr>
            <p:nvPr/>
          </p:nvSpPr>
          <p:spPr bwMode="auto">
            <a:xfrm rot="16200000" flipV="1">
              <a:off x="2619985" y="2347967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0" name="Oval 53"/>
            <p:cNvSpPr>
              <a:spLocks noChangeArrowheads="1"/>
            </p:cNvSpPr>
            <p:nvPr/>
          </p:nvSpPr>
          <p:spPr bwMode="auto">
            <a:xfrm rot="16200000" flipV="1">
              <a:off x="2969840" y="251811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" name="Oval 54"/>
            <p:cNvSpPr>
              <a:spLocks noChangeArrowheads="1"/>
            </p:cNvSpPr>
            <p:nvPr/>
          </p:nvSpPr>
          <p:spPr bwMode="auto">
            <a:xfrm rot="16200000" flipV="1">
              <a:off x="2969840" y="1641813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3" name="Oval 55"/>
            <p:cNvSpPr>
              <a:spLocks noChangeArrowheads="1"/>
            </p:cNvSpPr>
            <p:nvPr/>
          </p:nvSpPr>
          <p:spPr bwMode="auto">
            <a:xfrm rot="16200000" flipV="1">
              <a:off x="2619152" y="216818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4" name="Oval 56"/>
            <p:cNvSpPr>
              <a:spLocks noChangeArrowheads="1"/>
            </p:cNvSpPr>
            <p:nvPr/>
          </p:nvSpPr>
          <p:spPr bwMode="auto">
            <a:xfrm rot="16200000" flipV="1">
              <a:off x="2970603" y="2861784"/>
              <a:ext cx="105124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5" name="Oval 57"/>
            <p:cNvSpPr>
              <a:spLocks noChangeArrowheads="1"/>
            </p:cNvSpPr>
            <p:nvPr/>
          </p:nvSpPr>
          <p:spPr bwMode="auto">
            <a:xfrm rot="16200000" flipV="1">
              <a:off x="2619152" y="129312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" name="Oval 58"/>
            <p:cNvSpPr>
              <a:spLocks noChangeArrowheads="1"/>
            </p:cNvSpPr>
            <p:nvPr/>
          </p:nvSpPr>
          <p:spPr bwMode="auto">
            <a:xfrm rot="16200000" flipV="1">
              <a:off x="2802864" y="1467149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Oval 59"/>
            <p:cNvSpPr>
              <a:spLocks noChangeArrowheads="1"/>
            </p:cNvSpPr>
            <p:nvPr/>
          </p:nvSpPr>
          <p:spPr bwMode="auto">
            <a:xfrm rot="16200000" flipV="1">
              <a:off x="3128868" y="940165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8" name="Oval 60"/>
            <p:cNvSpPr>
              <a:spLocks noChangeArrowheads="1"/>
            </p:cNvSpPr>
            <p:nvPr/>
          </p:nvSpPr>
          <p:spPr bwMode="auto">
            <a:xfrm rot="16200000" flipV="1">
              <a:off x="2969768" y="940236"/>
              <a:ext cx="105128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Oval 61"/>
            <p:cNvSpPr>
              <a:spLocks noChangeArrowheads="1"/>
            </p:cNvSpPr>
            <p:nvPr/>
          </p:nvSpPr>
          <p:spPr bwMode="auto">
            <a:xfrm rot="16200000" flipV="1">
              <a:off x="2969007" y="1467982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0" name="Oval 62"/>
            <p:cNvSpPr>
              <a:spLocks noChangeArrowheads="1"/>
            </p:cNvSpPr>
            <p:nvPr/>
          </p:nvSpPr>
          <p:spPr bwMode="auto">
            <a:xfrm rot="16200000" flipV="1">
              <a:off x="3128868" y="48029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" name="Oval 64"/>
            <p:cNvSpPr>
              <a:spLocks noChangeArrowheads="1"/>
            </p:cNvSpPr>
            <p:nvPr/>
          </p:nvSpPr>
          <p:spPr bwMode="auto">
            <a:xfrm rot="16200000" flipV="1">
              <a:off x="2619152" y="181697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Oval 65"/>
            <p:cNvSpPr>
              <a:spLocks noChangeArrowheads="1"/>
            </p:cNvSpPr>
            <p:nvPr/>
          </p:nvSpPr>
          <p:spPr bwMode="auto">
            <a:xfrm rot="16200000" flipV="1">
              <a:off x="2802864" y="2347967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Oval 66"/>
            <p:cNvSpPr>
              <a:spLocks noChangeArrowheads="1"/>
            </p:cNvSpPr>
            <p:nvPr/>
          </p:nvSpPr>
          <p:spPr bwMode="auto">
            <a:xfrm rot="16200000" flipV="1">
              <a:off x="2619985" y="198631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Oval 67"/>
            <p:cNvSpPr>
              <a:spLocks noChangeArrowheads="1"/>
            </p:cNvSpPr>
            <p:nvPr/>
          </p:nvSpPr>
          <p:spPr bwMode="auto">
            <a:xfrm rot="16200000" flipV="1">
              <a:off x="2801198" y="1293959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Oval 68"/>
            <p:cNvSpPr>
              <a:spLocks noChangeArrowheads="1"/>
            </p:cNvSpPr>
            <p:nvPr/>
          </p:nvSpPr>
          <p:spPr bwMode="auto">
            <a:xfrm rot="16200000" flipV="1">
              <a:off x="2969007" y="2348037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Oval 69"/>
            <p:cNvSpPr>
              <a:spLocks noChangeArrowheads="1"/>
            </p:cNvSpPr>
            <p:nvPr/>
          </p:nvSpPr>
          <p:spPr bwMode="auto">
            <a:xfrm rot="16200000" flipV="1">
              <a:off x="2802864" y="181614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Oval 70"/>
            <p:cNvSpPr>
              <a:spLocks noChangeArrowheads="1"/>
            </p:cNvSpPr>
            <p:nvPr/>
          </p:nvSpPr>
          <p:spPr bwMode="auto">
            <a:xfrm rot="16200000" flipV="1">
              <a:off x="2802864" y="2167353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" name="Oval 71"/>
            <p:cNvSpPr>
              <a:spLocks noChangeArrowheads="1"/>
            </p:cNvSpPr>
            <p:nvPr/>
          </p:nvSpPr>
          <p:spPr bwMode="auto">
            <a:xfrm rot="16200000" flipV="1">
              <a:off x="2802031" y="198714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9" name="Oval 72"/>
            <p:cNvSpPr>
              <a:spLocks noChangeArrowheads="1"/>
            </p:cNvSpPr>
            <p:nvPr/>
          </p:nvSpPr>
          <p:spPr bwMode="auto">
            <a:xfrm rot="16200000" flipV="1">
              <a:off x="2969007" y="268405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0" name="Oval 73"/>
            <p:cNvSpPr>
              <a:spLocks noChangeArrowheads="1"/>
            </p:cNvSpPr>
            <p:nvPr/>
          </p:nvSpPr>
          <p:spPr bwMode="auto">
            <a:xfrm rot="16200000" flipV="1">
              <a:off x="2969007" y="1121932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1" name="Oval 74"/>
            <p:cNvSpPr>
              <a:spLocks noChangeArrowheads="1"/>
            </p:cNvSpPr>
            <p:nvPr/>
          </p:nvSpPr>
          <p:spPr bwMode="auto">
            <a:xfrm rot="16200000" flipV="1">
              <a:off x="2969007" y="216818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" name="Oval 75"/>
            <p:cNvSpPr>
              <a:spLocks noChangeArrowheads="1"/>
            </p:cNvSpPr>
            <p:nvPr/>
          </p:nvSpPr>
          <p:spPr bwMode="auto">
            <a:xfrm rot="16200000" flipV="1">
              <a:off x="2969840" y="1292294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Oval 76"/>
            <p:cNvSpPr>
              <a:spLocks noChangeArrowheads="1"/>
            </p:cNvSpPr>
            <p:nvPr/>
          </p:nvSpPr>
          <p:spPr bwMode="auto">
            <a:xfrm rot="16200000" flipV="1">
              <a:off x="2969007" y="181697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Oval 77"/>
            <p:cNvSpPr>
              <a:spLocks noChangeArrowheads="1"/>
            </p:cNvSpPr>
            <p:nvPr/>
          </p:nvSpPr>
          <p:spPr bwMode="auto">
            <a:xfrm rot="16200000" flipV="1">
              <a:off x="2969840" y="198631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3829539" y="389367"/>
            <a:ext cx="2293134" cy="3026786"/>
            <a:chOff x="3513342" y="452975"/>
            <a:chExt cx="2293134" cy="3026786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419" name="Oval 18"/>
            <p:cNvSpPr>
              <a:spLocks noChangeArrowheads="1"/>
            </p:cNvSpPr>
            <p:nvPr/>
          </p:nvSpPr>
          <p:spPr bwMode="auto">
            <a:xfrm rot="16200000">
              <a:off x="4797112" y="956066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Oval 19"/>
            <p:cNvSpPr>
              <a:spLocks noChangeArrowheads="1"/>
            </p:cNvSpPr>
            <p:nvPr/>
          </p:nvSpPr>
          <p:spPr bwMode="auto">
            <a:xfrm rot="16200000">
              <a:off x="4069249" y="2683984"/>
              <a:ext cx="108172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Oval 20"/>
            <p:cNvSpPr>
              <a:spLocks noChangeArrowheads="1"/>
            </p:cNvSpPr>
            <p:nvPr/>
          </p:nvSpPr>
          <p:spPr bwMode="auto">
            <a:xfrm rot="16200000">
              <a:off x="4427979" y="251894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2" name="Oval 21"/>
            <p:cNvSpPr>
              <a:spLocks noChangeArrowheads="1"/>
            </p:cNvSpPr>
            <p:nvPr/>
          </p:nvSpPr>
          <p:spPr bwMode="auto">
            <a:xfrm rot="16200000">
              <a:off x="3881058" y="2683222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" name="Oval 22"/>
            <p:cNvSpPr>
              <a:spLocks noChangeArrowheads="1"/>
            </p:cNvSpPr>
            <p:nvPr/>
          </p:nvSpPr>
          <p:spPr bwMode="auto">
            <a:xfrm rot="16200000">
              <a:off x="4243787" y="1650596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Oval 23"/>
            <p:cNvSpPr>
              <a:spLocks noChangeArrowheads="1"/>
            </p:cNvSpPr>
            <p:nvPr/>
          </p:nvSpPr>
          <p:spPr bwMode="auto">
            <a:xfrm rot="16200000">
              <a:off x="4243787" y="198714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5" name="Oval 24"/>
            <p:cNvSpPr>
              <a:spLocks noChangeArrowheads="1"/>
            </p:cNvSpPr>
            <p:nvPr/>
          </p:nvSpPr>
          <p:spPr bwMode="auto">
            <a:xfrm rot="16200000">
              <a:off x="4243787" y="251894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6" name="Oval 25"/>
            <p:cNvSpPr>
              <a:spLocks noChangeArrowheads="1"/>
            </p:cNvSpPr>
            <p:nvPr/>
          </p:nvSpPr>
          <p:spPr bwMode="auto">
            <a:xfrm rot="16200000">
              <a:off x="4612943" y="3029274"/>
              <a:ext cx="108176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Oval 26"/>
            <p:cNvSpPr>
              <a:spLocks noChangeArrowheads="1"/>
            </p:cNvSpPr>
            <p:nvPr/>
          </p:nvSpPr>
          <p:spPr bwMode="auto">
            <a:xfrm rot="16200000">
              <a:off x="4428742" y="3197485"/>
              <a:ext cx="105131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8" name="Oval 27"/>
            <p:cNvSpPr>
              <a:spLocks noChangeArrowheads="1"/>
            </p:cNvSpPr>
            <p:nvPr/>
          </p:nvSpPr>
          <p:spPr bwMode="auto">
            <a:xfrm rot="16200000">
              <a:off x="4244621" y="2683222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9" name="Oval 28"/>
            <p:cNvSpPr>
              <a:spLocks noChangeArrowheads="1"/>
            </p:cNvSpPr>
            <p:nvPr/>
          </p:nvSpPr>
          <p:spPr bwMode="auto">
            <a:xfrm rot="16200000">
              <a:off x="4427979" y="1475932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" name="Oval 29"/>
            <p:cNvSpPr>
              <a:spLocks noChangeArrowheads="1"/>
            </p:cNvSpPr>
            <p:nvPr/>
          </p:nvSpPr>
          <p:spPr bwMode="auto">
            <a:xfrm rot="16200000">
              <a:off x="3709647" y="181642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" name="Oval 30"/>
            <p:cNvSpPr>
              <a:spLocks noChangeArrowheads="1"/>
            </p:cNvSpPr>
            <p:nvPr/>
          </p:nvSpPr>
          <p:spPr bwMode="auto">
            <a:xfrm rot="16200000">
              <a:off x="4069940" y="2854666"/>
              <a:ext cx="105131" cy="11662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" name="Oval 31"/>
            <p:cNvSpPr>
              <a:spLocks noChangeArrowheads="1"/>
            </p:cNvSpPr>
            <p:nvPr/>
          </p:nvSpPr>
          <p:spPr bwMode="auto">
            <a:xfrm rot="16200000">
              <a:off x="3880224" y="3198248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Oval 32"/>
            <p:cNvSpPr>
              <a:spLocks noChangeArrowheads="1"/>
            </p:cNvSpPr>
            <p:nvPr/>
          </p:nvSpPr>
          <p:spPr bwMode="auto">
            <a:xfrm rot="16200000">
              <a:off x="4428813" y="1649763"/>
              <a:ext cx="106654" cy="11829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4" name="Oval 33"/>
            <p:cNvSpPr>
              <a:spLocks noChangeArrowheads="1"/>
            </p:cNvSpPr>
            <p:nvPr/>
          </p:nvSpPr>
          <p:spPr bwMode="auto">
            <a:xfrm rot="16200000">
              <a:off x="3518400" y="3366529"/>
              <a:ext cx="108174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5" name="Oval 34"/>
            <p:cNvSpPr>
              <a:spLocks noChangeArrowheads="1"/>
            </p:cNvSpPr>
            <p:nvPr/>
          </p:nvSpPr>
          <p:spPr bwMode="auto">
            <a:xfrm rot="16200000">
              <a:off x="4070011" y="1986310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6" name="Oval 35"/>
            <p:cNvSpPr>
              <a:spLocks noChangeArrowheads="1"/>
            </p:cNvSpPr>
            <p:nvPr/>
          </p:nvSpPr>
          <p:spPr bwMode="auto">
            <a:xfrm rot="16200000">
              <a:off x="4427979" y="2345878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" name="Oval 36"/>
            <p:cNvSpPr>
              <a:spLocks noChangeArrowheads="1"/>
            </p:cNvSpPr>
            <p:nvPr/>
          </p:nvSpPr>
          <p:spPr bwMode="auto">
            <a:xfrm rot="16200000">
              <a:off x="4243787" y="2168185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8" name="Oval 37"/>
            <p:cNvSpPr>
              <a:spLocks noChangeArrowheads="1"/>
            </p:cNvSpPr>
            <p:nvPr/>
          </p:nvSpPr>
          <p:spPr bwMode="auto">
            <a:xfrm rot="16200000">
              <a:off x="3707218" y="2169781"/>
              <a:ext cx="108174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9" name="Oval 38"/>
            <p:cNvSpPr>
              <a:spLocks noChangeArrowheads="1"/>
            </p:cNvSpPr>
            <p:nvPr/>
          </p:nvSpPr>
          <p:spPr bwMode="auto">
            <a:xfrm rot="16200000">
              <a:off x="4070011" y="2341461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" name="Oval 39"/>
            <p:cNvSpPr>
              <a:spLocks noChangeArrowheads="1"/>
            </p:cNvSpPr>
            <p:nvPr/>
          </p:nvSpPr>
          <p:spPr bwMode="auto">
            <a:xfrm rot="16200000">
              <a:off x="4427979" y="1817254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1" name="Oval 40"/>
            <p:cNvSpPr>
              <a:spLocks noChangeArrowheads="1"/>
            </p:cNvSpPr>
            <p:nvPr/>
          </p:nvSpPr>
          <p:spPr bwMode="auto">
            <a:xfrm rot="16200000">
              <a:off x="4427979" y="2168185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2" name="Oval 41"/>
            <p:cNvSpPr>
              <a:spLocks noChangeArrowheads="1"/>
            </p:cNvSpPr>
            <p:nvPr/>
          </p:nvSpPr>
          <p:spPr bwMode="auto">
            <a:xfrm rot="16200000">
              <a:off x="4427979" y="1987143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3" name="Oval 42"/>
            <p:cNvSpPr>
              <a:spLocks noChangeArrowheads="1"/>
            </p:cNvSpPr>
            <p:nvPr/>
          </p:nvSpPr>
          <p:spPr bwMode="auto">
            <a:xfrm rot="16200000">
              <a:off x="4428813" y="2854595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Oval 43"/>
            <p:cNvSpPr>
              <a:spLocks noChangeArrowheads="1"/>
            </p:cNvSpPr>
            <p:nvPr/>
          </p:nvSpPr>
          <p:spPr bwMode="auto">
            <a:xfrm rot="16200000">
              <a:off x="3880224" y="1817255"/>
              <a:ext cx="106654" cy="11662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5" name="Oval 44"/>
            <p:cNvSpPr>
              <a:spLocks noChangeArrowheads="1"/>
            </p:cNvSpPr>
            <p:nvPr/>
          </p:nvSpPr>
          <p:spPr bwMode="auto">
            <a:xfrm rot="16200000">
              <a:off x="4242954" y="1301910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6" name="Oval 45"/>
            <p:cNvSpPr>
              <a:spLocks noChangeArrowheads="1"/>
            </p:cNvSpPr>
            <p:nvPr/>
          </p:nvSpPr>
          <p:spPr bwMode="auto">
            <a:xfrm rot="16200000">
              <a:off x="3881058" y="2518109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7" name="Oval 46"/>
            <p:cNvSpPr>
              <a:spLocks noChangeArrowheads="1"/>
            </p:cNvSpPr>
            <p:nvPr/>
          </p:nvSpPr>
          <p:spPr bwMode="auto">
            <a:xfrm rot="16200000">
              <a:off x="4242954" y="1130716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8" name="Oval 47"/>
            <p:cNvSpPr>
              <a:spLocks noChangeArrowheads="1"/>
            </p:cNvSpPr>
            <p:nvPr/>
          </p:nvSpPr>
          <p:spPr bwMode="auto">
            <a:xfrm rot="16200000">
              <a:off x="3881058" y="1986310"/>
              <a:ext cx="106650" cy="118289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9" name="Oval 48"/>
            <p:cNvSpPr>
              <a:spLocks noChangeArrowheads="1"/>
            </p:cNvSpPr>
            <p:nvPr/>
          </p:nvSpPr>
          <p:spPr bwMode="auto">
            <a:xfrm rot="16200000" flipV="1">
              <a:off x="4970890" y="216818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" name="Oval 49"/>
            <p:cNvSpPr>
              <a:spLocks noChangeArrowheads="1"/>
            </p:cNvSpPr>
            <p:nvPr/>
          </p:nvSpPr>
          <p:spPr bwMode="auto">
            <a:xfrm rot="16200000" flipV="1">
              <a:off x="4970890" y="2518942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1" name="Oval 50"/>
            <p:cNvSpPr>
              <a:spLocks noChangeArrowheads="1"/>
            </p:cNvSpPr>
            <p:nvPr/>
          </p:nvSpPr>
          <p:spPr bwMode="auto">
            <a:xfrm rot="16200000" flipV="1">
              <a:off x="4614536" y="251811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2" name="Oval 51"/>
            <p:cNvSpPr>
              <a:spLocks noChangeArrowheads="1"/>
            </p:cNvSpPr>
            <p:nvPr/>
          </p:nvSpPr>
          <p:spPr bwMode="auto">
            <a:xfrm rot="16200000" flipV="1">
              <a:off x="5151137" y="1649764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3" name="Oval 52"/>
            <p:cNvSpPr>
              <a:spLocks noChangeArrowheads="1"/>
            </p:cNvSpPr>
            <p:nvPr/>
          </p:nvSpPr>
          <p:spPr bwMode="auto">
            <a:xfrm rot="16200000" flipV="1">
              <a:off x="4797111" y="2346636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4" name="Oval 53"/>
            <p:cNvSpPr>
              <a:spLocks noChangeArrowheads="1"/>
            </p:cNvSpPr>
            <p:nvPr/>
          </p:nvSpPr>
          <p:spPr bwMode="auto">
            <a:xfrm rot="16200000" flipV="1">
              <a:off x="4797111" y="251811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Oval 54"/>
            <p:cNvSpPr>
              <a:spLocks noChangeArrowheads="1"/>
            </p:cNvSpPr>
            <p:nvPr/>
          </p:nvSpPr>
          <p:spPr bwMode="auto">
            <a:xfrm rot="16200000" flipV="1">
              <a:off x="4797111" y="1649764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" name="Oval 55"/>
            <p:cNvSpPr>
              <a:spLocks noChangeArrowheads="1"/>
            </p:cNvSpPr>
            <p:nvPr/>
          </p:nvSpPr>
          <p:spPr bwMode="auto">
            <a:xfrm rot="16200000" flipV="1">
              <a:off x="5342392" y="216818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7" name="Oval 56"/>
            <p:cNvSpPr>
              <a:spLocks noChangeArrowheads="1"/>
            </p:cNvSpPr>
            <p:nvPr/>
          </p:nvSpPr>
          <p:spPr bwMode="auto">
            <a:xfrm rot="16200000" flipV="1">
              <a:off x="4615299" y="2853833"/>
              <a:ext cx="105124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 rot="16200000" flipV="1">
              <a:off x="4970890" y="1301077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9" name="Oval 58"/>
            <p:cNvSpPr>
              <a:spLocks noChangeArrowheads="1"/>
            </p:cNvSpPr>
            <p:nvPr/>
          </p:nvSpPr>
          <p:spPr bwMode="auto">
            <a:xfrm rot="16200000" flipV="1">
              <a:off x="4614536" y="1475100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" name="Oval 59"/>
            <p:cNvSpPr>
              <a:spLocks noChangeArrowheads="1"/>
            </p:cNvSpPr>
            <p:nvPr/>
          </p:nvSpPr>
          <p:spPr bwMode="auto">
            <a:xfrm rot="16200000" flipV="1">
              <a:off x="5517836" y="956067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" name="Oval 60"/>
            <p:cNvSpPr>
              <a:spLocks noChangeArrowheads="1"/>
            </p:cNvSpPr>
            <p:nvPr/>
          </p:nvSpPr>
          <p:spPr bwMode="auto">
            <a:xfrm rot="16200000" flipV="1">
              <a:off x="4971651" y="956138"/>
              <a:ext cx="105128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2" name="Oval 61"/>
            <p:cNvSpPr>
              <a:spLocks noChangeArrowheads="1"/>
            </p:cNvSpPr>
            <p:nvPr/>
          </p:nvSpPr>
          <p:spPr bwMode="auto">
            <a:xfrm rot="16200000" flipV="1">
              <a:off x="5342392" y="1475932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3" name="Oval 62"/>
            <p:cNvSpPr>
              <a:spLocks noChangeArrowheads="1"/>
            </p:cNvSpPr>
            <p:nvPr/>
          </p:nvSpPr>
          <p:spPr bwMode="auto">
            <a:xfrm rot="16200000" flipV="1">
              <a:off x="5694008" y="447156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4" name="Oval 64"/>
            <p:cNvSpPr>
              <a:spLocks noChangeArrowheads="1"/>
            </p:cNvSpPr>
            <p:nvPr/>
          </p:nvSpPr>
          <p:spPr bwMode="auto">
            <a:xfrm rot="16200000" flipV="1">
              <a:off x="4970890" y="1817254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5" name="Oval 65"/>
            <p:cNvSpPr>
              <a:spLocks noChangeArrowheads="1"/>
            </p:cNvSpPr>
            <p:nvPr/>
          </p:nvSpPr>
          <p:spPr bwMode="auto">
            <a:xfrm rot="16200000" flipV="1">
              <a:off x="4614536" y="2346636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6" name="Oval 66"/>
            <p:cNvSpPr>
              <a:spLocks noChangeArrowheads="1"/>
            </p:cNvSpPr>
            <p:nvPr/>
          </p:nvSpPr>
          <p:spPr bwMode="auto">
            <a:xfrm rot="16200000" flipV="1">
              <a:off x="4797111" y="198631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7" name="Oval 67"/>
            <p:cNvSpPr>
              <a:spLocks noChangeArrowheads="1"/>
            </p:cNvSpPr>
            <p:nvPr/>
          </p:nvSpPr>
          <p:spPr bwMode="auto">
            <a:xfrm rot="16200000" flipV="1">
              <a:off x="4612870" y="1301910"/>
              <a:ext cx="106650" cy="114956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8" name="Oval 68"/>
            <p:cNvSpPr>
              <a:spLocks noChangeArrowheads="1"/>
            </p:cNvSpPr>
            <p:nvPr/>
          </p:nvSpPr>
          <p:spPr bwMode="auto">
            <a:xfrm rot="16200000" flipV="1">
              <a:off x="4970890" y="2358582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9" name="Oval 69"/>
            <p:cNvSpPr>
              <a:spLocks noChangeArrowheads="1"/>
            </p:cNvSpPr>
            <p:nvPr/>
          </p:nvSpPr>
          <p:spPr bwMode="auto">
            <a:xfrm rot="16200000" flipV="1">
              <a:off x="4614536" y="1816422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0" name="Oval 70"/>
            <p:cNvSpPr>
              <a:spLocks noChangeArrowheads="1"/>
            </p:cNvSpPr>
            <p:nvPr/>
          </p:nvSpPr>
          <p:spPr bwMode="auto">
            <a:xfrm rot="16200000" flipV="1">
              <a:off x="4614536" y="2167353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" name="Oval 71"/>
            <p:cNvSpPr>
              <a:spLocks noChangeArrowheads="1"/>
            </p:cNvSpPr>
            <p:nvPr/>
          </p:nvSpPr>
          <p:spPr bwMode="auto">
            <a:xfrm rot="16200000" flipV="1">
              <a:off x="4613703" y="1987143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" name="Oval 72"/>
            <p:cNvSpPr>
              <a:spLocks noChangeArrowheads="1"/>
            </p:cNvSpPr>
            <p:nvPr/>
          </p:nvSpPr>
          <p:spPr bwMode="auto">
            <a:xfrm rot="16200000" flipV="1">
              <a:off x="4613703" y="2684056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" name="Oval 73"/>
            <p:cNvSpPr>
              <a:spLocks noChangeArrowheads="1"/>
            </p:cNvSpPr>
            <p:nvPr/>
          </p:nvSpPr>
          <p:spPr bwMode="auto">
            <a:xfrm rot="16200000" flipV="1">
              <a:off x="4970890" y="1129883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" name="Oval 74"/>
            <p:cNvSpPr>
              <a:spLocks noChangeArrowheads="1"/>
            </p:cNvSpPr>
            <p:nvPr/>
          </p:nvSpPr>
          <p:spPr bwMode="auto">
            <a:xfrm rot="16200000" flipV="1">
              <a:off x="4796278" y="216818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" name="Oval 75"/>
            <p:cNvSpPr>
              <a:spLocks noChangeArrowheads="1"/>
            </p:cNvSpPr>
            <p:nvPr/>
          </p:nvSpPr>
          <p:spPr bwMode="auto">
            <a:xfrm rot="16200000" flipV="1">
              <a:off x="5151137" y="1300245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" name="Oval 76"/>
            <p:cNvSpPr>
              <a:spLocks noChangeArrowheads="1"/>
            </p:cNvSpPr>
            <p:nvPr/>
          </p:nvSpPr>
          <p:spPr bwMode="auto">
            <a:xfrm rot="16200000" flipV="1">
              <a:off x="4069177" y="1817255"/>
              <a:ext cx="106650" cy="11662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" name="Oval 77"/>
            <p:cNvSpPr>
              <a:spLocks noChangeArrowheads="1"/>
            </p:cNvSpPr>
            <p:nvPr/>
          </p:nvSpPr>
          <p:spPr bwMode="auto">
            <a:xfrm rot="16200000" flipV="1">
              <a:off x="5151137" y="1986311"/>
              <a:ext cx="106650" cy="118287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9" name="Line 78"/>
          <p:cNvSpPr>
            <a:spLocks noChangeShapeType="1"/>
          </p:cNvSpPr>
          <p:nvPr/>
        </p:nvSpPr>
        <p:spPr bwMode="auto">
          <a:xfrm rot="690335" flipV="1">
            <a:off x="3797310" y="988141"/>
            <a:ext cx="2170112" cy="22018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Line 2"/>
          <p:cNvSpPr>
            <a:spLocks noChangeShapeType="1"/>
          </p:cNvSpPr>
          <p:nvPr/>
        </p:nvSpPr>
        <p:spPr bwMode="auto">
          <a:xfrm>
            <a:off x="4912165" y="265182"/>
            <a:ext cx="0" cy="5430302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8" name="Group 90"/>
          <p:cNvGrpSpPr>
            <a:grpSpLocks/>
          </p:cNvGrpSpPr>
          <p:nvPr/>
        </p:nvGrpSpPr>
        <p:grpSpPr bwMode="auto">
          <a:xfrm>
            <a:off x="1069534" y="1206989"/>
            <a:ext cx="2452688" cy="1714500"/>
            <a:chOff x="1344" y="400"/>
            <a:chExt cx="729" cy="2109"/>
          </a:xfrm>
          <a:noFill/>
        </p:grpSpPr>
        <p:sp>
          <p:nvSpPr>
            <p:cNvPr id="209" name="Freeform 91"/>
            <p:cNvSpPr>
              <a:spLocks/>
            </p:cNvSpPr>
            <p:nvPr/>
          </p:nvSpPr>
          <p:spPr bwMode="auto">
            <a:xfrm rot="16200000">
              <a:off x="1160" y="1596"/>
              <a:ext cx="1097" cy="729"/>
            </a:xfrm>
            <a:custGeom>
              <a:avLst/>
              <a:gdLst>
                <a:gd name="T0" fmla="*/ 0 w 1092"/>
                <a:gd name="T1" fmla="*/ 729 h 1432"/>
                <a:gd name="T2" fmla="*/ 398 w 1092"/>
                <a:gd name="T3" fmla="*/ 674 h 1432"/>
                <a:gd name="T4" fmla="*/ 675 w 1092"/>
                <a:gd name="T5" fmla="*/ 442 h 1432"/>
                <a:gd name="T6" fmla="*/ 940 w 1092"/>
                <a:gd name="T7" fmla="*/ 69 h 1432"/>
                <a:gd name="T8" fmla="*/ 1097 w 1092"/>
                <a:gd name="T9" fmla="*/ 26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grpFill/>
            <a:ln w="38100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Freeform 92"/>
            <p:cNvSpPr>
              <a:spLocks/>
            </p:cNvSpPr>
            <p:nvPr/>
          </p:nvSpPr>
          <p:spPr bwMode="auto">
            <a:xfrm rot="16200000" flipH="1">
              <a:off x="1160" y="584"/>
              <a:ext cx="1097" cy="729"/>
            </a:xfrm>
            <a:custGeom>
              <a:avLst/>
              <a:gdLst>
                <a:gd name="T0" fmla="*/ 0 w 1092"/>
                <a:gd name="T1" fmla="*/ 729 h 1432"/>
                <a:gd name="T2" fmla="*/ 398 w 1092"/>
                <a:gd name="T3" fmla="*/ 674 h 1432"/>
                <a:gd name="T4" fmla="*/ 675 w 1092"/>
                <a:gd name="T5" fmla="*/ 442 h 1432"/>
                <a:gd name="T6" fmla="*/ 940 w 1092"/>
                <a:gd name="T7" fmla="*/ 69 h 1432"/>
                <a:gd name="T8" fmla="*/ 1097 w 1092"/>
                <a:gd name="T9" fmla="*/ 26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2" h="1432">
                  <a:moveTo>
                    <a:pt x="0" y="1432"/>
                  </a:moveTo>
                  <a:cubicBezTo>
                    <a:pt x="66" y="1414"/>
                    <a:pt x="284" y="1418"/>
                    <a:pt x="396" y="1324"/>
                  </a:cubicBezTo>
                  <a:cubicBezTo>
                    <a:pt x="508" y="1230"/>
                    <a:pt x="582" y="1066"/>
                    <a:pt x="672" y="868"/>
                  </a:cubicBezTo>
                  <a:cubicBezTo>
                    <a:pt x="762" y="670"/>
                    <a:pt x="866" y="272"/>
                    <a:pt x="936" y="136"/>
                  </a:cubicBezTo>
                  <a:cubicBezTo>
                    <a:pt x="1006" y="0"/>
                    <a:pt x="1060" y="70"/>
                    <a:pt x="1092" y="52"/>
                  </a:cubicBezTo>
                </a:path>
              </a:pathLst>
            </a:custGeom>
            <a:grpFill/>
            <a:ln w="38100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3" name="Line 3"/>
          <p:cNvSpPr>
            <a:spLocks noChangeShapeType="1"/>
          </p:cNvSpPr>
          <p:nvPr/>
        </p:nvSpPr>
        <p:spPr bwMode="auto">
          <a:xfrm>
            <a:off x="1012677" y="2058696"/>
            <a:ext cx="513212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3587477" y="1163285"/>
          <a:ext cx="4333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4" imgW="304560" imgH="203040" progId="Equation.3">
                  <p:embed/>
                </p:oleObj>
              </mc:Choice>
              <mc:Fallback>
                <p:oleObj name="Equation" r:id="rId4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477" y="1163285"/>
                        <a:ext cx="4333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Csoportba foglalás 15"/>
          <p:cNvGrpSpPr/>
          <p:nvPr/>
        </p:nvGrpSpPr>
        <p:grpSpPr>
          <a:xfrm>
            <a:off x="3749735" y="1435204"/>
            <a:ext cx="2777257" cy="2285640"/>
            <a:chOff x="3500525" y="1040856"/>
            <a:chExt cx="2777257" cy="2308216"/>
          </a:xfrm>
        </p:grpSpPr>
        <p:grpSp>
          <p:nvGrpSpPr>
            <p:cNvPr id="198" name="Csoportba foglalás 197"/>
            <p:cNvGrpSpPr/>
            <p:nvPr/>
          </p:nvGrpSpPr>
          <p:grpSpPr>
            <a:xfrm>
              <a:off x="3500525" y="1155635"/>
              <a:ext cx="2777257" cy="2193437"/>
              <a:chOff x="-338316" y="147617"/>
              <a:chExt cx="2777257" cy="2700036"/>
            </a:xfrm>
            <a:noFill/>
          </p:grpSpPr>
          <p:grpSp>
            <p:nvGrpSpPr>
              <p:cNvPr id="200" name="Group 81"/>
              <p:cNvGrpSpPr>
                <a:grpSpLocks/>
              </p:cNvGrpSpPr>
              <p:nvPr/>
            </p:nvGrpSpPr>
            <p:grpSpPr bwMode="auto">
              <a:xfrm rot="5400000" flipH="1">
                <a:off x="-1604" y="357744"/>
                <a:ext cx="2257424" cy="2577092"/>
                <a:chOff x="3888" y="1160"/>
                <a:chExt cx="2172" cy="1432"/>
              </a:xfrm>
              <a:grpFill/>
            </p:grpSpPr>
            <p:sp>
              <p:nvSpPr>
                <p:cNvPr id="203" name="Freeform 82"/>
                <p:cNvSpPr>
                  <a:spLocks/>
                </p:cNvSpPr>
                <p:nvPr/>
              </p:nvSpPr>
              <p:spPr bwMode="auto">
                <a:xfrm>
                  <a:off x="3888" y="1160"/>
                  <a:ext cx="1092" cy="1432"/>
                </a:xfrm>
                <a:custGeom>
                  <a:avLst/>
                  <a:gdLst>
                    <a:gd name="T0" fmla="*/ 0 w 1092"/>
                    <a:gd name="T1" fmla="*/ 1432 h 1432"/>
                    <a:gd name="T2" fmla="*/ 396 w 1092"/>
                    <a:gd name="T3" fmla="*/ 1324 h 1432"/>
                    <a:gd name="T4" fmla="*/ 672 w 1092"/>
                    <a:gd name="T5" fmla="*/ 868 h 1432"/>
                    <a:gd name="T6" fmla="*/ 936 w 1092"/>
                    <a:gd name="T7" fmla="*/ 136 h 1432"/>
                    <a:gd name="T8" fmla="*/ 1092 w 1092"/>
                    <a:gd name="T9" fmla="*/ 52 h 1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2" h="1432">
                      <a:moveTo>
                        <a:pt x="0" y="1432"/>
                      </a:moveTo>
                      <a:cubicBezTo>
                        <a:pt x="66" y="1414"/>
                        <a:pt x="284" y="1418"/>
                        <a:pt x="396" y="1324"/>
                      </a:cubicBezTo>
                      <a:cubicBezTo>
                        <a:pt x="508" y="1230"/>
                        <a:pt x="582" y="1066"/>
                        <a:pt x="672" y="868"/>
                      </a:cubicBezTo>
                      <a:cubicBezTo>
                        <a:pt x="762" y="670"/>
                        <a:pt x="866" y="272"/>
                        <a:pt x="936" y="136"/>
                      </a:cubicBezTo>
                      <a:cubicBezTo>
                        <a:pt x="1006" y="0"/>
                        <a:pt x="1060" y="70"/>
                        <a:pt x="1092" y="52"/>
                      </a:cubicBezTo>
                    </a:path>
                  </a:pathLst>
                </a:custGeom>
                <a:noFill/>
                <a:ln w="3810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4" name="Freeform 83"/>
                <p:cNvSpPr>
                  <a:spLocks/>
                </p:cNvSpPr>
                <p:nvPr/>
              </p:nvSpPr>
              <p:spPr bwMode="auto">
                <a:xfrm flipH="1">
                  <a:off x="4968" y="1160"/>
                  <a:ext cx="1092" cy="1432"/>
                </a:xfrm>
                <a:custGeom>
                  <a:avLst/>
                  <a:gdLst>
                    <a:gd name="T0" fmla="*/ 0 w 1092"/>
                    <a:gd name="T1" fmla="*/ 1432 h 1432"/>
                    <a:gd name="T2" fmla="*/ 396 w 1092"/>
                    <a:gd name="T3" fmla="*/ 1324 h 1432"/>
                    <a:gd name="T4" fmla="*/ 672 w 1092"/>
                    <a:gd name="T5" fmla="*/ 868 h 1432"/>
                    <a:gd name="T6" fmla="*/ 936 w 1092"/>
                    <a:gd name="T7" fmla="*/ 136 h 1432"/>
                    <a:gd name="T8" fmla="*/ 1092 w 1092"/>
                    <a:gd name="T9" fmla="*/ 52 h 1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2" h="1432">
                      <a:moveTo>
                        <a:pt x="0" y="1432"/>
                      </a:moveTo>
                      <a:cubicBezTo>
                        <a:pt x="66" y="1414"/>
                        <a:pt x="284" y="1418"/>
                        <a:pt x="396" y="1324"/>
                      </a:cubicBezTo>
                      <a:cubicBezTo>
                        <a:pt x="508" y="1230"/>
                        <a:pt x="582" y="1066"/>
                        <a:pt x="672" y="868"/>
                      </a:cubicBezTo>
                      <a:cubicBezTo>
                        <a:pt x="762" y="670"/>
                        <a:pt x="866" y="272"/>
                        <a:pt x="936" y="136"/>
                      </a:cubicBezTo>
                      <a:cubicBezTo>
                        <a:pt x="1006" y="0"/>
                        <a:pt x="1060" y="70"/>
                        <a:pt x="1092" y="52"/>
                      </a:cubicBezTo>
                    </a:path>
                  </a:pathLst>
                </a:custGeom>
                <a:noFill/>
                <a:ln w="3810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1" name="Line 84"/>
              <p:cNvSpPr>
                <a:spLocks noChangeShapeType="1"/>
              </p:cNvSpPr>
              <p:nvPr/>
            </p:nvSpPr>
            <p:spPr bwMode="auto">
              <a:xfrm rot="5400000" flipH="1">
                <a:off x="-1555891" y="1497635"/>
                <a:ext cx="27000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Line 85"/>
              <p:cNvSpPr>
                <a:spLocks noChangeShapeType="1"/>
              </p:cNvSpPr>
              <p:nvPr/>
            </p:nvSpPr>
            <p:spPr bwMode="auto">
              <a:xfrm>
                <a:off x="-338316" y="1645338"/>
                <a:ext cx="2777257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0" name="Objektum 9"/>
            <p:cNvGraphicFramePr>
              <a:graphicFrameLocks noChangeAspect="1"/>
            </p:cNvGraphicFramePr>
            <p:nvPr>
              <p:extLst/>
            </p:nvPr>
          </p:nvGraphicFramePr>
          <p:xfrm>
            <a:off x="3619052" y="1040856"/>
            <a:ext cx="242101" cy="343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9" name="Equation" r:id="rId6" imgW="139680" imgH="203040" progId="Equation.3">
                    <p:embed/>
                  </p:oleObj>
                </mc:Choice>
                <mc:Fallback>
                  <p:oleObj name="Equation" r:id="rId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9052" y="1040856"/>
                          <a:ext cx="242101" cy="343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ktum 10"/>
          <p:cNvGraphicFramePr>
            <a:graphicFrameLocks noChangeAspect="1"/>
          </p:cNvGraphicFramePr>
          <p:nvPr>
            <p:extLst/>
          </p:nvPr>
        </p:nvGraphicFramePr>
        <p:xfrm>
          <a:off x="6221110" y="3838204"/>
          <a:ext cx="320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8" imgW="190440" imgH="203040" progId="Equation.3">
                  <p:embed/>
                </p:oleObj>
              </mc:Choice>
              <mc:Fallback>
                <p:oleObj name="Equation" r:id="rId8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110" y="3838204"/>
                        <a:ext cx="3206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Line 94"/>
          <p:cNvSpPr>
            <a:spLocks noChangeShapeType="1"/>
          </p:cNvSpPr>
          <p:nvPr/>
        </p:nvSpPr>
        <p:spPr bwMode="auto">
          <a:xfrm>
            <a:off x="3598872" y="1183575"/>
            <a:ext cx="255270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Oval 58"/>
          <p:cNvSpPr>
            <a:spLocks noChangeArrowheads="1"/>
          </p:cNvSpPr>
          <p:nvPr/>
        </p:nvSpPr>
        <p:spPr bwMode="auto">
          <a:xfrm rot="5400000">
            <a:off x="4927431" y="5350924"/>
            <a:ext cx="106608" cy="118287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>
              <a:solidFill>
                <a:srgbClr val="46556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53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3380072" y="-9525"/>
          <a:ext cx="1920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10" imgW="114120" imgH="203040" progId="Equation.3">
                  <p:embed/>
                </p:oleObj>
              </mc:Choice>
              <mc:Fallback>
                <p:oleObj name="Equation" r:id="rId10" imgW="114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72" y="-9525"/>
                        <a:ext cx="1920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" name="Csoportba foglalás 206"/>
          <p:cNvGrpSpPr/>
          <p:nvPr/>
        </p:nvGrpSpPr>
        <p:grpSpPr>
          <a:xfrm>
            <a:off x="5667963" y="1256706"/>
            <a:ext cx="704517" cy="529719"/>
            <a:chOff x="5318106" y="929816"/>
            <a:chExt cx="704517" cy="529719"/>
          </a:xfrm>
        </p:grpSpPr>
        <p:sp>
          <p:nvSpPr>
            <p:cNvPr id="211" name="Line 4"/>
            <p:cNvSpPr>
              <a:spLocks noChangeShapeType="1"/>
            </p:cNvSpPr>
            <p:nvPr/>
          </p:nvSpPr>
          <p:spPr bwMode="auto">
            <a:xfrm>
              <a:off x="5318106" y="1253389"/>
              <a:ext cx="45030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Line 86"/>
            <p:cNvSpPr>
              <a:spLocks noChangeShapeType="1"/>
            </p:cNvSpPr>
            <p:nvPr/>
          </p:nvSpPr>
          <p:spPr bwMode="auto">
            <a:xfrm flipV="1">
              <a:off x="5764400" y="952343"/>
              <a:ext cx="0" cy="29303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hu-HU">
                <a:solidFill>
                  <a:srgbClr val="4655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5" name="Objektum 214"/>
            <p:cNvGraphicFramePr>
              <a:graphicFrameLocks noChangeAspect="1"/>
            </p:cNvGraphicFramePr>
            <p:nvPr>
              <p:extLst/>
            </p:nvPr>
          </p:nvGraphicFramePr>
          <p:xfrm>
            <a:off x="5744811" y="929816"/>
            <a:ext cx="2778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2" name="Equation" r:id="rId12" imgW="164880" imgH="203040" progId="Equation.3">
                    <p:embed/>
                  </p:oleObj>
                </mc:Choice>
                <mc:Fallback>
                  <p:oleObj name="Equation" r:id="rId12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4811" y="929816"/>
                          <a:ext cx="2778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" name="Objektum 215"/>
            <p:cNvGraphicFramePr>
              <a:graphicFrameLocks noChangeAspect="1"/>
            </p:cNvGraphicFramePr>
            <p:nvPr>
              <p:extLst/>
            </p:nvPr>
          </p:nvGraphicFramePr>
          <p:xfrm>
            <a:off x="5531277" y="1239436"/>
            <a:ext cx="130945" cy="220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3" name="Equation" r:id="rId14" imgW="88560" imgH="152280" progId="Equation.3">
                    <p:embed/>
                  </p:oleObj>
                </mc:Choice>
                <mc:Fallback>
                  <p:oleObj name="Equation" r:id="rId14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1277" y="1239436"/>
                          <a:ext cx="130945" cy="2200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17" name="Egyenes összekötő 216"/>
          <p:cNvCxnSpPr>
            <a:endCxn id="218" idx="2"/>
          </p:cNvCxnSpPr>
          <p:nvPr/>
        </p:nvCxnSpPr>
        <p:spPr>
          <a:xfrm flipV="1">
            <a:off x="6165214" y="948264"/>
            <a:ext cx="1055911" cy="2784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Szövegdoboz 217"/>
          <p:cNvSpPr txBox="1"/>
          <p:nvPr/>
        </p:nvSpPr>
        <p:spPr>
          <a:xfrm>
            <a:off x="5845588" y="548154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Karakterisztikus egyenes</a:t>
            </a:r>
            <a:endParaRPr lang="hu-HU" sz="20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1098194" y="4937619"/>
          <a:ext cx="3121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16" imgW="1587500" imgH="228600" progId="Equation.3">
                  <p:embed/>
                </p:oleObj>
              </mc:Choice>
              <mc:Fallback>
                <p:oleObj name="Equation" r:id="rId16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194" y="4937619"/>
                        <a:ext cx="31210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1303246" y="4393004"/>
          <a:ext cx="24907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18" imgW="1270000" imgH="228600" progId="Equation.3">
                  <p:embed/>
                </p:oleObj>
              </mc:Choice>
              <mc:Fallback>
                <p:oleObj name="Equation" r:id="rId18" imgW="12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246" y="4393004"/>
                        <a:ext cx="24907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1699238" y="3741716"/>
          <a:ext cx="15732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20" imgW="800100" imgH="228600" progId="Equation.3">
                  <p:embed/>
                </p:oleObj>
              </mc:Choice>
              <mc:Fallback>
                <p:oleObj name="Equation" r:id="rId20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238" y="3741716"/>
                        <a:ext cx="15732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10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églalap 46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9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54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0" name="AutoShape 3"/>
          <p:cNvSpPr>
            <a:spLocks/>
          </p:cNvSpPr>
          <p:nvPr/>
        </p:nvSpPr>
        <p:spPr bwMode="auto">
          <a:xfrm rot="16200000" flipV="1">
            <a:off x="2630658" y="1533100"/>
            <a:ext cx="294099" cy="5226913"/>
          </a:xfrm>
          <a:prstGeom prst="leftBrace">
            <a:avLst>
              <a:gd name="adj1" fmla="val 56574"/>
              <a:gd name="adj2" fmla="val 5067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1677893" y="327477"/>
            <a:ext cx="7028420" cy="1407512"/>
            <a:chOff x="1092" y="224"/>
            <a:chExt cx="4614" cy="924"/>
          </a:xfrm>
        </p:grpSpPr>
        <p:graphicFrame>
          <p:nvGraphicFramePr>
            <p:cNvPr id="82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505" y="803"/>
            <a:ext cx="2201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2" name="Equation" r:id="rId4" imgW="1612800" imgH="228600" progId="Equation.3">
                    <p:embed/>
                  </p:oleObj>
                </mc:Choice>
                <mc:Fallback>
                  <p:oleObj name="Equation" r:id="rId4" imgW="1612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82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803"/>
                          <a:ext cx="2201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1092" y="224"/>
              <a:ext cx="1044" cy="924"/>
            </a:xfrm>
            <a:prstGeom prst="ellips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128" y="732"/>
              <a:ext cx="1347" cy="25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85" name="Group 8"/>
          <p:cNvGrpSpPr>
            <a:grpSpLocks/>
          </p:cNvGrpSpPr>
          <p:nvPr/>
        </p:nvGrpSpPr>
        <p:grpSpPr bwMode="auto">
          <a:xfrm>
            <a:off x="2854517" y="1088609"/>
            <a:ext cx="5881951" cy="1544757"/>
            <a:chOff x="1863" y="739"/>
            <a:chExt cx="3854" cy="1030"/>
          </a:xfrm>
        </p:grpSpPr>
        <p:graphicFrame>
          <p:nvGraphicFramePr>
            <p:cNvPr id="86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3465" y="1186"/>
            <a:ext cx="2252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3" name="Equation" r:id="rId6" imgW="1650960" imgH="253800" progId="Equation.3">
                    <p:embed/>
                  </p:oleObj>
                </mc:Choice>
                <mc:Fallback>
                  <p:oleObj name="Equation" r:id="rId6" imgW="1650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-82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1186"/>
                          <a:ext cx="2252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1863" y="739"/>
              <a:ext cx="871" cy="1030"/>
            </a:xfrm>
            <a:prstGeom prst="ellips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>
              <a:off x="2738" y="1274"/>
              <a:ext cx="682" cy="8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89" name="Group 12"/>
          <p:cNvGrpSpPr>
            <a:grpSpLocks/>
          </p:cNvGrpSpPr>
          <p:nvPr/>
        </p:nvGrpSpPr>
        <p:grpSpPr bwMode="auto">
          <a:xfrm>
            <a:off x="2568270" y="2290602"/>
            <a:ext cx="6173779" cy="1787186"/>
            <a:chOff x="1721" y="1571"/>
            <a:chExt cx="3995" cy="1183"/>
          </a:xfrm>
        </p:grpSpPr>
        <p:graphicFrame>
          <p:nvGraphicFramePr>
            <p:cNvPr id="90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465" y="1571"/>
            <a:ext cx="2251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4" name="Equation" r:id="rId8" imgW="1650960" imgH="228600" progId="Equation.3">
                    <p:embed/>
                  </p:oleObj>
                </mc:Choice>
                <mc:Fallback>
                  <p:oleObj name="Equation" r:id="rId8" imgW="1650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-8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1571"/>
                          <a:ext cx="2251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1721" y="1784"/>
              <a:ext cx="931" cy="970"/>
            </a:xfrm>
            <a:prstGeom prst="ellips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V="1">
              <a:off x="2649" y="1748"/>
              <a:ext cx="762" cy="559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93" name="Group 16"/>
          <p:cNvGrpSpPr>
            <a:grpSpLocks/>
          </p:cNvGrpSpPr>
          <p:nvPr/>
        </p:nvGrpSpPr>
        <p:grpSpPr bwMode="auto">
          <a:xfrm>
            <a:off x="7919511" y="1216554"/>
            <a:ext cx="862441" cy="1669770"/>
            <a:chOff x="5184" y="552"/>
            <a:chExt cx="576" cy="1152"/>
          </a:xfrm>
        </p:grpSpPr>
        <p:grpSp>
          <p:nvGrpSpPr>
            <p:cNvPr id="94" name="Group 17"/>
            <p:cNvGrpSpPr>
              <a:grpSpLocks/>
            </p:cNvGrpSpPr>
            <p:nvPr/>
          </p:nvGrpSpPr>
          <p:grpSpPr bwMode="auto">
            <a:xfrm>
              <a:off x="5208" y="552"/>
              <a:ext cx="552" cy="324"/>
              <a:chOff x="5208" y="552"/>
              <a:chExt cx="552" cy="324"/>
            </a:xfrm>
          </p:grpSpPr>
          <p:sp>
            <p:nvSpPr>
              <p:cNvPr id="101" name="Line 18"/>
              <p:cNvSpPr>
                <a:spLocks noChangeShapeType="1"/>
              </p:cNvSpPr>
              <p:nvPr/>
            </p:nvSpPr>
            <p:spPr bwMode="auto">
              <a:xfrm>
                <a:off x="5208" y="576"/>
                <a:ext cx="552" cy="300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H="1">
                <a:off x="5220" y="552"/>
                <a:ext cx="540" cy="324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95" name="Group 20"/>
            <p:cNvGrpSpPr>
              <a:grpSpLocks/>
            </p:cNvGrpSpPr>
            <p:nvPr/>
          </p:nvGrpSpPr>
          <p:grpSpPr bwMode="auto">
            <a:xfrm>
              <a:off x="5208" y="984"/>
              <a:ext cx="552" cy="324"/>
              <a:chOff x="5208" y="552"/>
              <a:chExt cx="552" cy="324"/>
            </a:xfrm>
          </p:grpSpPr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>
                <a:off x="5208" y="576"/>
                <a:ext cx="552" cy="300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H="1">
                <a:off x="5220" y="552"/>
                <a:ext cx="540" cy="324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96" name="Group 23"/>
            <p:cNvGrpSpPr>
              <a:grpSpLocks/>
            </p:cNvGrpSpPr>
            <p:nvPr/>
          </p:nvGrpSpPr>
          <p:grpSpPr bwMode="auto">
            <a:xfrm>
              <a:off x="5184" y="1380"/>
              <a:ext cx="552" cy="324"/>
              <a:chOff x="5208" y="552"/>
              <a:chExt cx="552" cy="324"/>
            </a:xfrm>
          </p:grpSpPr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5208" y="576"/>
                <a:ext cx="552" cy="300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 flipH="1">
                <a:off x="5220" y="552"/>
                <a:ext cx="540" cy="324"/>
              </a:xfrm>
              <a:prstGeom prst="line">
                <a:avLst/>
              </a:prstGeom>
              <a:noFill/>
              <a:ln w="28575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</p:grpSp>
      <p:graphicFrame>
        <p:nvGraphicFramePr>
          <p:cNvPr id="103" name="Object 26"/>
          <p:cNvGraphicFramePr>
            <a:graphicFrameLocks noChangeAspect="1"/>
          </p:cNvGraphicFramePr>
          <p:nvPr>
            <p:extLst/>
          </p:nvPr>
        </p:nvGraphicFramePr>
        <p:xfrm>
          <a:off x="3776568" y="4185468"/>
          <a:ext cx="514191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10" imgW="2933633" imgH="666885" progId="Equation.3">
                  <p:embed/>
                </p:oleObj>
              </mc:Choice>
              <mc:Fallback>
                <p:oleObj name="Equation" r:id="rId10" imgW="2933633" imgH="666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81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568" y="4185468"/>
                        <a:ext cx="5141913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27"/>
          <p:cNvGrpSpPr>
            <a:grpSpLocks/>
          </p:cNvGrpSpPr>
          <p:nvPr/>
        </p:nvGrpSpPr>
        <p:grpSpPr bwMode="auto">
          <a:xfrm>
            <a:off x="238542" y="74518"/>
            <a:ext cx="5077861" cy="4020403"/>
            <a:chOff x="532" y="210"/>
            <a:chExt cx="3099" cy="2661"/>
          </a:xfrm>
        </p:grpSpPr>
        <p:sp>
          <p:nvSpPr>
            <p:cNvPr id="105" name="Oval 28"/>
            <p:cNvSpPr>
              <a:spLocks noChangeArrowheads="1"/>
            </p:cNvSpPr>
            <p:nvPr/>
          </p:nvSpPr>
          <p:spPr bwMode="auto">
            <a:xfrm rot="5400000" flipV="1">
              <a:off x="1192" y="32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06" name="Oval 29"/>
            <p:cNvSpPr>
              <a:spLocks noChangeArrowheads="1"/>
            </p:cNvSpPr>
            <p:nvPr/>
          </p:nvSpPr>
          <p:spPr bwMode="auto">
            <a:xfrm rot="5400000" flipV="1">
              <a:off x="1214" y="38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07" name="Oval 30"/>
            <p:cNvSpPr>
              <a:spLocks noChangeArrowheads="1"/>
            </p:cNvSpPr>
            <p:nvPr/>
          </p:nvSpPr>
          <p:spPr bwMode="auto">
            <a:xfrm rot="5400000" flipV="1">
              <a:off x="942" y="66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08" name="Oval 31"/>
            <p:cNvSpPr>
              <a:spLocks noChangeArrowheads="1"/>
            </p:cNvSpPr>
            <p:nvPr/>
          </p:nvSpPr>
          <p:spPr bwMode="auto">
            <a:xfrm rot="5400000" flipV="1">
              <a:off x="1063" y="514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09" name="Oval 32"/>
            <p:cNvSpPr>
              <a:spLocks noChangeArrowheads="1"/>
            </p:cNvSpPr>
            <p:nvPr/>
          </p:nvSpPr>
          <p:spPr bwMode="auto">
            <a:xfrm rot="5400000" flipV="1">
              <a:off x="1060" y="45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 rot="5400000" flipV="1">
              <a:off x="999" y="55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1" name="Oval 34"/>
            <p:cNvSpPr>
              <a:spLocks noChangeArrowheads="1"/>
            </p:cNvSpPr>
            <p:nvPr/>
          </p:nvSpPr>
          <p:spPr bwMode="auto">
            <a:xfrm rot="5400000" flipV="1">
              <a:off x="967" y="58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2" name="Oval 35"/>
            <p:cNvSpPr>
              <a:spLocks noChangeArrowheads="1"/>
            </p:cNvSpPr>
            <p:nvPr/>
          </p:nvSpPr>
          <p:spPr bwMode="auto">
            <a:xfrm rot="5400000" flipV="1">
              <a:off x="1114" y="47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3" name="Oval 36"/>
            <p:cNvSpPr>
              <a:spLocks noChangeArrowheads="1"/>
            </p:cNvSpPr>
            <p:nvPr/>
          </p:nvSpPr>
          <p:spPr bwMode="auto">
            <a:xfrm rot="5400000" flipV="1">
              <a:off x="1064" y="514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4" name="Oval 37"/>
            <p:cNvSpPr>
              <a:spLocks noChangeArrowheads="1"/>
            </p:cNvSpPr>
            <p:nvPr/>
          </p:nvSpPr>
          <p:spPr bwMode="auto">
            <a:xfrm rot="5400000" flipV="1">
              <a:off x="1107" y="44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5" name="Oval 38"/>
            <p:cNvSpPr>
              <a:spLocks noChangeArrowheads="1"/>
            </p:cNvSpPr>
            <p:nvPr/>
          </p:nvSpPr>
          <p:spPr bwMode="auto">
            <a:xfrm rot="5400000" flipV="1">
              <a:off x="1128" y="37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6" name="Oval 39"/>
            <p:cNvSpPr>
              <a:spLocks noChangeArrowheads="1"/>
            </p:cNvSpPr>
            <p:nvPr/>
          </p:nvSpPr>
          <p:spPr bwMode="auto">
            <a:xfrm rot="5400000" flipV="1">
              <a:off x="1134" y="44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7" name="Oval 40"/>
            <p:cNvSpPr>
              <a:spLocks noChangeArrowheads="1"/>
            </p:cNvSpPr>
            <p:nvPr/>
          </p:nvSpPr>
          <p:spPr bwMode="auto">
            <a:xfrm rot="5400000" flipV="1">
              <a:off x="1155" y="40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8" name="Oval 41"/>
            <p:cNvSpPr>
              <a:spLocks noChangeArrowheads="1"/>
            </p:cNvSpPr>
            <p:nvPr/>
          </p:nvSpPr>
          <p:spPr bwMode="auto">
            <a:xfrm rot="5400000" flipV="1">
              <a:off x="1021" y="47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19" name="Oval 42"/>
            <p:cNvSpPr>
              <a:spLocks noChangeArrowheads="1"/>
            </p:cNvSpPr>
            <p:nvPr/>
          </p:nvSpPr>
          <p:spPr bwMode="auto">
            <a:xfrm rot="5400000" flipV="1">
              <a:off x="1029" y="52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0" name="Oval 43"/>
            <p:cNvSpPr>
              <a:spLocks noChangeArrowheads="1"/>
            </p:cNvSpPr>
            <p:nvPr/>
          </p:nvSpPr>
          <p:spPr bwMode="auto">
            <a:xfrm rot="5400000" flipV="1">
              <a:off x="1068" y="56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1" name="Oval 44"/>
            <p:cNvSpPr>
              <a:spLocks noChangeArrowheads="1"/>
            </p:cNvSpPr>
            <p:nvPr/>
          </p:nvSpPr>
          <p:spPr bwMode="auto">
            <a:xfrm rot="5400000" flipV="1">
              <a:off x="1032" y="54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2" name="Oval 45"/>
            <p:cNvSpPr>
              <a:spLocks noChangeArrowheads="1"/>
            </p:cNvSpPr>
            <p:nvPr/>
          </p:nvSpPr>
          <p:spPr bwMode="auto">
            <a:xfrm rot="5400000" flipV="1">
              <a:off x="1156" y="54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3" name="Oval 46"/>
            <p:cNvSpPr>
              <a:spLocks noChangeArrowheads="1"/>
            </p:cNvSpPr>
            <p:nvPr/>
          </p:nvSpPr>
          <p:spPr bwMode="auto">
            <a:xfrm rot="5400000" flipV="1">
              <a:off x="1029" y="53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4" name="Oval 47"/>
            <p:cNvSpPr>
              <a:spLocks noChangeArrowheads="1"/>
            </p:cNvSpPr>
            <p:nvPr/>
          </p:nvSpPr>
          <p:spPr bwMode="auto">
            <a:xfrm rot="5400000" flipV="1">
              <a:off x="958" y="48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25" name="Group 48"/>
            <p:cNvGrpSpPr>
              <a:grpSpLocks/>
            </p:cNvGrpSpPr>
            <p:nvPr/>
          </p:nvGrpSpPr>
          <p:grpSpPr bwMode="auto">
            <a:xfrm>
              <a:off x="602" y="210"/>
              <a:ext cx="766" cy="888"/>
              <a:chOff x="4546" y="410"/>
              <a:chExt cx="798" cy="888"/>
            </a:xfrm>
          </p:grpSpPr>
          <p:grpSp>
            <p:nvGrpSpPr>
              <p:cNvPr id="398" name="Group 49"/>
              <p:cNvGrpSpPr>
                <a:grpSpLocks/>
              </p:cNvGrpSpPr>
              <p:nvPr/>
            </p:nvGrpSpPr>
            <p:grpSpPr bwMode="auto">
              <a:xfrm rot="10800000">
                <a:off x="4843" y="983"/>
                <a:ext cx="414" cy="275"/>
                <a:chOff x="1297" y="794"/>
                <a:chExt cx="3117" cy="1033"/>
              </a:xfrm>
            </p:grpSpPr>
            <p:sp>
              <p:nvSpPr>
                <p:cNvPr id="405" name="Freeform 50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  <p:sp>
              <p:nvSpPr>
                <p:cNvPr id="406" name="Freeform 51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</p:grpSp>
          <p:grpSp>
            <p:nvGrpSpPr>
              <p:cNvPr id="399" name="Group 52"/>
              <p:cNvGrpSpPr>
                <a:grpSpLocks/>
              </p:cNvGrpSpPr>
              <p:nvPr/>
            </p:nvGrpSpPr>
            <p:grpSpPr bwMode="auto">
              <a:xfrm rot="-5400000">
                <a:off x="4467" y="613"/>
                <a:ext cx="438" cy="227"/>
                <a:chOff x="1297" y="794"/>
                <a:chExt cx="3117" cy="1033"/>
              </a:xfrm>
            </p:grpSpPr>
            <p:sp>
              <p:nvSpPr>
                <p:cNvPr id="403" name="Freeform 53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FF66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  <p:sp>
              <p:nvSpPr>
                <p:cNvPr id="404" name="Freeform 54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FF66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</p:grpSp>
          <p:sp>
            <p:nvSpPr>
              <p:cNvPr id="400" name="Rectangle 55"/>
              <p:cNvSpPr>
                <a:spLocks noChangeArrowheads="1"/>
              </p:cNvSpPr>
              <p:nvPr/>
            </p:nvSpPr>
            <p:spPr bwMode="auto">
              <a:xfrm>
                <a:off x="4807" y="478"/>
                <a:ext cx="454" cy="50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01" name="Line 56"/>
              <p:cNvSpPr>
                <a:spLocks noChangeShapeType="1"/>
              </p:cNvSpPr>
              <p:nvPr/>
            </p:nvSpPr>
            <p:spPr bwMode="auto">
              <a:xfrm flipV="1">
                <a:off x="5044" y="410"/>
                <a:ext cx="0" cy="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02" name="Line 57"/>
              <p:cNvSpPr>
                <a:spLocks noChangeShapeType="1"/>
              </p:cNvSpPr>
              <p:nvPr/>
            </p:nvSpPr>
            <p:spPr bwMode="auto">
              <a:xfrm>
                <a:off x="4546" y="722"/>
                <a:ext cx="7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26" name="Line 58"/>
            <p:cNvSpPr>
              <a:spLocks noChangeShapeType="1"/>
            </p:cNvSpPr>
            <p:nvPr/>
          </p:nvSpPr>
          <p:spPr bwMode="auto">
            <a:xfrm flipH="1">
              <a:off x="894" y="333"/>
              <a:ext cx="380" cy="389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27" name="Group 59"/>
            <p:cNvGrpSpPr>
              <a:grpSpLocks/>
            </p:cNvGrpSpPr>
            <p:nvPr/>
          </p:nvGrpSpPr>
          <p:grpSpPr bwMode="auto">
            <a:xfrm rot="10800000">
              <a:off x="1751" y="944"/>
              <a:ext cx="377" cy="275"/>
              <a:chOff x="1297" y="794"/>
              <a:chExt cx="3117" cy="1033"/>
            </a:xfrm>
          </p:grpSpPr>
          <p:sp>
            <p:nvSpPr>
              <p:cNvPr id="396" name="Freeform 60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97" name="Freeform 61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28" name="Rectangle 62"/>
            <p:cNvSpPr>
              <a:spLocks noChangeArrowheads="1"/>
            </p:cNvSpPr>
            <p:nvPr/>
          </p:nvSpPr>
          <p:spPr bwMode="auto">
            <a:xfrm>
              <a:off x="1719" y="535"/>
              <a:ext cx="41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29" name="Oval 63"/>
            <p:cNvSpPr>
              <a:spLocks noChangeArrowheads="1"/>
            </p:cNvSpPr>
            <p:nvPr/>
          </p:nvSpPr>
          <p:spPr bwMode="auto">
            <a:xfrm rot="5400000" flipV="1">
              <a:off x="2035" y="608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0" name="Oval 64"/>
            <p:cNvSpPr>
              <a:spLocks noChangeArrowheads="1"/>
            </p:cNvSpPr>
            <p:nvPr/>
          </p:nvSpPr>
          <p:spPr bwMode="auto">
            <a:xfrm rot="5400000" flipV="1">
              <a:off x="2017" y="62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1" name="Oval 65"/>
            <p:cNvSpPr>
              <a:spLocks noChangeArrowheads="1"/>
            </p:cNvSpPr>
            <p:nvPr/>
          </p:nvSpPr>
          <p:spPr bwMode="auto">
            <a:xfrm rot="5400000" flipV="1">
              <a:off x="1803" y="81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2" name="Oval 66"/>
            <p:cNvSpPr>
              <a:spLocks noChangeArrowheads="1"/>
            </p:cNvSpPr>
            <p:nvPr/>
          </p:nvSpPr>
          <p:spPr bwMode="auto">
            <a:xfrm rot="5400000" flipV="1">
              <a:off x="1902" y="70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3" name="Oval 67"/>
            <p:cNvSpPr>
              <a:spLocks noChangeArrowheads="1"/>
            </p:cNvSpPr>
            <p:nvPr/>
          </p:nvSpPr>
          <p:spPr bwMode="auto">
            <a:xfrm rot="5400000" flipV="1">
              <a:off x="1899" y="70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4" name="Oval 68"/>
            <p:cNvSpPr>
              <a:spLocks noChangeArrowheads="1"/>
            </p:cNvSpPr>
            <p:nvPr/>
          </p:nvSpPr>
          <p:spPr bwMode="auto">
            <a:xfrm rot="5400000" flipV="1">
              <a:off x="1843" y="773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5" name="Oval 69"/>
            <p:cNvSpPr>
              <a:spLocks noChangeArrowheads="1"/>
            </p:cNvSpPr>
            <p:nvPr/>
          </p:nvSpPr>
          <p:spPr bwMode="auto">
            <a:xfrm rot="5400000" flipV="1">
              <a:off x="1814" y="806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6" name="Oval 70"/>
            <p:cNvSpPr>
              <a:spLocks noChangeArrowheads="1"/>
            </p:cNvSpPr>
            <p:nvPr/>
          </p:nvSpPr>
          <p:spPr bwMode="auto">
            <a:xfrm rot="5400000" flipV="1">
              <a:off x="1948" y="70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7" name="Oval 71"/>
            <p:cNvSpPr>
              <a:spLocks noChangeArrowheads="1"/>
            </p:cNvSpPr>
            <p:nvPr/>
          </p:nvSpPr>
          <p:spPr bwMode="auto">
            <a:xfrm rot="5400000" flipV="1">
              <a:off x="1902" y="704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8" name="Oval 72"/>
            <p:cNvSpPr>
              <a:spLocks noChangeArrowheads="1"/>
            </p:cNvSpPr>
            <p:nvPr/>
          </p:nvSpPr>
          <p:spPr bwMode="auto">
            <a:xfrm rot="5400000" flipV="1">
              <a:off x="1942" y="70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9" name="Oval 73"/>
            <p:cNvSpPr>
              <a:spLocks noChangeArrowheads="1"/>
            </p:cNvSpPr>
            <p:nvPr/>
          </p:nvSpPr>
          <p:spPr bwMode="auto">
            <a:xfrm rot="5400000" flipV="1">
              <a:off x="1961" y="65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0" name="Oval 74"/>
            <p:cNvSpPr>
              <a:spLocks noChangeArrowheads="1"/>
            </p:cNvSpPr>
            <p:nvPr/>
          </p:nvSpPr>
          <p:spPr bwMode="auto">
            <a:xfrm rot="5400000" flipV="1">
              <a:off x="1966" y="711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1" name="Oval 75"/>
            <p:cNvSpPr>
              <a:spLocks noChangeArrowheads="1"/>
            </p:cNvSpPr>
            <p:nvPr/>
          </p:nvSpPr>
          <p:spPr bwMode="auto">
            <a:xfrm rot="5400000" flipV="1">
              <a:off x="1985" y="663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2" name="Oval 76"/>
            <p:cNvSpPr>
              <a:spLocks noChangeArrowheads="1"/>
            </p:cNvSpPr>
            <p:nvPr/>
          </p:nvSpPr>
          <p:spPr bwMode="auto">
            <a:xfrm rot="5400000" flipV="1">
              <a:off x="1863" y="729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3" name="Oval 77"/>
            <p:cNvSpPr>
              <a:spLocks noChangeArrowheads="1"/>
            </p:cNvSpPr>
            <p:nvPr/>
          </p:nvSpPr>
          <p:spPr bwMode="auto">
            <a:xfrm rot="5400000" flipV="1">
              <a:off x="1871" y="74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4" name="Oval 78"/>
            <p:cNvSpPr>
              <a:spLocks noChangeArrowheads="1"/>
            </p:cNvSpPr>
            <p:nvPr/>
          </p:nvSpPr>
          <p:spPr bwMode="auto">
            <a:xfrm rot="5400000" flipV="1">
              <a:off x="1906" y="741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5" name="Oval 79"/>
            <p:cNvSpPr>
              <a:spLocks noChangeArrowheads="1"/>
            </p:cNvSpPr>
            <p:nvPr/>
          </p:nvSpPr>
          <p:spPr bwMode="auto">
            <a:xfrm rot="5400000" flipV="1">
              <a:off x="1993" y="754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6" name="Oval 80"/>
            <p:cNvSpPr>
              <a:spLocks noChangeArrowheads="1"/>
            </p:cNvSpPr>
            <p:nvPr/>
          </p:nvSpPr>
          <p:spPr bwMode="auto">
            <a:xfrm rot="5400000" flipV="1">
              <a:off x="1986" y="689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7" name="Oval 81"/>
            <p:cNvSpPr>
              <a:spLocks noChangeArrowheads="1"/>
            </p:cNvSpPr>
            <p:nvPr/>
          </p:nvSpPr>
          <p:spPr bwMode="auto">
            <a:xfrm rot="5400000" flipV="1">
              <a:off x="1871" y="74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8" name="Oval 82"/>
            <p:cNvSpPr>
              <a:spLocks noChangeArrowheads="1"/>
            </p:cNvSpPr>
            <p:nvPr/>
          </p:nvSpPr>
          <p:spPr bwMode="auto">
            <a:xfrm rot="5400000" flipV="1">
              <a:off x="1806" y="780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9" name="Line 83"/>
            <p:cNvSpPr>
              <a:spLocks noChangeShapeType="1"/>
            </p:cNvSpPr>
            <p:nvPr/>
          </p:nvSpPr>
          <p:spPr bwMode="auto">
            <a:xfrm flipV="1">
              <a:off x="1934" y="473"/>
              <a:ext cx="0" cy="7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0" name="Line 84"/>
            <p:cNvSpPr>
              <a:spLocks noChangeShapeType="1"/>
            </p:cNvSpPr>
            <p:nvPr/>
          </p:nvSpPr>
          <p:spPr bwMode="auto">
            <a:xfrm flipH="1">
              <a:off x="1756" y="586"/>
              <a:ext cx="367" cy="299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51" name="Group 85"/>
            <p:cNvGrpSpPr>
              <a:grpSpLocks/>
            </p:cNvGrpSpPr>
            <p:nvPr/>
          </p:nvGrpSpPr>
          <p:grpSpPr bwMode="auto">
            <a:xfrm rot="-5400000">
              <a:off x="1388" y="599"/>
              <a:ext cx="358" cy="286"/>
              <a:chOff x="1297" y="794"/>
              <a:chExt cx="3117" cy="1033"/>
            </a:xfrm>
          </p:grpSpPr>
          <p:sp>
            <p:nvSpPr>
              <p:cNvPr id="394" name="Freeform 86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95" name="Freeform 87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52" name="Line 88"/>
            <p:cNvSpPr>
              <a:spLocks noChangeShapeType="1"/>
            </p:cNvSpPr>
            <p:nvPr/>
          </p:nvSpPr>
          <p:spPr bwMode="auto">
            <a:xfrm>
              <a:off x="1387" y="743"/>
              <a:ext cx="7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53" name="Group 89"/>
            <p:cNvGrpSpPr>
              <a:grpSpLocks/>
            </p:cNvGrpSpPr>
            <p:nvPr/>
          </p:nvGrpSpPr>
          <p:grpSpPr bwMode="auto">
            <a:xfrm rot="10800000">
              <a:off x="769" y="1828"/>
              <a:ext cx="400" cy="275"/>
              <a:chOff x="1297" y="794"/>
              <a:chExt cx="3117" cy="1033"/>
            </a:xfrm>
          </p:grpSpPr>
          <p:sp>
            <p:nvSpPr>
              <p:cNvPr id="392" name="Freeform 90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93" name="Freeform 91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54" name="Rectangle 92"/>
            <p:cNvSpPr>
              <a:spLocks noChangeArrowheads="1"/>
            </p:cNvSpPr>
            <p:nvPr/>
          </p:nvSpPr>
          <p:spPr bwMode="auto">
            <a:xfrm>
              <a:off x="734" y="1179"/>
              <a:ext cx="439" cy="6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5" name="Oval 93"/>
            <p:cNvSpPr>
              <a:spLocks noChangeArrowheads="1"/>
            </p:cNvSpPr>
            <p:nvPr/>
          </p:nvSpPr>
          <p:spPr bwMode="auto">
            <a:xfrm rot="5400000" flipV="1">
              <a:off x="1072" y="1286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6" name="Oval 94"/>
            <p:cNvSpPr>
              <a:spLocks noChangeArrowheads="1"/>
            </p:cNvSpPr>
            <p:nvPr/>
          </p:nvSpPr>
          <p:spPr bwMode="auto">
            <a:xfrm rot="5400000" flipV="1">
              <a:off x="1053" y="1301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7" name="Oval 95"/>
            <p:cNvSpPr>
              <a:spLocks noChangeArrowheads="1"/>
            </p:cNvSpPr>
            <p:nvPr/>
          </p:nvSpPr>
          <p:spPr bwMode="auto">
            <a:xfrm rot="5400000" flipV="1">
              <a:off x="825" y="1698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8" name="Oval 96"/>
            <p:cNvSpPr>
              <a:spLocks noChangeArrowheads="1"/>
            </p:cNvSpPr>
            <p:nvPr/>
          </p:nvSpPr>
          <p:spPr bwMode="auto">
            <a:xfrm rot="5400000" flipV="1">
              <a:off x="930" y="1454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9" name="Oval 97"/>
            <p:cNvSpPr>
              <a:spLocks noChangeArrowheads="1"/>
            </p:cNvSpPr>
            <p:nvPr/>
          </p:nvSpPr>
          <p:spPr bwMode="auto">
            <a:xfrm rot="5400000" flipV="1">
              <a:off x="898" y="1553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0" name="Oval 98"/>
            <p:cNvSpPr>
              <a:spLocks noChangeArrowheads="1"/>
            </p:cNvSpPr>
            <p:nvPr/>
          </p:nvSpPr>
          <p:spPr bwMode="auto">
            <a:xfrm rot="5400000" flipV="1">
              <a:off x="845" y="1625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1" name="Oval 99"/>
            <p:cNvSpPr>
              <a:spLocks noChangeArrowheads="1"/>
            </p:cNvSpPr>
            <p:nvPr/>
          </p:nvSpPr>
          <p:spPr bwMode="auto">
            <a:xfrm rot="5400000" flipV="1">
              <a:off x="785" y="1688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2" name="Oval 100"/>
            <p:cNvSpPr>
              <a:spLocks noChangeArrowheads="1"/>
            </p:cNvSpPr>
            <p:nvPr/>
          </p:nvSpPr>
          <p:spPr bwMode="auto">
            <a:xfrm rot="5400000" flipV="1">
              <a:off x="980" y="1455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3" name="Oval 101"/>
            <p:cNvSpPr>
              <a:spLocks noChangeArrowheads="1"/>
            </p:cNvSpPr>
            <p:nvPr/>
          </p:nvSpPr>
          <p:spPr bwMode="auto">
            <a:xfrm rot="5400000" flipV="1">
              <a:off x="1007" y="1412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4" name="Oval 102"/>
            <p:cNvSpPr>
              <a:spLocks noChangeArrowheads="1"/>
            </p:cNvSpPr>
            <p:nvPr/>
          </p:nvSpPr>
          <p:spPr bwMode="auto">
            <a:xfrm rot="5400000" flipV="1">
              <a:off x="973" y="1455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5" name="Oval 103"/>
            <p:cNvSpPr>
              <a:spLocks noChangeArrowheads="1"/>
            </p:cNvSpPr>
            <p:nvPr/>
          </p:nvSpPr>
          <p:spPr bwMode="auto">
            <a:xfrm rot="5400000" flipV="1">
              <a:off x="993" y="1335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6" name="Oval 104"/>
            <p:cNvSpPr>
              <a:spLocks noChangeArrowheads="1"/>
            </p:cNvSpPr>
            <p:nvPr/>
          </p:nvSpPr>
          <p:spPr bwMode="auto">
            <a:xfrm rot="5400000" flipV="1">
              <a:off x="860" y="1563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7" name="Oval 105"/>
            <p:cNvSpPr>
              <a:spLocks noChangeArrowheads="1"/>
            </p:cNvSpPr>
            <p:nvPr/>
          </p:nvSpPr>
          <p:spPr bwMode="auto">
            <a:xfrm rot="5400000" flipV="1">
              <a:off x="1019" y="1341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8" name="Oval 106"/>
            <p:cNvSpPr>
              <a:spLocks noChangeArrowheads="1"/>
            </p:cNvSpPr>
            <p:nvPr/>
          </p:nvSpPr>
          <p:spPr bwMode="auto">
            <a:xfrm rot="5400000" flipV="1">
              <a:off x="936" y="1527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69" name="Oval 107"/>
            <p:cNvSpPr>
              <a:spLocks noChangeArrowheads="1"/>
            </p:cNvSpPr>
            <p:nvPr/>
          </p:nvSpPr>
          <p:spPr bwMode="auto">
            <a:xfrm rot="5400000" flipV="1">
              <a:off x="897" y="1496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0" name="Oval 108"/>
            <p:cNvSpPr>
              <a:spLocks noChangeArrowheads="1"/>
            </p:cNvSpPr>
            <p:nvPr/>
          </p:nvSpPr>
          <p:spPr bwMode="auto">
            <a:xfrm rot="5400000" flipV="1">
              <a:off x="935" y="1491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1" name="Oval 109"/>
            <p:cNvSpPr>
              <a:spLocks noChangeArrowheads="1"/>
            </p:cNvSpPr>
            <p:nvPr/>
          </p:nvSpPr>
          <p:spPr bwMode="auto">
            <a:xfrm rot="5400000" flipV="1">
              <a:off x="1098" y="1216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2" name="Oval 110"/>
            <p:cNvSpPr>
              <a:spLocks noChangeArrowheads="1"/>
            </p:cNvSpPr>
            <p:nvPr/>
          </p:nvSpPr>
          <p:spPr bwMode="auto">
            <a:xfrm rot="5400000" flipV="1">
              <a:off x="1020" y="1367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3" name="Oval 111"/>
            <p:cNvSpPr>
              <a:spLocks noChangeArrowheads="1"/>
            </p:cNvSpPr>
            <p:nvPr/>
          </p:nvSpPr>
          <p:spPr bwMode="auto">
            <a:xfrm rot="5400000" flipV="1">
              <a:off x="955" y="1500"/>
              <a:ext cx="5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4" name="Oval 112"/>
            <p:cNvSpPr>
              <a:spLocks noChangeArrowheads="1"/>
            </p:cNvSpPr>
            <p:nvPr/>
          </p:nvSpPr>
          <p:spPr bwMode="auto">
            <a:xfrm rot="5400000" flipV="1">
              <a:off x="829" y="1662"/>
              <a:ext cx="5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5" name="Line 113"/>
            <p:cNvSpPr>
              <a:spLocks noChangeShapeType="1"/>
            </p:cNvSpPr>
            <p:nvPr/>
          </p:nvSpPr>
          <p:spPr bwMode="auto">
            <a:xfrm flipV="1">
              <a:off x="963" y="1111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6" name="Line 114"/>
            <p:cNvSpPr>
              <a:spLocks noChangeShapeType="1"/>
            </p:cNvSpPr>
            <p:nvPr/>
          </p:nvSpPr>
          <p:spPr bwMode="auto">
            <a:xfrm flipH="1">
              <a:off x="768" y="1248"/>
              <a:ext cx="373" cy="521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77" name="Line 115"/>
            <p:cNvSpPr>
              <a:spLocks noChangeShapeType="1"/>
            </p:cNvSpPr>
            <p:nvPr/>
          </p:nvSpPr>
          <p:spPr bwMode="auto">
            <a:xfrm>
              <a:off x="532" y="1513"/>
              <a:ext cx="6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178" name="Group 116"/>
            <p:cNvGrpSpPr>
              <a:grpSpLocks/>
            </p:cNvGrpSpPr>
            <p:nvPr/>
          </p:nvGrpSpPr>
          <p:grpSpPr bwMode="auto">
            <a:xfrm rot="-5400000">
              <a:off x="368" y="1435"/>
              <a:ext cx="558" cy="150"/>
              <a:chOff x="1297" y="794"/>
              <a:chExt cx="3117" cy="1033"/>
            </a:xfrm>
          </p:grpSpPr>
          <p:sp>
            <p:nvSpPr>
              <p:cNvPr id="390" name="Freeform 117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66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91" name="Freeform 118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66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179" name="Group 119"/>
            <p:cNvGrpSpPr>
              <a:grpSpLocks/>
            </p:cNvGrpSpPr>
            <p:nvPr/>
          </p:nvGrpSpPr>
          <p:grpSpPr bwMode="auto">
            <a:xfrm rot="10800000">
              <a:off x="1717" y="1892"/>
              <a:ext cx="380" cy="275"/>
              <a:chOff x="1297" y="794"/>
              <a:chExt cx="3117" cy="1033"/>
            </a:xfrm>
          </p:grpSpPr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180" name="Rectangle 122"/>
            <p:cNvSpPr>
              <a:spLocks noChangeArrowheads="1"/>
            </p:cNvSpPr>
            <p:nvPr/>
          </p:nvSpPr>
          <p:spPr bwMode="auto">
            <a:xfrm>
              <a:off x="1684" y="1535"/>
              <a:ext cx="41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1" name="Oval 123"/>
            <p:cNvSpPr>
              <a:spLocks noChangeArrowheads="1"/>
            </p:cNvSpPr>
            <p:nvPr/>
          </p:nvSpPr>
          <p:spPr bwMode="auto">
            <a:xfrm rot="5400000" flipV="1">
              <a:off x="1932" y="174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2" name="Oval 124"/>
            <p:cNvSpPr>
              <a:spLocks noChangeArrowheads="1"/>
            </p:cNvSpPr>
            <p:nvPr/>
          </p:nvSpPr>
          <p:spPr bwMode="auto">
            <a:xfrm rot="5400000" flipV="1">
              <a:off x="1952" y="1571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3" name="Oval 125"/>
            <p:cNvSpPr>
              <a:spLocks noChangeArrowheads="1"/>
            </p:cNvSpPr>
            <p:nvPr/>
          </p:nvSpPr>
          <p:spPr bwMode="auto">
            <a:xfrm rot="5400000" flipV="1">
              <a:off x="2024" y="175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4" name="Oval 126"/>
            <p:cNvSpPr>
              <a:spLocks noChangeArrowheads="1"/>
            </p:cNvSpPr>
            <p:nvPr/>
          </p:nvSpPr>
          <p:spPr bwMode="auto">
            <a:xfrm rot="5400000" flipV="1">
              <a:off x="1726" y="177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5" name="Oval 127"/>
            <p:cNvSpPr>
              <a:spLocks noChangeArrowheads="1"/>
            </p:cNvSpPr>
            <p:nvPr/>
          </p:nvSpPr>
          <p:spPr bwMode="auto">
            <a:xfrm rot="5400000" flipV="1">
              <a:off x="1795" y="167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6" name="Oval 128"/>
            <p:cNvSpPr>
              <a:spLocks noChangeArrowheads="1"/>
            </p:cNvSpPr>
            <p:nvPr/>
          </p:nvSpPr>
          <p:spPr bwMode="auto">
            <a:xfrm rot="5400000" flipV="1">
              <a:off x="1882" y="162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7" name="Oval 129"/>
            <p:cNvSpPr>
              <a:spLocks noChangeArrowheads="1"/>
            </p:cNvSpPr>
            <p:nvPr/>
          </p:nvSpPr>
          <p:spPr bwMode="auto">
            <a:xfrm rot="5400000" flipV="1">
              <a:off x="1737" y="173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8" name="Oval 130"/>
            <p:cNvSpPr>
              <a:spLocks noChangeArrowheads="1"/>
            </p:cNvSpPr>
            <p:nvPr/>
          </p:nvSpPr>
          <p:spPr bwMode="auto">
            <a:xfrm rot="5400000" flipV="1">
              <a:off x="1861" y="170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89" name="Oval 131"/>
            <p:cNvSpPr>
              <a:spLocks noChangeArrowheads="1"/>
            </p:cNvSpPr>
            <p:nvPr/>
          </p:nvSpPr>
          <p:spPr bwMode="auto">
            <a:xfrm rot="5400000" flipV="1">
              <a:off x="1710" y="1706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0" name="Oval 132"/>
            <p:cNvSpPr>
              <a:spLocks noChangeArrowheads="1"/>
            </p:cNvSpPr>
            <p:nvPr/>
          </p:nvSpPr>
          <p:spPr bwMode="auto">
            <a:xfrm rot="5400000" flipV="1">
              <a:off x="1931" y="170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1" name="Oval 133"/>
            <p:cNvSpPr>
              <a:spLocks noChangeArrowheads="1"/>
            </p:cNvSpPr>
            <p:nvPr/>
          </p:nvSpPr>
          <p:spPr bwMode="auto">
            <a:xfrm rot="5400000" flipV="1">
              <a:off x="1989" y="153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2" name="Oval 134"/>
            <p:cNvSpPr>
              <a:spLocks noChangeArrowheads="1"/>
            </p:cNvSpPr>
            <p:nvPr/>
          </p:nvSpPr>
          <p:spPr bwMode="auto">
            <a:xfrm rot="5400000" flipV="1">
              <a:off x="1742" y="180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3" name="Oval 135"/>
            <p:cNvSpPr>
              <a:spLocks noChangeArrowheads="1"/>
            </p:cNvSpPr>
            <p:nvPr/>
          </p:nvSpPr>
          <p:spPr bwMode="auto">
            <a:xfrm rot="5400000" flipV="1">
              <a:off x="1823" y="179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4" name="Oval 136"/>
            <p:cNvSpPr>
              <a:spLocks noChangeArrowheads="1"/>
            </p:cNvSpPr>
            <p:nvPr/>
          </p:nvSpPr>
          <p:spPr bwMode="auto">
            <a:xfrm rot="5400000" flipV="1">
              <a:off x="1924" y="162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5" name="Oval 137"/>
            <p:cNvSpPr>
              <a:spLocks noChangeArrowheads="1"/>
            </p:cNvSpPr>
            <p:nvPr/>
          </p:nvSpPr>
          <p:spPr bwMode="auto">
            <a:xfrm rot="5400000" flipV="1">
              <a:off x="1832" y="167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6" name="Oval 138"/>
            <p:cNvSpPr>
              <a:spLocks noChangeArrowheads="1"/>
            </p:cNvSpPr>
            <p:nvPr/>
          </p:nvSpPr>
          <p:spPr bwMode="auto">
            <a:xfrm rot="5400000" flipV="1">
              <a:off x="1995" y="164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7" name="Oval 139"/>
            <p:cNvSpPr>
              <a:spLocks noChangeArrowheads="1"/>
            </p:cNvSpPr>
            <p:nvPr/>
          </p:nvSpPr>
          <p:spPr bwMode="auto">
            <a:xfrm rot="5400000" flipV="1">
              <a:off x="1879" y="168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8" name="Oval 140"/>
            <p:cNvSpPr>
              <a:spLocks noChangeArrowheads="1"/>
            </p:cNvSpPr>
            <p:nvPr/>
          </p:nvSpPr>
          <p:spPr bwMode="auto">
            <a:xfrm rot="5400000" flipV="1">
              <a:off x="1833" y="161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99" name="Oval 141"/>
            <p:cNvSpPr>
              <a:spLocks noChangeArrowheads="1"/>
            </p:cNvSpPr>
            <p:nvPr/>
          </p:nvSpPr>
          <p:spPr bwMode="auto">
            <a:xfrm rot="5400000" flipV="1">
              <a:off x="1849" y="170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0" name="Oval 142"/>
            <p:cNvSpPr>
              <a:spLocks noChangeArrowheads="1"/>
            </p:cNvSpPr>
            <p:nvPr/>
          </p:nvSpPr>
          <p:spPr bwMode="auto">
            <a:xfrm rot="5400000" flipV="1">
              <a:off x="1811" y="170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1" name="Line 143"/>
            <p:cNvSpPr>
              <a:spLocks noChangeShapeType="1"/>
            </p:cNvSpPr>
            <p:nvPr/>
          </p:nvSpPr>
          <p:spPr bwMode="auto">
            <a:xfrm flipV="1">
              <a:off x="1901" y="1349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2" name="Line 144"/>
            <p:cNvSpPr>
              <a:spLocks noChangeShapeType="1"/>
            </p:cNvSpPr>
            <p:nvPr/>
          </p:nvSpPr>
          <p:spPr bwMode="auto">
            <a:xfrm flipH="1">
              <a:off x="1711" y="1606"/>
              <a:ext cx="365" cy="209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3" name="Line 145"/>
            <p:cNvSpPr>
              <a:spLocks noChangeShapeType="1"/>
            </p:cNvSpPr>
            <p:nvPr/>
          </p:nvSpPr>
          <p:spPr bwMode="auto">
            <a:xfrm>
              <a:off x="1224" y="1713"/>
              <a:ext cx="9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04" name="Group 146"/>
            <p:cNvGrpSpPr>
              <a:grpSpLocks/>
            </p:cNvGrpSpPr>
            <p:nvPr/>
          </p:nvGrpSpPr>
          <p:grpSpPr bwMode="auto">
            <a:xfrm rot="-5400000">
              <a:off x="1333" y="1530"/>
              <a:ext cx="308" cy="374"/>
              <a:chOff x="1297" y="794"/>
              <a:chExt cx="3117" cy="1033"/>
            </a:xfrm>
          </p:grpSpPr>
          <p:sp>
            <p:nvSpPr>
              <p:cNvPr id="386" name="Freeform 147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87" name="Freeform 148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05" name="Oval 149"/>
            <p:cNvSpPr>
              <a:spLocks noChangeArrowheads="1"/>
            </p:cNvSpPr>
            <p:nvPr/>
          </p:nvSpPr>
          <p:spPr bwMode="auto">
            <a:xfrm rot="5400000" flipV="1">
              <a:off x="2572" y="2074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6" name="Oval 150"/>
            <p:cNvSpPr>
              <a:spLocks noChangeArrowheads="1"/>
            </p:cNvSpPr>
            <p:nvPr/>
          </p:nvSpPr>
          <p:spPr bwMode="auto">
            <a:xfrm rot="5400000" flipV="1">
              <a:off x="2577" y="208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7" name="Oval 151"/>
            <p:cNvSpPr>
              <a:spLocks noChangeArrowheads="1"/>
            </p:cNvSpPr>
            <p:nvPr/>
          </p:nvSpPr>
          <p:spPr bwMode="auto">
            <a:xfrm rot="5400000" flipV="1">
              <a:off x="2322" y="2404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8" name="Oval 152"/>
            <p:cNvSpPr>
              <a:spLocks noChangeArrowheads="1"/>
            </p:cNvSpPr>
            <p:nvPr/>
          </p:nvSpPr>
          <p:spPr bwMode="auto">
            <a:xfrm rot="5400000" flipV="1">
              <a:off x="2443" y="226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09" name="Oval 153"/>
            <p:cNvSpPr>
              <a:spLocks noChangeArrowheads="1"/>
            </p:cNvSpPr>
            <p:nvPr/>
          </p:nvSpPr>
          <p:spPr bwMode="auto">
            <a:xfrm rot="5400000" flipV="1">
              <a:off x="2440" y="220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0" name="Oval 154"/>
            <p:cNvSpPr>
              <a:spLocks noChangeArrowheads="1"/>
            </p:cNvSpPr>
            <p:nvPr/>
          </p:nvSpPr>
          <p:spPr bwMode="auto">
            <a:xfrm rot="5400000" flipV="1">
              <a:off x="2379" y="230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1" name="Oval 155"/>
            <p:cNvSpPr>
              <a:spLocks noChangeArrowheads="1"/>
            </p:cNvSpPr>
            <p:nvPr/>
          </p:nvSpPr>
          <p:spPr bwMode="auto">
            <a:xfrm rot="5400000" flipV="1">
              <a:off x="2347" y="233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2" name="Oval 156"/>
            <p:cNvSpPr>
              <a:spLocks noChangeArrowheads="1"/>
            </p:cNvSpPr>
            <p:nvPr/>
          </p:nvSpPr>
          <p:spPr bwMode="auto">
            <a:xfrm rot="5400000" flipV="1">
              <a:off x="2494" y="222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3" name="Oval 157"/>
            <p:cNvSpPr>
              <a:spLocks noChangeArrowheads="1"/>
            </p:cNvSpPr>
            <p:nvPr/>
          </p:nvSpPr>
          <p:spPr bwMode="auto">
            <a:xfrm rot="5400000" flipV="1">
              <a:off x="2444" y="226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4" name="Oval 158"/>
            <p:cNvSpPr>
              <a:spLocks noChangeArrowheads="1"/>
            </p:cNvSpPr>
            <p:nvPr/>
          </p:nvSpPr>
          <p:spPr bwMode="auto">
            <a:xfrm rot="5400000" flipV="1">
              <a:off x="2487" y="219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5" name="Oval 159"/>
            <p:cNvSpPr>
              <a:spLocks noChangeArrowheads="1"/>
            </p:cNvSpPr>
            <p:nvPr/>
          </p:nvSpPr>
          <p:spPr bwMode="auto">
            <a:xfrm rot="5400000" flipV="1">
              <a:off x="2508" y="214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6" name="Oval 160"/>
            <p:cNvSpPr>
              <a:spLocks noChangeArrowheads="1"/>
            </p:cNvSpPr>
            <p:nvPr/>
          </p:nvSpPr>
          <p:spPr bwMode="auto">
            <a:xfrm rot="5400000" flipV="1">
              <a:off x="2514" y="220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7" name="Oval 161"/>
            <p:cNvSpPr>
              <a:spLocks noChangeArrowheads="1"/>
            </p:cNvSpPr>
            <p:nvPr/>
          </p:nvSpPr>
          <p:spPr bwMode="auto">
            <a:xfrm rot="5400000" flipV="1">
              <a:off x="2535" y="215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8" name="Oval 162"/>
            <p:cNvSpPr>
              <a:spLocks noChangeArrowheads="1"/>
            </p:cNvSpPr>
            <p:nvPr/>
          </p:nvSpPr>
          <p:spPr bwMode="auto">
            <a:xfrm rot="5400000" flipV="1">
              <a:off x="2401" y="223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19" name="Oval 163"/>
            <p:cNvSpPr>
              <a:spLocks noChangeArrowheads="1"/>
            </p:cNvSpPr>
            <p:nvPr/>
          </p:nvSpPr>
          <p:spPr bwMode="auto">
            <a:xfrm rot="5400000" flipV="1">
              <a:off x="2409" y="227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0" name="Oval 164"/>
            <p:cNvSpPr>
              <a:spLocks noChangeArrowheads="1"/>
            </p:cNvSpPr>
            <p:nvPr/>
          </p:nvSpPr>
          <p:spPr bwMode="auto">
            <a:xfrm rot="5400000" flipV="1">
              <a:off x="2277" y="242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1" name="Oval 165"/>
            <p:cNvSpPr>
              <a:spLocks noChangeArrowheads="1"/>
            </p:cNvSpPr>
            <p:nvPr/>
          </p:nvSpPr>
          <p:spPr bwMode="auto">
            <a:xfrm rot="5400000" flipV="1">
              <a:off x="2412" y="229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2" name="Oval 166"/>
            <p:cNvSpPr>
              <a:spLocks noChangeArrowheads="1"/>
            </p:cNvSpPr>
            <p:nvPr/>
          </p:nvSpPr>
          <p:spPr bwMode="auto">
            <a:xfrm rot="5400000" flipV="1">
              <a:off x="2422" y="224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3" name="Oval 167"/>
            <p:cNvSpPr>
              <a:spLocks noChangeArrowheads="1"/>
            </p:cNvSpPr>
            <p:nvPr/>
          </p:nvSpPr>
          <p:spPr bwMode="auto">
            <a:xfrm rot="5400000" flipV="1">
              <a:off x="2409" y="228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4" name="Oval 168"/>
            <p:cNvSpPr>
              <a:spLocks noChangeArrowheads="1"/>
            </p:cNvSpPr>
            <p:nvPr/>
          </p:nvSpPr>
          <p:spPr bwMode="auto">
            <a:xfrm rot="5400000" flipV="1">
              <a:off x="2354" y="237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25" name="Group 169"/>
            <p:cNvGrpSpPr>
              <a:grpSpLocks/>
            </p:cNvGrpSpPr>
            <p:nvPr/>
          </p:nvGrpSpPr>
          <p:grpSpPr bwMode="auto">
            <a:xfrm rot="10800000">
              <a:off x="2267" y="2535"/>
              <a:ext cx="397" cy="275"/>
              <a:chOff x="1297" y="794"/>
              <a:chExt cx="3117" cy="1033"/>
            </a:xfrm>
          </p:grpSpPr>
          <p:sp>
            <p:nvSpPr>
              <p:cNvPr id="384" name="Freeform 170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85" name="Freeform 171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226" name="Group 172"/>
            <p:cNvGrpSpPr>
              <a:grpSpLocks/>
            </p:cNvGrpSpPr>
            <p:nvPr/>
          </p:nvGrpSpPr>
          <p:grpSpPr bwMode="auto">
            <a:xfrm rot="-5400000">
              <a:off x="1897" y="2170"/>
              <a:ext cx="438" cy="218"/>
              <a:chOff x="1297" y="794"/>
              <a:chExt cx="3117" cy="1033"/>
            </a:xfrm>
          </p:grpSpPr>
          <p:sp>
            <p:nvSpPr>
              <p:cNvPr id="382" name="Freeform 173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99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83" name="Freeform 174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99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27" name="Rectangle 175"/>
            <p:cNvSpPr>
              <a:spLocks noChangeArrowheads="1"/>
            </p:cNvSpPr>
            <p:nvPr/>
          </p:nvSpPr>
          <p:spPr bwMode="auto">
            <a:xfrm>
              <a:off x="2233" y="2030"/>
              <a:ext cx="435" cy="5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8" name="Line 176"/>
            <p:cNvSpPr>
              <a:spLocks noChangeShapeType="1"/>
            </p:cNvSpPr>
            <p:nvPr/>
          </p:nvSpPr>
          <p:spPr bwMode="auto">
            <a:xfrm flipV="1">
              <a:off x="2460" y="1962"/>
              <a:ext cx="0" cy="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9" name="Line 177"/>
            <p:cNvSpPr>
              <a:spLocks noChangeShapeType="1"/>
            </p:cNvSpPr>
            <p:nvPr/>
          </p:nvSpPr>
          <p:spPr bwMode="auto">
            <a:xfrm>
              <a:off x="1982" y="2274"/>
              <a:ext cx="7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0" name="Line 178"/>
            <p:cNvSpPr>
              <a:spLocks noChangeShapeType="1"/>
            </p:cNvSpPr>
            <p:nvPr/>
          </p:nvSpPr>
          <p:spPr bwMode="auto">
            <a:xfrm flipH="1">
              <a:off x="2274" y="2053"/>
              <a:ext cx="380" cy="453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31" name="Group 179"/>
            <p:cNvGrpSpPr>
              <a:grpSpLocks/>
            </p:cNvGrpSpPr>
            <p:nvPr/>
          </p:nvGrpSpPr>
          <p:grpSpPr bwMode="auto">
            <a:xfrm rot="10800000">
              <a:off x="2673" y="753"/>
              <a:ext cx="380" cy="275"/>
              <a:chOff x="1297" y="794"/>
              <a:chExt cx="3117" cy="1033"/>
            </a:xfrm>
          </p:grpSpPr>
          <p:sp>
            <p:nvSpPr>
              <p:cNvPr id="380" name="Freeform 180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81" name="Freeform 181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32" name="Rectangle 182"/>
            <p:cNvSpPr>
              <a:spLocks noChangeArrowheads="1"/>
            </p:cNvSpPr>
            <p:nvPr/>
          </p:nvSpPr>
          <p:spPr bwMode="auto">
            <a:xfrm>
              <a:off x="2640" y="266"/>
              <a:ext cx="416" cy="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3" name="Oval 183"/>
            <p:cNvSpPr>
              <a:spLocks noChangeArrowheads="1"/>
            </p:cNvSpPr>
            <p:nvPr/>
          </p:nvSpPr>
          <p:spPr bwMode="auto">
            <a:xfrm rot="5400000" flipV="1">
              <a:off x="2888" y="56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4" name="Oval 184"/>
            <p:cNvSpPr>
              <a:spLocks noChangeArrowheads="1"/>
            </p:cNvSpPr>
            <p:nvPr/>
          </p:nvSpPr>
          <p:spPr bwMode="auto">
            <a:xfrm rot="5400000" flipV="1">
              <a:off x="2908" y="384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5" name="Oval 185"/>
            <p:cNvSpPr>
              <a:spLocks noChangeArrowheads="1"/>
            </p:cNvSpPr>
            <p:nvPr/>
          </p:nvSpPr>
          <p:spPr bwMode="auto">
            <a:xfrm rot="5400000" flipV="1">
              <a:off x="2907" y="40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6" name="Oval 186"/>
            <p:cNvSpPr>
              <a:spLocks noChangeArrowheads="1"/>
            </p:cNvSpPr>
            <p:nvPr/>
          </p:nvSpPr>
          <p:spPr bwMode="auto">
            <a:xfrm rot="5400000" flipV="1">
              <a:off x="2682" y="59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7" name="Oval 187"/>
            <p:cNvSpPr>
              <a:spLocks noChangeArrowheads="1"/>
            </p:cNvSpPr>
            <p:nvPr/>
          </p:nvSpPr>
          <p:spPr bwMode="auto">
            <a:xfrm rot="5400000" flipV="1">
              <a:off x="2751" y="48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8" name="Oval 188"/>
            <p:cNvSpPr>
              <a:spLocks noChangeArrowheads="1"/>
            </p:cNvSpPr>
            <p:nvPr/>
          </p:nvSpPr>
          <p:spPr bwMode="auto">
            <a:xfrm rot="5400000" flipV="1">
              <a:off x="2838" y="43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39" name="Oval 189"/>
            <p:cNvSpPr>
              <a:spLocks noChangeArrowheads="1"/>
            </p:cNvSpPr>
            <p:nvPr/>
          </p:nvSpPr>
          <p:spPr bwMode="auto">
            <a:xfrm rot="5400000" flipV="1">
              <a:off x="2693" y="54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0" name="Oval 190"/>
            <p:cNvSpPr>
              <a:spLocks noChangeArrowheads="1"/>
            </p:cNvSpPr>
            <p:nvPr/>
          </p:nvSpPr>
          <p:spPr bwMode="auto">
            <a:xfrm rot="5400000" flipV="1">
              <a:off x="2817" y="51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1" name="Oval 191"/>
            <p:cNvSpPr>
              <a:spLocks noChangeArrowheads="1"/>
            </p:cNvSpPr>
            <p:nvPr/>
          </p:nvSpPr>
          <p:spPr bwMode="auto">
            <a:xfrm rot="5400000" flipV="1">
              <a:off x="2666" y="519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2" name="Oval 192"/>
            <p:cNvSpPr>
              <a:spLocks noChangeArrowheads="1"/>
            </p:cNvSpPr>
            <p:nvPr/>
          </p:nvSpPr>
          <p:spPr bwMode="auto">
            <a:xfrm rot="5400000" flipV="1">
              <a:off x="2887" y="51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3" name="Oval 193"/>
            <p:cNvSpPr>
              <a:spLocks noChangeArrowheads="1"/>
            </p:cNvSpPr>
            <p:nvPr/>
          </p:nvSpPr>
          <p:spPr bwMode="auto">
            <a:xfrm rot="5400000" flipV="1">
              <a:off x="2945" y="351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4" name="Oval 194"/>
            <p:cNvSpPr>
              <a:spLocks noChangeArrowheads="1"/>
            </p:cNvSpPr>
            <p:nvPr/>
          </p:nvSpPr>
          <p:spPr bwMode="auto">
            <a:xfrm rot="5400000" flipV="1">
              <a:off x="2698" y="61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5" name="Oval 195"/>
            <p:cNvSpPr>
              <a:spLocks noChangeArrowheads="1"/>
            </p:cNvSpPr>
            <p:nvPr/>
          </p:nvSpPr>
          <p:spPr bwMode="auto">
            <a:xfrm rot="5400000" flipV="1">
              <a:off x="2909" y="64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6" name="Oval 196"/>
            <p:cNvSpPr>
              <a:spLocks noChangeArrowheads="1"/>
            </p:cNvSpPr>
            <p:nvPr/>
          </p:nvSpPr>
          <p:spPr bwMode="auto">
            <a:xfrm rot="5400000" flipV="1">
              <a:off x="2880" y="441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7" name="Oval 197"/>
            <p:cNvSpPr>
              <a:spLocks noChangeArrowheads="1"/>
            </p:cNvSpPr>
            <p:nvPr/>
          </p:nvSpPr>
          <p:spPr bwMode="auto">
            <a:xfrm rot="5400000" flipV="1">
              <a:off x="2788" y="48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" name="Oval 198"/>
            <p:cNvSpPr>
              <a:spLocks noChangeArrowheads="1"/>
            </p:cNvSpPr>
            <p:nvPr/>
          </p:nvSpPr>
          <p:spPr bwMode="auto">
            <a:xfrm rot="5400000" flipV="1">
              <a:off x="2918" y="291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9" name="Oval 199"/>
            <p:cNvSpPr>
              <a:spLocks noChangeArrowheads="1"/>
            </p:cNvSpPr>
            <p:nvPr/>
          </p:nvSpPr>
          <p:spPr bwMode="auto">
            <a:xfrm rot="5400000" flipV="1">
              <a:off x="2835" y="49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0" name="Oval 200"/>
            <p:cNvSpPr>
              <a:spLocks noChangeArrowheads="1"/>
            </p:cNvSpPr>
            <p:nvPr/>
          </p:nvSpPr>
          <p:spPr bwMode="auto">
            <a:xfrm rot="5400000" flipV="1">
              <a:off x="2789" y="431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1" name="Oval 201"/>
            <p:cNvSpPr>
              <a:spLocks noChangeArrowheads="1"/>
            </p:cNvSpPr>
            <p:nvPr/>
          </p:nvSpPr>
          <p:spPr bwMode="auto">
            <a:xfrm rot="5400000" flipV="1">
              <a:off x="2805" y="51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2" name="Oval 202"/>
            <p:cNvSpPr>
              <a:spLocks noChangeArrowheads="1"/>
            </p:cNvSpPr>
            <p:nvPr/>
          </p:nvSpPr>
          <p:spPr bwMode="auto">
            <a:xfrm rot="5400000" flipV="1">
              <a:off x="2767" y="51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3" name="Line 203"/>
            <p:cNvSpPr>
              <a:spLocks noChangeShapeType="1"/>
            </p:cNvSpPr>
            <p:nvPr/>
          </p:nvSpPr>
          <p:spPr bwMode="auto">
            <a:xfrm flipV="1">
              <a:off x="2857" y="210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4" name="Line 204"/>
            <p:cNvSpPr>
              <a:spLocks noChangeShapeType="1"/>
            </p:cNvSpPr>
            <p:nvPr/>
          </p:nvSpPr>
          <p:spPr bwMode="auto">
            <a:xfrm flipH="1">
              <a:off x="2667" y="395"/>
              <a:ext cx="365" cy="209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55" name="Line 205"/>
            <p:cNvSpPr>
              <a:spLocks noChangeShapeType="1"/>
            </p:cNvSpPr>
            <p:nvPr/>
          </p:nvSpPr>
          <p:spPr bwMode="auto">
            <a:xfrm>
              <a:off x="2399" y="510"/>
              <a:ext cx="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56" name="Group 206"/>
            <p:cNvGrpSpPr>
              <a:grpSpLocks/>
            </p:cNvGrpSpPr>
            <p:nvPr/>
          </p:nvGrpSpPr>
          <p:grpSpPr bwMode="auto">
            <a:xfrm rot="-5400000">
              <a:off x="2309" y="411"/>
              <a:ext cx="446" cy="196"/>
              <a:chOff x="1297" y="794"/>
              <a:chExt cx="3117" cy="1033"/>
            </a:xfrm>
          </p:grpSpPr>
          <p:sp>
            <p:nvSpPr>
              <p:cNvPr id="378" name="Freeform 207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79" name="Freeform 208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257" name="Group 209"/>
            <p:cNvGrpSpPr>
              <a:grpSpLocks/>
            </p:cNvGrpSpPr>
            <p:nvPr/>
          </p:nvGrpSpPr>
          <p:grpSpPr bwMode="auto">
            <a:xfrm>
              <a:off x="2865" y="894"/>
              <a:ext cx="766" cy="934"/>
              <a:chOff x="2545" y="684"/>
              <a:chExt cx="766" cy="934"/>
            </a:xfrm>
          </p:grpSpPr>
          <p:sp>
            <p:nvSpPr>
              <p:cNvPr id="348" name="Oval 210"/>
              <p:cNvSpPr>
                <a:spLocks noChangeArrowheads="1"/>
              </p:cNvSpPr>
              <p:nvPr/>
            </p:nvSpPr>
            <p:spPr bwMode="auto">
              <a:xfrm rot="5400000" flipV="1">
                <a:off x="3135" y="842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49" name="Oval 211"/>
              <p:cNvSpPr>
                <a:spLocks noChangeArrowheads="1"/>
              </p:cNvSpPr>
              <p:nvPr/>
            </p:nvSpPr>
            <p:spPr bwMode="auto">
              <a:xfrm rot="5400000" flipV="1">
                <a:off x="3157" y="905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0" name="Oval 212"/>
              <p:cNvSpPr>
                <a:spLocks noChangeArrowheads="1"/>
              </p:cNvSpPr>
              <p:nvPr/>
            </p:nvSpPr>
            <p:spPr bwMode="auto">
              <a:xfrm rot="5400000" flipV="1">
                <a:off x="2853" y="936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1" name="Oval 213"/>
              <p:cNvSpPr>
                <a:spLocks noChangeArrowheads="1"/>
              </p:cNvSpPr>
              <p:nvPr/>
            </p:nvSpPr>
            <p:spPr bwMode="auto">
              <a:xfrm rot="5400000" flipV="1">
                <a:off x="3006" y="1034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2" name="Oval 214"/>
              <p:cNvSpPr>
                <a:spLocks noChangeArrowheads="1"/>
              </p:cNvSpPr>
              <p:nvPr/>
            </p:nvSpPr>
            <p:spPr bwMode="auto">
              <a:xfrm rot="5400000" flipV="1">
                <a:off x="3003" y="97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3" name="Oval 215"/>
              <p:cNvSpPr>
                <a:spLocks noChangeArrowheads="1"/>
              </p:cNvSpPr>
              <p:nvPr/>
            </p:nvSpPr>
            <p:spPr bwMode="auto">
              <a:xfrm rot="5400000" flipV="1">
                <a:off x="2975" y="846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4" name="Oval 216"/>
              <p:cNvSpPr>
                <a:spLocks noChangeArrowheads="1"/>
              </p:cNvSpPr>
              <p:nvPr/>
            </p:nvSpPr>
            <p:spPr bwMode="auto">
              <a:xfrm rot="5400000" flipV="1">
                <a:off x="2885" y="1114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5" name="Oval 217"/>
              <p:cNvSpPr>
                <a:spLocks noChangeArrowheads="1"/>
              </p:cNvSpPr>
              <p:nvPr/>
            </p:nvSpPr>
            <p:spPr bwMode="auto">
              <a:xfrm rot="5400000" flipV="1">
                <a:off x="3121" y="104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6" name="Oval 218"/>
              <p:cNvSpPr>
                <a:spLocks noChangeArrowheads="1"/>
              </p:cNvSpPr>
              <p:nvPr/>
            </p:nvSpPr>
            <p:spPr bwMode="auto">
              <a:xfrm rot="5400000" flipV="1">
                <a:off x="3023" y="1066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7" name="Oval 219"/>
              <p:cNvSpPr>
                <a:spLocks noChangeArrowheads="1"/>
              </p:cNvSpPr>
              <p:nvPr/>
            </p:nvSpPr>
            <p:spPr bwMode="auto">
              <a:xfrm rot="5400000" flipV="1">
                <a:off x="3050" y="963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8" name="Oval 220"/>
              <p:cNvSpPr>
                <a:spLocks noChangeArrowheads="1"/>
              </p:cNvSpPr>
              <p:nvPr/>
            </p:nvSpPr>
            <p:spPr bwMode="auto">
              <a:xfrm rot="5400000" flipV="1">
                <a:off x="3071" y="89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59" name="Oval 221"/>
              <p:cNvSpPr>
                <a:spLocks noChangeArrowheads="1"/>
              </p:cNvSpPr>
              <p:nvPr/>
            </p:nvSpPr>
            <p:spPr bwMode="auto">
              <a:xfrm rot="5400000" flipV="1">
                <a:off x="3077" y="969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0" name="Oval 222"/>
              <p:cNvSpPr>
                <a:spLocks noChangeArrowheads="1"/>
              </p:cNvSpPr>
              <p:nvPr/>
            </p:nvSpPr>
            <p:spPr bwMode="auto">
              <a:xfrm rot="5400000" flipV="1">
                <a:off x="3098" y="92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1" name="Oval 223"/>
              <p:cNvSpPr>
                <a:spLocks noChangeArrowheads="1"/>
              </p:cNvSpPr>
              <p:nvPr/>
            </p:nvSpPr>
            <p:spPr bwMode="auto">
              <a:xfrm rot="5400000" flipV="1">
                <a:off x="2964" y="999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2" name="Oval 224"/>
              <p:cNvSpPr>
                <a:spLocks noChangeArrowheads="1"/>
              </p:cNvSpPr>
              <p:nvPr/>
            </p:nvSpPr>
            <p:spPr bwMode="auto">
              <a:xfrm rot="5400000" flipV="1">
                <a:off x="2972" y="1046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3" name="Oval 225"/>
              <p:cNvSpPr>
                <a:spLocks noChangeArrowheads="1"/>
              </p:cNvSpPr>
              <p:nvPr/>
            </p:nvSpPr>
            <p:spPr bwMode="auto">
              <a:xfrm rot="5400000" flipV="1">
                <a:off x="2938" y="92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4" name="Oval 226"/>
              <p:cNvSpPr>
                <a:spLocks noChangeArrowheads="1"/>
              </p:cNvSpPr>
              <p:nvPr/>
            </p:nvSpPr>
            <p:spPr bwMode="auto">
              <a:xfrm rot="5400000" flipV="1">
                <a:off x="2975" y="1060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5" name="Oval 227"/>
              <p:cNvSpPr>
                <a:spLocks noChangeArrowheads="1"/>
              </p:cNvSpPr>
              <p:nvPr/>
            </p:nvSpPr>
            <p:spPr bwMode="auto">
              <a:xfrm rot="5400000" flipV="1">
                <a:off x="3058" y="832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6" name="Oval 228"/>
              <p:cNvSpPr>
                <a:spLocks noChangeArrowheads="1"/>
              </p:cNvSpPr>
              <p:nvPr/>
            </p:nvSpPr>
            <p:spPr bwMode="auto">
              <a:xfrm rot="5400000" flipV="1">
                <a:off x="2972" y="1050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67" name="Oval 229"/>
              <p:cNvSpPr>
                <a:spLocks noChangeArrowheads="1"/>
              </p:cNvSpPr>
              <p:nvPr/>
            </p:nvSpPr>
            <p:spPr bwMode="auto">
              <a:xfrm rot="5400000" flipV="1">
                <a:off x="2901" y="1002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grpSp>
            <p:nvGrpSpPr>
              <p:cNvPr id="368" name="Group 230"/>
              <p:cNvGrpSpPr>
                <a:grpSpLocks/>
              </p:cNvGrpSpPr>
              <p:nvPr/>
            </p:nvGrpSpPr>
            <p:grpSpPr bwMode="auto">
              <a:xfrm rot="10800000">
                <a:off x="2830" y="1303"/>
                <a:ext cx="397" cy="275"/>
                <a:chOff x="1297" y="794"/>
                <a:chExt cx="3117" cy="1033"/>
              </a:xfrm>
            </p:grpSpPr>
            <p:sp>
              <p:nvSpPr>
                <p:cNvPr id="376" name="Freeform 231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  <p:sp>
              <p:nvSpPr>
                <p:cNvPr id="377" name="Freeform 232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</p:grpSp>
          <p:grpSp>
            <p:nvGrpSpPr>
              <p:cNvPr id="369" name="Group 233"/>
              <p:cNvGrpSpPr>
                <a:grpSpLocks/>
              </p:cNvGrpSpPr>
              <p:nvPr/>
            </p:nvGrpSpPr>
            <p:grpSpPr bwMode="auto">
              <a:xfrm rot="-5400000">
                <a:off x="2440" y="917"/>
                <a:ext cx="528" cy="169"/>
                <a:chOff x="1297" y="794"/>
                <a:chExt cx="3117" cy="1033"/>
              </a:xfrm>
            </p:grpSpPr>
            <p:sp>
              <p:nvSpPr>
                <p:cNvPr id="374" name="Freeform 234"/>
                <p:cNvSpPr>
                  <a:spLocks/>
                </p:cNvSpPr>
                <p:nvPr/>
              </p:nvSpPr>
              <p:spPr bwMode="auto">
                <a:xfrm>
                  <a:off x="1297" y="799"/>
                  <a:ext cx="1553" cy="1028"/>
                </a:xfrm>
                <a:custGeom>
                  <a:avLst/>
                  <a:gdLst>
                    <a:gd name="T0" fmla="*/ 0 w 1553"/>
                    <a:gd name="T1" fmla="*/ 1028 h 1028"/>
                    <a:gd name="T2" fmla="*/ 570 w 1553"/>
                    <a:gd name="T3" fmla="*/ 951 h 1028"/>
                    <a:gd name="T4" fmla="*/ 968 w 1553"/>
                    <a:gd name="T5" fmla="*/ 625 h 1028"/>
                    <a:gd name="T6" fmla="*/ 1348 w 1553"/>
                    <a:gd name="T7" fmla="*/ 101 h 1028"/>
                    <a:gd name="T8" fmla="*/ 1553 w 1553"/>
                    <a:gd name="T9" fmla="*/ 17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3" h="1028">
                      <a:moveTo>
                        <a:pt x="0" y="1028"/>
                      </a:moveTo>
                      <a:cubicBezTo>
                        <a:pt x="95" y="1015"/>
                        <a:pt x="409" y="1018"/>
                        <a:pt x="570" y="951"/>
                      </a:cubicBezTo>
                      <a:cubicBezTo>
                        <a:pt x="732" y="884"/>
                        <a:pt x="838" y="766"/>
                        <a:pt x="968" y="625"/>
                      </a:cubicBezTo>
                      <a:cubicBezTo>
                        <a:pt x="1098" y="483"/>
                        <a:pt x="1251" y="202"/>
                        <a:pt x="1348" y="101"/>
                      </a:cubicBezTo>
                      <a:cubicBezTo>
                        <a:pt x="1445" y="0"/>
                        <a:pt x="1510" y="35"/>
                        <a:pt x="1553" y="17"/>
                      </a:cubicBezTo>
                    </a:path>
                  </a:pathLst>
                </a:custGeom>
                <a:noFill/>
                <a:ln w="38100" cmpd="sng">
                  <a:solidFill>
                    <a:srgbClr val="DDDDD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  <p:sp>
              <p:nvSpPr>
                <p:cNvPr id="375" name="Freeform 235"/>
                <p:cNvSpPr>
                  <a:spLocks/>
                </p:cNvSpPr>
                <p:nvPr/>
              </p:nvSpPr>
              <p:spPr bwMode="auto">
                <a:xfrm>
                  <a:off x="2850" y="794"/>
                  <a:ext cx="1564" cy="1028"/>
                </a:xfrm>
                <a:custGeom>
                  <a:avLst/>
                  <a:gdLst>
                    <a:gd name="T0" fmla="*/ 1564 w 1564"/>
                    <a:gd name="T1" fmla="*/ 1028 h 1028"/>
                    <a:gd name="T2" fmla="*/ 994 w 1564"/>
                    <a:gd name="T3" fmla="*/ 951 h 1028"/>
                    <a:gd name="T4" fmla="*/ 596 w 1564"/>
                    <a:gd name="T5" fmla="*/ 625 h 1028"/>
                    <a:gd name="T6" fmla="*/ 216 w 1564"/>
                    <a:gd name="T7" fmla="*/ 101 h 1028"/>
                    <a:gd name="T8" fmla="*/ 0 w 1564"/>
                    <a:gd name="T9" fmla="*/ 22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64" h="1028">
                      <a:moveTo>
                        <a:pt x="1564" y="1028"/>
                      </a:moveTo>
                      <a:cubicBezTo>
                        <a:pt x="1469" y="1015"/>
                        <a:pt x="1155" y="1018"/>
                        <a:pt x="994" y="951"/>
                      </a:cubicBezTo>
                      <a:cubicBezTo>
                        <a:pt x="832" y="884"/>
                        <a:pt x="726" y="766"/>
                        <a:pt x="596" y="625"/>
                      </a:cubicBezTo>
                      <a:cubicBezTo>
                        <a:pt x="466" y="483"/>
                        <a:pt x="315" y="202"/>
                        <a:pt x="216" y="101"/>
                      </a:cubicBezTo>
                      <a:cubicBezTo>
                        <a:pt x="117" y="0"/>
                        <a:pt x="45" y="38"/>
                        <a:pt x="0" y="22"/>
                      </a:cubicBezTo>
                    </a:path>
                  </a:pathLst>
                </a:custGeom>
                <a:noFill/>
                <a:ln w="38100" cmpd="sng">
                  <a:solidFill>
                    <a:srgbClr val="DDDDD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>
                    <a:solidFill>
                      <a:srgbClr val="465562"/>
                    </a:solidFill>
                  </a:endParaRPr>
                </a:p>
              </p:txBody>
            </p:sp>
          </p:grpSp>
          <p:sp>
            <p:nvSpPr>
              <p:cNvPr id="370" name="Rectangle 236"/>
              <p:cNvSpPr>
                <a:spLocks noChangeArrowheads="1"/>
              </p:cNvSpPr>
              <p:nvPr/>
            </p:nvSpPr>
            <p:spPr bwMode="auto">
              <a:xfrm>
                <a:off x="2796" y="684"/>
                <a:ext cx="435" cy="6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71" name="Line 237"/>
              <p:cNvSpPr>
                <a:spLocks noChangeShapeType="1"/>
              </p:cNvSpPr>
              <p:nvPr/>
            </p:nvSpPr>
            <p:spPr bwMode="auto">
              <a:xfrm flipV="1">
                <a:off x="3023" y="730"/>
                <a:ext cx="0" cy="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72" name="Line 238"/>
              <p:cNvSpPr>
                <a:spLocks noChangeShapeType="1"/>
              </p:cNvSpPr>
              <p:nvPr/>
            </p:nvSpPr>
            <p:spPr bwMode="auto">
              <a:xfrm>
                <a:off x="2545" y="1002"/>
                <a:ext cx="7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73" name="Line 239"/>
              <p:cNvSpPr>
                <a:spLocks noChangeShapeType="1"/>
              </p:cNvSpPr>
              <p:nvPr/>
            </p:nvSpPr>
            <p:spPr bwMode="auto">
              <a:xfrm flipH="1">
                <a:off x="2812" y="910"/>
                <a:ext cx="388" cy="170"/>
              </a:xfrm>
              <a:prstGeom prst="line">
                <a:avLst/>
              </a:prstGeom>
              <a:noFill/>
              <a:ln w="38100">
                <a:solidFill>
                  <a:srgbClr val="FD252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258" name="Group 240"/>
            <p:cNvGrpSpPr>
              <a:grpSpLocks/>
            </p:cNvGrpSpPr>
            <p:nvPr/>
          </p:nvGrpSpPr>
          <p:grpSpPr bwMode="auto">
            <a:xfrm rot="10800000">
              <a:off x="2390" y="1560"/>
              <a:ext cx="380" cy="275"/>
              <a:chOff x="1297" y="794"/>
              <a:chExt cx="3117" cy="1033"/>
            </a:xfrm>
          </p:grpSpPr>
          <p:sp>
            <p:nvSpPr>
              <p:cNvPr id="346" name="Freeform 241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47" name="Freeform 242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59" name="Rectangle 243"/>
            <p:cNvSpPr>
              <a:spLocks noChangeArrowheads="1"/>
            </p:cNvSpPr>
            <p:nvPr/>
          </p:nvSpPr>
          <p:spPr bwMode="auto">
            <a:xfrm>
              <a:off x="2357" y="984"/>
              <a:ext cx="416" cy="5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0" name="Oval 244"/>
            <p:cNvSpPr>
              <a:spLocks noChangeArrowheads="1"/>
            </p:cNvSpPr>
            <p:nvPr/>
          </p:nvSpPr>
          <p:spPr bwMode="auto">
            <a:xfrm rot="5400000" flipV="1">
              <a:off x="2581" y="113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1" name="Oval 245"/>
            <p:cNvSpPr>
              <a:spLocks noChangeArrowheads="1"/>
            </p:cNvSpPr>
            <p:nvPr/>
          </p:nvSpPr>
          <p:spPr bwMode="auto">
            <a:xfrm rot="5400000" flipV="1">
              <a:off x="2625" y="1191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2" name="Oval 246"/>
            <p:cNvSpPr>
              <a:spLocks noChangeArrowheads="1"/>
            </p:cNvSpPr>
            <p:nvPr/>
          </p:nvSpPr>
          <p:spPr bwMode="auto">
            <a:xfrm rot="5400000" flipV="1">
              <a:off x="2632" y="130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3" name="Oval 247"/>
            <p:cNvSpPr>
              <a:spLocks noChangeArrowheads="1"/>
            </p:cNvSpPr>
            <p:nvPr/>
          </p:nvSpPr>
          <p:spPr bwMode="auto">
            <a:xfrm rot="5400000" flipV="1">
              <a:off x="2399" y="139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4" name="Oval 248"/>
            <p:cNvSpPr>
              <a:spLocks noChangeArrowheads="1"/>
            </p:cNvSpPr>
            <p:nvPr/>
          </p:nvSpPr>
          <p:spPr bwMode="auto">
            <a:xfrm rot="5400000" flipV="1">
              <a:off x="2468" y="129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5" name="Oval 249"/>
            <p:cNvSpPr>
              <a:spLocks noChangeArrowheads="1"/>
            </p:cNvSpPr>
            <p:nvPr/>
          </p:nvSpPr>
          <p:spPr bwMode="auto">
            <a:xfrm rot="5400000" flipV="1">
              <a:off x="2555" y="124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6" name="Oval 250"/>
            <p:cNvSpPr>
              <a:spLocks noChangeArrowheads="1"/>
            </p:cNvSpPr>
            <p:nvPr/>
          </p:nvSpPr>
          <p:spPr bwMode="auto">
            <a:xfrm rot="5400000" flipV="1">
              <a:off x="2410" y="135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7" name="Oval 251"/>
            <p:cNvSpPr>
              <a:spLocks noChangeArrowheads="1"/>
            </p:cNvSpPr>
            <p:nvPr/>
          </p:nvSpPr>
          <p:spPr bwMode="auto">
            <a:xfrm rot="5400000" flipV="1">
              <a:off x="2534" y="132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8" name="Oval 252"/>
            <p:cNvSpPr>
              <a:spLocks noChangeArrowheads="1"/>
            </p:cNvSpPr>
            <p:nvPr/>
          </p:nvSpPr>
          <p:spPr bwMode="auto">
            <a:xfrm rot="5400000" flipV="1">
              <a:off x="2383" y="1326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69" name="Oval 253"/>
            <p:cNvSpPr>
              <a:spLocks noChangeArrowheads="1"/>
            </p:cNvSpPr>
            <p:nvPr/>
          </p:nvSpPr>
          <p:spPr bwMode="auto">
            <a:xfrm rot="5400000" flipV="1">
              <a:off x="2604" y="132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0" name="Oval 254"/>
            <p:cNvSpPr>
              <a:spLocks noChangeArrowheads="1"/>
            </p:cNvSpPr>
            <p:nvPr/>
          </p:nvSpPr>
          <p:spPr bwMode="auto">
            <a:xfrm rot="5400000" flipV="1">
              <a:off x="2662" y="115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1" name="Oval 255"/>
            <p:cNvSpPr>
              <a:spLocks noChangeArrowheads="1"/>
            </p:cNvSpPr>
            <p:nvPr/>
          </p:nvSpPr>
          <p:spPr bwMode="auto">
            <a:xfrm rot="5400000" flipV="1">
              <a:off x="2415" y="142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2" name="Oval 256"/>
            <p:cNvSpPr>
              <a:spLocks noChangeArrowheads="1"/>
            </p:cNvSpPr>
            <p:nvPr/>
          </p:nvSpPr>
          <p:spPr bwMode="auto">
            <a:xfrm rot="5400000" flipV="1">
              <a:off x="2658" y="124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3" name="Oval 257"/>
            <p:cNvSpPr>
              <a:spLocks noChangeArrowheads="1"/>
            </p:cNvSpPr>
            <p:nvPr/>
          </p:nvSpPr>
          <p:spPr bwMode="auto">
            <a:xfrm rot="5400000" flipV="1">
              <a:off x="2597" y="124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4" name="Oval 258"/>
            <p:cNvSpPr>
              <a:spLocks noChangeArrowheads="1"/>
            </p:cNvSpPr>
            <p:nvPr/>
          </p:nvSpPr>
          <p:spPr bwMode="auto">
            <a:xfrm rot="5400000" flipV="1">
              <a:off x="2505" y="129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5" name="Oval 259"/>
            <p:cNvSpPr>
              <a:spLocks noChangeArrowheads="1"/>
            </p:cNvSpPr>
            <p:nvPr/>
          </p:nvSpPr>
          <p:spPr bwMode="auto">
            <a:xfrm rot="5400000" flipV="1">
              <a:off x="2635" y="109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6" name="Oval 260"/>
            <p:cNvSpPr>
              <a:spLocks noChangeArrowheads="1"/>
            </p:cNvSpPr>
            <p:nvPr/>
          </p:nvSpPr>
          <p:spPr bwMode="auto">
            <a:xfrm rot="5400000" flipV="1">
              <a:off x="2552" y="130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7" name="Oval 261"/>
            <p:cNvSpPr>
              <a:spLocks noChangeArrowheads="1"/>
            </p:cNvSpPr>
            <p:nvPr/>
          </p:nvSpPr>
          <p:spPr bwMode="auto">
            <a:xfrm rot="5400000" flipV="1">
              <a:off x="2481" y="121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8" name="Oval 262"/>
            <p:cNvSpPr>
              <a:spLocks noChangeArrowheads="1"/>
            </p:cNvSpPr>
            <p:nvPr/>
          </p:nvSpPr>
          <p:spPr bwMode="auto">
            <a:xfrm rot="5400000" flipV="1">
              <a:off x="2514" y="140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79" name="Oval 263"/>
            <p:cNvSpPr>
              <a:spLocks noChangeArrowheads="1"/>
            </p:cNvSpPr>
            <p:nvPr/>
          </p:nvSpPr>
          <p:spPr bwMode="auto">
            <a:xfrm rot="5400000" flipV="1">
              <a:off x="2484" y="1323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0" name="Line 264"/>
            <p:cNvSpPr>
              <a:spLocks noChangeShapeType="1"/>
            </p:cNvSpPr>
            <p:nvPr/>
          </p:nvSpPr>
          <p:spPr bwMode="auto">
            <a:xfrm flipV="1">
              <a:off x="2574" y="1017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1" name="Line 265"/>
            <p:cNvSpPr>
              <a:spLocks noChangeShapeType="1"/>
            </p:cNvSpPr>
            <p:nvPr/>
          </p:nvSpPr>
          <p:spPr bwMode="auto">
            <a:xfrm flipH="1">
              <a:off x="2376" y="1112"/>
              <a:ext cx="365" cy="355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2" name="Line 266"/>
            <p:cNvSpPr>
              <a:spLocks noChangeShapeType="1"/>
            </p:cNvSpPr>
            <p:nvPr/>
          </p:nvSpPr>
          <p:spPr bwMode="auto">
            <a:xfrm>
              <a:off x="2124" y="1269"/>
              <a:ext cx="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283" name="Group 267"/>
            <p:cNvGrpSpPr>
              <a:grpSpLocks/>
            </p:cNvGrpSpPr>
            <p:nvPr/>
          </p:nvGrpSpPr>
          <p:grpSpPr bwMode="auto">
            <a:xfrm rot="-5400000">
              <a:off x="2005" y="1198"/>
              <a:ext cx="543" cy="140"/>
              <a:chOff x="1297" y="794"/>
              <a:chExt cx="3117" cy="1033"/>
            </a:xfrm>
          </p:grpSpPr>
          <p:sp>
            <p:nvSpPr>
              <p:cNvPr id="344" name="Freeform 268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45" name="Freeform 269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284" name="Oval 270"/>
            <p:cNvSpPr>
              <a:spLocks noChangeArrowheads="1"/>
            </p:cNvSpPr>
            <p:nvPr/>
          </p:nvSpPr>
          <p:spPr bwMode="auto">
            <a:xfrm rot="5400000" flipV="1">
              <a:off x="3383" y="227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5" name="Oval 271"/>
            <p:cNvSpPr>
              <a:spLocks noChangeArrowheads="1"/>
            </p:cNvSpPr>
            <p:nvPr/>
          </p:nvSpPr>
          <p:spPr bwMode="auto">
            <a:xfrm rot="5400000" flipV="1">
              <a:off x="3437" y="218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6" name="Oval 272"/>
            <p:cNvSpPr>
              <a:spLocks noChangeArrowheads="1"/>
            </p:cNvSpPr>
            <p:nvPr/>
          </p:nvSpPr>
          <p:spPr bwMode="auto">
            <a:xfrm rot="5400000" flipV="1">
              <a:off x="3140" y="201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7" name="Oval 273"/>
            <p:cNvSpPr>
              <a:spLocks noChangeArrowheads="1"/>
            </p:cNvSpPr>
            <p:nvPr/>
          </p:nvSpPr>
          <p:spPr bwMode="auto">
            <a:xfrm rot="5400000" flipV="1">
              <a:off x="3286" y="215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8" name="Oval 274"/>
            <p:cNvSpPr>
              <a:spLocks noChangeArrowheads="1"/>
            </p:cNvSpPr>
            <p:nvPr/>
          </p:nvSpPr>
          <p:spPr bwMode="auto">
            <a:xfrm rot="5400000" flipV="1">
              <a:off x="3226" y="228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89" name="Oval 275"/>
            <p:cNvSpPr>
              <a:spLocks noChangeArrowheads="1"/>
            </p:cNvSpPr>
            <p:nvPr/>
          </p:nvSpPr>
          <p:spPr bwMode="auto">
            <a:xfrm rot="5400000" flipV="1">
              <a:off x="3222" y="219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0" name="Oval 276"/>
            <p:cNvSpPr>
              <a:spLocks noChangeArrowheads="1"/>
            </p:cNvSpPr>
            <p:nvPr/>
          </p:nvSpPr>
          <p:spPr bwMode="auto">
            <a:xfrm rot="5400000" flipV="1">
              <a:off x="3206" y="204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1" name="Oval 277"/>
            <p:cNvSpPr>
              <a:spLocks noChangeArrowheads="1"/>
            </p:cNvSpPr>
            <p:nvPr/>
          </p:nvSpPr>
          <p:spPr bwMode="auto">
            <a:xfrm rot="5400000" flipV="1">
              <a:off x="3443" y="212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2" name="Oval 278"/>
            <p:cNvSpPr>
              <a:spLocks noChangeArrowheads="1"/>
            </p:cNvSpPr>
            <p:nvPr/>
          </p:nvSpPr>
          <p:spPr bwMode="auto">
            <a:xfrm rot="5400000" flipV="1">
              <a:off x="3287" y="215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3" name="Oval 279"/>
            <p:cNvSpPr>
              <a:spLocks noChangeArrowheads="1"/>
            </p:cNvSpPr>
            <p:nvPr/>
          </p:nvSpPr>
          <p:spPr bwMode="auto">
            <a:xfrm rot="5400000" flipV="1">
              <a:off x="3330" y="208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4" name="Oval 280"/>
            <p:cNvSpPr>
              <a:spLocks noChangeArrowheads="1"/>
            </p:cNvSpPr>
            <p:nvPr/>
          </p:nvSpPr>
          <p:spPr bwMode="auto">
            <a:xfrm rot="5400000" flipV="1">
              <a:off x="3343" y="231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5" name="Oval 281"/>
            <p:cNvSpPr>
              <a:spLocks noChangeArrowheads="1"/>
            </p:cNvSpPr>
            <p:nvPr/>
          </p:nvSpPr>
          <p:spPr bwMode="auto">
            <a:xfrm rot="5400000" flipV="1">
              <a:off x="3114" y="2234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6" name="Oval 282"/>
            <p:cNvSpPr>
              <a:spLocks noChangeArrowheads="1"/>
            </p:cNvSpPr>
            <p:nvPr/>
          </p:nvSpPr>
          <p:spPr bwMode="auto">
            <a:xfrm rot="5400000" flipV="1">
              <a:off x="3175" y="223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7" name="Oval 283"/>
            <p:cNvSpPr>
              <a:spLocks noChangeArrowheads="1"/>
            </p:cNvSpPr>
            <p:nvPr/>
          </p:nvSpPr>
          <p:spPr bwMode="auto">
            <a:xfrm rot="5400000" flipV="1">
              <a:off x="3244" y="211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8" name="Oval 284"/>
            <p:cNvSpPr>
              <a:spLocks noChangeArrowheads="1"/>
            </p:cNvSpPr>
            <p:nvPr/>
          </p:nvSpPr>
          <p:spPr bwMode="auto">
            <a:xfrm rot="5400000" flipV="1">
              <a:off x="3252" y="216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99" name="Oval 285"/>
            <p:cNvSpPr>
              <a:spLocks noChangeArrowheads="1"/>
            </p:cNvSpPr>
            <p:nvPr/>
          </p:nvSpPr>
          <p:spPr bwMode="auto">
            <a:xfrm rot="5400000" flipV="1">
              <a:off x="3291" y="220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0" name="Oval 286"/>
            <p:cNvSpPr>
              <a:spLocks noChangeArrowheads="1"/>
            </p:cNvSpPr>
            <p:nvPr/>
          </p:nvSpPr>
          <p:spPr bwMode="auto">
            <a:xfrm rot="5400000" flipV="1">
              <a:off x="3255" y="217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1" name="Oval 287"/>
            <p:cNvSpPr>
              <a:spLocks noChangeArrowheads="1"/>
            </p:cNvSpPr>
            <p:nvPr/>
          </p:nvSpPr>
          <p:spPr bwMode="auto">
            <a:xfrm rot="5400000" flipV="1">
              <a:off x="3379" y="218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2" name="Oval 288"/>
            <p:cNvSpPr>
              <a:spLocks noChangeArrowheads="1"/>
            </p:cNvSpPr>
            <p:nvPr/>
          </p:nvSpPr>
          <p:spPr bwMode="auto">
            <a:xfrm rot="5400000" flipV="1">
              <a:off x="3252" y="216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3" name="Oval 289"/>
            <p:cNvSpPr>
              <a:spLocks noChangeArrowheads="1"/>
            </p:cNvSpPr>
            <p:nvPr/>
          </p:nvSpPr>
          <p:spPr bwMode="auto">
            <a:xfrm rot="5400000" flipV="1">
              <a:off x="3181" y="212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304" name="Group 290"/>
            <p:cNvGrpSpPr>
              <a:grpSpLocks/>
            </p:cNvGrpSpPr>
            <p:nvPr/>
          </p:nvGrpSpPr>
          <p:grpSpPr bwMode="auto">
            <a:xfrm rot="10800000">
              <a:off x="3110" y="2422"/>
              <a:ext cx="397" cy="275"/>
              <a:chOff x="1297" y="794"/>
              <a:chExt cx="3117" cy="1033"/>
            </a:xfrm>
          </p:grpSpPr>
          <p:sp>
            <p:nvSpPr>
              <p:cNvPr id="342" name="Freeform 291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43" name="Freeform 292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grpSp>
          <p:nvGrpSpPr>
            <p:cNvPr id="305" name="Group 293"/>
            <p:cNvGrpSpPr>
              <a:grpSpLocks/>
            </p:cNvGrpSpPr>
            <p:nvPr/>
          </p:nvGrpSpPr>
          <p:grpSpPr bwMode="auto">
            <a:xfrm rot="-5400000">
              <a:off x="2716" y="2033"/>
              <a:ext cx="397" cy="307"/>
              <a:chOff x="1297" y="794"/>
              <a:chExt cx="3117" cy="1033"/>
            </a:xfrm>
          </p:grpSpPr>
          <p:sp>
            <p:nvSpPr>
              <p:cNvPr id="340" name="Freeform 294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41" name="Freeform 295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306" name="Rectangle 296"/>
            <p:cNvSpPr>
              <a:spLocks noChangeArrowheads="1"/>
            </p:cNvSpPr>
            <p:nvPr/>
          </p:nvSpPr>
          <p:spPr bwMode="auto">
            <a:xfrm>
              <a:off x="3076" y="1965"/>
              <a:ext cx="435" cy="4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7" name="Line 297"/>
            <p:cNvSpPr>
              <a:spLocks noChangeShapeType="1"/>
            </p:cNvSpPr>
            <p:nvPr/>
          </p:nvSpPr>
          <p:spPr bwMode="auto">
            <a:xfrm flipV="1">
              <a:off x="3303" y="1849"/>
              <a:ext cx="0" cy="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8" name="Line 298"/>
            <p:cNvSpPr>
              <a:spLocks noChangeShapeType="1"/>
            </p:cNvSpPr>
            <p:nvPr/>
          </p:nvSpPr>
          <p:spPr bwMode="auto">
            <a:xfrm>
              <a:off x="2727" y="2193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09" name="Line 299"/>
            <p:cNvSpPr>
              <a:spLocks noChangeShapeType="1"/>
            </p:cNvSpPr>
            <p:nvPr/>
          </p:nvSpPr>
          <p:spPr bwMode="auto">
            <a:xfrm flipH="1" flipV="1">
              <a:off x="3101" y="2125"/>
              <a:ext cx="388" cy="154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310" name="Group 300"/>
            <p:cNvGrpSpPr>
              <a:grpSpLocks/>
            </p:cNvGrpSpPr>
            <p:nvPr/>
          </p:nvGrpSpPr>
          <p:grpSpPr bwMode="auto">
            <a:xfrm rot="10800000">
              <a:off x="1237" y="2556"/>
              <a:ext cx="380" cy="275"/>
              <a:chOff x="1297" y="794"/>
              <a:chExt cx="3117" cy="1033"/>
            </a:xfrm>
          </p:grpSpPr>
          <p:sp>
            <p:nvSpPr>
              <p:cNvPr id="338" name="Freeform 301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39" name="Freeform 302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311" name="Rectangle 303"/>
            <p:cNvSpPr>
              <a:spLocks noChangeArrowheads="1"/>
            </p:cNvSpPr>
            <p:nvPr/>
          </p:nvSpPr>
          <p:spPr bwMode="auto">
            <a:xfrm>
              <a:off x="1204" y="2143"/>
              <a:ext cx="416" cy="4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2" name="Oval 304"/>
            <p:cNvSpPr>
              <a:spLocks noChangeArrowheads="1"/>
            </p:cNvSpPr>
            <p:nvPr/>
          </p:nvSpPr>
          <p:spPr bwMode="auto">
            <a:xfrm rot="5400000" flipV="1">
              <a:off x="1468" y="237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3" name="Oval 305"/>
            <p:cNvSpPr>
              <a:spLocks noChangeArrowheads="1"/>
            </p:cNvSpPr>
            <p:nvPr/>
          </p:nvSpPr>
          <p:spPr bwMode="auto">
            <a:xfrm rot="5400000" flipV="1">
              <a:off x="1472" y="2268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4" name="Oval 306"/>
            <p:cNvSpPr>
              <a:spLocks noChangeArrowheads="1"/>
            </p:cNvSpPr>
            <p:nvPr/>
          </p:nvSpPr>
          <p:spPr bwMode="auto">
            <a:xfrm rot="5400000" flipV="1">
              <a:off x="1536" y="238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5" name="Oval 307"/>
            <p:cNvSpPr>
              <a:spLocks noChangeArrowheads="1"/>
            </p:cNvSpPr>
            <p:nvPr/>
          </p:nvSpPr>
          <p:spPr bwMode="auto">
            <a:xfrm rot="5400000" flipV="1">
              <a:off x="1246" y="2295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6" name="Oval 308"/>
            <p:cNvSpPr>
              <a:spLocks noChangeArrowheads="1"/>
            </p:cNvSpPr>
            <p:nvPr/>
          </p:nvSpPr>
          <p:spPr bwMode="auto">
            <a:xfrm rot="5400000" flipV="1">
              <a:off x="1315" y="233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7" name="Oval 309"/>
            <p:cNvSpPr>
              <a:spLocks noChangeArrowheads="1"/>
            </p:cNvSpPr>
            <p:nvPr/>
          </p:nvSpPr>
          <p:spPr bwMode="auto">
            <a:xfrm rot="5400000" flipV="1">
              <a:off x="1402" y="2288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8" name="Oval 310"/>
            <p:cNvSpPr>
              <a:spLocks noChangeArrowheads="1"/>
            </p:cNvSpPr>
            <p:nvPr/>
          </p:nvSpPr>
          <p:spPr bwMode="auto">
            <a:xfrm rot="5400000" flipV="1">
              <a:off x="1257" y="239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19" name="Oval 311"/>
            <p:cNvSpPr>
              <a:spLocks noChangeArrowheads="1"/>
            </p:cNvSpPr>
            <p:nvPr/>
          </p:nvSpPr>
          <p:spPr bwMode="auto">
            <a:xfrm rot="5400000" flipV="1">
              <a:off x="1381" y="236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0" name="Oval 312"/>
            <p:cNvSpPr>
              <a:spLocks noChangeArrowheads="1"/>
            </p:cNvSpPr>
            <p:nvPr/>
          </p:nvSpPr>
          <p:spPr bwMode="auto">
            <a:xfrm rot="5400000" flipV="1">
              <a:off x="1230" y="2370"/>
              <a:ext cx="50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1" name="Oval 313"/>
            <p:cNvSpPr>
              <a:spLocks noChangeArrowheads="1"/>
            </p:cNvSpPr>
            <p:nvPr/>
          </p:nvSpPr>
          <p:spPr bwMode="auto">
            <a:xfrm rot="5400000" flipV="1">
              <a:off x="1451" y="2370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2" name="Oval 314"/>
            <p:cNvSpPr>
              <a:spLocks noChangeArrowheads="1"/>
            </p:cNvSpPr>
            <p:nvPr/>
          </p:nvSpPr>
          <p:spPr bwMode="auto">
            <a:xfrm rot="5400000" flipV="1">
              <a:off x="1509" y="229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3" name="Oval 315"/>
            <p:cNvSpPr>
              <a:spLocks noChangeArrowheads="1"/>
            </p:cNvSpPr>
            <p:nvPr/>
          </p:nvSpPr>
          <p:spPr bwMode="auto">
            <a:xfrm rot="5400000" flipV="1">
              <a:off x="1295" y="2296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4" name="Oval 316"/>
            <p:cNvSpPr>
              <a:spLocks noChangeArrowheads="1"/>
            </p:cNvSpPr>
            <p:nvPr/>
          </p:nvSpPr>
          <p:spPr bwMode="auto">
            <a:xfrm rot="5400000" flipV="1">
              <a:off x="1262" y="228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5" name="Oval 317"/>
            <p:cNvSpPr>
              <a:spLocks noChangeArrowheads="1"/>
            </p:cNvSpPr>
            <p:nvPr/>
          </p:nvSpPr>
          <p:spPr bwMode="auto">
            <a:xfrm rot="5400000" flipV="1">
              <a:off x="1444" y="229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6" name="Oval 318"/>
            <p:cNvSpPr>
              <a:spLocks noChangeArrowheads="1"/>
            </p:cNvSpPr>
            <p:nvPr/>
          </p:nvSpPr>
          <p:spPr bwMode="auto">
            <a:xfrm rot="5400000" flipV="1">
              <a:off x="1352" y="2339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7" name="Oval 319"/>
            <p:cNvSpPr>
              <a:spLocks noChangeArrowheads="1"/>
            </p:cNvSpPr>
            <p:nvPr/>
          </p:nvSpPr>
          <p:spPr bwMode="auto">
            <a:xfrm rot="5400000" flipV="1">
              <a:off x="1515" y="2304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8" name="Oval 320"/>
            <p:cNvSpPr>
              <a:spLocks noChangeArrowheads="1"/>
            </p:cNvSpPr>
            <p:nvPr/>
          </p:nvSpPr>
          <p:spPr bwMode="auto">
            <a:xfrm rot="5400000" flipV="1">
              <a:off x="1399" y="234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29" name="Oval 321"/>
            <p:cNvSpPr>
              <a:spLocks noChangeArrowheads="1"/>
            </p:cNvSpPr>
            <p:nvPr/>
          </p:nvSpPr>
          <p:spPr bwMode="auto">
            <a:xfrm rot="5400000" flipV="1">
              <a:off x="1353" y="2282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0" name="Oval 322"/>
            <p:cNvSpPr>
              <a:spLocks noChangeArrowheads="1"/>
            </p:cNvSpPr>
            <p:nvPr/>
          </p:nvSpPr>
          <p:spPr bwMode="auto">
            <a:xfrm rot="5400000" flipV="1">
              <a:off x="1369" y="236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1" name="Oval 323"/>
            <p:cNvSpPr>
              <a:spLocks noChangeArrowheads="1"/>
            </p:cNvSpPr>
            <p:nvPr/>
          </p:nvSpPr>
          <p:spPr bwMode="auto">
            <a:xfrm rot="5400000" flipV="1">
              <a:off x="1331" y="2367"/>
              <a:ext cx="50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2" name="Line 324"/>
            <p:cNvSpPr>
              <a:spLocks noChangeShapeType="1"/>
            </p:cNvSpPr>
            <p:nvPr/>
          </p:nvSpPr>
          <p:spPr bwMode="auto">
            <a:xfrm flipV="1">
              <a:off x="1421" y="2013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333" name="Line 325"/>
            <p:cNvSpPr>
              <a:spLocks noChangeShapeType="1"/>
            </p:cNvSpPr>
            <p:nvPr/>
          </p:nvSpPr>
          <p:spPr bwMode="auto">
            <a:xfrm>
              <a:off x="744" y="2361"/>
              <a:ext cx="9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334" name="Group 326"/>
            <p:cNvGrpSpPr>
              <a:grpSpLocks/>
            </p:cNvGrpSpPr>
            <p:nvPr/>
          </p:nvGrpSpPr>
          <p:grpSpPr bwMode="auto">
            <a:xfrm rot="-5400000">
              <a:off x="861" y="2202"/>
              <a:ext cx="349" cy="317"/>
              <a:chOff x="1297" y="794"/>
              <a:chExt cx="3117" cy="1033"/>
            </a:xfrm>
          </p:grpSpPr>
          <p:sp>
            <p:nvSpPr>
              <p:cNvPr id="336" name="Freeform 327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337" name="Freeform 328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335" name="Line 329"/>
            <p:cNvSpPr>
              <a:spLocks noChangeShapeType="1"/>
            </p:cNvSpPr>
            <p:nvPr/>
          </p:nvSpPr>
          <p:spPr bwMode="auto">
            <a:xfrm flipH="1">
              <a:off x="1231" y="2327"/>
              <a:ext cx="365" cy="54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407" name="Group 330"/>
          <p:cNvGrpSpPr>
            <a:grpSpLocks/>
          </p:cNvGrpSpPr>
          <p:nvPr/>
        </p:nvGrpSpPr>
        <p:grpSpPr bwMode="auto">
          <a:xfrm>
            <a:off x="2581181" y="4314056"/>
            <a:ext cx="630237" cy="1354137"/>
            <a:chOff x="1661" y="3003"/>
            <a:chExt cx="397" cy="853"/>
          </a:xfrm>
        </p:grpSpPr>
        <p:grpSp>
          <p:nvGrpSpPr>
            <p:cNvPr id="408" name="Group 331"/>
            <p:cNvGrpSpPr>
              <a:grpSpLocks/>
            </p:cNvGrpSpPr>
            <p:nvPr/>
          </p:nvGrpSpPr>
          <p:grpSpPr bwMode="auto">
            <a:xfrm rot="10800000">
              <a:off x="1661" y="3544"/>
              <a:ext cx="397" cy="275"/>
              <a:chOff x="1297" y="794"/>
              <a:chExt cx="3117" cy="1033"/>
            </a:xfrm>
          </p:grpSpPr>
          <p:sp>
            <p:nvSpPr>
              <p:cNvPr id="410" name="Freeform 332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11" name="Freeform 333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409" name="Line 334"/>
            <p:cNvSpPr>
              <a:spLocks noChangeShapeType="1"/>
            </p:cNvSpPr>
            <p:nvPr/>
          </p:nvSpPr>
          <p:spPr bwMode="auto">
            <a:xfrm flipV="1">
              <a:off x="1864" y="3003"/>
              <a:ext cx="0" cy="8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412" name="Group 335"/>
          <p:cNvGrpSpPr>
            <a:grpSpLocks/>
          </p:cNvGrpSpPr>
          <p:nvPr/>
        </p:nvGrpSpPr>
        <p:grpSpPr bwMode="auto">
          <a:xfrm>
            <a:off x="1809656" y="4734743"/>
            <a:ext cx="1520825" cy="400050"/>
            <a:chOff x="1175" y="3154"/>
            <a:chExt cx="958" cy="252"/>
          </a:xfrm>
        </p:grpSpPr>
        <p:sp>
          <p:nvSpPr>
            <p:cNvPr id="413" name="Oval 336"/>
            <p:cNvSpPr>
              <a:spLocks noChangeArrowheads="1"/>
            </p:cNvSpPr>
            <p:nvPr/>
          </p:nvSpPr>
          <p:spPr bwMode="auto">
            <a:xfrm rot="5400000" flipV="1">
              <a:off x="1976" y="316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4" name="Oval 337"/>
            <p:cNvSpPr>
              <a:spLocks noChangeArrowheads="1"/>
            </p:cNvSpPr>
            <p:nvPr/>
          </p:nvSpPr>
          <p:spPr bwMode="auto">
            <a:xfrm rot="5400000" flipV="1">
              <a:off x="1998" y="315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5" name="Oval 338"/>
            <p:cNvSpPr>
              <a:spLocks noChangeArrowheads="1"/>
            </p:cNvSpPr>
            <p:nvPr/>
          </p:nvSpPr>
          <p:spPr bwMode="auto">
            <a:xfrm rot="5400000" flipV="1">
              <a:off x="1694" y="334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6" name="Oval 339"/>
            <p:cNvSpPr>
              <a:spLocks noChangeArrowheads="1"/>
            </p:cNvSpPr>
            <p:nvPr/>
          </p:nvSpPr>
          <p:spPr bwMode="auto">
            <a:xfrm rot="5400000" flipV="1">
              <a:off x="1847" y="325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7" name="Oval 340"/>
            <p:cNvSpPr>
              <a:spLocks noChangeArrowheads="1"/>
            </p:cNvSpPr>
            <p:nvPr/>
          </p:nvSpPr>
          <p:spPr bwMode="auto">
            <a:xfrm rot="5400000" flipV="1">
              <a:off x="1844" y="325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8" name="Oval 341"/>
            <p:cNvSpPr>
              <a:spLocks noChangeArrowheads="1"/>
            </p:cNvSpPr>
            <p:nvPr/>
          </p:nvSpPr>
          <p:spPr bwMode="auto">
            <a:xfrm rot="5400000" flipV="1">
              <a:off x="1816" y="326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19" name="Oval 342"/>
            <p:cNvSpPr>
              <a:spLocks noChangeArrowheads="1"/>
            </p:cNvSpPr>
            <p:nvPr/>
          </p:nvSpPr>
          <p:spPr bwMode="auto">
            <a:xfrm rot="5400000" flipV="1">
              <a:off x="1726" y="333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0" name="Oval 343"/>
            <p:cNvSpPr>
              <a:spLocks noChangeArrowheads="1"/>
            </p:cNvSpPr>
            <p:nvPr/>
          </p:nvSpPr>
          <p:spPr bwMode="auto">
            <a:xfrm rot="5400000" flipV="1">
              <a:off x="1962" y="318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1" name="Oval 344"/>
            <p:cNvSpPr>
              <a:spLocks noChangeArrowheads="1"/>
            </p:cNvSpPr>
            <p:nvPr/>
          </p:nvSpPr>
          <p:spPr bwMode="auto">
            <a:xfrm rot="5400000" flipV="1">
              <a:off x="1864" y="323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2" name="Oval 345"/>
            <p:cNvSpPr>
              <a:spLocks noChangeArrowheads="1"/>
            </p:cNvSpPr>
            <p:nvPr/>
          </p:nvSpPr>
          <p:spPr bwMode="auto">
            <a:xfrm rot="5400000" flipV="1">
              <a:off x="1891" y="3219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3" name="Oval 346"/>
            <p:cNvSpPr>
              <a:spLocks noChangeArrowheads="1"/>
            </p:cNvSpPr>
            <p:nvPr/>
          </p:nvSpPr>
          <p:spPr bwMode="auto">
            <a:xfrm rot="5400000" flipV="1">
              <a:off x="1912" y="319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4" name="Oval 347"/>
            <p:cNvSpPr>
              <a:spLocks noChangeArrowheads="1"/>
            </p:cNvSpPr>
            <p:nvPr/>
          </p:nvSpPr>
          <p:spPr bwMode="auto">
            <a:xfrm rot="5400000" flipV="1">
              <a:off x="1918" y="3215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5" name="Oval 348"/>
            <p:cNvSpPr>
              <a:spLocks noChangeArrowheads="1"/>
            </p:cNvSpPr>
            <p:nvPr/>
          </p:nvSpPr>
          <p:spPr bwMode="auto">
            <a:xfrm rot="5400000" flipV="1">
              <a:off x="1939" y="3192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6" name="Oval 349"/>
            <p:cNvSpPr>
              <a:spLocks noChangeArrowheads="1"/>
            </p:cNvSpPr>
            <p:nvPr/>
          </p:nvSpPr>
          <p:spPr bwMode="auto">
            <a:xfrm rot="5400000" flipV="1">
              <a:off x="1805" y="3270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7" name="Oval 350"/>
            <p:cNvSpPr>
              <a:spLocks noChangeArrowheads="1"/>
            </p:cNvSpPr>
            <p:nvPr/>
          </p:nvSpPr>
          <p:spPr bwMode="auto">
            <a:xfrm rot="5400000" flipV="1">
              <a:off x="1813" y="327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8" name="Oval 351"/>
            <p:cNvSpPr>
              <a:spLocks noChangeArrowheads="1"/>
            </p:cNvSpPr>
            <p:nvPr/>
          </p:nvSpPr>
          <p:spPr bwMode="auto">
            <a:xfrm rot="5400000" flipV="1">
              <a:off x="1779" y="3288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29" name="Oval 352"/>
            <p:cNvSpPr>
              <a:spLocks noChangeArrowheads="1"/>
            </p:cNvSpPr>
            <p:nvPr/>
          </p:nvSpPr>
          <p:spPr bwMode="auto">
            <a:xfrm rot="5400000" flipV="1">
              <a:off x="1816" y="327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0" name="Oval 353"/>
            <p:cNvSpPr>
              <a:spLocks noChangeArrowheads="1"/>
            </p:cNvSpPr>
            <p:nvPr/>
          </p:nvSpPr>
          <p:spPr bwMode="auto">
            <a:xfrm rot="5400000" flipV="1">
              <a:off x="1899" y="321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1" name="Oval 354"/>
            <p:cNvSpPr>
              <a:spLocks noChangeArrowheads="1"/>
            </p:cNvSpPr>
            <p:nvPr/>
          </p:nvSpPr>
          <p:spPr bwMode="auto">
            <a:xfrm rot="5400000" flipV="1">
              <a:off x="1813" y="3266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2" name="Oval 355"/>
            <p:cNvSpPr>
              <a:spLocks noChangeArrowheads="1"/>
            </p:cNvSpPr>
            <p:nvPr/>
          </p:nvSpPr>
          <p:spPr bwMode="auto">
            <a:xfrm rot="5400000" flipV="1">
              <a:off x="1742" y="3313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433" name="Group 356"/>
            <p:cNvGrpSpPr>
              <a:grpSpLocks/>
            </p:cNvGrpSpPr>
            <p:nvPr/>
          </p:nvGrpSpPr>
          <p:grpSpPr bwMode="auto">
            <a:xfrm rot="-5400000">
              <a:off x="1302" y="3075"/>
              <a:ext cx="239" cy="415"/>
              <a:chOff x="1297" y="794"/>
              <a:chExt cx="3117" cy="1033"/>
            </a:xfrm>
          </p:grpSpPr>
          <p:sp>
            <p:nvSpPr>
              <p:cNvPr id="437" name="Freeform 357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38" name="Freeform 358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434" name="Rectangle 359"/>
            <p:cNvSpPr>
              <a:spLocks noChangeArrowheads="1"/>
            </p:cNvSpPr>
            <p:nvPr/>
          </p:nvSpPr>
          <p:spPr bwMode="auto">
            <a:xfrm>
              <a:off x="1637" y="3154"/>
              <a:ext cx="435" cy="2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5" name="Line 360"/>
            <p:cNvSpPr>
              <a:spLocks noChangeShapeType="1"/>
            </p:cNvSpPr>
            <p:nvPr/>
          </p:nvSpPr>
          <p:spPr bwMode="auto">
            <a:xfrm>
              <a:off x="1175" y="3283"/>
              <a:ext cx="9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36" name="Line 361"/>
            <p:cNvSpPr>
              <a:spLocks noChangeShapeType="1"/>
            </p:cNvSpPr>
            <p:nvPr/>
          </p:nvSpPr>
          <p:spPr bwMode="auto">
            <a:xfrm flipH="1">
              <a:off x="1669" y="3169"/>
              <a:ext cx="372" cy="234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439" name="Group 362"/>
          <p:cNvGrpSpPr>
            <a:grpSpLocks/>
          </p:cNvGrpSpPr>
          <p:nvPr/>
        </p:nvGrpSpPr>
        <p:grpSpPr bwMode="auto">
          <a:xfrm>
            <a:off x="1806481" y="4529470"/>
            <a:ext cx="1520825" cy="602148"/>
            <a:chOff x="1173" y="2918"/>
            <a:chExt cx="958" cy="486"/>
          </a:xfrm>
        </p:grpSpPr>
        <p:sp>
          <p:nvSpPr>
            <p:cNvPr id="440" name="Oval 363"/>
            <p:cNvSpPr>
              <a:spLocks noChangeArrowheads="1"/>
            </p:cNvSpPr>
            <p:nvPr/>
          </p:nvSpPr>
          <p:spPr bwMode="auto">
            <a:xfrm rot="5400000" flipV="1">
              <a:off x="1950" y="2959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1" name="Oval 364"/>
            <p:cNvSpPr>
              <a:spLocks noChangeArrowheads="1"/>
            </p:cNvSpPr>
            <p:nvPr/>
          </p:nvSpPr>
          <p:spPr bwMode="auto">
            <a:xfrm rot="5400000" flipV="1">
              <a:off x="1973" y="2945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2" name="Oval 365"/>
            <p:cNvSpPr>
              <a:spLocks noChangeArrowheads="1"/>
            </p:cNvSpPr>
            <p:nvPr/>
          </p:nvSpPr>
          <p:spPr bwMode="auto">
            <a:xfrm rot="5400000" flipV="1">
              <a:off x="1668" y="3314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3" name="Oval 366"/>
            <p:cNvSpPr>
              <a:spLocks noChangeArrowheads="1"/>
            </p:cNvSpPr>
            <p:nvPr/>
          </p:nvSpPr>
          <p:spPr bwMode="auto">
            <a:xfrm rot="5400000" flipV="1">
              <a:off x="1821" y="3127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4" name="Oval 367"/>
            <p:cNvSpPr>
              <a:spLocks noChangeArrowheads="1"/>
            </p:cNvSpPr>
            <p:nvPr/>
          </p:nvSpPr>
          <p:spPr bwMode="auto">
            <a:xfrm rot="5400000" flipV="1">
              <a:off x="1819" y="3130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5" name="Oval 368"/>
            <p:cNvSpPr>
              <a:spLocks noChangeArrowheads="1"/>
            </p:cNvSpPr>
            <p:nvPr/>
          </p:nvSpPr>
          <p:spPr bwMode="auto">
            <a:xfrm rot="5400000" flipV="1">
              <a:off x="1791" y="3159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6" name="Oval 369"/>
            <p:cNvSpPr>
              <a:spLocks noChangeArrowheads="1"/>
            </p:cNvSpPr>
            <p:nvPr/>
          </p:nvSpPr>
          <p:spPr bwMode="auto">
            <a:xfrm rot="5400000" flipV="1">
              <a:off x="1700" y="3281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7" name="Oval 370"/>
            <p:cNvSpPr>
              <a:spLocks noChangeArrowheads="1"/>
            </p:cNvSpPr>
            <p:nvPr/>
          </p:nvSpPr>
          <p:spPr bwMode="auto">
            <a:xfrm rot="5400000" flipV="1">
              <a:off x="1937" y="3005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8" name="Oval 371"/>
            <p:cNvSpPr>
              <a:spLocks noChangeArrowheads="1"/>
            </p:cNvSpPr>
            <p:nvPr/>
          </p:nvSpPr>
          <p:spPr bwMode="auto">
            <a:xfrm rot="5400000" flipV="1">
              <a:off x="1838" y="3102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49" name="Oval 372"/>
            <p:cNvSpPr>
              <a:spLocks noChangeArrowheads="1"/>
            </p:cNvSpPr>
            <p:nvPr/>
          </p:nvSpPr>
          <p:spPr bwMode="auto">
            <a:xfrm rot="5400000" flipV="1">
              <a:off x="1865" y="3067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0" name="Oval 373"/>
            <p:cNvSpPr>
              <a:spLocks noChangeArrowheads="1"/>
            </p:cNvSpPr>
            <p:nvPr/>
          </p:nvSpPr>
          <p:spPr bwMode="auto">
            <a:xfrm rot="5400000" flipV="1">
              <a:off x="1887" y="3026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1" name="Oval 374"/>
            <p:cNvSpPr>
              <a:spLocks noChangeArrowheads="1"/>
            </p:cNvSpPr>
            <p:nvPr/>
          </p:nvSpPr>
          <p:spPr bwMode="auto">
            <a:xfrm rot="5400000" flipV="1">
              <a:off x="1893" y="3059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2" name="Oval 375"/>
            <p:cNvSpPr>
              <a:spLocks noChangeArrowheads="1"/>
            </p:cNvSpPr>
            <p:nvPr/>
          </p:nvSpPr>
          <p:spPr bwMode="auto">
            <a:xfrm rot="5400000" flipV="1">
              <a:off x="1913" y="3015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3" name="Oval 376"/>
            <p:cNvSpPr>
              <a:spLocks noChangeArrowheads="1"/>
            </p:cNvSpPr>
            <p:nvPr/>
          </p:nvSpPr>
          <p:spPr bwMode="auto">
            <a:xfrm rot="5400000" flipV="1">
              <a:off x="1780" y="3165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4" name="Oval 377"/>
            <p:cNvSpPr>
              <a:spLocks noChangeArrowheads="1"/>
            </p:cNvSpPr>
            <p:nvPr/>
          </p:nvSpPr>
          <p:spPr bwMode="auto">
            <a:xfrm rot="5400000" flipV="1">
              <a:off x="1787" y="3179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5" name="Oval 378"/>
            <p:cNvSpPr>
              <a:spLocks noChangeArrowheads="1"/>
            </p:cNvSpPr>
            <p:nvPr/>
          </p:nvSpPr>
          <p:spPr bwMode="auto">
            <a:xfrm rot="5400000" flipV="1">
              <a:off x="1753" y="3200"/>
              <a:ext cx="97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6" name="Oval 379"/>
            <p:cNvSpPr>
              <a:spLocks noChangeArrowheads="1"/>
            </p:cNvSpPr>
            <p:nvPr/>
          </p:nvSpPr>
          <p:spPr bwMode="auto">
            <a:xfrm rot="5400000" flipV="1">
              <a:off x="1791" y="3167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7" name="Oval 380"/>
            <p:cNvSpPr>
              <a:spLocks noChangeArrowheads="1"/>
            </p:cNvSpPr>
            <p:nvPr/>
          </p:nvSpPr>
          <p:spPr bwMode="auto">
            <a:xfrm rot="5400000" flipV="1">
              <a:off x="1874" y="3055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8" name="Oval 381"/>
            <p:cNvSpPr>
              <a:spLocks noChangeArrowheads="1"/>
            </p:cNvSpPr>
            <p:nvPr/>
          </p:nvSpPr>
          <p:spPr bwMode="auto">
            <a:xfrm rot="5400000" flipV="1">
              <a:off x="1788" y="3157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59" name="Oval 382"/>
            <p:cNvSpPr>
              <a:spLocks noChangeArrowheads="1"/>
            </p:cNvSpPr>
            <p:nvPr/>
          </p:nvSpPr>
          <p:spPr bwMode="auto">
            <a:xfrm rot="5400000" flipV="1">
              <a:off x="1717" y="3248"/>
              <a:ext cx="96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pSp>
          <p:nvGrpSpPr>
            <p:cNvPr id="460" name="Group 383"/>
            <p:cNvGrpSpPr>
              <a:grpSpLocks/>
            </p:cNvGrpSpPr>
            <p:nvPr/>
          </p:nvGrpSpPr>
          <p:grpSpPr bwMode="auto">
            <a:xfrm rot="-5400000">
              <a:off x="1249" y="3018"/>
              <a:ext cx="461" cy="295"/>
              <a:chOff x="1297" y="794"/>
              <a:chExt cx="3117" cy="1033"/>
            </a:xfrm>
          </p:grpSpPr>
          <p:sp>
            <p:nvSpPr>
              <p:cNvPr id="464" name="Freeform 384"/>
              <p:cNvSpPr>
                <a:spLocks/>
              </p:cNvSpPr>
              <p:nvPr/>
            </p:nvSpPr>
            <p:spPr bwMode="auto">
              <a:xfrm>
                <a:off x="1297" y="799"/>
                <a:ext cx="1553" cy="1028"/>
              </a:xfrm>
              <a:custGeom>
                <a:avLst/>
                <a:gdLst>
                  <a:gd name="T0" fmla="*/ 0 w 1553"/>
                  <a:gd name="T1" fmla="*/ 1028 h 1028"/>
                  <a:gd name="T2" fmla="*/ 570 w 1553"/>
                  <a:gd name="T3" fmla="*/ 951 h 1028"/>
                  <a:gd name="T4" fmla="*/ 968 w 1553"/>
                  <a:gd name="T5" fmla="*/ 625 h 1028"/>
                  <a:gd name="T6" fmla="*/ 1348 w 1553"/>
                  <a:gd name="T7" fmla="*/ 101 h 1028"/>
                  <a:gd name="T8" fmla="*/ 1553 w 1553"/>
                  <a:gd name="T9" fmla="*/ 1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3" h="1028">
                    <a:moveTo>
                      <a:pt x="0" y="1028"/>
                    </a:moveTo>
                    <a:cubicBezTo>
                      <a:pt x="95" y="1015"/>
                      <a:pt x="409" y="1018"/>
                      <a:pt x="570" y="951"/>
                    </a:cubicBezTo>
                    <a:cubicBezTo>
                      <a:pt x="732" y="884"/>
                      <a:pt x="838" y="766"/>
                      <a:pt x="968" y="625"/>
                    </a:cubicBezTo>
                    <a:cubicBezTo>
                      <a:pt x="1098" y="483"/>
                      <a:pt x="1251" y="202"/>
                      <a:pt x="1348" y="101"/>
                    </a:cubicBezTo>
                    <a:cubicBezTo>
                      <a:pt x="1445" y="0"/>
                      <a:pt x="1510" y="35"/>
                      <a:pt x="1553" y="17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  <p:sp>
            <p:nvSpPr>
              <p:cNvPr id="465" name="Freeform 385"/>
              <p:cNvSpPr>
                <a:spLocks/>
              </p:cNvSpPr>
              <p:nvPr/>
            </p:nvSpPr>
            <p:spPr bwMode="auto">
              <a:xfrm>
                <a:off x="2850" y="794"/>
                <a:ext cx="1564" cy="1028"/>
              </a:xfrm>
              <a:custGeom>
                <a:avLst/>
                <a:gdLst>
                  <a:gd name="T0" fmla="*/ 1564 w 1564"/>
                  <a:gd name="T1" fmla="*/ 1028 h 1028"/>
                  <a:gd name="T2" fmla="*/ 994 w 1564"/>
                  <a:gd name="T3" fmla="*/ 951 h 1028"/>
                  <a:gd name="T4" fmla="*/ 596 w 1564"/>
                  <a:gd name="T5" fmla="*/ 625 h 1028"/>
                  <a:gd name="T6" fmla="*/ 216 w 1564"/>
                  <a:gd name="T7" fmla="*/ 101 h 1028"/>
                  <a:gd name="T8" fmla="*/ 0 w 1564"/>
                  <a:gd name="T9" fmla="*/ 2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4" h="1028">
                    <a:moveTo>
                      <a:pt x="1564" y="1028"/>
                    </a:moveTo>
                    <a:cubicBezTo>
                      <a:pt x="1469" y="1015"/>
                      <a:pt x="1155" y="1018"/>
                      <a:pt x="994" y="951"/>
                    </a:cubicBezTo>
                    <a:cubicBezTo>
                      <a:pt x="832" y="884"/>
                      <a:pt x="726" y="766"/>
                      <a:pt x="596" y="625"/>
                    </a:cubicBezTo>
                    <a:cubicBezTo>
                      <a:pt x="466" y="483"/>
                      <a:pt x="315" y="202"/>
                      <a:pt x="216" y="101"/>
                    </a:cubicBezTo>
                    <a:cubicBezTo>
                      <a:pt x="117" y="0"/>
                      <a:pt x="45" y="38"/>
                      <a:pt x="0" y="22"/>
                    </a:cubicBezTo>
                  </a:path>
                </a:pathLst>
              </a:custGeom>
              <a:noFill/>
              <a:ln w="38100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>
                  <a:solidFill>
                    <a:srgbClr val="465562"/>
                  </a:solidFill>
                </a:endParaRPr>
              </a:p>
            </p:txBody>
          </p:sp>
        </p:grpSp>
        <p:sp>
          <p:nvSpPr>
            <p:cNvPr id="461" name="Rectangle 386"/>
            <p:cNvSpPr>
              <a:spLocks noChangeArrowheads="1"/>
            </p:cNvSpPr>
            <p:nvPr/>
          </p:nvSpPr>
          <p:spPr bwMode="auto">
            <a:xfrm>
              <a:off x="1635" y="2918"/>
              <a:ext cx="435" cy="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2" name="Line 387"/>
            <p:cNvSpPr>
              <a:spLocks noChangeShapeType="1"/>
            </p:cNvSpPr>
            <p:nvPr/>
          </p:nvSpPr>
          <p:spPr bwMode="auto">
            <a:xfrm>
              <a:off x="1173" y="3167"/>
              <a:ext cx="9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463" name="Line 388"/>
            <p:cNvSpPr>
              <a:spLocks noChangeShapeType="1"/>
            </p:cNvSpPr>
            <p:nvPr/>
          </p:nvSpPr>
          <p:spPr bwMode="auto">
            <a:xfrm flipH="1">
              <a:off x="1667" y="2947"/>
              <a:ext cx="372" cy="451"/>
            </a:xfrm>
            <a:prstGeom prst="line">
              <a:avLst/>
            </a:prstGeom>
            <a:noFill/>
            <a:ln w="38100">
              <a:solidFill>
                <a:srgbClr val="FD252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116963" y="1414132"/>
            <a:ext cx="1212113" cy="159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55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7" name="Rectangle 2"/>
          <p:cNvSpPr txBox="1">
            <a:spLocks noChangeArrowheads="1"/>
          </p:cNvSpPr>
          <p:nvPr/>
        </p:nvSpPr>
        <p:spPr>
          <a:xfrm>
            <a:off x="2916782" y="719938"/>
            <a:ext cx="4038600" cy="1939925"/>
          </a:xfrm>
          <a:prstGeom prst="rect">
            <a:avLst/>
          </a:prstGeom>
          <a:noFill/>
        </p:spPr>
        <p:txBody>
          <a:bodyPr/>
          <a:lstStyle>
            <a:lvl1pPr marL="192584" indent="-192584" algn="l" defTabSz="713274" rtl="0" eaLnBrk="1" latinLnBrk="0" hangingPunct="1">
              <a:lnSpc>
                <a:spcPct val="90000"/>
              </a:lnSpc>
              <a:spcBef>
                <a:spcPts val="1092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789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6320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4851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382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13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44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9755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5064" indent="-192584" algn="l" defTabSz="713274" rtl="0" eaLnBrk="1" latinLnBrk="0" hangingPunct="1">
              <a:lnSpc>
                <a:spcPct val="90000"/>
              </a:lnSpc>
              <a:spcBef>
                <a:spcPts val="468"/>
              </a:spcBef>
              <a:buFont typeface="Euphemia" pitchFamily="34" charset="0"/>
              <a:buChar char="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hu-HU" sz="3200" smtClean="0">
                <a:solidFill>
                  <a:srgbClr val="465562"/>
                </a:solidFill>
              </a:rPr>
              <a:t>Teljes kockázat</a:t>
            </a:r>
            <a:endParaRPr lang="hu-HU" sz="3600" smtClean="0">
              <a:solidFill>
                <a:srgbClr val="465562"/>
              </a:solidFill>
            </a:endParaRPr>
          </a:p>
        </p:txBody>
      </p:sp>
      <p:graphicFrame>
        <p:nvGraphicFramePr>
          <p:cNvPr id="168" name="Object 3"/>
          <p:cNvGraphicFramePr>
            <a:graphicFrameLocks noChangeAspect="1"/>
          </p:cNvGraphicFramePr>
          <p:nvPr>
            <p:extLst/>
          </p:nvPr>
        </p:nvGraphicFramePr>
        <p:xfrm>
          <a:off x="3119438" y="1703388"/>
          <a:ext cx="37115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4" imgW="1612800" imgH="228600" progId="Equation.3">
                  <p:embed/>
                </p:oleObj>
              </mc:Choice>
              <mc:Fallback>
                <p:oleObj name="Equation" r:id="rId4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lum bright="-79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703388"/>
                        <a:ext cx="37115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007857" y="2909289"/>
            <a:ext cx="3556179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Piaci kockázat</a:t>
            </a:r>
          </a:p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(Nem diverzifikálható)</a:t>
            </a:r>
          </a:p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(Szisztematikus</a:t>
            </a:r>
            <a:r>
              <a:rPr lang="hu-HU" sz="2400" b="1" dirty="0" smtClean="0">
                <a:solidFill>
                  <a:srgbClr val="465562"/>
                </a:solidFill>
              </a:rPr>
              <a:t>)</a:t>
            </a:r>
          </a:p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 smtClean="0">
                <a:solidFill>
                  <a:srgbClr val="465562"/>
                </a:solidFill>
              </a:rPr>
              <a:t>(Releváns)</a:t>
            </a:r>
            <a:endParaRPr lang="hu-HU" sz="2800" b="1" dirty="0">
              <a:solidFill>
                <a:srgbClr val="465562"/>
              </a:solidFill>
            </a:endParaRPr>
          </a:p>
        </p:txBody>
      </p:sp>
      <p:sp>
        <p:nvSpPr>
          <p:cNvPr id="170" name="Line 5"/>
          <p:cNvSpPr>
            <a:spLocks noChangeShapeType="1"/>
          </p:cNvSpPr>
          <p:nvPr/>
        </p:nvSpPr>
        <p:spPr bwMode="auto">
          <a:xfrm flipH="1">
            <a:off x="3647032" y="1264450"/>
            <a:ext cx="1296988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>
            <a:off x="5086895" y="2902926"/>
            <a:ext cx="3556179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Egyedi kockázat</a:t>
            </a:r>
          </a:p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(Diverzifikálható)</a:t>
            </a:r>
          </a:p>
          <a:p>
            <a:pPr marL="190500" indent="-190500" algn="ctr">
              <a:lnSpc>
                <a:spcPct val="95000"/>
              </a:lnSpc>
              <a:spcBef>
                <a:spcPct val="10000"/>
              </a:spcBef>
            </a:pPr>
            <a:r>
              <a:rPr lang="hu-HU" sz="2400" b="1" dirty="0">
                <a:solidFill>
                  <a:srgbClr val="465562"/>
                </a:solidFill>
              </a:rPr>
              <a:t>(Nem szisztematikus)</a:t>
            </a:r>
            <a:endParaRPr lang="hu-HU" sz="2800" b="1" dirty="0">
              <a:solidFill>
                <a:srgbClr val="465562"/>
              </a:solidFill>
            </a:endParaRPr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 flipH="1">
            <a:off x="2949934" y="2216950"/>
            <a:ext cx="1803586" cy="6614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73" name="Line 8"/>
          <p:cNvSpPr>
            <a:spLocks noChangeShapeType="1"/>
          </p:cNvSpPr>
          <p:nvPr/>
        </p:nvSpPr>
        <p:spPr bwMode="auto">
          <a:xfrm rot="16200000" flipH="1">
            <a:off x="6340226" y="2127257"/>
            <a:ext cx="661987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74" name="Object 9"/>
          <p:cNvGraphicFramePr>
            <a:graphicFrameLocks noChangeAspect="1"/>
          </p:cNvGraphicFramePr>
          <p:nvPr>
            <p:extLst/>
          </p:nvPr>
        </p:nvGraphicFramePr>
        <p:xfrm>
          <a:off x="2226692" y="4523050"/>
          <a:ext cx="11525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6" imgW="561857" imgH="228600" progId="Equation.3">
                  <p:embed/>
                </p:oleObj>
              </mc:Choice>
              <mc:Fallback>
                <p:oleObj name="Equation" r:id="rId6" imgW="561857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lum bright="-8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692" y="4523050"/>
                        <a:ext cx="1152525" cy="484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8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 bldLvl="5" autoUpdateAnimBg="0"/>
      <p:bldP spid="169" grpId="0" build="p" bldLvl="5" autoUpdateAnimBg="0"/>
      <p:bldP spid="170" grpId="0" animBg="1"/>
      <p:bldP spid="171" grpId="0" build="p" bldLvl="5" autoUpdateAnimBg="0"/>
      <p:bldP spid="172" grpId="0" animBg="1"/>
      <p:bldP spid="17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Beláttuk, hogy a béta…</a:t>
            </a:r>
          </a:p>
          <a:p>
            <a:r>
              <a:rPr lang="hu-HU" sz="3200" dirty="0"/>
              <a:t>Ha viszont a béta…, akkor a várható hozamok is a </a:t>
            </a:r>
            <a:r>
              <a:rPr lang="hu-HU" sz="3200" dirty="0" smtClean="0"/>
              <a:t>béták szerint kell rendeződjenek…</a:t>
            </a:r>
            <a:endParaRPr lang="hu-HU" sz="3200" dirty="0"/>
          </a:p>
          <a:p>
            <a:r>
              <a:rPr lang="hu-HU" sz="3200" dirty="0" smtClean="0"/>
              <a:t>Már vannak „pontjaink”:</a:t>
            </a:r>
            <a:endParaRPr lang="hu-HU" sz="3200" dirty="0"/>
          </a:p>
          <a:p>
            <a:pPr lvl="1"/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= 0, </a:t>
            </a:r>
            <a:r>
              <a:rPr lang="hu-HU" sz="28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800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= 1, 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8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2.4.2 Értékpapír-piaci egyenes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56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111915" y="2376098"/>
          <a:ext cx="310728" cy="37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gyenlet" r:id="rId3" imgW="190335" imgH="215713" progId="Equation.3">
                  <p:embed/>
                </p:oleObj>
              </mc:Choice>
              <mc:Fallback>
                <p:oleObj name="Egyenlet" r:id="rId3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915" y="2376098"/>
                        <a:ext cx="310728" cy="373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278493" y="166990"/>
            <a:ext cx="0" cy="487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rot="5400000" flipV="1">
            <a:off x="4524500" y="1858686"/>
            <a:ext cx="0" cy="54693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1753737" y="219910"/>
          <a:ext cx="540227" cy="35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gyenlet" r:id="rId5" imgW="330057" imgH="203112" progId="Equation.3">
                  <p:embed/>
                </p:oleObj>
              </mc:Choice>
              <mc:Fallback>
                <p:oleObj name="Egyenlet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737" y="219910"/>
                        <a:ext cx="540227" cy="35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903306" y="4575707"/>
          <a:ext cx="247551" cy="35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gyenlet" r:id="rId7" imgW="152268" imgH="203024" progId="Equation.3">
                  <p:embed/>
                </p:oleObj>
              </mc:Choice>
              <mc:Fallback>
                <p:oleObj name="Egyenlet" r:id="rId7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306" y="4575707"/>
                        <a:ext cx="247551" cy="35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51726" y="1690840"/>
            <a:ext cx="4417232" cy="25781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930375" y="3665197"/>
          <a:ext cx="270759" cy="41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gyenlet" r:id="rId9" imgW="164957" imgH="241091" progId="Equation.3">
                  <p:embed/>
                </p:oleObj>
              </mc:Choice>
              <mc:Fallback>
                <p:oleObj name="Egyenlet" r:id="rId9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375" y="3665197"/>
                        <a:ext cx="270759" cy="41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225631" y="3967795"/>
            <a:ext cx="99278" cy="1031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378806" y="2701765"/>
            <a:ext cx="105725" cy="11262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275914" y="2758757"/>
            <a:ext cx="21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438115" y="2758757"/>
            <a:ext cx="0" cy="183459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>
            <p:extLst/>
          </p:nvPr>
        </p:nvGraphicFramePr>
        <p:xfrm>
          <a:off x="1682824" y="2604065"/>
          <a:ext cx="580197" cy="31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gyenlet" r:id="rId11" imgW="418918" imgH="215806" progId="Equation.3">
                  <p:embed/>
                </p:oleObj>
              </mc:Choice>
              <mc:Fallback>
                <p:oleObj name="Egyenlet" r:id="rId11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824" y="2604065"/>
                        <a:ext cx="580197" cy="310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550276" y="843428"/>
            <a:ext cx="2795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2000" dirty="0">
                <a:solidFill>
                  <a:srgbClr val="465562"/>
                </a:solidFill>
              </a:rPr>
              <a:t>Értékpapír-piaci egyenes 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357067" y="1588208"/>
            <a:ext cx="16546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000">
                <a:solidFill>
                  <a:srgbClr val="465562"/>
                </a:solidFill>
              </a:rPr>
              <a:t>Piaci portfólió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4899547" y="1310186"/>
            <a:ext cx="709684" cy="7779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267923" y="2031434"/>
            <a:ext cx="156008" cy="6771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739471" y="2986959"/>
            <a:ext cx="742651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39471" y="2986959"/>
            <a:ext cx="742651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30464" y="4563376"/>
            <a:ext cx="112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u-HU" dirty="0">
              <a:solidFill>
                <a:srgbClr val="4655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5303838" y="3062288"/>
          <a:ext cx="2603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gyenlet" r:id="rId13" imgW="1574800" imgH="241300" progId="Equation.3">
                  <p:embed/>
                </p:oleObj>
              </mc:Choice>
              <mc:Fallback>
                <p:oleObj name="Egyenlet" r:id="rId13" imgW="157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062288"/>
                        <a:ext cx="2603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/>
          </p:nvPr>
        </p:nvGraphicFramePr>
        <p:xfrm>
          <a:off x="3103563" y="3894138"/>
          <a:ext cx="49260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15" imgW="3073320" imgH="228600" progId="Equation.3">
                  <p:embed/>
                </p:oleObj>
              </mc:Choice>
              <mc:Fallback>
                <p:oleObj name="Equation" r:id="rId15" imgW="3073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894138"/>
                        <a:ext cx="4926012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7DC1BBB0-96F0-4077-A278-0F3FB5C104D3}" type="slidenum">
              <a:rPr lang="en-US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 algn="ctr"/>
              <a:t>57</a:t>
            </a:fld>
            <a:endParaRPr lang="en-US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Szabadkézi sokszög 2429"/>
          <p:cNvSpPr/>
          <p:nvPr/>
        </p:nvSpPr>
        <p:spPr>
          <a:xfrm>
            <a:off x="3426210" y="1836751"/>
            <a:ext cx="2880028" cy="2576223"/>
          </a:xfrm>
          <a:custGeom>
            <a:avLst/>
            <a:gdLst>
              <a:gd name="connsiteX0" fmla="*/ 3154423 w 3154423"/>
              <a:gd name="connsiteY0" fmla="*/ 0 h 3350525"/>
              <a:gd name="connsiteX1" fmla="*/ 1857886 w 3154423"/>
              <a:gd name="connsiteY1" fmla="*/ 348018 h 3350525"/>
              <a:gd name="connsiteX2" fmla="*/ 745593 w 3154423"/>
              <a:gd name="connsiteY2" fmla="*/ 1057701 h 3350525"/>
              <a:gd name="connsiteX3" fmla="*/ 117796 w 3154423"/>
              <a:gd name="connsiteY3" fmla="*/ 1985749 h 3350525"/>
              <a:gd name="connsiteX4" fmla="*/ 15438 w 3154423"/>
              <a:gd name="connsiteY4" fmla="*/ 2668137 h 3350525"/>
              <a:gd name="connsiteX5" fmla="*/ 315689 w 3154423"/>
              <a:gd name="connsiteY5" fmla="*/ 3220871 h 3350525"/>
              <a:gd name="connsiteX6" fmla="*/ 629587 w 3154423"/>
              <a:gd name="connsiteY6" fmla="*/ 3350525 h 3350525"/>
              <a:gd name="connsiteX0" fmla="*/ 3154423 w 3154423"/>
              <a:gd name="connsiteY0" fmla="*/ 0 h 3350525"/>
              <a:gd name="connsiteX1" fmla="*/ 1857886 w 3154423"/>
              <a:gd name="connsiteY1" fmla="*/ 375313 h 3350525"/>
              <a:gd name="connsiteX2" fmla="*/ 745593 w 3154423"/>
              <a:gd name="connsiteY2" fmla="*/ 1057701 h 3350525"/>
              <a:gd name="connsiteX3" fmla="*/ 117796 w 3154423"/>
              <a:gd name="connsiteY3" fmla="*/ 1985749 h 3350525"/>
              <a:gd name="connsiteX4" fmla="*/ 15438 w 3154423"/>
              <a:gd name="connsiteY4" fmla="*/ 2668137 h 3350525"/>
              <a:gd name="connsiteX5" fmla="*/ 315689 w 3154423"/>
              <a:gd name="connsiteY5" fmla="*/ 3220871 h 3350525"/>
              <a:gd name="connsiteX6" fmla="*/ 629587 w 3154423"/>
              <a:gd name="connsiteY6" fmla="*/ 3350525 h 3350525"/>
              <a:gd name="connsiteX0" fmla="*/ 3065712 w 3065712"/>
              <a:gd name="connsiteY0" fmla="*/ 0 h 3343701"/>
              <a:gd name="connsiteX1" fmla="*/ 1857886 w 3065712"/>
              <a:gd name="connsiteY1" fmla="*/ 368489 h 3343701"/>
              <a:gd name="connsiteX2" fmla="*/ 745593 w 3065712"/>
              <a:gd name="connsiteY2" fmla="*/ 1050877 h 3343701"/>
              <a:gd name="connsiteX3" fmla="*/ 117796 w 3065712"/>
              <a:gd name="connsiteY3" fmla="*/ 1978925 h 3343701"/>
              <a:gd name="connsiteX4" fmla="*/ 15438 w 3065712"/>
              <a:gd name="connsiteY4" fmla="*/ 2661313 h 3343701"/>
              <a:gd name="connsiteX5" fmla="*/ 315689 w 3065712"/>
              <a:gd name="connsiteY5" fmla="*/ 3214047 h 3343701"/>
              <a:gd name="connsiteX6" fmla="*/ 629587 w 3065712"/>
              <a:gd name="connsiteY6" fmla="*/ 3343701 h 3343701"/>
              <a:gd name="connsiteX0" fmla="*/ 3072536 w 3072536"/>
              <a:gd name="connsiteY0" fmla="*/ 0 h 3309581"/>
              <a:gd name="connsiteX1" fmla="*/ 1857886 w 3072536"/>
              <a:gd name="connsiteY1" fmla="*/ 334369 h 3309581"/>
              <a:gd name="connsiteX2" fmla="*/ 745593 w 3072536"/>
              <a:gd name="connsiteY2" fmla="*/ 1016757 h 3309581"/>
              <a:gd name="connsiteX3" fmla="*/ 117796 w 3072536"/>
              <a:gd name="connsiteY3" fmla="*/ 1944805 h 3309581"/>
              <a:gd name="connsiteX4" fmla="*/ 15438 w 3072536"/>
              <a:gd name="connsiteY4" fmla="*/ 2627193 h 3309581"/>
              <a:gd name="connsiteX5" fmla="*/ 315689 w 3072536"/>
              <a:gd name="connsiteY5" fmla="*/ 3179927 h 3309581"/>
              <a:gd name="connsiteX6" fmla="*/ 629587 w 3072536"/>
              <a:gd name="connsiteY6" fmla="*/ 3309581 h 3309581"/>
              <a:gd name="connsiteX0" fmla="*/ 3072536 w 3072536"/>
              <a:gd name="connsiteY0" fmla="*/ 0 h 3309581"/>
              <a:gd name="connsiteX1" fmla="*/ 1857886 w 3072536"/>
              <a:gd name="connsiteY1" fmla="*/ 334369 h 3309581"/>
              <a:gd name="connsiteX2" fmla="*/ 745593 w 3072536"/>
              <a:gd name="connsiteY2" fmla="*/ 1016757 h 3309581"/>
              <a:gd name="connsiteX3" fmla="*/ 117796 w 3072536"/>
              <a:gd name="connsiteY3" fmla="*/ 1944805 h 3309581"/>
              <a:gd name="connsiteX4" fmla="*/ 15438 w 3072536"/>
              <a:gd name="connsiteY4" fmla="*/ 2627193 h 3309581"/>
              <a:gd name="connsiteX5" fmla="*/ 315689 w 3072536"/>
              <a:gd name="connsiteY5" fmla="*/ 3179927 h 3309581"/>
              <a:gd name="connsiteX6" fmla="*/ 629587 w 3072536"/>
              <a:gd name="connsiteY6" fmla="*/ 3309581 h 3309581"/>
              <a:gd name="connsiteX0" fmla="*/ 3072536 w 3072536"/>
              <a:gd name="connsiteY0" fmla="*/ 0 h 3330053"/>
              <a:gd name="connsiteX1" fmla="*/ 1857886 w 3072536"/>
              <a:gd name="connsiteY1" fmla="*/ 354841 h 3330053"/>
              <a:gd name="connsiteX2" fmla="*/ 745593 w 3072536"/>
              <a:gd name="connsiteY2" fmla="*/ 1037229 h 3330053"/>
              <a:gd name="connsiteX3" fmla="*/ 117796 w 3072536"/>
              <a:gd name="connsiteY3" fmla="*/ 1965277 h 3330053"/>
              <a:gd name="connsiteX4" fmla="*/ 15438 w 3072536"/>
              <a:gd name="connsiteY4" fmla="*/ 2647665 h 3330053"/>
              <a:gd name="connsiteX5" fmla="*/ 315689 w 3072536"/>
              <a:gd name="connsiteY5" fmla="*/ 3200399 h 3330053"/>
              <a:gd name="connsiteX6" fmla="*/ 629587 w 3072536"/>
              <a:gd name="connsiteY6" fmla="*/ 3330053 h 3330053"/>
              <a:gd name="connsiteX0" fmla="*/ 3072536 w 3072536"/>
              <a:gd name="connsiteY0" fmla="*/ 0 h 3330053"/>
              <a:gd name="connsiteX1" fmla="*/ 1857886 w 3072536"/>
              <a:gd name="connsiteY1" fmla="*/ 354841 h 3330053"/>
              <a:gd name="connsiteX2" fmla="*/ 745593 w 3072536"/>
              <a:gd name="connsiteY2" fmla="*/ 1037229 h 3330053"/>
              <a:gd name="connsiteX3" fmla="*/ 117796 w 3072536"/>
              <a:gd name="connsiteY3" fmla="*/ 1965277 h 3330053"/>
              <a:gd name="connsiteX4" fmla="*/ 15438 w 3072536"/>
              <a:gd name="connsiteY4" fmla="*/ 2647665 h 3330053"/>
              <a:gd name="connsiteX5" fmla="*/ 315689 w 3072536"/>
              <a:gd name="connsiteY5" fmla="*/ 3200399 h 3330053"/>
              <a:gd name="connsiteX6" fmla="*/ 629587 w 3072536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65277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65277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330053"/>
              <a:gd name="connsiteX1" fmla="*/ 1855943 w 3070593"/>
              <a:gd name="connsiteY1" fmla="*/ 354841 h 3330053"/>
              <a:gd name="connsiteX2" fmla="*/ 675411 w 3070593"/>
              <a:gd name="connsiteY2" fmla="*/ 1132763 h 3330053"/>
              <a:gd name="connsiteX3" fmla="*/ 115853 w 3070593"/>
              <a:gd name="connsiteY3" fmla="*/ 1937981 h 3330053"/>
              <a:gd name="connsiteX4" fmla="*/ 13495 w 3070593"/>
              <a:gd name="connsiteY4" fmla="*/ 2647665 h 3330053"/>
              <a:gd name="connsiteX5" fmla="*/ 313746 w 3070593"/>
              <a:gd name="connsiteY5" fmla="*/ 3200399 h 3330053"/>
              <a:gd name="connsiteX6" fmla="*/ 627644 w 3070593"/>
              <a:gd name="connsiteY6" fmla="*/ 3330053 h 3330053"/>
              <a:gd name="connsiteX0" fmla="*/ 3070593 w 3070593"/>
              <a:gd name="connsiteY0" fmla="*/ 0 h 3439235"/>
              <a:gd name="connsiteX1" fmla="*/ 1855943 w 3070593"/>
              <a:gd name="connsiteY1" fmla="*/ 354841 h 3439235"/>
              <a:gd name="connsiteX2" fmla="*/ 675411 w 3070593"/>
              <a:gd name="connsiteY2" fmla="*/ 1132763 h 3439235"/>
              <a:gd name="connsiteX3" fmla="*/ 115853 w 3070593"/>
              <a:gd name="connsiteY3" fmla="*/ 1937981 h 3439235"/>
              <a:gd name="connsiteX4" fmla="*/ 13495 w 3070593"/>
              <a:gd name="connsiteY4" fmla="*/ 2647665 h 3439235"/>
              <a:gd name="connsiteX5" fmla="*/ 313746 w 3070593"/>
              <a:gd name="connsiteY5" fmla="*/ 3200399 h 3439235"/>
              <a:gd name="connsiteX6" fmla="*/ 743650 w 3070593"/>
              <a:gd name="connsiteY6" fmla="*/ 3439235 h 3439235"/>
              <a:gd name="connsiteX0" fmla="*/ 3070593 w 3070593"/>
              <a:gd name="connsiteY0" fmla="*/ 0 h 3439235"/>
              <a:gd name="connsiteX1" fmla="*/ 1855943 w 3070593"/>
              <a:gd name="connsiteY1" fmla="*/ 354841 h 3439235"/>
              <a:gd name="connsiteX2" fmla="*/ 675411 w 3070593"/>
              <a:gd name="connsiteY2" fmla="*/ 1132763 h 3439235"/>
              <a:gd name="connsiteX3" fmla="*/ 115853 w 3070593"/>
              <a:gd name="connsiteY3" fmla="*/ 1937981 h 3439235"/>
              <a:gd name="connsiteX4" fmla="*/ 13495 w 3070593"/>
              <a:gd name="connsiteY4" fmla="*/ 2647665 h 3439235"/>
              <a:gd name="connsiteX5" fmla="*/ 313746 w 3070593"/>
              <a:gd name="connsiteY5" fmla="*/ 3200399 h 3439235"/>
              <a:gd name="connsiteX6" fmla="*/ 743650 w 3070593"/>
              <a:gd name="connsiteY6" fmla="*/ 3439235 h 3439235"/>
              <a:gd name="connsiteX0" fmla="*/ 3070593 w 3070593"/>
              <a:gd name="connsiteY0" fmla="*/ 0 h 3200399"/>
              <a:gd name="connsiteX1" fmla="*/ 1855943 w 3070593"/>
              <a:gd name="connsiteY1" fmla="*/ 354841 h 3200399"/>
              <a:gd name="connsiteX2" fmla="*/ 675411 w 3070593"/>
              <a:gd name="connsiteY2" fmla="*/ 1132763 h 3200399"/>
              <a:gd name="connsiteX3" fmla="*/ 115853 w 3070593"/>
              <a:gd name="connsiteY3" fmla="*/ 1937981 h 3200399"/>
              <a:gd name="connsiteX4" fmla="*/ 13495 w 3070593"/>
              <a:gd name="connsiteY4" fmla="*/ 2647665 h 3200399"/>
              <a:gd name="connsiteX5" fmla="*/ 313746 w 3070593"/>
              <a:gd name="connsiteY5" fmla="*/ 3200399 h 3200399"/>
              <a:gd name="connsiteX0" fmla="*/ 3067869 w 3067869"/>
              <a:gd name="connsiteY0" fmla="*/ 0 h 3267074"/>
              <a:gd name="connsiteX1" fmla="*/ 1853219 w 3067869"/>
              <a:gd name="connsiteY1" fmla="*/ 354841 h 3267074"/>
              <a:gd name="connsiteX2" fmla="*/ 672687 w 3067869"/>
              <a:gd name="connsiteY2" fmla="*/ 1132763 h 3267074"/>
              <a:gd name="connsiteX3" fmla="*/ 113129 w 3067869"/>
              <a:gd name="connsiteY3" fmla="*/ 1937981 h 3267074"/>
              <a:gd name="connsiteX4" fmla="*/ 10771 w 3067869"/>
              <a:gd name="connsiteY4" fmla="*/ 2647665 h 3267074"/>
              <a:gd name="connsiteX5" fmla="*/ 272922 w 3067869"/>
              <a:gd name="connsiteY5" fmla="*/ 3267074 h 3267074"/>
              <a:gd name="connsiteX0" fmla="*/ 3067869 w 3067869"/>
              <a:gd name="connsiteY0" fmla="*/ 0 h 3267074"/>
              <a:gd name="connsiteX1" fmla="*/ 1865919 w 3067869"/>
              <a:gd name="connsiteY1" fmla="*/ 367541 h 3267074"/>
              <a:gd name="connsiteX2" fmla="*/ 672687 w 3067869"/>
              <a:gd name="connsiteY2" fmla="*/ 1132763 h 3267074"/>
              <a:gd name="connsiteX3" fmla="*/ 113129 w 3067869"/>
              <a:gd name="connsiteY3" fmla="*/ 1937981 h 3267074"/>
              <a:gd name="connsiteX4" fmla="*/ 10771 w 3067869"/>
              <a:gd name="connsiteY4" fmla="*/ 2647665 h 3267074"/>
              <a:gd name="connsiteX5" fmla="*/ 272922 w 3067869"/>
              <a:gd name="connsiteY5" fmla="*/ 3267074 h 32670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865919 w 2978969"/>
              <a:gd name="connsiteY1" fmla="*/ 3802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757969 w 2978969"/>
              <a:gd name="connsiteY1" fmla="*/ 4183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8969 w 2978969"/>
              <a:gd name="connsiteY0" fmla="*/ 0 h 3279774"/>
              <a:gd name="connsiteX1" fmla="*/ 1757969 w 2978969"/>
              <a:gd name="connsiteY1" fmla="*/ 431041 h 3279774"/>
              <a:gd name="connsiteX2" fmla="*/ 672687 w 2978969"/>
              <a:gd name="connsiteY2" fmla="*/ 1145463 h 3279774"/>
              <a:gd name="connsiteX3" fmla="*/ 113129 w 2978969"/>
              <a:gd name="connsiteY3" fmla="*/ 1950681 h 3279774"/>
              <a:gd name="connsiteX4" fmla="*/ 10771 w 2978969"/>
              <a:gd name="connsiteY4" fmla="*/ 2660365 h 3279774"/>
              <a:gd name="connsiteX5" fmla="*/ 272922 w 2978969"/>
              <a:gd name="connsiteY5" fmla="*/ 3279774 h 3279774"/>
              <a:gd name="connsiteX0" fmla="*/ 2974197 w 2974197"/>
              <a:gd name="connsiteY0" fmla="*/ 0 h 3279774"/>
              <a:gd name="connsiteX1" fmla="*/ 1753197 w 2974197"/>
              <a:gd name="connsiteY1" fmla="*/ 431041 h 3279774"/>
              <a:gd name="connsiteX2" fmla="*/ 667915 w 2974197"/>
              <a:gd name="connsiteY2" fmla="*/ 1145463 h 3279774"/>
              <a:gd name="connsiteX3" fmla="*/ 133757 w 2974197"/>
              <a:gd name="connsiteY3" fmla="*/ 1976081 h 3279774"/>
              <a:gd name="connsiteX4" fmla="*/ 5999 w 2974197"/>
              <a:gd name="connsiteY4" fmla="*/ 2660365 h 3279774"/>
              <a:gd name="connsiteX5" fmla="*/ 268150 w 2974197"/>
              <a:gd name="connsiteY5" fmla="*/ 3279774 h 3279774"/>
              <a:gd name="connsiteX0" fmla="*/ 2974821 w 2974821"/>
              <a:gd name="connsiteY0" fmla="*/ 0 h 3279774"/>
              <a:gd name="connsiteX1" fmla="*/ 1753821 w 2974821"/>
              <a:gd name="connsiteY1" fmla="*/ 431041 h 3279774"/>
              <a:gd name="connsiteX2" fmla="*/ 712989 w 2974821"/>
              <a:gd name="connsiteY2" fmla="*/ 1107363 h 3279774"/>
              <a:gd name="connsiteX3" fmla="*/ 134381 w 2974821"/>
              <a:gd name="connsiteY3" fmla="*/ 1976081 h 3279774"/>
              <a:gd name="connsiteX4" fmla="*/ 6623 w 2974821"/>
              <a:gd name="connsiteY4" fmla="*/ 2660365 h 3279774"/>
              <a:gd name="connsiteX5" fmla="*/ 268774 w 2974821"/>
              <a:gd name="connsiteY5" fmla="*/ 3279774 h 3279774"/>
              <a:gd name="connsiteX0" fmla="*/ 2952239 w 2952239"/>
              <a:gd name="connsiteY0" fmla="*/ 0 h 3279774"/>
              <a:gd name="connsiteX1" fmla="*/ 1731239 w 2952239"/>
              <a:gd name="connsiteY1" fmla="*/ 431041 h 3279774"/>
              <a:gd name="connsiteX2" fmla="*/ 690407 w 2952239"/>
              <a:gd name="connsiteY2" fmla="*/ 1107363 h 3279774"/>
              <a:gd name="connsiteX3" fmla="*/ 111799 w 2952239"/>
              <a:gd name="connsiteY3" fmla="*/ 1976081 h 3279774"/>
              <a:gd name="connsiteX4" fmla="*/ 9441 w 2952239"/>
              <a:gd name="connsiteY4" fmla="*/ 2654015 h 3279774"/>
              <a:gd name="connsiteX5" fmla="*/ 246192 w 2952239"/>
              <a:gd name="connsiteY5" fmla="*/ 3279774 h 3279774"/>
              <a:gd name="connsiteX0" fmla="*/ 2951786 w 2951786"/>
              <a:gd name="connsiteY0" fmla="*/ 0 h 3267074"/>
              <a:gd name="connsiteX1" fmla="*/ 1730786 w 2951786"/>
              <a:gd name="connsiteY1" fmla="*/ 431041 h 3267074"/>
              <a:gd name="connsiteX2" fmla="*/ 689954 w 2951786"/>
              <a:gd name="connsiteY2" fmla="*/ 1107363 h 3267074"/>
              <a:gd name="connsiteX3" fmla="*/ 111346 w 2951786"/>
              <a:gd name="connsiteY3" fmla="*/ 1976081 h 3267074"/>
              <a:gd name="connsiteX4" fmla="*/ 8988 w 2951786"/>
              <a:gd name="connsiteY4" fmla="*/ 2654015 h 3267074"/>
              <a:gd name="connsiteX5" fmla="*/ 239389 w 2951786"/>
              <a:gd name="connsiteY5" fmla="*/ 3267074 h 3267074"/>
              <a:gd name="connsiteX0" fmla="*/ 2950101 w 2950101"/>
              <a:gd name="connsiteY0" fmla="*/ 0 h 3267074"/>
              <a:gd name="connsiteX1" fmla="*/ 1729101 w 2950101"/>
              <a:gd name="connsiteY1" fmla="*/ 431041 h 3267074"/>
              <a:gd name="connsiteX2" fmla="*/ 688269 w 2950101"/>
              <a:gd name="connsiteY2" fmla="*/ 1107363 h 3267074"/>
              <a:gd name="connsiteX3" fmla="*/ 109661 w 2950101"/>
              <a:gd name="connsiteY3" fmla="*/ 1976081 h 3267074"/>
              <a:gd name="connsiteX4" fmla="*/ 7303 w 2950101"/>
              <a:gd name="connsiteY4" fmla="*/ 2654015 h 3267074"/>
              <a:gd name="connsiteX5" fmla="*/ 237704 w 2950101"/>
              <a:gd name="connsiteY5" fmla="*/ 3267074 h 3267074"/>
              <a:gd name="connsiteX0" fmla="*/ 2962905 w 2962905"/>
              <a:gd name="connsiteY0" fmla="*/ 0 h 3267074"/>
              <a:gd name="connsiteX1" fmla="*/ 1741905 w 2962905"/>
              <a:gd name="connsiteY1" fmla="*/ 431041 h 3267074"/>
              <a:gd name="connsiteX2" fmla="*/ 701073 w 2962905"/>
              <a:gd name="connsiteY2" fmla="*/ 1107363 h 3267074"/>
              <a:gd name="connsiteX3" fmla="*/ 122465 w 2962905"/>
              <a:gd name="connsiteY3" fmla="*/ 1976081 h 3267074"/>
              <a:gd name="connsiteX4" fmla="*/ 7407 w 2962905"/>
              <a:gd name="connsiteY4" fmla="*/ 2654015 h 3267074"/>
              <a:gd name="connsiteX5" fmla="*/ 250508 w 2962905"/>
              <a:gd name="connsiteY5" fmla="*/ 3267074 h 3267074"/>
              <a:gd name="connsiteX0" fmla="*/ 2960389 w 2960389"/>
              <a:gd name="connsiteY0" fmla="*/ 0 h 3267074"/>
              <a:gd name="connsiteX1" fmla="*/ 1739389 w 2960389"/>
              <a:gd name="connsiteY1" fmla="*/ 431041 h 3267074"/>
              <a:gd name="connsiteX2" fmla="*/ 698557 w 2960389"/>
              <a:gd name="connsiteY2" fmla="*/ 1107363 h 3267074"/>
              <a:gd name="connsiteX3" fmla="*/ 119949 w 2960389"/>
              <a:gd name="connsiteY3" fmla="*/ 1976081 h 3267074"/>
              <a:gd name="connsiteX4" fmla="*/ 4891 w 2960389"/>
              <a:gd name="connsiteY4" fmla="*/ 2654015 h 3267074"/>
              <a:gd name="connsiteX5" fmla="*/ 247992 w 2960389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58540 w 2958540"/>
              <a:gd name="connsiteY0" fmla="*/ 0 h 3267074"/>
              <a:gd name="connsiteX1" fmla="*/ 1737540 w 2958540"/>
              <a:gd name="connsiteY1" fmla="*/ 431041 h 3267074"/>
              <a:gd name="connsiteX2" fmla="*/ 696708 w 2958540"/>
              <a:gd name="connsiteY2" fmla="*/ 1107363 h 3267074"/>
              <a:gd name="connsiteX3" fmla="*/ 149850 w 2958540"/>
              <a:gd name="connsiteY3" fmla="*/ 1906231 h 3267074"/>
              <a:gd name="connsiteX4" fmla="*/ 3042 w 2958540"/>
              <a:gd name="connsiteY4" fmla="*/ 2654015 h 3267074"/>
              <a:gd name="connsiteX5" fmla="*/ 246143 w 2958540"/>
              <a:gd name="connsiteY5" fmla="*/ 3267074 h 3267074"/>
              <a:gd name="connsiteX0" fmla="*/ 2964900 w 2964900"/>
              <a:gd name="connsiteY0" fmla="*/ 0 h 3267074"/>
              <a:gd name="connsiteX1" fmla="*/ 1743900 w 2964900"/>
              <a:gd name="connsiteY1" fmla="*/ 431041 h 3267074"/>
              <a:gd name="connsiteX2" fmla="*/ 703068 w 2964900"/>
              <a:gd name="connsiteY2" fmla="*/ 1107363 h 3267074"/>
              <a:gd name="connsiteX3" fmla="*/ 156210 w 2964900"/>
              <a:gd name="connsiteY3" fmla="*/ 1906231 h 3267074"/>
              <a:gd name="connsiteX4" fmla="*/ 9402 w 2964900"/>
              <a:gd name="connsiteY4" fmla="*/ 2654015 h 3267074"/>
              <a:gd name="connsiteX5" fmla="*/ 252503 w 2964900"/>
              <a:gd name="connsiteY5" fmla="*/ 3267074 h 326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900" h="3267074">
                <a:moveTo>
                  <a:pt x="2964900" y="0"/>
                </a:moveTo>
                <a:cubicBezTo>
                  <a:pt x="2303742" y="176663"/>
                  <a:pt x="2120872" y="246481"/>
                  <a:pt x="1743900" y="431041"/>
                </a:cubicBezTo>
                <a:cubicBezTo>
                  <a:pt x="1366928" y="615601"/>
                  <a:pt x="954983" y="848798"/>
                  <a:pt x="703068" y="1107363"/>
                </a:cubicBezTo>
                <a:cubicBezTo>
                  <a:pt x="451153" y="1365928"/>
                  <a:pt x="271821" y="1648456"/>
                  <a:pt x="156210" y="1906231"/>
                </a:cubicBezTo>
                <a:cubicBezTo>
                  <a:pt x="40599" y="2164006"/>
                  <a:pt x="-25697" y="2420858"/>
                  <a:pt x="9402" y="2654015"/>
                </a:cubicBezTo>
                <a:cubicBezTo>
                  <a:pt x="44501" y="2887172"/>
                  <a:pt x="149861" y="3122446"/>
                  <a:pt x="252503" y="3267074"/>
                </a:cubicBezTo>
              </a:path>
            </a:pathLst>
          </a:cu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379717" y="151077"/>
            <a:ext cx="6251396" cy="5321036"/>
            <a:chOff x="950347" y="230590"/>
            <a:chExt cx="6889168" cy="5321036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637735" y="1391868"/>
              <a:ext cx="4865687" cy="25463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42497" y="230590"/>
              <a:ext cx="0" cy="4820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rot="5400000" flipV="1">
              <a:off x="4397604" y="1248199"/>
              <a:ext cx="0" cy="6627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986832" y="318055"/>
            <a:ext cx="65881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0" name="Egyenlet" r:id="rId4" imgW="330057" imgH="203112" progId="Equation.3">
                    <p:embed/>
                  </p:oleObj>
                </mc:Choice>
                <mc:Fallback>
                  <p:oleObj name="Egyenlet" r:id="rId4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832" y="318055"/>
                          <a:ext cx="658812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049522" y="4552581"/>
            <a:ext cx="65881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1" name="Egyenlet" r:id="rId6" imgW="330057" imgH="203112" progId="Equation.3">
                    <p:embed/>
                  </p:oleObj>
                </mc:Choice>
                <mc:Fallback>
                  <p:oleObj name="Egyenlet" r:id="rId6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9522" y="4552581"/>
                          <a:ext cx="658813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237685" y="3585793"/>
            <a:ext cx="3302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2" name="Egyenlet" r:id="rId8" imgW="164957" imgH="241091" progId="Equation.3">
                    <p:embed/>
                  </p:oleObj>
                </mc:Choice>
                <mc:Fallback>
                  <p:oleObj name="Egyenlet" r:id="rId8" imgW="164957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685" y="3585793"/>
                          <a:ext cx="3302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661547" y="2558681"/>
              <a:ext cx="261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21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950347" y="2388818"/>
            <a:ext cx="70643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3" name="Egyenlet" r:id="rId10" imgW="418918" imgH="215806" progId="Equation.3">
                    <p:embed/>
                  </p:oleObj>
                </mc:Choice>
                <mc:Fallback>
                  <p:oleObj name="Egyenlet" r:id="rId10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347" y="2388818"/>
                          <a:ext cx="70643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227322" y="4874843"/>
            <a:ext cx="3016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4" name="Egyenlet" r:id="rId12" imgW="152268" imgH="203024" progId="Equation.3">
                    <p:embed/>
                  </p:oleObj>
                </mc:Choice>
                <mc:Fallback>
                  <p:oleObj name="Egyenlet" r:id="rId12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7322" y="4874843"/>
                          <a:ext cx="3016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4182497" y="4874843"/>
            <a:ext cx="14922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name="Egyenlet" r:id="rId14" imgW="88707" imgH="164742" progId="Equation.3">
                    <p:embed/>
                  </p:oleObj>
                </mc:Choice>
                <mc:Fallback>
                  <p:oleObj name="Egyenlet" r:id="rId14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2497" y="4874843"/>
                          <a:ext cx="149225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1121797" y="1391868"/>
              <a:ext cx="5381625" cy="281622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2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877313" y="5169038"/>
            <a:ext cx="96220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6" name="Equation" r:id="rId16" imgW="482400" imgH="203040" progId="Equation.3">
                    <p:embed/>
                  </p:oleObj>
                </mc:Choice>
                <mc:Fallback>
                  <p:oleObj name="Equation" r:id="rId16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313" y="5169038"/>
                          <a:ext cx="962202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3771335" y="5168531"/>
            <a:ext cx="792162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7" name="Egyenlet" r:id="rId18" imgW="469696" imgH="215806" progId="Equation.3">
                    <p:embed/>
                  </p:oleObj>
                </mc:Choice>
                <mc:Fallback>
                  <p:oleObj name="Egyenlet" r:id="rId18" imgW="469696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335" y="5168531"/>
                          <a:ext cx="792162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1636147" y="2085606"/>
              <a:ext cx="4691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1584" name="Line 1574"/>
            <p:cNvSpPr>
              <a:spLocks noChangeShapeType="1"/>
            </p:cNvSpPr>
            <p:nvPr/>
          </p:nvSpPr>
          <p:spPr bwMode="auto">
            <a:xfrm>
              <a:off x="4272985" y="2549156"/>
              <a:ext cx="0" cy="2035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1585" name="Object 1575"/>
            <p:cNvGraphicFramePr>
              <a:graphicFrameLocks noChangeAspect="1"/>
            </p:cNvGraphicFramePr>
            <p:nvPr>
              <p:extLst/>
            </p:nvPr>
          </p:nvGraphicFramePr>
          <p:xfrm>
            <a:off x="3833247" y="4539881"/>
            <a:ext cx="70643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8" name="Egyenlet" r:id="rId20" imgW="418918" imgH="215806" progId="Equation.3">
                    <p:embed/>
                  </p:oleObj>
                </mc:Choice>
                <mc:Fallback>
                  <p:oleObj name="Egyenlet" r:id="rId20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247" y="4539881"/>
                          <a:ext cx="70643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7" name="Line 2237"/>
            <p:cNvSpPr>
              <a:spLocks noChangeShapeType="1"/>
            </p:cNvSpPr>
            <p:nvPr/>
          </p:nvSpPr>
          <p:spPr bwMode="auto">
            <a:xfrm>
              <a:off x="6344672" y="985964"/>
              <a:ext cx="0" cy="3580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48" name="Line 2238"/>
            <p:cNvSpPr>
              <a:spLocks noChangeShapeType="1"/>
            </p:cNvSpPr>
            <p:nvPr/>
          </p:nvSpPr>
          <p:spPr bwMode="auto">
            <a:xfrm>
              <a:off x="5155635" y="1703018"/>
              <a:ext cx="0" cy="286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49" name="AutoShape 2239"/>
            <p:cNvSpPr>
              <a:spLocks/>
            </p:cNvSpPr>
            <p:nvPr/>
          </p:nvSpPr>
          <p:spPr bwMode="auto">
            <a:xfrm rot="5400000">
              <a:off x="3268891" y="-112153"/>
              <a:ext cx="263525" cy="3500437"/>
            </a:xfrm>
            <a:prstGeom prst="leftBrace">
              <a:avLst>
                <a:gd name="adj1" fmla="val 115489"/>
                <a:gd name="adj2" fmla="val 4994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50" name="AutoShape 2240"/>
            <p:cNvSpPr>
              <a:spLocks/>
            </p:cNvSpPr>
            <p:nvPr/>
          </p:nvSpPr>
          <p:spPr bwMode="auto">
            <a:xfrm rot="5400000">
              <a:off x="3866585" y="-1401781"/>
              <a:ext cx="263525" cy="4676775"/>
            </a:xfrm>
            <a:prstGeom prst="leftBrace">
              <a:avLst>
                <a:gd name="adj1" fmla="val 154300"/>
                <a:gd name="adj2" fmla="val 4994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2251" name="Object 2241"/>
            <p:cNvGraphicFramePr>
              <a:graphicFrameLocks noChangeAspect="1"/>
            </p:cNvGraphicFramePr>
            <p:nvPr>
              <p:extLst/>
            </p:nvPr>
          </p:nvGraphicFramePr>
          <p:xfrm>
            <a:off x="3715772" y="534969"/>
            <a:ext cx="49212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9" name="Egyenlet" r:id="rId22" imgW="342751" imgH="228501" progId="Equation.3">
                    <p:embed/>
                  </p:oleObj>
                </mc:Choice>
                <mc:Fallback>
                  <p:oleObj name="Egyenlet" r:id="rId22" imgW="34275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5772" y="534969"/>
                          <a:ext cx="492125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" name="Object 2242"/>
            <p:cNvGraphicFramePr>
              <a:graphicFrameLocks noChangeAspect="1"/>
            </p:cNvGraphicFramePr>
            <p:nvPr>
              <p:extLst/>
            </p:nvPr>
          </p:nvGraphicFramePr>
          <p:xfrm>
            <a:off x="2979172" y="1223728"/>
            <a:ext cx="78422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0" name="Egyenlet" r:id="rId24" imgW="545863" imgH="228501" progId="Equation.3">
                    <p:embed/>
                  </p:oleObj>
                </mc:Choice>
                <mc:Fallback>
                  <p:oleObj name="Egyenlet" r:id="rId24" imgW="54586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172" y="1223728"/>
                          <a:ext cx="784225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" name="Line 2246"/>
            <p:cNvSpPr>
              <a:spLocks noChangeShapeType="1"/>
            </p:cNvSpPr>
            <p:nvPr/>
          </p:nvSpPr>
          <p:spPr bwMode="auto">
            <a:xfrm flipH="1">
              <a:off x="1345635" y="4096968"/>
              <a:ext cx="2455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58" name="Oval 2248"/>
            <p:cNvSpPr>
              <a:spLocks noChangeArrowheads="1"/>
            </p:cNvSpPr>
            <p:nvPr/>
          </p:nvSpPr>
          <p:spPr bwMode="auto">
            <a:xfrm>
              <a:off x="1277372" y="4022356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63" name="Oval 2253"/>
            <p:cNvSpPr>
              <a:spLocks noChangeArrowheads="1"/>
            </p:cNvSpPr>
            <p:nvPr/>
          </p:nvSpPr>
          <p:spPr bwMode="auto">
            <a:xfrm>
              <a:off x="1567885" y="3877893"/>
              <a:ext cx="120650" cy="1143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64" name="Oval 9"/>
            <p:cNvSpPr>
              <a:spLocks noChangeArrowheads="1"/>
            </p:cNvSpPr>
            <p:nvPr/>
          </p:nvSpPr>
          <p:spPr bwMode="auto">
            <a:xfrm>
              <a:off x="4211072" y="2496768"/>
              <a:ext cx="130175" cy="1222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65" name="Oval 17"/>
            <p:cNvSpPr>
              <a:spLocks noChangeArrowheads="1"/>
            </p:cNvSpPr>
            <p:nvPr/>
          </p:nvSpPr>
          <p:spPr bwMode="auto">
            <a:xfrm>
              <a:off x="6276410" y="2020518"/>
              <a:ext cx="146050" cy="13652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graphicFrame>
          <p:nvGraphicFramePr>
            <p:cNvPr id="2266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901510" y="2131643"/>
            <a:ext cx="379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1" name="Egyenlet" r:id="rId26" imgW="190335" imgH="215713" progId="Equation.3">
                    <p:embed/>
                  </p:oleObj>
                </mc:Choice>
                <mc:Fallback>
                  <p:oleObj name="Egyenlet" r:id="rId26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510" y="2131643"/>
                          <a:ext cx="3794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7" name="Oval 2208"/>
            <p:cNvSpPr>
              <a:spLocks noChangeArrowheads="1"/>
            </p:cNvSpPr>
            <p:nvPr/>
          </p:nvSpPr>
          <p:spPr bwMode="auto">
            <a:xfrm rot="16200000" flipH="1">
              <a:off x="3774510" y="4065218"/>
              <a:ext cx="34925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69" name="Oval 2224"/>
            <p:cNvSpPr>
              <a:spLocks noChangeArrowheads="1"/>
            </p:cNvSpPr>
            <p:nvPr/>
          </p:nvSpPr>
          <p:spPr bwMode="auto">
            <a:xfrm rot="16200000" flipH="1">
              <a:off x="6205766" y="3208762"/>
              <a:ext cx="34925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0" name="Oval 2225"/>
            <p:cNvSpPr>
              <a:spLocks noChangeArrowheads="1"/>
            </p:cNvSpPr>
            <p:nvPr/>
          </p:nvSpPr>
          <p:spPr bwMode="auto">
            <a:xfrm>
              <a:off x="6330385" y="2064968"/>
              <a:ext cx="36512" cy="444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1" name="Oval 2236"/>
            <p:cNvSpPr>
              <a:spLocks noChangeArrowheads="1"/>
            </p:cNvSpPr>
            <p:nvPr/>
          </p:nvSpPr>
          <p:spPr bwMode="auto">
            <a:xfrm>
              <a:off x="5088960" y="2020518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2" name="Oval 2243"/>
            <p:cNvSpPr>
              <a:spLocks noChangeArrowheads="1"/>
            </p:cNvSpPr>
            <p:nvPr/>
          </p:nvSpPr>
          <p:spPr bwMode="auto">
            <a:xfrm>
              <a:off x="6147822" y="3158756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3" name="Oval 2244"/>
            <p:cNvSpPr>
              <a:spLocks noChangeArrowheads="1"/>
            </p:cNvSpPr>
            <p:nvPr/>
          </p:nvSpPr>
          <p:spPr bwMode="auto">
            <a:xfrm>
              <a:off x="3717360" y="4022356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4" name="Line 2245"/>
            <p:cNvSpPr>
              <a:spLocks noChangeShapeType="1"/>
            </p:cNvSpPr>
            <p:nvPr/>
          </p:nvSpPr>
          <p:spPr bwMode="auto">
            <a:xfrm flipH="1">
              <a:off x="3015685" y="3231781"/>
              <a:ext cx="3208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5" name="Oval 2247"/>
            <p:cNvSpPr>
              <a:spLocks noChangeArrowheads="1"/>
            </p:cNvSpPr>
            <p:nvPr/>
          </p:nvSpPr>
          <p:spPr bwMode="auto">
            <a:xfrm>
              <a:off x="2920435" y="3158756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279" name="Oval 2252"/>
            <p:cNvSpPr>
              <a:spLocks noChangeArrowheads="1"/>
            </p:cNvSpPr>
            <p:nvPr/>
          </p:nvSpPr>
          <p:spPr bwMode="auto">
            <a:xfrm>
              <a:off x="4211072" y="2487243"/>
              <a:ext cx="130175" cy="12223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</p:grpSp>
      <p:grpSp>
        <p:nvGrpSpPr>
          <p:cNvPr id="2431" name="Csoportba foglalás 2430"/>
          <p:cNvGrpSpPr/>
          <p:nvPr/>
        </p:nvGrpSpPr>
        <p:grpSpPr>
          <a:xfrm>
            <a:off x="5879535" y="2539121"/>
            <a:ext cx="108325" cy="101617"/>
            <a:chOff x="1015477" y="3427413"/>
            <a:chExt cx="88900" cy="88900"/>
          </a:xfrm>
        </p:grpSpPr>
        <p:cxnSp>
          <p:nvCxnSpPr>
            <p:cNvPr id="2569" name="Egyenes összekötő 256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0" name="Egyenes összekötő 256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2" name="Csoportba foglalás 2431"/>
          <p:cNvGrpSpPr/>
          <p:nvPr/>
        </p:nvGrpSpPr>
        <p:grpSpPr>
          <a:xfrm>
            <a:off x="4862222" y="3040006"/>
            <a:ext cx="108325" cy="101617"/>
            <a:chOff x="1015477" y="3427413"/>
            <a:chExt cx="88900" cy="88900"/>
          </a:xfrm>
        </p:grpSpPr>
        <p:cxnSp>
          <p:nvCxnSpPr>
            <p:cNvPr id="2567" name="Egyenes összekötő 256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8" name="Egyenes összekötő 256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3" name="Csoportba foglalás 2432"/>
          <p:cNvGrpSpPr/>
          <p:nvPr/>
        </p:nvGrpSpPr>
        <p:grpSpPr>
          <a:xfrm flipH="1">
            <a:off x="5862955" y="3015971"/>
            <a:ext cx="108325" cy="101617"/>
            <a:chOff x="1015477" y="3427413"/>
            <a:chExt cx="88900" cy="88900"/>
          </a:xfrm>
        </p:grpSpPr>
        <p:cxnSp>
          <p:nvCxnSpPr>
            <p:cNvPr id="2565" name="Egyenes összekötő 256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Egyenes összekötő 256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4" name="Csoportba foglalás 2433"/>
          <p:cNvGrpSpPr/>
          <p:nvPr/>
        </p:nvGrpSpPr>
        <p:grpSpPr>
          <a:xfrm flipH="1">
            <a:off x="5449634" y="3234206"/>
            <a:ext cx="108325" cy="101617"/>
            <a:chOff x="1015477" y="3427413"/>
            <a:chExt cx="88900" cy="88900"/>
          </a:xfrm>
        </p:grpSpPr>
        <p:cxnSp>
          <p:nvCxnSpPr>
            <p:cNvPr id="2563" name="Egyenes összekötő 256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Egyenes összekötő 256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5" name="Csoportba foglalás 2434"/>
          <p:cNvGrpSpPr/>
          <p:nvPr/>
        </p:nvGrpSpPr>
        <p:grpSpPr>
          <a:xfrm flipH="1">
            <a:off x="5334757" y="2892913"/>
            <a:ext cx="108325" cy="101617"/>
            <a:chOff x="1015477" y="3427413"/>
            <a:chExt cx="88900" cy="88900"/>
          </a:xfrm>
        </p:grpSpPr>
        <p:cxnSp>
          <p:nvCxnSpPr>
            <p:cNvPr id="2561" name="Egyenes összekötő 256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Egyenes összekötő 256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6" name="Csoportba foglalás 2435"/>
          <p:cNvGrpSpPr/>
          <p:nvPr/>
        </p:nvGrpSpPr>
        <p:grpSpPr>
          <a:xfrm flipH="1">
            <a:off x="5795449" y="3411101"/>
            <a:ext cx="108325" cy="101617"/>
            <a:chOff x="1015477" y="3427413"/>
            <a:chExt cx="88900" cy="88900"/>
          </a:xfrm>
        </p:grpSpPr>
        <p:cxnSp>
          <p:nvCxnSpPr>
            <p:cNvPr id="2559" name="Egyenes összekötő 255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0" name="Egyenes összekötő 255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7" name="Ellipszis 2436"/>
          <p:cNvSpPr/>
          <p:nvPr/>
        </p:nvSpPr>
        <p:spPr>
          <a:xfrm>
            <a:off x="4623545" y="244878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38" name="Ellipszis 2437"/>
          <p:cNvSpPr/>
          <p:nvPr/>
        </p:nvSpPr>
        <p:spPr>
          <a:xfrm>
            <a:off x="4387870" y="2643944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39" name="Ellipszis 2438"/>
          <p:cNvSpPr/>
          <p:nvPr/>
        </p:nvSpPr>
        <p:spPr>
          <a:xfrm>
            <a:off x="3590835" y="3387097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40" name="Ellipszis 2439"/>
          <p:cNvSpPr/>
          <p:nvPr/>
        </p:nvSpPr>
        <p:spPr>
          <a:xfrm>
            <a:off x="4136798" y="2751619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41" name="Ellipszis 2440"/>
          <p:cNvSpPr/>
          <p:nvPr/>
        </p:nvSpPr>
        <p:spPr>
          <a:xfrm>
            <a:off x="3929546" y="2941013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42" name="Ellipszis 2441"/>
          <p:cNvSpPr/>
          <p:nvPr/>
        </p:nvSpPr>
        <p:spPr>
          <a:xfrm>
            <a:off x="3487802" y="3966816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443" name="Csoportba foglalás 2442"/>
          <p:cNvGrpSpPr/>
          <p:nvPr/>
        </p:nvGrpSpPr>
        <p:grpSpPr>
          <a:xfrm>
            <a:off x="4968809" y="4210978"/>
            <a:ext cx="108325" cy="101617"/>
            <a:chOff x="1015477" y="3427413"/>
            <a:chExt cx="88900" cy="88900"/>
          </a:xfrm>
        </p:grpSpPr>
        <p:cxnSp>
          <p:nvCxnSpPr>
            <p:cNvPr id="2557" name="Egyenes összekötő 255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8" name="Egyenes összekötő 255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4" name="Csoportba foglalás 2443"/>
          <p:cNvGrpSpPr/>
          <p:nvPr/>
        </p:nvGrpSpPr>
        <p:grpSpPr>
          <a:xfrm>
            <a:off x="4356525" y="3967746"/>
            <a:ext cx="108325" cy="101617"/>
            <a:chOff x="1015477" y="3427413"/>
            <a:chExt cx="88900" cy="88900"/>
          </a:xfrm>
        </p:grpSpPr>
        <p:cxnSp>
          <p:nvCxnSpPr>
            <p:cNvPr id="2555" name="Egyenes összekötő 255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6" name="Egyenes összekötő 255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5" name="Csoportba foglalás 2444"/>
          <p:cNvGrpSpPr/>
          <p:nvPr/>
        </p:nvGrpSpPr>
        <p:grpSpPr>
          <a:xfrm flipH="1">
            <a:off x="5343047" y="3528391"/>
            <a:ext cx="108325" cy="101617"/>
            <a:chOff x="1015477" y="3427413"/>
            <a:chExt cx="88900" cy="88900"/>
          </a:xfrm>
        </p:grpSpPr>
        <p:cxnSp>
          <p:nvCxnSpPr>
            <p:cNvPr id="2553" name="Egyenes összekötő 255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4" name="Egyenes összekötő 255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6" name="Csoportba foglalás 2445"/>
          <p:cNvGrpSpPr/>
          <p:nvPr/>
        </p:nvGrpSpPr>
        <p:grpSpPr>
          <a:xfrm flipH="1">
            <a:off x="4538908" y="3700480"/>
            <a:ext cx="108325" cy="101617"/>
            <a:chOff x="1015477" y="3427413"/>
            <a:chExt cx="88900" cy="88900"/>
          </a:xfrm>
        </p:grpSpPr>
        <p:cxnSp>
          <p:nvCxnSpPr>
            <p:cNvPr id="2551" name="Egyenes összekötő 255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2" name="Egyenes összekötő 255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7" name="Csoportba foglalás 2446"/>
          <p:cNvGrpSpPr/>
          <p:nvPr/>
        </p:nvGrpSpPr>
        <p:grpSpPr>
          <a:xfrm flipH="1">
            <a:off x="4978284" y="3503395"/>
            <a:ext cx="108325" cy="101617"/>
            <a:chOff x="1015477" y="3427413"/>
            <a:chExt cx="88900" cy="88900"/>
          </a:xfrm>
        </p:grpSpPr>
        <p:cxnSp>
          <p:nvCxnSpPr>
            <p:cNvPr id="2549" name="Egyenes összekötő 254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0" name="Egyenes összekötő 254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8" name="Csoportba foglalás 2447"/>
          <p:cNvGrpSpPr/>
          <p:nvPr/>
        </p:nvGrpSpPr>
        <p:grpSpPr>
          <a:xfrm flipH="1">
            <a:off x="5410553" y="3958132"/>
            <a:ext cx="108325" cy="101617"/>
            <a:chOff x="1015477" y="3427413"/>
            <a:chExt cx="88900" cy="88900"/>
          </a:xfrm>
        </p:grpSpPr>
        <p:cxnSp>
          <p:nvCxnSpPr>
            <p:cNvPr id="2547" name="Egyenes összekötő 254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8" name="Egyenes összekötő 254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9" name="Csoportba foglalás 2448"/>
          <p:cNvGrpSpPr/>
          <p:nvPr/>
        </p:nvGrpSpPr>
        <p:grpSpPr>
          <a:xfrm>
            <a:off x="4485614" y="3299580"/>
            <a:ext cx="108325" cy="101617"/>
            <a:chOff x="1015477" y="3427413"/>
            <a:chExt cx="88900" cy="88900"/>
          </a:xfrm>
        </p:grpSpPr>
        <p:cxnSp>
          <p:nvCxnSpPr>
            <p:cNvPr id="2545" name="Egyenes összekötő 254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6" name="Egyenes összekötő 254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1" name="Csoportba foglalás 2450"/>
          <p:cNvGrpSpPr/>
          <p:nvPr/>
        </p:nvGrpSpPr>
        <p:grpSpPr>
          <a:xfrm flipH="1">
            <a:off x="5179614" y="3170754"/>
            <a:ext cx="108325" cy="101617"/>
            <a:chOff x="1015477" y="3427413"/>
            <a:chExt cx="88900" cy="88900"/>
          </a:xfrm>
        </p:grpSpPr>
        <p:cxnSp>
          <p:nvCxnSpPr>
            <p:cNvPr id="2541" name="Egyenes összekötő 254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2" name="Egyenes összekötő 254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2" name="Csoportba foglalás 2451"/>
          <p:cNvGrpSpPr/>
          <p:nvPr/>
        </p:nvGrpSpPr>
        <p:grpSpPr>
          <a:xfrm flipH="1">
            <a:off x="5270804" y="2656411"/>
            <a:ext cx="108325" cy="101617"/>
            <a:chOff x="1015477" y="3427413"/>
            <a:chExt cx="88900" cy="88900"/>
          </a:xfrm>
        </p:grpSpPr>
        <p:cxnSp>
          <p:nvCxnSpPr>
            <p:cNvPr id="2539" name="Egyenes összekötő 253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0" name="Egyenes összekötő 253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3" name="Csoportba foglalás 2452"/>
          <p:cNvGrpSpPr/>
          <p:nvPr/>
        </p:nvGrpSpPr>
        <p:grpSpPr>
          <a:xfrm flipH="1">
            <a:off x="5575170" y="3434175"/>
            <a:ext cx="108325" cy="101617"/>
            <a:chOff x="1015477" y="3427413"/>
            <a:chExt cx="88900" cy="88900"/>
          </a:xfrm>
        </p:grpSpPr>
        <p:cxnSp>
          <p:nvCxnSpPr>
            <p:cNvPr id="2537" name="Egyenes összekötő 253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8" name="Egyenes összekötő 253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4" name="Csoportba foglalás 2453"/>
          <p:cNvGrpSpPr/>
          <p:nvPr/>
        </p:nvGrpSpPr>
        <p:grpSpPr>
          <a:xfrm flipH="1">
            <a:off x="6149554" y="3600495"/>
            <a:ext cx="108325" cy="101617"/>
            <a:chOff x="1015477" y="3427413"/>
            <a:chExt cx="88900" cy="88900"/>
          </a:xfrm>
        </p:grpSpPr>
        <p:cxnSp>
          <p:nvCxnSpPr>
            <p:cNvPr id="2535" name="Egyenes összekötő 253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6" name="Egyenes összekötő 253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5" name="Csoportba foglalás 2454"/>
          <p:cNvGrpSpPr/>
          <p:nvPr/>
        </p:nvGrpSpPr>
        <p:grpSpPr>
          <a:xfrm>
            <a:off x="5600040" y="2796773"/>
            <a:ext cx="108325" cy="101617"/>
            <a:chOff x="1015477" y="3427413"/>
            <a:chExt cx="88900" cy="88900"/>
          </a:xfrm>
        </p:grpSpPr>
        <p:cxnSp>
          <p:nvCxnSpPr>
            <p:cNvPr id="2533" name="Egyenes összekötő 253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4" name="Egyenes összekötő 253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6" name="Csoportba foglalás 2455"/>
          <p:cNvGrpSpPr/>
          <p:nvPr/>
        </p:nvGrpSpPr>
        <p:grpSpPr>
          <a:xfrm>
            <a:off x="5577538" y="2432407"/>
            <a:ext cx="108325" cy="101617"/>
            <a:chOff x="1015477" y="3427413"/>
            <a:chExt cx="88900" cy="88900"/>
          </a:xfrm>
        </p:grpSpPr>
        <p:cxnSp>
          <p:nvCxnSpPr>
            <p:cNvPr id="2531" name="Egyenes összekötő 253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2" name="Egyenes összekötő 253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7" name="Csoportba foglalás 2456"/>
          <p:cNvGrpSpPr/>
          <p:nvPr/>
        </p:nvGrpSpPr>
        <p:grpSpPr>
          <a:xfrm flipH="1">
            <a:off x="6159029" y="2748705"/>
            <a:ext cx="108325" cy="101617"/>
            <a:chOff x="1015477" y="3427413"/>
            <a:chExt cx="88900" cy="88900"/>
          </a:xfrm>
        </p:grpSpPr>
        <p:cxnSp>
          <p:nvCxnSpPr>
            <p:cNvPr id="2529" name="Egyenes összekötő 252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0" name="Egyenes összekötő 252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" name="Csoportba foglalás 2457"/>
          <p:cNvGrpSpPr/>
          <p:nvPr/>
        </p:nvGrpSpPr>
        <p:grpSpPr>
          <a:xfrm flipH="1">
            <a:off x="5639121" y="3728360"/>
            <a:ext cx="108325" cy="101617"/>
            <a:chOff x="1015477" y="3427413"/>
            <a:chExt cx="88900" cy="88900"/>
          </a:xfrm>
        </p:grpSpPr>
        <p:cxnSp>
          <p:nvCxnSpPr>
            <p:cNvPr id="2527" name="Egyenes összekötő 252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8" name="Egyenes összekötő 252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" name="Csoportba foglalás 2458"/>
          <p:cNvGrpSpPr/>
          <p:nvPr/>
        </p:nvGrpSpPr>
        <p:grpSpPr>
          <a:xfrm flipH="1">
            <a:off x="5041051" y="3692789"/>
            <a:ext cx="108325" cy="101617"/>
            <a:chOff x="1015477" y="3427413"/>
            <a:chExt cx="88900" cy="88900"/>
          </a:xfrm>
        </p:grpSpPr>
        <p:cxnSp>
          <p:nvCxnSpPr>
            <p:cNvPr id="2525" name="Egyenes összekötő 252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6" name="Egyenes összekötő 252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0" name="Csoportba foglalás 2459"/>
          <p:cNvGrpSpPr/>
          <p:nvPr/>
        </p:nvGrpSpPr>
        <p:grpSpPr>
          <a:xfrm flipH="1">
            <a:off x="4869326" y="3293812"/>
            <a:ext cx="108325" cy="101617"/>
            <a:chOff x="1015477" y="3427413"/>
            <a:chExt cx="88900" cy="88900"/>
          </a:xfrm>
        </p:grpSpPr>
        <p:cxnSp>
          <p:nvCxnSpPr>
            <p:cNvPr id="2523" name="Egyenes összekötő 252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4" name="Egyenes összekötő 252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1" name="Ellipszis 2460"/>
          <p:cNvSpPr/>
          <p:nvPr/>
        </p:nvSpPr>
        <p:spPr>
          <a:xfrm>
            <a:off x="4203119" y="2851604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2" name="Ellipszis 2461"/>
          <p:cNvSpPr/>
          <p:nvPr/>
        </p:nvSpPr>
        <p:spPr>
          <a:xfrm>
            <a:off x="4336944" y="2510310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3" name="Ellipszis 2462"/>
          <p:cNvSpPr/>
          <p:nvPr/>
        </p:nvSpPr>
        <p:spPr>
          <a:xfrm>
            <a:off x="3767296" y="3443820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4" name="Ellipszis 2463"/>
          <p:cNvSpPr/>
          <p:nvPr/>
        </p:nvSpPr>
        <p:spPr>
          <a:xfrm>
            <a:off x="3503198" y="354092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5" name="Ellipszis 2464"/>
          <p:cNvSpPr/>
          <p:nvPr/>
        </p:nvSpPr>
        <p:spPr>
          <a:xfrm>
            <a:off x="4113111" y="2640098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6" name="Ellipszis 2465"/>
          <p:cNvSpPr/>
          <p:nvPr/>
        </p:nvSpPr>
        <p:spPr>
          <a:xfrm>
            <a:off x="3991129" y="3273654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7" name="Ellipszis 2466"/>
          <p:cNvSpPr/>
          <p:nvPr/>
        </p:nvSpPr>
        <p:spPr>
          <a:xfrm>
            <a:off x="4224439" y="2661248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8" name="Ellipszis 2467"/>
          <p:cNvSpPr/>
          <p:nvPr/>
        </p:nvSpPr>
        <p:spPr>
          <a:xfrm>
            <a:off x="4010081" y="3064070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69" name="Ellipszis 2468"/>
          <p:cNvSpPr/>
          <p:nvPr/>
        </p:nvSpPr>
        <p:spPr>
          <a:xfrm>
            <a:off x="4541831" y="278046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0" name="Ellipszis 2469"/>
          <p:cNvSpPr/>
          <p:nvPr/>
        </p:nvSpPr>
        <p:spPr>
          <a:xfrm>
            <a:off x="4867514" y="228919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1" name="Ellipszis 2470"/>
          <p:cNvSpPr/>
          <p:nvPr/>
        </p:nvSpPr>
        <p:spPr>
          <a:xfrm>
            <a:off x="4660261" y="2328608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2" name="Ellipszis 2471"/>
          <p:cNvSpPr/>
          <p:nvPr/>
        </p:nvSpPr>
        <p:spPr>
          <a:xfrm>
            <a:off x="4033767" y="289871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3" name="Ellipszis 2472"/>
          <p:cNvSpPr/>
          <p:nvPr/>
        </p:nvSpPr>
        <p:spPr>
          <a:xfrm>
            <a:off x="3661896" y="414275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4" name="Ellipszis 2473"/>
          <p:cNvSpPr/>
          <p:nvPr/>
        </p:nvSpPr>
        <p:spPr>
          <a:xfrm>
            <a:off x="3724665" y="3288073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5" name="Ellipszis 2474"/>
          <p:cNvSpPr/>
          <p:nvPr/>
        </p:nvSpPr>
        <p:spPr>
          <a:xfrm>
            <a:off x="3815855" y="3073685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6" name="Ellipszis 2475"/>
          <p:cNvSpPr/>
          <p:nvPr/>
        </p:nvSpPr>
        <p:spPr>
          <a:xfrm>
            <a:off x="4013634" y="2772769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7" name="Ellipszis 2476"/>
          <p:cNvSpPr/>
          <p:nvPr/>
        </p:nvSpPr>
        <p:spPr>
          <a:xfrm>
            <a:off x="4019555" y="300831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8" name="Ellipszis 2477"/>
          <p:cNvSpPr/>
          <p:nvPr/>
        </p:nvSpPr>
        <p:spPr>
          <a:xfrm>
            <a:off x="3691504" y="3128483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79" name="Ellipszis 2478"/>
          <p:cNvSpPr/>
          <p:nvPr/>
        </p:nvSpPr>
        <p:spPr>
          <a:xfrm>
            <a:off x="4158116" y="2999657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0" name="Ellipszis 2479"/>
          <p:cNvSpPr/>
          <p:nvPr/>
        </p:nvSpPr>
        <p:spPr>
          <a:xfrm>
            <a:off x="3922441" y="2837183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1" name="Ellipszis 2480"/>
          <p:cNvSpPr/>
          <p:nvPr/>
        </p:nvSpPr>
        <p:spPr>
          <a:xfrm>
            <a:off x="3849014" y="2910248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2" name="Ellipszis 2481"/>
          <p:cNvSpPr/>
          <p:nvPr/>
        </p:nvSpPr>
        <p:spPr>
          <a:xfrm>
            <a:off x="4339314" y="2575685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3" name="Ellipszis 2482"/>
          <p:cNvSpPr/>
          <p:nvPr/>
        </p:nvSpPr>
        <p:spPr>
          <a:xfrm>
            <a:off x="4075215" y="2805457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4" name="Ellipszis 2483"/>
          <p:cNvSpPr/>
          <p:nvPr/>
        </p:nvSpPr>
        <p:spPr>
          <a:xfrm>
            <a:off x="4994234" y="2288229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5" name="Ellipszis 2484"/>
          <p:cNvSpPr/>
          <p:nvPr/>
        </p:nvSpPr>
        <p:spPr>
          <a:xfrm>
            <a:off x="4786982" y="2362256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6" name="Ellipszis 2485"/>
          <p:cNvSpPr/>
          <p:nvPr/>
        </p:nvSpPr>
        <p:spPr>
          <a:xfrm>
            <a:off x="4508672" y="2482430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7" name="Ellipszis 2486"/>
          <p:cNvSpPr/>
          <p:nvPr/>
        </p:nvSpPr>
        <p:spPr>
          <a:xfrm>
            <a:off x="5113849" y="2212279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8" name="Ellipszis 2487"/>
          <p:cNvSpPr/>
          <p:nvPr/>
        </p:nvSpPr>
        <p:spPr>
          <a:xfrm>
            <a:off x="3847832" y="2995812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489" name="Ellipszis 2488"/>
          <p:cNvSpPr/>
          <p:nvPr/>
        </p:nvSpPr>
        <p:spPr>
          <a:xfrm>
            <a:off x="3533992" y="3698587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2490" name="Csoportba foglalás 2489"/>
          <p:cNvGrpSpPr/>
          <p:nvPr/>
        </p:nvGrpSpPr>
        <p:grpSpPr>
          <a:xfrm flipH="1">
            <a:off x="5170139" y="2990012"/>
            <a:ext cx="108325" cy="101617"/>
            <a:chOff x="1015477" y="3427413"/>
            <a:chExt cx="88900" cy="88900"/>
          </a:xfrm>
        </p:grpSpPr>
        <p:cxnSp>
          <p:nvCxnSpPr>
            <p:cNvPr id="2521" name="Egyenes összekötő 252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2" name="Egyenes összekötő 252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1" name="Csoportba foglalás 2490"/>
          <p:cNvGrpSpPr/>
          <p:nvPr/>
        </p:nvGrpSpPr>
        <p:grpSpPr>
          <a:xfrm flipH="1">
            <a:off x="5598857" y="3003472"/>
            <a:ext cx="108325" cy="101617"/>
            <a:chOff x="1015477" y="3427413"/>
            <a:chExt cx="88900" cy="88900"/>
          </a:xfrm>
        </p:grpSpPr>
        <p:cxnSp>
          <p:nvCxnSpPr>
            <p:cNvPr id="2519" name="Egyenes összekötő 251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0" name="Egyenes összekötő 251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2" name="Csoportba foglalás 2491"/>
          <p:cNvGrpSpPr/>
          <p:nvPr/>
        </p:nvGrpSpPr>
        <p:grpSpPr>
          <a:xfrm flipH="1">
            <a:off x="5425948" y="2465093"/>
            <a:ext cx="108325" cy="101617"/>
            <a:chOff x="1015477" y="3427413"/>
            <a:chExt cx="88900" cy="88900"/>
          </a:xfrm>
        </p:grpSpPr>
        <p:cxnSp>
          <p:nvCxnSpPr>
            <p:cNvPr id="2517" name="Egyenes összekötő 251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8" name="Egyenes összekötő 251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3" name="Csoportba foglalás 2492"/>
          <p:cNvGrpSpPr/>
          <p:nvPr/>
        </p:nvGrpSpPr>
        <p:grpSpPr>
          <a:xfrm flipH="1">
            <a:off x="5833348" y="2836191"/>
            <a:ext cx="108325" cy="101617"/>
            <a:chOff x="1015477" y="3427413"/>
            <a:chExt cx="88900" cy="88900"/>
          </a:xfrm>
        </p:grpSpPr>
        <p:cxnSp>
          <p:nvCxnSpPr>
            <p:cNvPr id="2515" name="Egyenes összekötő 251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6" name="Egyenes összekötő 251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4" name="Csoportba foglalás 2493"/>
          <p:cNvGrpSpPr/>
          <p:nvPr/>
        </p:nvGrpSpPr>
        <p:grpSpPr>
          <a:xfrm flipH="1">
            <a:off x="5126321" y="3623568"/>
            <a:ext cx="108325" cy="101617"/>
            <a:chOff x="1015477" y="3427413"/>
            <a:chExt cx="88900" cy="88900"/>
          </a:xfrm>
        </p:grpSpPr>
        <p:cxnSp>
          <p:nvCxnSpPr>
            <p:cNvPr id="2513" name="Egyenes összekötő 251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4" name="Egyenes összekötő 251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5" name="Csoportba foglalás 2494"/>
          <p:cNvGrpSpPr/>
          <p:nvPr/>
        </p:nvGrpSpPr>
        <p:grpSpPr>
          <a:xfrm flipH="1">
            <a:off x="5131056" y="3379376"/>
            <a:ext cx="108325" cy="101617"/>
            <a:chOff x="1015477" y="3427413"/>
            <a:chExt cx="88900" cy="88900"/>
          </a:xfrm>
        </p:grpSpPr>
        <p:cxnSp>
          <p:nvCxnSpPr>
            <p:cNvPr id="2511" name="Egyenes összekötő 251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2" name="Egyenes összekötő 251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6" name="Csoportba foglalás 2495"/>
          <p:cNvGrpSpPr/>
          <p:nvPr/>
        </p:nvGrpSpPr>
        <p:grpSpPr>
          <a:xfrm flipH="1">
            <a:off x="5036313" y="2771777"/>
            <a:ext cx="108325" cy="101617"/>
            <a:chOff x="1015477" y="3427413"/>
            <a:chExt cx="88900" cy="88900"/>
          </a:xfrm>
        </p:grpSpPr>
        <p:cxnSp>
          <p:nvCxnSpPr>
            <p:cNvPr id="2509" name="Egyenes összekötő 2508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0" name="Egyenes összekötő 2509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7" name="Csoportba foglalás 2496"/>
          <p:cNvGrpSpPr/>
          <p:nvPr/>
        </p:nvGrpSpPr>
        <p:grpSpPr>
          <a:xfrm flipH="1">
            <a:off x="5411736" y="2736205"/>
            <a:ext cx="108325" cy="101617"/>
            <a:chOff x="1015477" y="3427413"/>
            <a:chExt cx="88900" cy="88900"/>
          </a:xfrm>
        </p:grpSpPr>
        <p:cxnSp>
          <p:nvCxnSpPr>
            <p:cNvPr id="2507" name="Egyenes összekötő 2506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8" name="Egyenes összekötő 2507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8" name="Csoportba foglalás 2497"/>
          <p:cNvGrpSpPr/>
          <p:nvPr/>
        </p:nvGrpSpPr>
        <p:grpSpPr>
          <a:xfrm flipH="1">
            <a:off x="5559774" y="2856379"/>
            <a:ext cx="108325" cy="101617"/>
            <a:chOff x="1015477" y="3427413"/>
            <a:chExt cx="88900" cy="88900"/>
          </a:xfrm>
        </p:grpSpPr>
        <p:cxnSp>
          <p:nvCxnSpPr>
            <p:cNvPr id="2505" name="Egyenes összekötő 2504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6" name="Egyenes összekötő 2505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9" name="Csoportba foglalás 2498"/>
          <p:cNvGrpSpPr/>
          <p:nvPr/>
        </p:nvGrpSpPr>
        <p:grpSpPr>
          <a:xfrm flipH="1">
            <a:off x="5707811" y="2618916"/>
            <a:ext cx="108325" cy="101617"/>
            <a:chOff x="1015477" y="3427413"/>
            <a:chExt cx="88900" cy="88900"/>
          </a:xfrm>
        </p:grpSpPr>
        <p:cxnSp>
          <p:nvCxnSpPr>
            <p:cNvPr id="2503" name="Egyenes összekötő 2502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4" name="Egyenes összekötő 2503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0" name="Csoportba foglalás 2499"/>
          <p:cNvGrpSpPr/>
          <p:nvPr/>
        </p:nvGrpSpPr>
        <p:grpSpPr>
          <a:xfrm flipH="1">
            <a:off x="5749262" y="2410294"/>
            <a:ext cx="108325" cy="101617"/>
            <a:chOff x="1015477" y="3427413"/>
            <a:chExt cx="88900" cy="88900"/>
          </a:xfrm>
        </p:grpSpPr>
        <p:cxnSp>
          <p:nvCxnSpPr>
            <p:cNvPr id="2501" name="Egyenes összekötő 2500"/>
            <p:cNvCxnSpPr/>
            <p:nvPr/>
          </p:nvCxnSpPr>
          <p:spPr>
            <a:xfrm>
              <a:off x="1021827" y="3427413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2" name="Egyenes összekötő 2501"/>
            <p:cNvCxnSpPr/>
            <p:nvPr/>
          </p:nvCxnSpPr>
          <p:spPr>
            <a:xfrm rot="5400000">
              <a:off x="1021827" y="3427936"/>
              <a:ext cx="76200" cy="889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1" name="Ellipszis 2570"/>
          <p:cNvSpPr/>
          <p:nvPr/>
        </p:nvSpPr>
        <p:spPr>
          <a:xfrm>
            <a:off x="4561961" y="2617986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572" name="Ellipszis 2571"/>
          <p:cNvSpPr/>
          <p:nvPr/>
        </p:nvSpPr>
        <p:spPr>
          <a:xfrm>
            <a:off x="4447085" y="2553573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573" name="Ellipszis 2572"/>
          <p:cNvSpPr/>
          <p:nvPr/>
        </p:nvSpPr>
        <p:spPr>
          <a:xfrm>
            <a:off x="4303784" y="2725662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574" name="Ellipszis 2573"/>
          <p:cNvSpPr/>
          <p:nvPr/>
        </p:nvSpPr>
        <p:spPr>
          <a:xfrm>
            <a:off x="4451822" y="2845836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575" name="Ellipszis 2574"/>
          <p:cNvSpPr/>
          <p:nvPr/>
        </p:nvSpPr>
        <p:spPr>
          <a:xfrm>
            <a:off x="5439531" y="2165171"/>
            <a:ext cx="78164" cy="634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6222337" y="1949782"/>
            <a:ext cx="121313" cy="121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05" name="Ellipszis 204"/>
          <p:cNvSpPr/>
          <p:nvPr/>
        </p:nvSpPr>
        <p:spPr>
          <a:xfrm>
            <a:off x="6098606" y="3084483"/>
            <a:ext cx="121313" cy="121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06" name="Ellipszis 205"/>
          <p:cNvSpPr/>
          <p:nvPr/>
        </p:nvSpPr>
        <p:spPr>
          <a:xfrm>
            <a:off x="3892579" y="3947580"/>
            <a:ext cx="121313" cy="121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58</a:t>
            </a:fld>
            <a:endParaRPr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91391E-7 L -0.11805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84 L -0.32048 0.00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84 L -0.24201 0.00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" grpId="0" animBg="1"/>
      <p:bldP spid="20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/>
              <a:t>A modell </a:t>
            </a:r>
            <a:r>
              <a:rPr lang="hu-HU" sz="3200" dirty="0"/>
              <a:t>adta előrejelzések és </a:t>
            </a:r>
            <a:r>
              <a:rPr lang="hu-HU" sz="3200" dirty="0" smtClean="0"/>
              <a:t>a valós árak viszonya.</a:t>
            </a:r>
          </a:p>
          <a:p>
            <a:r>
              <a:rPr lang="hu-HU" sz="3200" dirty="0" smtClean="0"/>
              <a:t>Ex </a:t>
            </a:r>
            <a:r>
              <a:rPr lang="hu-HU" sz="3200" dirty="0"/>
              <a:t>ante (előzetesen érvényesülő) várakozások ex post </a:t>
            </a:r>
            <a:r>
              <a:rPr lang="hu-HU" sz="3200" dirty="0" smtClean="0"/>
              <a:t>tesztelése</a:t>
            </a:r>
          </a:p>
          <a:p>
            <a:pPr lvl="1"/>
            <a:r>
              <a:rPr lang="hu-HU" dirty="0" smtClean="0"/>
              <a:t>Abból indulunk </a:t>
            </a:r>
            <a:r>
              <a:rPr lang="hu-HU" dirty="0"/>
              <a:t>ki, hogy a várakozások átlagosan és összességükben </a:t>
            </a:r>
            <a:r>
              <a:rPr lang="hu-HU" dirty="0" smtClean="0"/>
              <a:t>helyesek voltak. </a:t>
            </a:r>
          </a:p>
          <a:p>
            <a:pPr lvl="1"/>
            <a:r>
              <a:rPr lang="hu-HU" dirty="0" smtClean="0"/>
              <a:t>Ekkor a </a:t>
            </a:r>
            <a:r>
              <a:rPr lang="hu-HU" dirty="0"/>
              <a:t>hosszabb idő alatti valós adatoknak közelíteni kell a (korábbi) </a:t>
            </a:r>
            <a:r>
              <a:rPr lang="hu-HU" dirty="0" smtClean="0"/>
              <a:t>várakozásokhoz (stabil béták, </a:t>
            </a:r>
            <a:r>
              <a:rPr lang="hu-HU" dirty="0"/>
              <a:t>idő- és </a:t>
            </a:r>
            <a:r>
              <a:rPr lang="hu-HU" dirty="0" smtClean="0"/>
              <a:t>kockázatdiszkontok esetén).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2.4.3 CAPM tesztjei</a:t>
            </a:r>
            <a:endParaRPr lang="en-US" b="1" dirty="0"/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59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6</a:t>
            </a:fld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rgbClr val="465562"/>
              </a:solidFill>
            </a:endParaRPr>
          </a:p>
        </p:txBody>
      </p:sp>
      <p:grpSp>
        <p:nvGrpSpPr>
          <p:cNvPr id="2481" name="Csoportba foglalás 2480"/>
          <p:cNvGrpSpPr/>
          <p:nvPr/>
        </p:nvGrpSpPr>
        <p:grpSpPr>
          <a:xfrm>
            <a:off x="1747713" y="341375"/>
            <a:ext cx="5955192" cy="4839174"/>
            <a:chOff x="1447800" y="573205"/>
            <a:chExt cx="5730924" cy="5050893"/>
          </a:xfrm>
        </p:grpSpPr>
        <p:sp>
          <p:nvSpPr>
            <p:cNvPr id="2482" name="Line 13"/>
            <p:cNvSpPr>
              <a:spLocks noChangeShapeType="1"/>
            </p:cNvSpPr>
            <p:nvPr/>
          </p:nvSpPr>
          <p:spPr bwMode="auto">
            <a:xfrm>
              <a:off x="2138364" y="5191126"/>
              <a:ext cx="504036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3" name="Text Box 12"/>
            <p:cNvSpPr txBox="1">
              <a:spLocks noChangeArrowheads="1"/>
            </p:cNvSpPr>
            <p:nvPr/>
          </p:nvSpPr>
          <p:spPr bwMode="auto">
            <a:xfrm>
              <a:off x="6227650" y="5194848"/>
              <a:ext cx="815567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4" name="Line 15"/>
            <p:cNvSpPr>
              <a:spLocks noChangeShapeType="1"/>
            </p:cNvSpPr>
            <p:nvPr/>
          </p:nvSpPr>
          <p:spPr bwMode="auto">
            <a:xfrm flipV="1">
              <a:off x="2141539" y="573205"/>
              <a:ext cx="0" cy="4600457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miter lim="800000"/>
              <a:headEnd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solidFill>
                  <a:srgbClr val="465562"/>
                </a:solidFill>
              </a:endParaRPr>
            </a:p>
          </p:txBody>
        </p:sp>
        <p:sp>
          <p:nvSpPr>
            <p:cNvPr id="2485" name="Text Box 12"/>
            <p:cNvSpPr txBox="1">
              <a:spLocks noChangeArrowheads="1"/>
            </p:cNvSpPr>
            <p:nvPr/>
          </p:nvSpPr>
          <p:spPr bwMode="auto">
            <a:xfrm>
              <a:off x="1447800" y="688816"/>
              <a:ext cx="679944" cy="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2200" b="1" i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200" b="1" dirty="0" smtClean="0">
                  <a:solidFill>
                    <a:srgbClr val="46556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22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471320" y="969265"/>
            <a:ext cx="4504943" cy="3800856"/>
            <a:chOff x="2471319" y="1163117"/>
            <a:chExt cx="4504943" cy="4561027"/>
          </a:xfrm>
        </p:grpSpPr>
        <p:sp>
          <p:nvSpPr>
            <p:cNvPr id="5" name="Szabadkézi sokszög 4"/>
            <p:cNvSpPr/>
            <p:nvPr/>
          </p:nvSpPr>
          <p:spPr>
            <a:xfrm>
              <a:off x="2472538" y="1170432"/>
              <a:ext cx="3708806" cy="3204058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6" name="Szabadkézi sokszög 2485"/>
            <p:cNvSpPr/>
            <p:nvPr/>
          </p:nvSpPr>
          <p:spPr>
            <a:xfrm>
              <a:off x="2478634" y="1163117"/>
              <a:ext cx="2963875" cy="2076305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7" name="Szabadkézi sokszög 2486"/>
            <p:cNvSpPr/>
            <p:nvPr/>
          </p:nvSpPr>
          <p:spPr>
            <a:xfrm>
              <a:off x="2477415" y="1170432"/>
              <a:ext cx="2006803" cy="941229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8" name="Szabadkézi sokszög 2487"/>
            <p:cNvSpPr/>
            <p:nvPr/>
          </p:nvSpPr>
          <p:spPr>
            <a:xfrm>
              <a:off x="2471319" y="1177747"/>
              <a:ext cx="4324502" cy="435864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806" h="3204058">
                  <a:moveTo>
                    <a:pt x="0" y="3204058"/>
                  </a:moveTo>
                  <a:cubicBezTo>
                    <a:pt x="270662" y="3194304"/>
                    <a:pt x="369418" y="3172358"/>
                    <a:pt x="629107" y="3108960"/>
                  </a:cubicBezTo>
                  <a:cubicBezTo>
                    <a:pt x="932688" y="3016301"/>
                    <a:pt x="1330146" y="2852929"/>
                    <a:pt x="1719071" y="2531060"/>
                  </a:cubicBezTo>
                  <a:cubicBezTo>
                    <a:pt x="2107996" y="2209191"/>
                    <a:pt x="2652980" y="1592275"/>
                    <a:pt x="2962656" y="1177747"/>
                  </a:cubicBezTo>
                  <a:cubicBezTo>
                    <a:pt x="3272332" y="763219"/>
                    <a:pt x="3514953" y="368198"/>
                    <a:pt x="370880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89" name="Szabadkézi sokszög 2488"/>
            <p:cNvSpPr/>
            <p:nvPr/>
          </p:nvSpPr>
          <p:spPr>
            <a:xfrm>
              <a:off x="4505814" y="2017776"/>
              <a:ext cx="2442407" cy="3695306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7965" h="2719481">
                  <a:moveTo>
                    <a:pt x="0" y="2719481"/>
                  </a:moveTo>
                  <a:cubicBezTo>
                    <a:pt x="402152" y="2413762"/>
                    <a:pt x="1126886" y="1593309"/>
                    <a:pt x="1468428" y="1140062"/>
                  </a:cubicBezTo>
                  <a:cubicBezTo>
                    <a:pt x="1809970" y="686815"/>
                    <a:pt x="2014112" y="368198"/>
                    <a:pt x="220796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90" name="Szabadkézi sokszög 2489"/>
            <p:cNvSpPr/>
            <p:nvPr/>
          </p:nvSpPr>
          <p:spPr>
            <a:xfrm>
              <a:off x="5484831" y="3162694"/>
              <a:ext cx="1491431" cy="2561450"/>
            </a:xfrm>
            <a:custGeom>
              <a:avLst/>
              <a:gdLst>
                <a:gd name="connsiteX0" fmla="*/ 0 w 3708806"/>
                <a:gd name="connsiteY0" fmla="*/ 3204058 h 3204058"/>
                <a:gd name="connsiteX1" fmla="*/ 1558137 w 3708806"/>
                <a:gd name="connsiteY1" fmla="*/ 2648103 h 3204058"/>
                <a:gd name="connsiteX2" fmla="*/ 2962656 w 3708806"/>
                <a:gd name="connsiteY2" fmla="*/ 1177747 h 3204058"/>
                <a:gd name="connsiteX3" fmla="*/ 3708806 w 3708806"/>
                <a:gd name="connsiteY3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558137 w 3708806"/>
                <a:gd name="connsiteY2" fmla="*/ 2648103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708806"/>
                <a:gd name="connsiteY0" fmla="*/ 3204058 h 3204058"/>
                <a:gd name="connsiteX1" fmla="*/ 629107 w 3708806"/>
                <a:gd name="connsiteY1" fmla="*/ 3108960 h 3204058"/>
                <a:gd name="connsiteX2" fmla="*/ 1719071 w 3708806"/>
                <a:gd name="connsiteY2" fmla="*/ 2531060 h 3204058"/>
                <a:gd name="connsiteX3" fmla="*/ 2962656 w 3708806"/>
                <a:gd name="connsiteY3" fmla="*/ 1177747 h 3204058"/>
                <a:gd name="connsiteX4" fmla="*/ 3708806 w 3708806"/>
                <a:gd name="connsiteY4" fmla="*/ 0 h 3204058"/>
                <a:gd name="connsiteX0" fmla="*/ 0 w 3079699"/>
                <a:gd name="connsiteY0" fmla="*/ 3108960 h 3108960"/>
                <a:gd name="connsiteX1" fmla="*/ 1089964 w 3079699"/>
                <a:gd name="connsiteY1" fmla="*/ 2531060 h 3108960"/>
                <a:gd name="connsiteX2" fmla="*/ 2333549 w 3079699"/>
                <a:gd name="connsiteY2" fmla="*/ 1177747 h 3108960"/>
                <a:gd name="connsiteX3" fmla="*/ 3079699 w 3079699"/>
                <a:gd name="connsiteY3" fmla="*/ 0 h 3108960"/>
                <a:gd name="connsiteX0" fmla="*/ 0 w 1989735"/>
                <a:gd name="connsiteY0" fmla="*/ 2531060 h 2531060"/>
                <a:gd name="connsiteX1" fmla="*/ 1243585 w 1989735"/>
                <a:gd name="connsiteY1" fmla="*/ 1177747 h 2531060"/>
                <a:gd name="connsiteX2" fmla="*/ 1989735 w 1989735"/>
                <a:gd name="connsiteY2" fmla="*/ 0 h 2531060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1815 w 2207965"/>
                <a:gd name="connsiteY1" fmla="*/ 1177747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2207965"/>
                <a:gd name="connsiteY0" fmla="*/ 2719481 h 2719481"/>
                <a:gd name="connsiteX1" fmla="*/ 1468428 w 2207965"/>
                <a:gd name="connsiteY1" fmla="*/ 1140062 h 2719481"/>
                <a:gd name="connsiteX2" fmla="*/ 2207965 w 2207965"/>
                <a:gd name="connsiteY2" fmla="*/ 0 h 2719481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  <a:gd name="connsiteX0" fmla="*/ 0 w 1348271"/>
                <a:gd name="connsiteY0" fmla="*/ 1885044 h 1885044"/>
                <a:gd name="connsiteX1" fmla="*/ 608734 w 1348271"/>
                <a:gd name="connsiteY1" fmla="*/ 1140062 h 1885044"/>
                <a:gd name="connsiteX2" fmla="*/ 1348271 w 1348271"/>
                <a:gd name="connsiteY2" fmla="*/ 0 h 188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271" h="1885044">
                  <a:moveTo>
                    <a:pt x="0" y="1885044"/>
                  </a:moveTo>
                  <a:cubicBezTo>
                    <a:pt x="316183" y="1530874"/>
                    <a:pt x="384022" y="1454236"/>
                    <a:pt x="608734" y="1140062"/>
                  </a:cubicBezTo>
                  <a:cubicBezTo>
                    <a:pt x="833446" y="825888"/>
                    <a:pt x="1154418" y="368198"/>
                    <a:pt x="1348271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0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i="1" dirty="0" smtClean="0"/>
              <a:t>CAPM</a:t>
            </a:r>
            <a:r>
              <a:rPr lang="hu-HU" sz="3200" dirty="0" smtClean="0"/>
              <a:t> </a:t>
            </a:r>
            <a:r>
              <a:rPr lang="hu-HU" sz="3200" dirty="0"/>
              <a:t>tesztelése </a:t>
            </a:r>
            <a:endParaRPr lang="hu-HU" sz="3200" dirty="0" smtClean="0"/>
          </a:p>
          <a:p>
            <a:pPr lvl="1"/>
            <a:r>
              <a:rPr lang="hu-HU" dirty="0" smtClean="0"/>
              <a:t>Kijelölünk </a:t>
            </a:r>
            <a:r>
              <a:rPr lang="hu-HU" dirty="0"/>
              <a:t>egy időszakot (mondjuk adott öt évet), és véletlenszerűen kiválasztunk „jó sok” (mondjuk száz) értékpapírt. </a:t>
            </a:r>
            <a:endParaRPr lang="hu-HU" dirty="0" smtClean="0"/>
          </a:p>
          <a:p>
            <a:pPr lvl="1"/>
            <a:r>
              <a:rPr lang="hu-HU" dirty="0" smtClean="0"/>
              <a:t>Egyenként </a:t>
            </a:r>
            <a:r>
              <a:rPr lang="hu-HU" dirty="0"/>
              <a:t>meghatározzuk az értékpapírok bétáit, valamint átlagos éves hozamait. 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/>
              <a:t>eredményeket béta – átlagos hozam koordináták szerint </a:t>
            </a:r>
            <a:r>
              <a:rPr lang="hu-HU" dirty="0" smtClean="0"/>
              <a:t>ábrázoljuk.</a:t>
            </a:r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60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t>Menedzsment és vállalkozásgazdaságtan</a:t>
            </a:r>
            <a:endParaRPr lang="hu-HU" dirty="0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61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Kép 7"/>
          <p:cNvPicPr/>
          <p:nvPr/>
        </p:nvPicPr>
        <p:blipFill>
          <a:blip r:embed="rId4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9" y="349857"/>
            <a:ext cx="5136542" cy="4659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Object 5"/>
          <p:cNvGraphicFramePr>
            <a:graphicFrameLocks noChangeAspect="1"/>
          </p:cNvGraphicFramePr>
          <p:nvPr>
            <p:extLst/>
          </p:nvPr>
        </p:nvGraphicFramePr>
        <p:xfrm>
          <a:off x="2276536" y="763323"/>
          <a:ext cx="473582" cy="30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gyenlet" r:id="rId5" imgW="330057" imgH="203112" progId="Equation.3">
                  <p:embed/>
                </p:oleObj>
              </mc:Choice>
              <mc:Fallback>
                <p:oleObj name="Egyenlet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536" y="763323"/>
                        <a:ext cx="473582" cy="303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6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Portfóliók tartása</a:t>
            </a:r>
          </a:p>
          <a:p>
            <a:pPr lvl="1"/>
            <a:r>
              <a:rPr lang="hu-HU" dirty="0" smtClean="0"/>
              <a:t>Kockázatkerülés </a:t>
            </a:r>
            <a:r>
              <a:rPr lang="hu-HU" dirty="0"/>
              <a:t>és </a:t>
            </a:r>
            <a:r>
              <a:rPr lang="hu-HU" dirty="0" smtClean="0"/>
              <a:t>racionalitás</a:t>
            </a:r>
          </a:p>
          <a:p>
            <a:pPr lvl="2"/>
            <a:r>
              <a:rPr lang="hu-HU" dirty="0" smtClean="0"/>
              <a:t>Ha a befektetőknek </a:t>
            </a:r>
            <a:r>
              <a:rPr lang="hu-HU" dirty="0"/>
              <a:t>lehetősége van kockázatuk olyan csökkentésére, ami a várható hozamot nem érinti, akkor – </a:t>
            </a:r>
            <a:r>
              <a:rPr lang="hu-HU" dirty="0" smtClean="0"/>
              <a:t>ha ez </a:t>
            </a:r>
            <a:r>
              <a:rPr lang="hu-HU" dirty="0"/>
              <a:t>költségmentes – élni fognak a lehetőséggel. </a:t>
            </a:r>
            <a:endParaRPr lang="hu-HU" dirty="0" smtClean="0"/>
          </a:p>
          <a:p>
            <a:pPr lvl="2"/>
            <a:r>
              <a:rPr lang="hu-HU" dirty="0" smtClean="0"/>
              <a:t>Felvetődik a </a:t>
            </a:r>
            <a:r>
              <a:rPr lang="hu-HU" dirty="0"/>
              <a:t>befektetés diverzifikálásának, megosztásának, azaz a portfóliók kialakításának </a:t>
            </a:r>
            <a:r>
              <a:rPr lang="hu-HU" dirty="0" smtClean="0"/>
              <a:t>lehetősége. </a:t>
            </a:r>
            <a:endParaRPr lang="hu-HU" i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2.2 Hatékony portfóliók tartása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7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/>
              <a:t>Egy kis </a:t>
            </a:r>
            <a:r>
              <a:rPr lang="hu-HU" dirty="0" err="1"/>
              <a:t>sztochasztika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Egy portfólióban valószínűségi változók összegződnek. </a:t>
            </a:r>
          </a:p>
          <a:p>
            <a:pPr lvl="1"/>
            <a:r>
              <a:rPr lang="hu-HU" dirty="0"/>
              <a:t>Közülük az egyik az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/>
              <a:t> befektetés, amelynek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/>
              <a:t> a hozama ,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/>
              <a:t>(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/>
              <a:t>) a várható hozama és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 smtClean="0"/>
              <a:t>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smtClean="0"/>
              <a:t>) szórása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A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dirty="0"/>
              <a:t> portfólió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dirty="0"/>
              <a:t> elemből, részből áll. </a:t>
            </a:r>
          </a:p>
          <a:p>
            <a:pPr lvl="1"/>
            <a:r>
              <a:rPr lang="hu-HU" dirty="0"/>
              <a:t>Arra vagyunk kíváncsiak, hogy egy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/>
              <a:t> elem (egy befektetés, egy értékpapír), mennyiben határozza meg egy egész befektetői portfólió hozamának sztochasztikus paramétereit.</a:t>
            </a:r>
          </a:p>
          <a:p>
            <a:pPr lvl="1"/>
            <a:r>
              <a:rPr lang="hu-HU" dirty="0"/>
              <a:t>Az eloszlásokat mind normális eloszlásnak tételezzük </a:t>
            </a:r>
            <a:r>
              <a:rPr lang="hu-HU" dirty="0" smtClean="0"/>
              <a:t>fel</a:t>
            </a:r>
            <a:endParaRPr lang="hu-HU" dirty="0"/>
          </a:p>
          <a:p>
            <a:pPr lvl="2"/>
            <a:r>
              <a:rPr lang="hu-HU" dirty="0"/>
              <a:t>Ekkor </a:t>
            </a:r>
            <a:r>
              <a:rPr lang="hu-HU" dirty="0" smtClean="0"/>
              <a:t>a két paraméter </a:t>
            </a:r>
            <a:r>
              <a:rPr lang="hu-HU" dirty="0"/>
              <a:t>a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/>
              <a:t>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dirty="0" smtClean="0"/>
              <a:t>) várható </a:t>
            </a:r>
            <a:r>
              <a:rPr lang="hu-HU" dirty="0"/>
              <a:t>hozam és a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/>
              <a:t>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dirty="0" smtClean="0"/>
              <a:t>) hozam szórás.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Menedzsment és vállalkozásgazdaságtan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1BBB0-96F0-4077-A278-0F3FB5C104D3}" type="slidenum">
              <a:rPr lang="hu-HU" smtClean="0">
                <a:solidFill>
                  <a:srgbClr val="FFFFFF"/>
                </a:solidFill>
              </a:rPr>
              <a:pPr/>
              <a:t>8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mtClean="0"/>
              <a:t>Menedzsment és vállalkozásgazdaságtan</a:t>
            </a:r>
            <a:endParaRPr lang="hu-HU" dirty="0"/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DC1BBB0-96F0-4077-A278-0F3FB5C104D3}" type="slidenum">
              <a:rPr lang="hu-HU" smtClean="0">
                <a:solidFill>
                  <a:srgbClr val="465562">
                    <a:lumMod val="60000"/>
                    <a:lumOff val="40000"/>
                  </a:srgbClr>
                </a:solidFill>
              </a:rPr>
              <a:pPr/>
              <a:t>9</a:t>
            </a:fld>
            <a:endParaRPr lang="hu-HU">
              <a:solidFill>
                <a:srgbClr val="4655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  <a14:imgEffect>
                      <a14:brightnessContrast bright="-10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26" y="174436"/>
            <a:ext cx="5318635" cy="42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2839" y="3509346"/>
            <a:ext cx="2097087" cy="12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ktum 14"/>
          <p:cNvGraphicFramePr>
            <a:graphicFrameLocks noChangeAspect="1"/>
          </p:cNvGraphicFramePr>
          <p:nvPr>
            <p:extLst/>
          </p:nvPr>
        </p:nvGraphicFramePr>
        <p:xfrm>
          <a:off x="6751813" y="401422"/>
          <a:ext cx="18764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gyenlet" r:id="rId7" imgW="1155199" imgH="583947" progId="Equation.3">
                  <p:embed/>
                </p:oleObj>
              </mc:Choice>
              <mc:Fallback>
                <p:oleObj name="Egyenlet" r:id="rId7" imgW="1155199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813" y="401422"/>
                        <a:ext cx="187642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/>
          </p:nvPr>
        </p:nvGraphicFramePr>
        <p:xfrm>
          <a:off x="7783854" y="3702109"/>
          <a:ext cx="5778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9" imgW="355320" imgH="228600" progId="Equation.3">
                  <p:embed/>
                </p:oleObj>
              </mc:Choice>
              <mc:Fallback>
                <p:oleObj name="Equation" r:id="rId9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51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854" y="3702109"/>
                        <a:ext cx="5778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/>
          </p:nvPr>
        </p:nvGraphicFramePr>
        <p:xfrm>
          <a:off x="7146645" y="4711664"/>
          <a:ext cx="5984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-52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45" y="4711664"/>
                        <a:ext cx="5984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gyenes összekötő 18"/>
          <p:cNvCxnSpPr/>
          <p:nvPr/>
        </p:nvCxnSpPr>
        <p:spPr>
          <a:xfrm flipH="1">
            <a:off x="7665053" y="3991559"/>
            <a:ext cx="190832" cy="26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22" name="Objektum 21"/>
          <p:cNvGraphicFramePr>
            <a:graphicFrameLocks noChangeAspect="1"/>
          </p:cNvGraphicFramePr>
          <p:nvPr>
            <p:extLst/>
          </p:nvPr>
        </p:nvGraphicFramePr>
        <p:xfrm>
          <a:off x="1121134" y="4708558"/>
          <a:ext cx="4583398" cy="42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13" imgW="2234880" imgH="203040" progId="Equation.3">
                  <p:embed/>
                </p:oleObj>
              </mc:Choice>
              <mc:Fallback>
                <p:oleObj name="Equation" r:id="rId13" imgW="223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134" y="4708558"/>
                        <a:ext cx="4583398" cy="420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1005071" y="4534788"/>
          <a:ext cx="5427534" cy="80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15" imgW="3301920" imgH="482400" progId="Equation.3">
                  <p:embed/>
                </p:oleObj>
              </mc:Choice>
              <mc:Fallback>
                <p:oleObj name="Equation" r:id="rId15" imgW="3301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071" y="4534788"/>
                        <a:ext cx="5427534" cy="808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  <p:sp>
        <p:nvSpPr>
          <p:cNvPr id="3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Diavetítés a képernyőre (16:10 oldalarány)</PresentationFormat>
  <Paragraphs>436</Paragraphs>
  <Slides>61</Slides>
  <Notes>29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61</vt:i4>
      </vt:variant>
    </vt:vector>
  </HeadingPairs>
  <TitlesOfParts>
    <vt:vector size="69" baseType="lpstr">
      <vt:lpstr>Arial</vt:lpstr>
      <vt:lpstr>Calibri</vt:lpstr>
      <vt:lpstr>Euphemia</vt:lpstr>
      <vt:lpstr>Tahoma</vt:lpstr>
      <vt:lpstr>Times New Roman</vt:lpstr>
      <vt:lpstr>3_Math 16x9</vt:lpstr>
      <vt:lpstr>Equation</vt:lpstr>
      <vt:lpstr>Egyenlet</vt:lpstr>
      <vt:lpstr>2. Tőkejavak árazódása</vt:lpstr>
      <vt:lpstr>PowerPoint bemutató</vt:lpstr>
      <vt:lpstr>PowerPoint bemutató</vt:lpstr>
      <vt:lpstr>2.1 Kockázatkerülési együttható</vt:lpstr>
      <vt:lpstr>PowerPoint bemutató</vt:lpstr>
      <vt:lpstr>PowerPoint bemutató</vt:lpstr>
      <vt:lpstr>2.2 Hatékony portfóliók tartása</vt:lpstr>
      <vt:lpstr>PowerPoint bemutató</vt:lpstr>
      <vt:lpstr>PowerPoint bemutató</vt:lpstr>
      <vt:lpstr>„egyszerű” példa</vt:lpstr>
      <vt:lpstr>2.2.1 Kevéselemű portfóliók</vt:lpstr>
      <vt:lpstr>PowerPoint bemutató</vt:lpstr>
      <vt:lpstr>PowerPoint bemutató</vt:lpstr>
      <vt:lpstr>PowerPoint bemutató</vt:lpstr>
      <vt:lpstr>PowerPoint bemutató</vt:lpstr>
      <vt:lpstr>2.2.2 Sokelemű portfóliók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2.2.3 Portfóliók a „világ összes kockázatos befektetéséből”</vt:lpstr>
      <vt:lpstr>PowerPoint bemutató</vt:lpstr>
      <vt:lpstr>PowerPoint bemutató</vt:lpstr>
      <vt:lpstr>PowerPoint bemutató</vt:lpstr>
      <vt:lpstr>PowerPoint bemutató</vt:lpstr>
      <vt:lpstr>2.2.4 Markowitz-féle modell</vt:lpstr>
      <vt:lpstr>PowerPoint bemutató</vt:lpstr>
      <vt:lpstr>PowerPoint bemutató</vt:lpstr>
      <vt:lpstr>PowerPoint bemutató</vt:lpstr>
      <vt:lpstr>2.3 Piaci portfólió tartása</vt:lpstr>
      <vt:lpstr>2.3.1 Sharpe-féle modell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2.3.2 Tőkepiaci egyenes </vt:lpstr>
      <vt:lpstr>2.4 Tőkepiaci árfolyamok modellje</vt:lpstr>
      <vt:lpstr>PowerPoint bemutató</vt:lpstr>
      <vt:lpstr>PowerPoint bemutató</vt:lpstr>
      <vt:lpstr>PowerPoint bemutató</vt:lpstr>
      <vt:lpstr>2.4.1 Béta és a karakterisztikus egyenes</vt:lpstr>
      <vt:lpstr>PowerPoint bemutató</vt:lpstr>
      <vt:lpstr>PowerPoint bemutató</vt:lpstr>
      <vt:lpstr>PowerPoint bemutató</vt:lpstr>
      <vt:lpstr>PowerPoint bemutató</vt:lpstr>
      <vt:lpstr>PowerPoint bemutató</vt:lpstr>
      <vt:lpstr>2.4.2 Értékpapír-piaci egyenes</vt:lpstr>
      <vt:lpstr>PowerPoint bemutató</vt:lpstr>
      <vt:lpstr>PowerPoint bemutató</vt:lpstr>
      <vt:lpstr>2.4.3 CAPM tesztjei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2017-02-22T15:21:47Z</dcterms:modified>
  <cp:version/>
</cp:coreProperties>
</file>