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4" r:id="rId1"/>
  </p:sldMasterIdLst>
  <p:notesMasterIdLst>
    <p:notesMasterId r:id="rId43"/>
  </p:notesMasterIdLst>
  <p:handoutMasterIdLst>
    <p:handoutMasterId r:id="rId44"/>
  </p:handoutMasterIdLst>
  <p:sldIdLst>
    <p:sldId id="300" r:id="rId2"/>
    <p:sldId id="349" r:id="rId3"/>
    <p:sldId id="350" r:id="rId4"/>
    <p:sldId id="367" r:id="rId5"/>
    <p:sldId id="371" r:id="rId6"/>
    <p:sldId id="331" r:id="rId7"/>
    <p:sldId id="351" r:id="rId8"/>
    <p:sldId id="332" r:id="rId9"/>
    <p:sldId id="333" r:id="rId10"/>
    <p:sldId id="334" r:id="rId11"/>
    <p:sldId id="335" r:id="rId12"/>
    <p:sldId id="293" r:id="rId13"/>
    <p:sldId id="352" r:id="rId14"/>
    <p:sldId id="345" r:id="rId15"/>
    <p:sldId id="355" r:id="rId16"/>
    <p:sldId id="346" r:id="rId17"/>
    <p:sldId id="337" r:id="rId18"/>
    <p:sldId id="338" r:id="rId19"/>
    <p:sldId id="339" r:id="rId20"/>
    <p:sldId id="340" r:id="rId21"/>
    <p:sldId id="341" r:id="rId22"/>
    <p:sldId id="342" r:id="rId23"/>
    <p:sldId id="308" r:id="rId24"/>
    <p:sldId id="353" r:id="rId25"/>
    <p:sldId id="309" r:id="rId26"/>
    <p:sldId id="310" r:id="rId27"/>
    <p:sldId id="312" r:id="rId28"/>
    <p:sldId id="313" r:id="rId29"/>
    <p:sldId id="343" r:id="rId30"/>
    <p:sldId id="356" r:id="rId31"/>
    <p:sldId id="360" r:id="rId32"/>
    <p:sldId id="368" r:id="rId33"/>
    <p:sldId id="369" r:id="rId34"/>
    <p:sldId id="370" r:id="rId35"/>
    <p:sldId id="361" r:id="rId36"/>
    <p:sldId id="362" r:id="rId37"/>
    <p:sldId id="363" r:id="rId38"/>
    <p:sldId id="366" r:id="rId39"/>
    <p:sldId id="364" r:id="rId40"/>
    <p:sldId id="365" r:id="rId41"/>
    <p:sldId id="348" r:id="rId42"/>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D13B4"/>
    <a:srgbClr val="EEECE1"/>
    <a:srgbClr val="0000FF"/>
    <a:srgbClr val="FFFF01"/>
    <a:srgbClr val="340427"/>
    <a:srgbClr val="868300"/>
    <a:srgbClr val="383700"/>
    <a:srgbClr val="A09C00"/>
    <a:srgbClr val="626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027" autoAdjust="0"/>
  </p:normalViewPr>
  <p:slideViewPr>
    <p:cSldViewPr snapToGrid="0">
      <p:cViewPr varScale="1">
        <p:scale>
          <a:sx n="102" d="100"/>
          <a:sy n="102" d="100"/>
        </p:scale>
        <p:origin x="-1829" y="-91"/>
      </p:cViewPr>
      <p:guideLst>
        <p:guide orient="horz" pos="2160"/>
        <p:guide pos="2880"/>
      </p:guideLst>
    </p:cSldViewPr>
  </p:slideViewPr>
  <p:notesTextViewPr>
    <p:cViewPr>
      <p:scale>
        <a:sx n="100" d="100"/>
        <a:sy n="100" d="100"/>
      </p:scale>
      <p:origin x="0" y="0"/>
    </p:cViewPr>
  </p:notesTextViewPr>
  <p:notesViewPr>
    <p:cSldViewPr snapToGrid="0">
      <p:cViewPr>
        <p:scale>
          <a:sx n="100" d="100"/>
          <a:sy n="100" d="100"/>
        </p:scale>
        <p:origin x="-231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4766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14400" y="4344988"/>
            <a:ext cx="5029200" cy="38481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hu-HU" noProof="0" smtClean="0"/>
              <a:t>Click to edit Master notes styles</a:t>
            </a:r>
          </a:p>
          <a:p>
            <a:pPr lvl="1"/>
            <a:r>
              <a:rPr lang="hu-HU" noProof="0" smtClean="0"/>
              <a:t>Second Level</a:t>
            </a:r>
          </a:p>
          <a:p>
            <a:pPr lvl="2"/>
            <a:r>
              <a:rPr lang="hu-HU" noProof="0" smtClean="0"/>
              <a:t>Third Level</a:t>
            </a:r>
          </a:p>
          <a:p>
            <a:pPr lvl="3"/>
            <a:r>
              <a:rPr lang="hu-HU" noProof="0" smtClean="0"/>
              <a:t>Fourth Level</a:t>
            </a:r>
          </a:p>
          <a:p>
            <a:pPr lvl="4"/>
            <a:r>
              <a:rPr lang="hu-HU" noProof="0" smtClean="0"/>
              <a:t>Fifth Level</a:t>
            </a:r>
          </a:p>
        </p:txBody>
      </p:sp>
    </p:spTree>
    <p:extLst>
      <p:ext uri="{BB962C8B-B14F-4D97-AF65-F5344CB8AC3E}">
        <p14:creationId xmlns:p14="http://schemas.microsoft.com/office/powerpoint/2010/main" val="21578782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150938" y="692150"/>
            <a:ext cx="4556125" cy="3416300"/>
          </a:xfrm>
          <a:ln/>
        </p:spPr>
      </p:sp>
      <p:sp>
        <p:nvSpPr>
          <p:cNvPr id="368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1150938" y="692150"/>
            <a:ext cx="4556125" cy="3416300"/>
          </a:xfrm>
          <a:ln/>
        </p:spPr>
      </p:sp>
      <p:sp>
        <p:nvSpPr>
          <p:cNvPr id="419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A vertex is an ear if the line segment between its previous and next vertices is a diagonal. According to the two ears theorem, every polygon of at least 4 vertices has at least two ears. So triangle decomposition should just sear</a:t>
            </a:r>
            <a:r>
              <a:rPr lang="hu-HU" altLang="hu-HU" dirty="0" smtClean="0"/>
              <a:t>c</a:t>
            </a:r>
            <a:r>
              <a:rPr lang="en-US" altLang="hu-HU" dirty="0" smtClean="0"/>
              <a:t>h for ears and cut them until a single triangle remains. </a:t>
            </a:r>
            <a:endParaRPr lang="hu-HU" altLang="hu-HU" dirty="0" smtClean="0"/>
          </a:p>
          <a:p>
            <a:r>
              <a:rPr lang="en-US" altLang="hu-HU" dirty="0" smtClean="0"/>
              <a:t>The proof of the two ears theorem is based on the recognition that any polygon can be broken down to triangles by diagonals. Let us start with one possible decomposition, and consider triangles a</a:t>
            </a:r>
            <a:r>
              <a:rPr lang="hu-HU" altLang="hu-HU" dirty="0" smtClean="0"/>
              <a:t>s</a:t>
            </a:r>
            <a:r>
              <a:rPr lang="en-US" altLang="hu-HU" dirty="0" smtClean="0"/>
              <a:t> nodes of a graph, and add edges to this graph where two triangles share a diagonal. This graph is a </a:t>
            </a:r>
            <a:r>
              <a:rPr lang="en-US" altLang="hu-HU" b="1" u="sng" dirty="0" smtClean="0"/>
              <a:t>tree</a:t>
            </a:r>
            <a:r>
              <a:rPr lang="en-US" altLang="hu-HU" dirty="0" smtClean="0"/>
              <a:t> since it is connected (the polygon is a single piece) and cutting every edge</a:t>
            </a:r>
            <a:r>
              <a:rPr lang="hu-HU" altLang="hu-HU" dirty="0" smtClean="0"/>
              <a:t>,</a:t>
            </a:r>
            <a:r>
              <a:rPr lang="en-US" altLang="hu-HU" dirty="0" smtClean="0"/>
              <a:t> the graph falls apart, i.e. there is no circle in it. By induction, it is easy to prove that every tree of at least 2 nodes has at least two leaves, which correspond to two ears.</a:t>
            </a:r>
          </a:p>
          <a:p>
            <a:endParaRPr lang="hu-HU" altLang="hu-HU" dirty="0" smtClean="0"/>
          </a:p>
          <a:p>
            <a:endParaRPr lang="en-US" altLang="hu-HU"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For every step, we check whether or not a vertex is an ear. The line segment of its previous and next vertices is tested whether it is a diagonal. This is done by checking whether the line segment intersects any other edge (if it does, it is not a diagonal). If there is no intersection, we should determine whether the line segment is fully outside. Selecting an arbitrary inner point, e.g. the middle, we check whether this point is inside the polygon. By definition, a point is inside if traveling from this point to infinity, the polygon boundary is intersected odd number of times.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150938" y="692150"/>
            <a:ext cx="4556125" cy="3416300"/>
          </a:xfrm>
          <a:ln cap="flat"/>
        </p:spPr>
      </p:sp>
      <p:sp>
        <p:nvSpPr>
          <p:cNvPr id="440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mtClean="0"/>
              <a:t>The first relevant step of rendering is placing the reference state primitives in world, typically scaling, rotating and finally translating its vertices. Recall that it is enough to execute these transformations to vertices, because points, lines and polygons are preserved by homogeneous linear transformations. These are affine transformations, and the resulting modeling transformation matrix will also be an affine transformation. If the third column is 0,0,1, then other matrix elements have an intuitive meaning, they specify what happens with basis vector i, basis vector j, and the origin itself. </a:t>
            </a:r>
          </a:p>
          <a:p>
            <a:endParaRPr lang="en-US" altLang="hu-H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50938" y="692150"/>
            <a:ext cx="4556125" cy="3416300"/>
          </a:xfrm>
        </p:spPr>
      </p:sp>
      <p:sp>
        <p:nvSpPr>
          <p:cNvPr id="3" name="Jegyzetek helye 2"/>
          <p:cNvSpPr>
            <a:spLocks noGrp="1"/>
          </p:cNvSpPr>
          <p:nvPr>
            <p:ph type="body" idx="1"/>
          </p:nvPr>
        </p:nvSpPr>
        <p:spPr/>
        <p:txBody>
          <a:bodyPr/>
          <a:lstStyle/>
          <a:p>
            <a:r>
              <a:rPr lang="en-US" dirty="0" smtClean="0"/>
              <a:t>To do transformations on the CPU, we use the following mat4 class. This type is built in GLSL as well. </a:t>
            </a:r>
            <a:endParaRPr lang="en-US" dirty="0"/>
          </a:p>
        </p:txBody>
      </p:sp>
    </p:spTree>
    <p:extLst>
      <p:ext uri="{BB962C8B-B14F-4D97-AF65-F5344CB8AC3E}">
        <p14:creationId xmlns:p14="http://schemas.microsoft.com/office/powerpoint/2010/main" val="720658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50938" y="692150"/>
            <a:ext cx="4556125" cy="3416300"/>
          </a:xfrm>
        </p:spPr>
      </p:sp>
      <p:sp>
        <p:nvSpPr>
          <p:cNvPr id="3" name="Jegyzetek helye 2"/>
          <p:cNvSpPr>
            <a:spLocks noGrp="1"/>
          </p:cNvSpPr>
          <p:nvPr>
            <p:ph type="body" idx="1"/>
          </p:nvPr>
        </p:nvSpPr>
        <p:spPr/>
        <p:txBody>
          <a:bodyPr/>
          <a:lstStyle/>
          <a:p>
            <a:r>
              <a:rPr lang="en-US" altLang="hu-HU" dirty="0" smtClean="0"/>
              <a:t>Screen projection maps the window rectangle, which is the camera in 2D, onto the viewport rectangle, which can be imagined as the photograph. This simple projection is usually executed in two steps, first transforming the window onto a normalized square, and then transforming the square to the viewport. </a:t>
            </a:r>
          </a:p>
          <a:p>
            <a:r>
              <a:rPr lang="en-US" altLang="hu-HU" dirty="0" smtClean="0"/>
              <a:t>Transforming the window to a origin centered square of corners (-1,-1) and (1,1) is a sequence of two transformations: a translation that moves the center of the camera window to the origin; a scaling that modifies the window width and height to 2. These</a:t>
            </a:r>
            <a:r>
              <a:rPr lang="en-US" altLang="hu-HU" baseline="0" dirty="0" smtClean="0"/>
              <a:t> are</a:t>
            </a:r>
            <a:r>
              <a:rPr lang="en-US" altLang="hu-HU" dirty="0" smtClean="0"/>
              <a:t> affine transformations that can also be given as a matrix. </a:t>
            </a:r>
          </a:p>
          <a:p>
            <a:endParaRPr lang="en-US" altLang="hu-HU" dirty="0" smtClean="0"/>
          </a:p>
        </p:txBody>
      </p:sp>
    </p:spTree>
    <p:extLst>
      <p:ext uri="{BB962C8B-B14F-4D97-AF65-F5344CB8AC3E}">
        <p14:creationId xmlns:p14="http://schemas.microsoft.com/office/powerpoint/2010/main" val="2765202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50938" y="692150"/>
            <a:ext cx="4556125" cy="3416300"/>
          </a:xfrm>
        </p:spPr>
      </p:sp>
      <p:sp>
        <p:nvSpPr>
          <p:cNvPr id="3" name="Jegyzetek helye 2"/>
          <p:cNvSpPr>
            <a:spLocks noGrp="1"/>
          </p:cNvSpPr>
          <p:nvPr>
            <p:ph type="body" idx="1"/>
          </p:nvPr>
        </p:nvSpPr>
        <p:spPr/>
        <p:txBody>
          <a:bodyPr/>
          <a:lstStyle/>
          <a:p>
            <a:r>
              <a:rPr lang="en-US" dirty="0" smtClean="0"/>
              <a:t>Projection is a scaling that makes the size of the window a square of edge length 2 while keeping the center in the origin. It might seem an over</a:t>
            </a:r>
            <a:r>
              <a:rPr lang="hu-HU" dirty="0" smtClean="0"/>
              <a:t> </a:t>
            </a:r>
            <a:r>
              <a:rPr lang="en-US" dirty="0" smtClean="0"/>
              <a:t>complication, but in 3D we use the same steps of view and projection transformations and they will be more complicated. The other advantage of separating view and projection transformations is that it is easy to invert the trans</a:t>
            </a:r>
            <a:r>
              <a:rPr lang="hu-HU" dirty="0" smtClean="0"/>
              <a:t>f</a:t>
            </a:r>
            <a:r>
              <a:rPr lang="en-US" dirty="0" smtClean="0"/>
              <a:t>o</a:t>
            </a:r>
            <a:r>
              <a:rPr lang="hu-HU" dirty="0" smtClean="0"/>
              <a:t>r</a:t>
            </a:r>
            <a:r>
              <a:rPr lang="en-US" dirty="0" err="1" smtClean="0"/>
              <a:t>mation</a:t>
            </a:r>
            <a:r>
              <a:rPr lang="en-US" dirty="0" smtClean="0"/>
              <a:t> in this form.</a:t>
            </a:r>
            <a:endParaRPr lang="en-US" dirty="0"/>
          </a:p>
        </p:txBody>
      </p:sp>
    </p:spTree>
    <p:extLst>
      <p:ext uri="{BB962C8B-B14F-4D97-AF65-F5344CB8AC3E}">
        <p14:creationId xmlns:p14="http://schemas.microsoft.com/office/powerpoint/2010/main" val="2446169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50938" y="692150"/>
            <a:ext cx="4556125" cy="3416300"/>
          </a:xfrm>
        </p:spPr>
      </p:sp>
      <p:sp>
        <p:nvSpPr>
          <p:cNvPr id="3" name="Jegyzetek helye 2"/>
          <p:cNvSpPr>
            <a:spLocks noGrp="1"/>
          </p:cNvSpPr>
          <p:nvPr>
            <p:ph type="body" idx="1"/>
          </p:nvPr>
        </p:nvSpPr>
        <p:spPr/>
        <p:txBody>
          <a:bodyPr/>
          <a:lstStyle/>
          <a:p>
            <a:r>
              <a:rPr lang="en-US" dirty="0" smtClean="0"/>
              <a:t>A 2D camera is thus represented by the center and the size of the camera window and is associated with view and projection transformations, as well as their inverse. Zoom and pan are just the modifications of the size and center, respectively. </a:t>
            </a:r>
            <a:endParaRPr lang="en-US" dirty="0"/>
          </a:p>
        </p:txBody>
      </p:sp>
    </p:spTree>
    <p:extLst>
      <p:ext uri="{BB962C8B-B14F-4D97-AF65-F5344CB8AC3E}">
        <p14:creationId xmlns:p14="http://schemas.microsoft.com/office/powerpoint/2010/main" val="837398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150938" y="692150"/>
            <a:ext cx="4556125" cy="3416300"/>
          </a:xfrm>
          <a:ln cap="flat"/>
        </p:spPr>
      </p:sp>
      <p:sp>
        <p:nvSpPr>
          <p:cNvPr id="35843" name="Rectangle 3"/>
          <p:cNvSpPr>
            <a:spLocks noGrp="1" noChangeArrowheads="1"/>
          </p:cNvSpPr>
          <p:nvPr>
            <p:ph type="body" idx="1"/>
          </p:nvPr>
        </p:nvSpPr>
        <p:spPr>
          <a:ln w="9525"/>
        </p:spPr>
        <p:txBody>
          <a:bodyPr/>
          <a:lstStyle/>
          <a:p>
            <a:pPr>
              <a:defRPr/>
            </a:pPr>
            <a:r>
              <a:rPr lang="en-US" dirty="0" smtClean="0"/>
              <a:t>Clipping is executed usually in normalized device space where </a:t>
            </a:r>
            <a:r>
              <a:rPr lang="en-US" dirty="0" err="1" smtClean="0"/>
              <a:t>x,y</a:t>
            </a:r>
            <a:r>
              <a:rPr lang="en-US" dirty="0" smtClean="0"/>
              <a:t> must be between -1 and 1. To be general, we denote the limits by </a:t>
            </a:r>
            <a:r>
              <a:rPr lang="en-US" dirty="0" err="1" smtClean="0"/>
              <a:t>xmin</a:t>
            </a:r>
            <a:r>
              <a:rPr lang="en-US" dirty="0" smtClean="0"/>
              <a:t>, </a:t>
            </a:r>
            <a:r>
              <a:rPr lang="en-US" dirty="0" err="1" smtClean="0"/>
              <a:t>xmax</a:t>
            </a:r>
            <a:r>
              <a:rPr lang="en-US" dirty="0" smtClean="0"/>
              <a:t>…</a:t>
            </a:r>
          </a:p>
          <a:p>
            <a:pPr marL="0" lvl="1">
              <a:defRPr/>
            </a:pPr>
            <a:r>
              <a:rPr lang="en-US" dirty="0" smtClean="0"/>
              <a:t>A point is preserved by clipping if it satisfies </a:t>
            </a:r>
            <a:r>
              <a:rPr lang="hu-HU" i="1" kern="0" dirty="0" smtClean="0">
                <a:latin typeface="Times New Roman"/>
              </a:rPr>
              <a:t>x &gt; </a:t>
            </a:r>
            <a:r>
              <a:rPr lang="hu-HU" i="1" kern="0" dirty="0" err="1" smtClean="0">
                <a:latin typeface="Times New Roman"/>
              </a:rPr>
              <a:t>x</a:t>
            </a:r>
            <a:r>
              <a:rPr lang="hu-HU" kern="0" baseline="-25000" dirty="0" err="1" smtClean="0">
                <a:latin typeface="Times New Roman"/>
              </a:rPr>
              <a:t>min</a:t>
            </a:r>
            <a:r>
              <a:rPr lang="en-US" kern="0" dirty="0" smtClean="0">
                <a:latin typeface="Times New Roman"/>
              </a:rPr>
              <a:t>= -1,</a:t>
            </a:r>
            <a:r>
              <a:rPr lang="hu-HU" i="1" kern="0" dirty="0" smtClean="0">
                <a:latin typeface="Times New Roman"/>
              </a:rPr>
              <a:t> x &lt; </a:t>
            </a:r>
            <a:r>
              <a:rPr lang="hu-HU" i="1" kern="0" dirty="0" err="1" smtClean="0">
                <a:latin typeface="Times New Roman"/>
              </a:rPr>
              <a:t>x</a:t>
            </a:r>
            <a:r>
              <a:rPr lang="hu-HU" kern="0" baseline="-25000" dirty="0" err="1" smtClean="0">
                <a:latin typeface="Times New Roman"/>
              </a:rPr>
              <a:t>max</a:t>
            </a:r>
            <a:r>
              <a:rPr lang="en-US" kern="0" dirty="0" smtClean="0">
                <a:latin typeface="Times New Roman"/>
              </a:rPr>
              <a:t>= +1,</a:t>
            </a:r>
            <a:r>
              <a:rPr lang="hu-HU" i="1" kern="0" dirty="0" smtClean="0">
                <a:latin typeface="Times New Roman"/>
              </a:rPr>
              <a:t> y &gt; </a:t>
            </a:r>
            <a:r>
              <a:rPr lang="hu-HU" i="1" kern="0" dirty="0" err="1" smtClean="0">
                <a:latin typeface="Times New Roman"/>
              </a:rPr>
              <a:t>y</a:t>
            </a:r>
            <a:r>
              <a:rPr lang="hu-HU" kern="0" baseline="-25000" dirty="0" err="1" smtClean="0">
                <a:latin typeface="Times New Roman"/>
              </a:rPr>
              <a:t>min</a:t>
            </a:r>
            <a:r>
              <a:rPr lang="en-US" kern="0" dirty="0" smtClean="0">
                <a:latin typeface="Times New Roman"/>
              </a:rPr>
              <a:t>= -1,</a:t>
            </a:r>
            <a:r>
              <a:rPr lang="hu-HU" i="1" kern="0" dirty="0" smtClean="0">
                <a:latin typeface="Times New Roman"/>
              </a:rPr>
              <a:t> y &lt; </a:t>
            </a:r>
            <a:r>
              <a:rPr lang="hu-HU" i="1" kern="0" dirty="0" err="1" smtClean="0">
                <a:latin typeface="Times New Roman"/>
              </a:rPr>
              <a:t>y</a:t>
            </a:r>
            <a:r>
              <a:rPr lang="hu-HU" kern="0" baseline="-25000" dirty="0" err="1" smtClean="0">
                <a:latin typeface="Times New Roman"/>
              </a:rPr>
              <a:t>max</a:t>
            </a:r>
            <a:r>
              <a:rPr lang="en-US" kern="0" dirty="0" smtClean="0">
                <a:latin typeface="Times New Roman"/>
              </a:rPr>
              <a:t>= +1. Let us realize that each of these inequalities is a clipping condition for a half-plane. A point is inside the clipping rectangle if it is inside all four half planes since the clipping rectangle is the intersection of the half planes. </a:t>
            </a:r>
          </a:p>
          <a:p>
            <a:pPr marL="0" lvl="1">
              <a:defRPr/>
            </a:pPr>
            <a:r>
              <a:rPr lang="en-US" kern="0" dirty="0" smtClean="0">
                <a:latin typeface="Times New Roman"/>
              </a:rPr>
              <a:t>This concept is very useful when line segments or polygons are clipped since testing whether or not the two endpoints of line segment or vertices of a polygon are outside the clipping rectangle cannot help to decide whether there is an inner part of the primitive. </a:t>
            </a:r>
          </a:p>
          <a:p>
            <a:pPr marL="0" lvl="1">
              <a:defRPr/>
            </a:pPr>
            <a:endParaRPr lang="hu-HU" kern="0" baseline="-25000" dirty="0" smtClean="0">
              <a:latin typeface="Times New Roman"/>
            </a:endParaRPr>
          </a:p>
          <a:p>
            <a:pPr>
              <a:defRPr/>
            </a:pPr>
            <a:endParaRPr lang="en-US" dirty="0" smtClean="0"/>
          </a:p>
          <a:p>
            <a:pPr>
              <a:defRPr/>
            </a:pP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50938" y="692150"/>
            <a:ext cx="4556125" cy="3416300"/>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1167404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50938" y="692150"/>
            <a:ext cx="4556125" cy="3416300"/>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3221047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50938" y="692150"/>
            <a:ext cx="4556125" cy="3416300"/>
          </a:xfrm>
        </p:spPr>
      </p:sp>
      <p:sp>
        <p:nvSpPr>
          <p:cNvPr id="3" name="Jegyzetek helye 2"/>
          <p:cNvSpPr>
            <a:spLocks noGrp="1"/>
          </p:cNvSpPr>
          <p:nvPr>
            <p:ph type="body" idx="1"/>
          </p:nvPr>
        </p:nvSpPr>
        <p:spPr/>
        <p:txBody>
          <a:bodyPr/>
          <a:lstStyle/>
          <a:p>
            <a:r>
              <a:rPr lang="en-US" dirty="0" smtClean="0"/>
              <a:t>2D rendering takes a photo of the 2D scene with a virtual camera that selects an axis aligned rectangle from the scene. The photograph is placed into the viewport of the current application window.</a:t>
            </a:r>
          </a:p>
          <a:p>
            <a:r>
              <a:rPr lang="en-US" dirty="0" smtClean="0"/>
              <a:t>A pixel driven solution of this problem would visit the pixels of the viewport one by one, transform the pixel center back to the 2D virtual world, and determine which object contains this point. If several objects contained this point, the one with the highest priority is retained. The pixel is colored with the color of the selected object.</a:t>
            </a:r>
            <a:endParaRPr lang="en-US" dirty="0"/>
          </a:p>
        </p:txBody>
      </p:sp>
    </p:spTree>
    <p:extLst>
      <p:ext uri="{BB962C8B-B14F-4D97-AF65-F5344CB8AC3E}">
        <p14:creationId xmlns:p14="http://schemas.microsoft.com/office/powerpoint/2010/main" val="2193089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50938" y="692150"/>
            <a:ext cx="4556125" cy="3416300"/>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258058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50938" y="692150"/>
            <a:ext cx="4556125" cy="3416300"/>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138099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1150938" y="692150"/>
            <a:ext cx="4556125" cy="3416300"/>
          </a:xfrm>
          <a:ln cap="flat"/>
        </p:spPr>
      </p:sp>
      <p:sp>
        <p:nvSpPr>
          <p:cNvPr id="471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Let us consider a line segment and clipping on a single half plane. If both endpoints are inside, then the complete line segment is inside </a:t>
            </a:r>
            <a:r>
              <a:rPr lang="en-US" altLang="hu-HU" b="1" u="sng" dirty="0" smtClean="0"/>
              <a:t>since the inner region, the half plane, is convex</a:t>
            </a:r>
            <a:r>
              <a:rPr lang="en-US" altLang="hu-HU" dirty="0" smtClean="0"/>
              <a:t>. If both endpoints are outside, then the line segment is completely outside, </a:t>
            </a:r>
            <a:r>
              <a:rPr lang="en-US" altLang="hu-HU" b="1" u="sng" dirty="0" smtClean="0"/>
              <a:t>since the outer region is also convex</a:t>
            </a:r>
            <a:r>
              <a:rPr lang="en-US" altLang="hu-HU" dirty="0" smtClean="0"/>
              <a:t>. If one endpoint is inside while the other is outside, then the intersection of the line segment and the clipping line is calculated, and the outer point is replaced by the intersection.</a:t>
            </a:r>
          </a:p>
          <a:p>
            <a:endParaRPr lang="en-US" altLang="hu-HU"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150938" y="692150"/>
            <a:ext cx="4556125" cy="3416300"/>
          </a:xfrm>
          <a:ln/>
        </p:spPr>
      </p:sp>
      <p:sp>
        <p:nvSpPr>
          <p:cNvPr id="481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Polygon clipping is traced back to line clipping. We consider the edges of the polygon one-by-one. If both endpoints are in, the edge will also be part of the clipped polygon. If both of them are out, the edge is ignored. If one is in and the other is out, the inner part of the segment is computed and added as an edge of the clipped polygon. </a:t>
            </a:r>
          </a:p>
          <a:p>
            <a:r>
              <a:rPr lang="en-US" altLang="hu-HU" dirty="0" smtClean="0"/>
              <a:t>The input of this implementation is an array of vertices p and number of points n. The output is an array of vertices q and number of vertices m.</a:t>
            </a:r>
          </a:p>
          <a:p>
            <a:r>
              <a:rPr lang="en-US" altLang="hu-HU" dirty="0" smtClean="0"/>
              <a:t>Usually, we can assume that the </a:t>
            </a:r>
            <a:r>
              <a:rPr lang="en-US" altLang="hu-HU" dirty="0" err="1" smtClean="0"/>
              <a:t>ith</a:t>
            </a:r>
            <a:r>
              <a:rPr lang="en-US" altLang="hu-HU" dirty="0" smtClean="0"/>
              <a:t> edge has endpoints p[</a:t>
            </a:r>
            <a:r>
              <a:rPr lang="en-US" altLang="hu-HU" dirty="0" err="1" smtClean="0"/>
              <a:t>i</a:t>
            </a:r>
            <a:r>
              <a:rPr lang="en-US" altLang="hu-HU" dirty="0" smtClean="0"/>
              <a:t>] and p[i+1]. However, the last edge is an exception since its endpoints are p[n-1] and p[0]. </a:t>
            </a:r>
            <a:endParaRPr lang="hu-HU" altLang="hu-HU" dirty="0" smtClean="0"/>
          </a:p>
          <a:p>
            <a:endParaRPr lang="hu-HU" altLang="hu-HU"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50938" y="692150"/>
            <a:ext cx="4556125" cy="3416300"/>
          </a:xfrm>
        </p:spPr>
      </p:sp>
      <p:sp>
        <p:nvSpPr>
          <p:cNvPr id="3" name="Jegyzetek helye 2"/>
          <p:cNvSpPr>
            <a:spLocks noGrp="1"/>
          </p:cNvSpPr>
          <p:nvPr>
            <p:ph type="body" idx="1"/>
          </p:nvPr>
        </p:nvSpPr>
        <p:spPr/>
        <p:txBody>
          <a:bodyPr/>
          <a:lstStyle/>
          <a:p>
            <a:r>
              <a:rPr lang="en-US" dirty="0" smtClean="0"/>
              <a:t>The transformation from normalized device space to screen space is a scaling and a translation. This transformation is executed by the fixed function stage of the GPU. With </a:t>
            </a:r>
            <a:r>
              <a:rPr lang="en-US" b="1" dirty="0" err="1" smtClean="0"/>
              <a:t>glViewport</a:t>
            </a:r>
            <a:r>
              <a:rPr lang="en-US" dirty="0" smtClean="0"/>
              <a:t>, the parameters of the transformation can be supplied. </a:t>
            </a:r>
            <a:endParaRPr lang="en-US" dirty="0"/>
          </a:p>
        </p:txBody>
      </p:sp>
    </p:spTree>
    <p:extLst>
      <p:ext uri="{BB962C8B-B14F-4D97-AF65-F5344CB8AC3E}">
        <p14:creationId xmlns:p14="http://schemas.microsoft.com/office/powerpoint/2010/main" val="14315361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150938" y="692150"/>
            <a:ext cx="4556125" cy="3416300"/>
          </a:xfrm>
          <a:ln/>
        </p:spPr>
      </p:sp>
      <p:sp>
        <p:nvSpPr>
          <p:cNvPr id="491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mtClean="0"/>
              <a:t>Before starting the discussion of rasterization it is worth looking at the pipeline and realizing that rasterization uses a different data element, the pixel, while phases discussed so far work with geometric primitives. A primitive may be converted to many pixels, thus the performance requirements become crucial at this stage. In order to maintain real-time frame rates, the process should output a new pixel in every few nanoseconds. It means that only those algorithms are acceptable that can deliver such performance.</a:t>
            </a:r>
            <a:endParaRPr lang="hu-HU" altLang="hu-HU" smtClean="0"/>
          </a:p>
          <a:p>
            <a:endParaRPr lang="hu-HU" altLang="hu-HU"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50938" y="692150"/>
            <a:ext cx="4556125" cy="3416300"/>
          </a:xfrm>
          <a:ln/>
        </p:spPr>
      </p:sp>
      <p:sp>
        <p:nvSpPr>
          <p:cNvPr id="501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Line drawing should provide the illusion of a line segment by coloring a few pixels. A line is thin and connected, so pixels should touch each other, should not cover unnecessary wide area and should be close to the geometric line. If the slope of the line is moderate, i.e. x is the faster growing coordinate, then it means that in every column exactly one pixel should be drawn (connected but thin), that one where the pixel center is closest to the geometric line. The line drawing algorithm iterates on the columns, and in a single column it finds the coordinate of the geometric line and finally obtains the closest pixel, which is drawn.</a:t>
            </a:r>
          </a:p>
          <a:p>
            <a:r>
              <a:rPr lang="en-US" altLang="hu-HU" dirty="0" smtClean="0"/>
              <a:t>This works, but a floating point multiplication, addition and a rounding operation is needed in a single cycle, which is too much for a few nanoseconds. So we modify this algorithm preserving its functionality but getting rid of the complicated operations.</a:t>
            </a:r>
            <a:endParaRPr lang="hu-HU" altLang="hu-HU" dirty="0" smtClean="0"/>
          </a:p>
          <a:p>
            <a:endParaRPr lang="hu-HU" altLang="hu-HU"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150938" y="692150"/>
            <a:ext cx="4556125" cy="3416300"/>
          </a:xfrm>
          <a:ln/>
        </p:spPr>
      </p:sp>
      <p:sp>
        <p:nvSpPr>
          <p:cNvPr id="51203" name="Rectangle 3"/>
          <p:cNvSpPr>
            <a:spLocks noGrp="1" noChangeArrowheads="1"/>
          </p:cNvSpPr>
          <p:nvPr>
            <p:ph type="body" idx="1"/>
          </p:nvPr>
        </p:nvSpPr>
        <p:spPr>
          <a:xfrm>
            <a:off x="548640" y="4344988"/>
            <a:ext cx="5760720" cy="38481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The algorithm transformation is based on the incremental concept, which realizes that a linear function (the explicit equation of the line) is evaluated for an incremented X coordinate. So when X is taken, we already have the Y coordinate for X-1. The fact is that it is easier to compute Y(X) from its previous value than from X. The increment is m, the slope of the line, thus a single addition is enough to evaluate the line equation. This single addition can be made faster if we used fixed point number representation and not floating point format. As these numbers are non integers (m is less than 1), the fixed point representation should use fractional bits as well. It means that an integer stores the </a:t>
            </a:r>
            <a:r>
              <a:rPr lang="en-US" altLang="hu-HU" dirty="0" err="1" smtClean="0"/>
              <a:t>Tth</a:t>
            </a:r>
            <a:r>
              <a:rPr lang="en-US" altLang="hu-HU" dirty="0" smtClean="0"/>
              <a:t> power of 2 multiple of the non-integer value. Such values can be added as two integers.</a:t>
            </a:r>
          </a:p>
          <a:p>
            <a:r>
              <a:rPr lang="en-US" altLang="hu-HU" dirty="0" smtClean="0"/>
              <a:t>The number of fractional bits can be determined from the requirement that even the longest iteration must be correct. If the number of fractional bits is T, the error caused by the finite fractional part is 2^{-T} in a single addition. If errors are accumulated, the total error in the worst case is N 2^{-T} where N is the number of additions. N is the linear resolution of the screen, e.g. 1024. In screen space the unit is the pixel, so the line will be correctly drawn if the total error is less than 1. It means that T=10, for example, satisfies all requirements.</a:t>
            </a:r>
            <a:endParaRPr lang="hu-HU" altLang="hu-HU" dirty="0" smtClean="0"/>
          </a:p>
          <a:p>
            <a:r>
              <a:rPr lang="en-US" altLang="hu-HU" dirty="0" smtClean="0"/>
              <a:t>The line drawing algorithm based on the incremental concepts is as follows. First the slope of the line is computed. The y value is set according to the end point. This y stores the precise location of the line for a given x, so it is non integer. In a for cycle, the closest integer is found, the pixel is written, and – according to the incremental concept – the new y values for the next column is obtained by a single addition.</a:t>
            </a:r>
          </a:p>
          <a:p>
            <a:r>
              <a:rPr lang="en-US" altLang="hu-HU" dirty="0" smtClean="0"/>
              <a:t>Rounding can be replaced by simple truncation if 0.5 is added to the y value. </a:t>
            </a:r>
          </a:p>
          <a:p>
            <a:r>
              <a:rPr lang="en-US" altLang="hu-HU" dirty="0" smtClean="0"/>
              <a:t>If fixed point representation is used, we shift m and y by T number of bits and rounding ignores the low T bits. </a:t>
            </a:r>
            <a:endParaRPr lang="hu-HU" altLang="hu-HU" dirty="0" smtClean="0"/>
          </a:p>
          <a:p>
            <a:endParaRPr lang="hu-HU" altLang="hu-HU"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50938" y="692150"/>
            <a:ext cx="4556125" cy="3416300"/>
          </a:xfrm>
          <a:ln/>
        </p:spPr>
      </p:sp>
      <p:sp>
        <p:nvSpPr>
          <p:cNvPr id="522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This algorithm can be implemented in hardware with a simple counter that generates increasing x values for every clock cycle. For y we use a register that stores both its fractional and integer parts. The y coordinate is incremented by m for every clock cycle. </a:t>
            </a:r>
            <a:endParaRPr lang="hu-HU" altLang="hu-HU" dirty="0" smtClean="0"/>
          </a:p>
          <a:p>
            <a:endParaRPr lang="hu-HU" altLang="hu-HU"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iakép helye 1"/>
          <p:cNvSpPr>
            <a:spLocks noGrp="1" noRot="1" noChangeAspect="1" noTextEdit="1"/>
          </p:cNvSpPr>
          <p:nvPr>
            <p:ph type="sldImg"/>
          </p:nvPr>
        </p:nvSpPr>
        <p:spPr>
          <a:xfrm>
            <a:off x="1150938" y="692150"/>
            <a:ext cx="4556125" cy="3416300"/>
          </a:xfrm>
          <a:ln/>
        </p:spPr>
      </p:sp>
      <p:sp>
        <p:nvSpPr>
          <p:cNvPr id="53251" name="Jegyzetek hely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For triangle rasterization, we need to find those pixels that are inside the triangle and color them. The search is done along horizontal lines of constant y coordinate. These lines are called scan lines and rasterization as scan conversion. For a single scan line, the triangle edges are intersected with the scan line and pixels are drawn between the minimum and maximum x coordinates. </a:t>
            </a:r>
          </a:p>
          <a:p>
            <a:r>
              <a:rPr lang="en-US" altLang="hu-HU" dirty="0" smtClean="0"/>
              <a:t>The incremental principle can also be applied to determine scan-line and edge intersections. Note that while y is incremented by 1, the x coordinate of the intersection grows with the inverse slope of the line, which is constant for the whole edge, and thus should be computed only once. </a:t>
            </a:r>
          </a:p>
          <a:p>
            <a:r>
              <a:rPr lang="en-US" altLang="hu-HU" dirty="0" smtClean="0"/>
              <a:t>Again, we have an algorithm that uses just increments and integer additions.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50938" y="692150"/>
            <a:ext cx="4556125" cy="3416300"/>
          </a:xfrm>
        </p:spPr>
      </p:sp>
      <p:sp>
        <p:nvSpPr>
          <p:cNvPr id="3" name="Jegyzetek helye 2"/>
          <p:cNvSpPr>
            <a:spLocks noGrp="1"/>
          </p:cNvSpPr>
          <p:nvPr>
            <p:ph type="body" idx="1"/>
          </p:nvPr>
        </p:nvSpPr>
        <p:spPr/>
        <p:txBody>
          <a:bodyPr/>
          <a:lstStyle/>
          <a:p>
            <a:r>
              <a:rPr lang="en-US" dirty="0" smtClean="0"/>
              <a:t>The core of a pixel driven algorithm is containment test, i.e. the determination whether a point is in the set of a 2D object. If the object is defined implicitly, this is usually equivalent to the check of the sign of the implicit equation. </a:t>
            </a:r>
          </a:p>
          <a:p>
            <a:r>
              <a:rPr lang="en-US" dirty="0" smtClean="0"/>
              <a:t>If the boundary of the object is defined, e.g. with parametric curve, whether or not a point is inside should be determined by counting how many times the boundary is crossed until infinity is reached from this point. If this is an odd number the point is inside, otherwise, outside.</a:t>
            </a:r>
            <a:endParaRPr lang="en-US" dirty="0"/>
          </a:p>
        </p:txBody>
      </p:sp>
    </p:spTree>
    <p:extLst>
      <p:ext uri="{BB962C8B-B14F-4D97-AF65-F5344CB8AC3E}">
        <p14:creationId xmlns:p14="http://schemas.microsoft.com/office/powerpoint/2010/main" val="35137024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50938" y="692150"/>
            <a:ext cx="4556125" cy="3416300"/>
          </a:xfrm>
        </p:spPr>
      </p:sp>
      <p:sp>
        <p:nvSpPr>
          <p:cNvPr id="3" name="Jegyzetek helye 2"/>
          <p:cNvSpPr>
            <a:spLocks noGrp="1"/>
          </p:cNvSpPr>
          <p:nvPr>
            <p:ph type="body" idx="1"/>
          </p:nvPr>
        </p:nvSpPr>
        <p:spPr/>
        <p:txBody>
          <a:bodyPr/>
          <a:lstStyle/>
          <a:p>
            <a:r>
              <a:rPr lang="en-US" dirty="0" smtClean="0"/>
              <a:t>Rasterization has selected those pixels that belong to an object. The only remaining task is to obtain a color and write into the selected pixel. There are different options to find the color. It can be uniform for all points. Colors or any property from which the color is computed can be assigned to the vertices. Then the colors of internal pixels are generated by interpolation. Finally, we can also define the object vertices on a pattern image, called texture. The pattern is then mapped or wallpapered onto the object. </a:t>
            </a:r>
            <a:endParaRPr lang="en-US" dirty="0"/>
          </a:p>
        </p:txBody>
      </p:sp>
    </p:spTree>
    <p:extLst>
      <p:ext uri="{BB962C8B-B14F-4D97-AF65-F5344CB8AC3E}">
        <p14:creationId xmlns:p14="http://schemas.microsoft.com/office/powerpoint/2010/main" val="32258408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50938" y="692150"/>
            <a:ext cx="4556125" cy="3416300"/>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2D texture mapping can be imagined as wallpapering. We have a wallpaper that defines the image or the function of a given material property. This image is defined in texture space as a unit rectangle. The wallpapering process will cover the 3D surface with this image. This usually implies the distortion of the texture image. To execute texturing, we have to find a correspondence between the </a:t>
            </a:r>
            <a:r>
              <a:rPr lang="hu-HU" altLang="hu-HU" dirty="0" err="1" smtClean="0"/>
              <a:t>region</a:t>
            </a:r>
            <a:r>
              <a:rPr lang="hu-HU" altLang="hu-HU" dirty="0" smtClean="0"/>
              <a:t> </a:t>
            </a:r>
            <a:r>
              <a:rPr lang="en-US" altLang="hu-HU" dirty="0" smtClean="0"/>
              <a:t>and the 2D texture space. After tessellation, the </a:t>
            </a:r>
            <a:r>
              <a:rPr lang="hu-HU" altLang="hu-HU" dirty="0" err="1" smtClean="0"/>
              <a:t>region</a:t>
            </a:r>
            <a:r>
              <a:rPr lang="hu-HU" altLang="hu-HU" dirty="0" smtClean="0"/>
              <a:t> </a:t>
            </a:r>
            <a:r>
              <a:rPr lang="en-US" altLang="hu-HU" dirty="0" smtClean="0"/>
              <a:t>is a triangle mesh, so for each triangle, we have to identify a 2D texture space triangle, which will be painted onto the </a:t>
            </a:r>
            <a:r>
              <a:rPr lang="hu-HU" altLang="hu-HU" dirty="0" err="1" smtClean="0"/>
              <a:t>model</a:t>
            </a:r>
            <a:r>
              <a:rPr lang="en-US" altLang="hu-HU" dirty="0" smtClean="0"/>
              <a:t> triangle. The definition of this correspondence is called </a:t>
            </a:r>
            <a:r>
              <a:rPr lang="en-US" altLang="hu-HU" b="1" dirty="0" smtClean="0"/>
              <a:t>parameterization.</a:t>
            </a:r>
            <a:r>
              <a:rPr lang="en-US" altLang="hu-HU" dirty="0" smtClean="0"/>
              <a:t> </a:t>
            </a:r>
          </a:p>
          <a:p>
            <a:r>
              <a:rPr lang="en-US" altLang="hu-HU" dirty="0" smtClean="0"/>
              <a:t>A triangle can be parameterized with an affine transformation (</a:t>
            </a:r>
            <a:r>
              <a:rPr lang="en-US" altLang="hu-HU" dirty="0" err="1" smtClean="0"/>
              <a:t>x,y</a:t>
            </a:r>
            <a:r>
              <a:rPr lang="en-US" altLang="hu-HU" dirty="0" smtClean="0"/>
              <a:t> are linear functions of u, v). Screen space coordinates are obtained with </a:t>
            </a:r>
            <a:r>
              <a:rPr lang="hu-HU" altLang="hu-HU" dirty="0" err="1" smtClean="0"/>
              <a:t>affine</a:t>
            </a:r>
            <a:r>
              <a:rPr lang="en-US" altLang="hu-HU" dirty="0" smtClean="0"/>
              <a:t> transformation from </a:t>
            </a:r>
            <a:r>
              <a:rPr lang="en-US" altLang="hu-HU" dirty="0" err="1" smtClean="0"/>
              <a:t>x,y</a:t>
            </a:r>
            <a:r>
              <a:rPr lang="en-US" altLang="hu-HU" dirty="0" smtClean="0"/>
              <a:t>. Thus the mapping between texture space and screen space is also a</a:t>
            </a:r>
            <a:r>
              <a:rPr lang="hu-HU" altLang="hu-HU" dirty="0" smtClean="0"/>
              <a:t>n </a:t>
            </a:r>
            <a:r>
              <a:rPr lang="hu-HU" altLang="hu-HU" dirty="0" err="1" smtClean="0"/>
              <a:t>affine</a:t>
            </a:r>
            <a:r>
              <a:rPr lang="en-US" altLang="hu-HU" dirty="0" smtClean="0"/>
              <a:t> linear transformation:</a:t>
            </a:r>
          </a:p>
          <a:p>
            <a:r>
              <a:rPr lang="en-US" altLang="hu-HU" dirty="0" smtClean="0">
                <a:sym typeface="Symbol" pitchFamily="18" charset="2"/>
              </a:rPr>
              <a:t>The triangle is rasterized in screen space. When a pixel is processed, texture coordinate pair </a:t>
            </a:r>
            <a:r>
              <a:rPr lang="en-US" altLang="hu-HU" dirty="0" err="1" smtClean="0">
                <a:sym typeface="Symbol" pitchFamily="18" charset="2"/>
              </a:rPr>
              <a:t>u,v</a:t>
            </a:r>
            <a:r>
              <a:rPr lang="en-US" altLang="hu-HU" dirty="0" smtClean="0">
                <a:sym typeface="Symbol" pitchFamily="18" charset="2"/>
              </a:rPr>
              <a:t> must be determined from pixel coordinates X,Y. </a:t>
            </a:r>
            <a:endParaRPr lang="en-US" altLang="hu-HU"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50938" y="692150"/>
            <a:ext cx="4556125" cy="3416300"/>
          </a:xfrm>
          <a:ln/>
        </p:spPr>
      </p:sp>
      <p:sp>
        <p:nvSpPr>
          <p:cNvPr id="808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The crucial problem is then the interpolation of the color, other property or texture coordinates for internal pixels. This interpolation must be fast as we have just a few nanoseconds for each pixel. Let us denote the interpolated property by u (it can be the red intensity or anything else). Linear interpolation means that u is a linear function of pixel coordinates X, Y. This linear function evaluation would require two multiplications and two additions. This can be reduced to a single addition if we use the </a:t>
            </a:r>
            <a:r>
              <a:rPr lang="en-US" altLang="hu-HU" dirty="0" err="1" smtClean="0"/>
              <a:t>increme</a:t>
            </a:r>
            <a:r>
              <a:rPr lang="hu-HU" altLang="hu-HU" dirty="0" smtClean="0"/>
              <a:t>n</a:t>
            </a:r>
            <a:r>
              <a:rPr lang="en-US" altLang="hu-HU" dirty="0" err="1" smtClean="0"/>
              <a:t>tal</a:t>
            </a:r>
            <a:r>
              <a:rPr lang="en-US" altLang="hu-HU" dirty="0" smtClean="0"/>
              <a:t> concept and focus on the difference between the u values of the current and previous pixels in this scanline.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50938" y="692150"/>
            <a:ext cx="4556125" cy="3416300"/>
          </a:xfrm>
          <a:ln/>
        </p:spPr>
      </p:sp>
      <p:sp>
        <p:nvSpPr>
          <p:cNvPr id="778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Such an incremental algorithm is easy to be implemented directly in hardware. A counter increments its value to generate coordinate X for every clock cycle. A register that stores the actual u coordinate in fixed point, non-integer format (note that increment </a:t>
            </a:r>
            <a:r>
              <a:rPr lang="en-US" altLang="hu-HU" i="1" dirty="0" smtClean="0"/>
              <a:t>a</a:t>
            </a:r>
            <a:r>
              <a:rPr lang="en-US" altLang="hu-HU" dirty="0" smtClean="0"/>
              <a:t> is usually not an integer). This register is updated with the sum of its previous value and </a:t>
            </a:r>
            <a:r>
              <a:rPr lang="en-US" altLang="hu-HU" i="1" dirty="0" smtClean="0"/>
              <a:t>a</a:t>
            </a:r>
            <a:r>
              <a:rPr lang="en-US" altLang="hu-HU" dirty="0" smtClean="0"/>
              <a:t> for every clock cycle.</a:t>
            </a:r>
          </a:p>
          <a:p>
            <a:endParaRPr lang="hu-HU" altLang="hu-HU"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50938" y="692150"/>
            <a:ext cx="4556125" cy="3416300"/>
          </a:xfrm>
          <a:ln/>
        </p:spPr>
      </p:sp>
      <p:sp>
        <p:nvSpPr>
          <p:cNvPr id="788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The final problem is how increment </a:t>
            </a:r>
            <a:r>
              <a:rPr lang="en-US" altLang="hu-HU" i="1" dirty="0" smtClean="0"/>
              <a:t>a</a:t>
            </a:r>
            <a:r>
              <a:rPr lang="en-US" altLang="hu-HU" dirty="0" smtClean="0"/>
              <a:t> is calculated. One way of determining it is to satisfy the interpolation constraints at the three vertices. </a:t>
            </a:r>
          </a:p>
          <a:p>
            <a:r>
              <a:rPr lang="en-US" altLang="hu-HU" dirty="0" smtClean="0"/>
              <a:t>The other way is based on the recognition that we work with the plane equation where </a:t>
            </a:r>
            <a:r>
              <a:rPr lang="en-US" altLang="hu-HU" dirty="0" err="1" smtClean="0"/>
              <a:t>X,Y,u</a:t>
            </a:r>
            <a:r>
              <a:rPr lang="en-US" altLang="hu-HU" dirty="0" smtClean="0"/>
              <a:t> coordinates are multiplied by the coordinates of the plane’s normal. The normal vector, in turn, can be calculated as a cross product of the edge vectors. </a:t>
            </a:r>
          </a:p>
          <a:p>
            <a:endParaRPr lang="hu-HU" altLang="hu-HU"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150938" y="692150"/>
            <a:ext cx="4556125" cy="3416300"/>
          </a:xfrm>
          <a:ln/>
        </p:spPr>
      </p:sp>
      <p:sp>
        <p:nvSpPr>
          <p:cNvPr id="512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Rasterization visits pixels inside the projection of the triangle and maps the center of the pixel from screen space to texture space to look up the texture color. This mapping will result in a point that is in between the </a:t>
            </a:r>
            <a:r>
              <a:rPr lang="en-US" altLang="en-US" dirty="0" err="1" smtClean="0"/>
              <a:t>texel</a:t>
            </a:r>
            <a:r>
              <a:rPr lang="en-US" altLang="en-US" dirty="0" smtClean="0"/>
              <a:t> centers. More importantly, this mapping may be a magnification, which means that a single step in screen space results in a larger step in texture space, so we may skip </a:t>
            </a:r>
            <a:r>
              <a:rPr lang="en-US" altLang="en-US" dirty="0" err="1" smtClean="0"/>
              <a:t>texels</a:t>
            </a:r>
            <a:r>
              <a:rPr lang="en-US" altLang="en-US" dirty="0" smtClean="0"/>
              <a:t>, and the result will be a mess or noise. </a:t>
            </a:r>
          </a:p>
          <a:p>
            <a:r>
              <a:rPr lang="en-US" altLang="en-US" dirty="0" smtClean="0"/>
              <a:t>From signal processing point of view, in this case, the texture is a high frequency signal which is sampled too rarely, resulting in sampling artifacts.</a:t>
            </a:r>
            <a:endParaRPr lang="hu-HU" alt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50938" y="692150"/>
            <a:ext cx="4556125" cy="3416300"/>
          </a:xfrm>
        </p:spPr>
      </p:sp>
      <p:sp>
        <p:nvSpPr>
          <p:cNvPr id="3" name="Jegyzetek helye 2"/>
          <p:cNvSpPr>
            <a:spLocks noGrp="1"/>
          </p:cNvSpPr>
          <p:nvPr>
            <p:ph type="body" idx="1"/>
          </p:nvPr>
        </p:nvSpPr>
        <p:spPr/>
        <p:txBody>
          <a:bodyPr/>
          <a:lstStyle/>
          <a:p>
            <a:r>
              <a:rPr lang="hu-HU" dirty="0" err="1" smtClean="0"/>
              <a:t>In</a:t>
            </a:r>
            <a:r>
              <a:rPr lang="hu-HU" dirty="0" smtClean="0"/>
              <a:t> </a:t>
            </a:r>
            <a:r>
              <a:rPr lang="hu-HU" dirty="0" err="1" smtClean="0"/>
              <a:t>case</a:t>
            </a:r>
            <a:r>
              <a:rPr lang="hu-HU" dirty="0" smtClean="0"/>
              <a:t> of </a:t>
            </a:r>
            <a:r>
              <a:rPr lang="hu-HU" dirty="0" err="1" smtClean="0"/>
              <a:t>oversampling</a:t>
            </a:r>
            <a:r>
              <a:rPr lang="hu-HU" dirty="0" smtClean="0"/>
              <a:t> </a:t>
            </a:r>
            <a:r>
              <a:rPr lang="hu-HU" dirty="0" err="1" smtClean="0"/>
              <a:t>or</a:t>
            </a:r>
            <a:r>
              <a:rPr lang="hu-HU" dirty="0" smtClean="0"/>
              <a:t> </a:t>
            </a:r>
            <a:r>
              <a:rPr lang="hu-HU" dirty="0" err="1" smtClean="0"/>
              <a:t>undersampling</a:t>
            </a:r>
            <a:r>
              <a:rPr lang="hu-HU" dirty="0" smtClean="0"/>
              <a:t> </a:t>
            </a:r>
            <a:r>
              <a:rPr lang="hu-HU" dirty="0" err="1" smtClean="0"/>
              <a:t>artifacts</a:t>
            </a:r>
            <a:r>
              <a:rPr lang="hu-HU" dirty="0" smtClean="0"/>
              <a:t> </a:t>
            </a:r>
            <a:r>
              <a:rPr lang="hu-HU" dirty="0" err="1" smtClean="0"/>
              <a:t>occur</a:t>
            </a:r>
            <a:r>
              <a:rPr lang="hu-HU" dirty="0" smtClean="0"/>
              <a:t>.</a:t>
            </a:r>
            <a:endParaRPr lang="en-US" dirty="0"/>
          </a:p>
        </p:txBody>
      </p:sp>
    </p:spTree>
    <p:extLst>
      <p:ext uri="{BB962C8B-B14F-4D97-AF65-F5344CB8AC3E}">
        <p14:creationId xmlns:p14="http://schemas.microsoft.com/office/powerpoint/2010/main" val="28518194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50938" y="692150"/>
            <a:ext cx="4556125" cy="3416300"/>
          </a:xfrm>
          <a:ln/>
        </p:spPr>
      </p:sp>
      <p:sp>
        <p:nvSpPr>
          <p:cNvPr id="522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solution for such sampling problems is filtering. Instead of mapping just the center of the pixel, the complete pixel rectangle must be mapped to texture space at least approximately, and the average of </a:t>
            </a:r>
            <a:r>
              <a:rPr lang="en-US" altLang="en-US" dirty="0" err="1" smtClean="0"/>
              <a:t>texels</a:t>
            </a:r>
            <a:r>
              <a:rPr lang="en-US" altLang="en-US" dirty="0" smtClean="0"/>
              <a:t> in this region should be returned as a color. However, it would be two time consuming.</a:t>
            </a:r>
          </a:p>
          <a:p>
            <a:r>
              <a:rPr lang="en-US" altLang="en-US" dirty="0" smtClean="0"/>
              <a:t>One efficient approximation is to prepare the texture not only in its original resolution, but also in half resolution, quarter resolution, etc. where a </a:t>
            </a:r>
            <a:r>
              <a:rPr lang="en-US" altLang="en-US" dirty="0" err="1" smtClean="0"/>
              <a:t>texel</a:t>
            </a:r>
            <a:r>
              <a:rPr lang="en-US" altLang="en-US" dirty="0" smtClean="0"/>
              <a:t> represents the average color of a square of the original </a:t>
            </a:r>
            <a:r>
              <a:rPr lang="en-US" altLang="en-US" dirty="0" err="1" smtClean="0"/>
              <a:t>texel</a:t>
            </a:r>
            <a:r>
              <a:rPr lang="en-US" altLang="en-US" dirty="0" smtClean="0"/>
              <a:t>. During rasterization, OpenGL estimates the magnification factor, and looks up the appropriate version of filtered, </a:t>
            </a:r>
            <a:r>
              <a:rPr lang="en-US" altLang="en-US" dirty="0" err="1" smtClean="0"/>
              <a:t>downsample</a:t>
            </a:r>
            <a:r>
              <a:rPr lang="en-US" altLang="en-US" dirty="0" smtClean="0"/>
              <a:t> texture. The collection of the original and </a:t>
            </a:r>
            <a:r>
              <a:rPr lang="en-US" altLang="en-US" dirty="0" err="1" smtClean="0"/>
              <a:t>downsampled</a:t>
            </a:r>
            <a:r>
              <a:rPr lang="en-US" altLang="en-US" dirty="0" smtClean="0"/>
              <a:t> textures is called </a:t>
            </a:r>
            <a:r>
              <a:rPr lang="en-US" altLang="en-US" dirty="0" err="1" smtClean="0"/>
              <a:t>mip</a:t>
            </a:r>
            <a:r>
              <a:rPr lang="en-US" altLang="en-US" dirty="0" smtClean="0"/>
              <a:t>-map. </a:t>
            </a:r>
            <a:endParaRPr lang="hu-HU" alt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50938" y="692150"/>
            <a:ext cx="4556125" cy="3416300"/>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29665623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50938" y="692150"/>
            <a:ext cx="4556125" cy="3416300"/>
          </a:xfrm>
          <a:ln/>
        </p:spPr>
      </p:sp>
      <p:sp>
        <p:nvSpPr>
          <p:cNvPr id="532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If we do not like to prepare our texture with reduced resolution, there is another simpler filtering scheme. When a pixel center is mapped to texture space, not only the closes</a:t>
            </a:r>
            <a:r>
              <a:rPr lang="hu-HU" altLang="en-US" dirty="0" smtClean="0"/>
              <a:t>t</a:t>
            </a:r>
            <a:r>
              <a:rPr lang="en-US" altLang="en-US" dirty="0" smtClean="0"/>
              <a:t> </a:t>
            </a:r>
            <a:r>
              <a:rPr lang="en-US" altLang="en-US" dirty="0" err="1" smtClean="0"/>
              <a:t>texel</a:t>
            </a:r>
            <a:r>
              <a:rPr lang="en-US" altLang="en-US" dirty="0" smtClean="0"/>
              <a:t> is obtained but the four closest ones, and the filtered color is computed as the bi-linear interpolation of their colors. </a:t>
            </a:r>
          </a:p>
          <a:p>
            <a:r>
              <a:rPr lang="en-US" altLang="en-US" dirty="0" smtClean="0"/>
              <a:t>The filtering method can be set separately when the pixel to texture space is a magnification or when it is a </a:t>
            </a:r>
            <a:r>
              <a:rPr lang="en-US" altLang="en-US" dirty="0" err="1" smtClean="0"/>
              <a:t>minification</a:t>
            </a:r>
            <a:r>
              <a:rPr lang="en-US" altLang="en-US" dirty="0" smtClean="0"/>
              <a:t>.</a:t>
            </a:r>
            <a:endParaRPr lang="hu-HU"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50938" y="692150"/>
            <a:ext cx="4556125" cy="3416300"/>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17546520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50938" y="692150"/>
            <a:ext cx="4556125" cy="3416300"/>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32631071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50938" y="692150"/>
            <a:ext cx="4556125" cy="3416300"/>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263090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50938" y="692150"/>
            <a:ext cx="4556125" cy="3416300"/>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340330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50938" y="692150"/>
            <a:ext cx="4556125" cy="3416300"/>
          </a:xfrm>
          <a:ln/>
        </p:spPr>
      </p:sp>
      <p:sp>
        <p:nvSpPr>
          <p:cNvPr id="38915" name="Rectangle 3"/>
          <p:cNvSpPr>
            <a:spLocks noGrp="1" noChangeArrowheads="1"/>
          </p:cNvSpPr>
          <p:nvPr>
            <p:ph type="body" idx="1"/>
          </p:nvPr>
        </p:nvSpPr>
        <p:spPr>
          <a:xfrm>
            <a:off x="518160" y="4344988"/>
            <a:ext cx="5806440" cy="38481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2D rendering is a sequence, called pipeline, of computation steps. We start with the objects defined in their reference state, which can include points, parametric or implicit curves, 2D regions with curve boundaries. As we shall transform these objects, we they are </a:t>
            </a:r>
            <a:r>
              <a:rPr lang="en-US" altLang="hu-HU" dirty="0" err="1" smtClean="0"/>
              <a:t>vectorized</a:t>
            </a:r>
            <a:r>
              <a:rPr lang="en-US" altLang="hu-HU" dirty="0" smtClean="0"/>
              <a:t>, so curves are approximated by polylines and regions by polygons. The rendering pipeline thus processes only point, line (polyline) and triangle (polygon) primitives. </a:t>
            </a:r>
          </a:p>
          <a:p>
            <a:r>
              <a:rPr lang="en-US" altLang="hu-HU" dirty="0" smtClean="0"/>
              <a:t>Modeling transformation places the object in world coordinates. This typically involves scaling, rotation and translation to set the size, orientation and the position of the object. In world, objects meet each other and also the 2D camera, which is the window AABB (axis</a:t>
            </a:r>
            <a:r>
              <a:rPr lang="en-US" altLang="hu-HU" baseline="0" dirty="0" smtClean="0"/>
              <a:t> aligned bounding box or rectangle)</a:t>
            </a:r>
            <a:r>
              <a:rPr lang="en-US" altLang="hu-HU" dirty="0" smtClean="0"/>
              <a:t>. We wish to see the content of the window in the picture on the screen, called viewport. Thus, screen projection transforms the world in a way that the window rectangle is mapped onto the viewport rectangle. This can be done in a single step, or in two steps when first the window is transformed to a square of corners (-1,-1) and (1,1) and then from here to the physical screen. Clipping removes those objects parts that are outside of the camera window, or alternatively outside of the viewport in screen, or outside of  the square of corners (-1,-1) and (1,1) in normalized device space. The advantage of normalized device space becomes obvious now. Clipping here is independent of the resolution and of the window, so can be easily implemented in a fix hardware. Having transformed primitives onto the screen, where the unit is the pixel, they are rasterized. Algorithms find those sets of pixels which can provide the illusion of a line segment or a polygon.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50938" y="692150"/>
            <a:ext cx="4556125" cy="3416300"/>
          </a:xfrm>
        </p:spPr>
      </p:sp>
      <p:sp>
        <p:nvSpPr>
          <p:cNvPr id="3" name="Jegyzetek helye 2"/>
          <p:cNvSpPr>
            <a:spLocks noGrp="1"/>
          </p:cNvSpPr>
          <p:nvPr>
            <p:ph type="body" idx="1"/>
          </p:nvPr>
        </p:nvSpPr>
        <p:spPr/>
        <p:txBody>
          <a:bodyPr/>
          <a:lstStyle/>
          <a:p>
            <a:r>
              <a:rPr lang="en-US" dirty="0" smtClean="0"/>
              <a:t>Vectorization is executed by our program running on the CPU since the GPU expects lines and triangles. The other steps are mapped onto the GPU stages.</a:t>
            </a:r>
            <a:endParaRPr lang="en-US" dirty="0"/>
          </a:p>
        </p:txBody>
      </p:sp>
    </p:spTree>
    <p:extLst>
      <p:ext uri="{BB962C8B-B14F-4D97-AF65-F5344CB8AC3E}">
        <p14:creationId xmlns:p14="http://schemas.microsoft.com/office/powerpoint/2010/main" val="2913730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50938" y="692150"/>
            <a:ext cx="4556125" cy="3416300"/>
          </a:xfrm>
          <a:ln/>
        </p:spPr>
      </p:sp>
      <p:sp>
        <p:nvSpPr>
          <p:cNvPr id="399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Vectorization is trivial for parametric curves. The parametric range is decomposed and increasing sample values are substituted into the equation of the curve, resulting in a sequence of points on the curve. Introducing a line segment between each subsequent pair of points, the curve is approximated by line segments. </a:t>
            </a:r>
          </a:p>
          <a:p>
            <a:r>
              <a:rPr lang="en-US" altLang="hu-HU" dirty="0" smtClean="0"/>
              <a:t>If the curve is closed, using the same strategy, a polygon approximation of the region can be found.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iakép helye 1"/>
          <p:cNvSpPr>
            <a:spLocks noGrp="1" noRot="1" noChangeAspect="1" noTextEdit="1"/>
          </p:cNvSpPr>
          <p:nvPr>
            <p:ph type="sldImg"/>
          </p:nvPr>
        </p:nvSpPr>
        <p:spPr>
          <a:xfrm>
            <a:off x="1150938" y="692150"/>
            <a:ext cx="4556125" cy="3416300"/>
          </a:xfrm>
          <a:ln/>
        </p:spPr>
      </p:sp>
      <p:sp>
        <p:nvSpPr>
          <p:cNvPr id="40963" name="Jegyzetek hely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Polylines are often further decomposed to line segments and polygons to triangles. Such a decomposition has the advantage that the resulting data element has constant size (a line segment has 2 vertices a triangle has 3), and processing algorithms will be uniform and independent of the size of the data element.</a:t>
            </a:r>
          </a:p>
          <a:p>
            <a:r>
              <a:rPr lang="en-US" altLang="hu-HU" dirty="0" smtClean="0"/>
              <a:t>Polylines can be easily decomposed to line segments. However, polygons are not so simple to decompose to triangles unless the polygon is convex. A polygon is broken down to smaller polygons and eventually to triangles by cutting them along diagonals. A diagonal is a line segment connecting two non-neighboring vertices, that is fully contained by the polygon. If the polygon is convex, then any line segment connecting two non-neighboring vertices is fully contained by the polygon (this is the definition of convexity), thus all of them are diagonals. This is not the case for concave polygons, when line segments connecting vertices can intersect edges or can fully be outside of the polygon. </a:t>
            </a:r>
          </a:p>
          <a:p>
            <a:r>
              <a:rPr lang="en-US" altLang="hu-HU" dirty="0" smtClean="0"/>
              <a:t>The good news is that all polygons, even concave ones, have diagonals, so they can be broken to triangles by diagonals (prove it). An even better news is that any pol</a:t>
            </a:r>
            <a:r>
              <a:rPr lang="hu-HU" altLang="hu-HU" dirty="0"/>
              <a:t>y</a:t>
            </a:r>
            <a:r>
              <a:rPr lang="en-US" altLang="hu-HU" dirty="0" err="1" smtClean="0"/>
              <a:t>gon</a:t>
            </a:r>
            <a:r>
              <a:rPr lang="en-US" altLang="hu-HU" dirty="0" smtClean="0"/>
              <a:t> of at least 4 vertices has special diagonals, that allow exactly one triangle to be cut.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9CEF1C9C-6745-470F-8FDD-8D013CFBD5F7}" type="datetimeFigureOut">
              <a:rPr lang="hu-HU" smtClean="0"/>
              <a:pPr/>
              <a:t>2019.03.07.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9834801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CEF1C9C-6745-470F-8FDD-8D013CFBD5F7}" type="datetimeFigureOut">
              <a:rPr lang="hu-HU" smtClean="0"/>
              <a:pPr/>
              <a:t>2019.03.07.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4026914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CEF1C9C-6745-470F-8FDD-8D013CFBD5F7}" type="datetimeFigureOut">
              <a:rPr lang="hu-HU" smtClean="0"/>
              <a:pPr/>
              <a:t>2019.03.07.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1921218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CEF1C9C-6745-470F-8FDD-8D013CFBD5F7}" type="datetimeFigureOut">
              <a:rPr lang="hu-HU" smtClean="0"/>
              <a:pPr/>
              <a:t>2019.03.07.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3852735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9CEF1C9C-6745-470F-8FDD-8D013CFBD5F7}" type="datetimeFigureOut">
              <a:rPr lang="hu-HU" smtClean="0"/>
              <a:pPr/>
              <a:t>2019.03.07.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2128724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9CEF1C9C-6745-470F-8FDD-8D013CFBD5F7}" type="datetimeFigureOut">
              <a:rPr lang="hu-HU" smtClean="0"/>
              <a:pPr/>
              <a:t>2019.03.07.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952026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9CEF1C9C-6745-470F-8FDD-8D013CFBD5F7}" type="datetimeFigureOut">
              <a:rPr lang="hu-HU" smtClean="0"/>
              <a:pPr/>
              <a:t>2019.03.07.</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148002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9CEF1C9C-6745-470F-8FDD-8D013CFBD5F7}" type="datetimeFigureOut">
              <a:rPr lang="hu-HU" smtClean="0"/>
              <a:pPr/>
              <a:t>2019.03.07.</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8012673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9CEF1C9C-6745-470F-8FDD-8D013CFBD5F7}" type="datetimeFigureOut">
              <a:rPr lang="hu-HU" smtClean="0"/>
              <a:pPr/>
              <a:t>2019.03.07.</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3720139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CEF1C9C-6745-470F-8FDD-8D013CFBD5F7}" type="datetimeFigureOut">
              <a:rPr lang="hu-HU" smtClean="0"/>
              <a:pPr/>
              <a:t>2019.03.07.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10483030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CEF1C9C-6745-470F-8FDD-8D013CFBD5F7}" type="datetimeFigureOut">
              <a:rPr lang="hu-HU" smtClean="0"/>
              <a:pPr/>
              <a:t>2019.03.07.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046712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F1C9C-6745-470F-8FDD-8D013CFBD5F7}" type="datetimeFigureOut">
              <a:rPr lang="hu-HU" smtClean="0"/>
              <a:pPr/>
              <a:t>2019.03.07.</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7064A-F342-4E30-8D15-80A7605B48C3}" type="slidenum">
              <a:rPr lang="hu-HU" smtClean="0"/>
              <a:pPr/>
              <a:t>‹#›</a:t>
            </a:fld>
            <a:endParaRPr lang="hu-HU"/>
          </a:p>
        </p:txBody>
      </p:sp>
    </p:spTree>
    <p:extLst>
      <p:ext uri="{BB962C8B-B14F-4D97-AF65-F5344CB8AC3E}">
        <p14:creationId xmlns:p14="http://schemas.microsoft.com/office/powerpoint/2010/main" val="4048430668"/>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file:///C:\3dprogramok\GrafikaHazi\Programs\PixelDriven2DGraphics\Skeleton.sl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0226" name="Rectangle 1026"/>
          <p:cNvSpPr>
            <a:spLocks noGrp="1" noChangeArrowheads="1"/>
          </p:cNvSpPr>
          <p:nvPr>
            <p:ph type="ctrTitle"/>
          </p:nvPr>
        </p:nvSpPr>
        <p:spPr>
          <a:xfrm>
            <a:off x="685800" y="2286000"/>
            <a:ext cx="7772400" cy="1143000"/>
          </a:xfrm>
        </p:spPr>
        <p:txBody>
          <a:bodyPr/>
          <a:lstStyle/>
          <a:p>
            <a:pPr>
              <a:defRPr/>
            </a:pPr>
            <a:r>
              <a:rPr lang="hu-HU" b="1" dirty="0" smtClean="0">
                <a:solidFill>
                  <a:srgbClr val="FF0000"/>
                </a:solidFill>
              </a:rPr>
              <a:t>2D képszintézis</a:t>
            </a:r>
          </a:p>
        </p:txBody>
      </p:sp>
      <p:sp>
        <p:nvSpPr>
          <p:cNvPr id="15363" name="Rectangle 1027"/>
          <p:cNvSpPr>
            <a:spLocks noGrp="1" noChangeArrowheads="1"/>
          </p:cNvSpPr>
          <p:nvPr>
            <p:ph type="subTitle" idx="1"/>
          </p:nvPr>
        </p:nvSpPr>
        <p:spPr/>
        <p:txBody>
          <a:bodyPr/>
          <a:lstStyle/>
          <a:p>
            <a:r>
              <a:rPr lang="hu-HU" altLang="hu-HU" smtClean="0"/>
              <a:t>Szirmay-Kalos László</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artalom helye 2"/>
          <p:cNvSpPr txBox="1">
            <a:spLocks/>
          </p:cNvSpPr>
          <p:nvPr/>
        </p:nvSpPr>
        <p:spPr>
          <a:xfrm>
            <a:off x="3225799" y="1841500"/>
            <a:ext cx="5853113" cy="2530475"/>
          </a:xfrm>
          <a:prstGeom prst="rect">
            <a:avLst/>
          </a:prstGeom>
        </p:spPr>
        <p:txBody>
          <a:bodyPr/>
          <a:lstStyle/>
          <a:p>
            <a:pPr marL="342900" indent="-342900">
              <a:spcBef>
                <a:spcPct val="20000"/>
              </a:spcBef>
              <a:buClr>
                <a:schemeClr val="accent2"/>
              </a:buClr>
              <a:buSzPct val="75000"/>
              <a:buFont typeface="Monotype Sorts" pitchFamily="2" charset="2"/>
              <a:buChar char="l"/>
              <a:defRPr/>
            </a:pPr>
            <a:r>
              <a:rPr lang="hu-HU" sz="3200" i="1" dirty="0"/>
              <a:t>p</a:t>
            </a:r>
            <a:r>
              <a:rPr lang="hu-HU" sz="3200" i="1" baseline="-25000" dirty="0"/>
              <a:t>i </a:t>
            </a:r>
            <a:r>
              <a:rPr lang="hu-HU" sz="3200" kern="0" dirty="0">
                <a:latin typeface="+mn-lt"/>
              </a:rPr>
              <a:t> fül, ha </a:t>
            </a:r>
            <a:r>
              <a:rPr lang="hu-HU" sz="3200" i="1" dirty="0"/>
              <a:t>p</a:t>
            </a:r>
            <a:r>
              <a:rPr lang="hu-HU" sz="3200" i="1" baseline="-25000" dirty="0"/>
              <a:t>i-1 </a:t>
            </a:r>
            <a:r>
              <a:rPr lang="hu-HU" sz="3200" kern="0" dirty="0"/>
              <a:t>– </a:t>
            </a:r>
            <a:r>
              <a:rPr lang="hu-HU" sz="3200" i="1" dirty="0"/>
              <a:t>p</a:t>
            </a:r>
            <a:r>
              <a:rPr lang="hu-HU" sz="3200" i="1" baseline="-25000" dirty="0"/>
              <a:t>i+1 </a:t>
            </a:r>
            <a:r>
              <a:rPr lang="hu-HU" sz="3200" kern="0" dirty="0"/>
              <a:t> </a:t>
            </a:r>
            <a:r>
              <a:rPr lang="en-US" sz="3200" kern="0" dirty="0" err="1">
                <a:latin typeface="+mn-lt"/>
              </a:rPr>
              <a:t>diagon</a:t>
            </a:r>
            <a:r>
              <a:rPr lang="hu-HU" sz="3200" kern="0" dirty="0">
                <a:latin typeface="+mn-lt"/>
              </a:rPr>
              <a:t>á</a:t>
            </a:r>
            <a:r>
              <a:rPr lang="en-US" sz="3200" kern="0" dirty="0">
                <a:latin typeface="+mn-lt"/>
              </a:rPr>
              <a:t>l</a:t>
            </a:r>
            <a:endParaRPr lang="hu-HU" sz="3200" kern="0" dirty="0">
              <a:latin typeface="+mn-lt"/>
            </a:endParaRPr>
          </a:p>
          <a:p>
            <a:pPr marL="342900" indent="-342900">
              <a:spcBef>
                <a:spcPct val="20000"/>
              </a:spcBef>
              <a:buClr>
                <a:schemeClr val="accent2"/>
              </a:buClr>
              <a:buSzPct val="75000"/>
              <a:buFont typeface="Monotype Sorts" pitchFamily="2" charset="2"/>
              <a:buChar char="l"/>
              <a:defRPr/>
            </a:pPr>
            <a:r>
              <a:rPr lang="hu-HU" sz="3200" kern="0" dirty="0">
                <a:latin typeface="+mn-lt"/>
              </a:rPr>
              <a:t>Fül levágható</a:t>
            </a:r>
            <a:r>
              <a:rPr lang="en-US" sz="3200" kern="0" dirty="0">
                <a:latin typeface="+mn-lt"/>
              </a:rPr>
              <a:t>!</a:t>
            </a:r>
            <a:endParaRPr lang="hu-HU" sz="3200" b="1" kern="0" dirty="0">
              <a:latin typeface="+mn-lt"/>
            </a:endParaRPr>
          </a:p>
          <a:p>
            <a:pPr marL="342900" indent="-342900">
              <a:spcBef>
                <a:spcPct val="20000"/>
              </a:spcBef>
              <a:buClr>
                <a:schemeClr val="accent2"/>
              </a:buClr>
              <a:buSzPct val="75000"/>
              <a:buFont typeface="Monotype Sorts" pitchFamily="2" charset="2"/>
              <a:buChar char="l"/>
              <a:defRPr/>
            </a:pPr>
            <a:r>
              <a:rPr lang="hu-HU" sz="3200" b="1" kern="0" dirty="0">
                <a:latin typeface="+mn-lt"/>
              </a:rPr>
              <a:t>Fülvágás</a:t>
            </a:r>
            <a:r>
              <a:rPr lang="hu-HU" sz="3200" kern="0" dirty="0">
                <a:latin typeface="+mn-lt"/>
              </a:rPr>
              <a:t>: </a:t>
            </a:r>
          </a:p>
          <a:p>
            <a:pPr marL="800100" lvl="1" indent="-342900">
              <a:spcBef>
                <a:spcPct val="20000"/>
              </a:spcBef>
              <a:buClr>
                <a:schemeClr val="accent2"/>
              </a:buClr>
              <a:buSzPct val="75000"/>
              <a:defRPr/>
            </a:pPr>
            <a:r>
              <a:rPr lang="hu-HU" sz="3200" kern="0" dirty="0">
                <a:latin typeface="+mn-lt"/>
              </a:rPr>
              <a:t>keress fület és </a:t>
            </a:r>
            <a:r>
              <a:rPr lang="hu-HU" sz="3200" kern="0" dirty="0" err="1">
                <a:latin typeface="+mn-lt"/>
              </a:rPr>
              <a:t>nyissz</a:t>
            </a:r>
            <a:r>
              <a:rPr lang="en-US" sz="3200" kern="0" dirty="0">
                <a:latin typeface="+mn-lt"/>
              </a:rPr>
              <a:t>!</a:t>
            </a:r>
            <a:endParaRPr lang="hu-HU" sz="3200" kern="0" dirty="0">
              <a:latin typeface="+mn-lt"/>
            </a:endParaRPr>
          </a:p>
          <a:p>
            <a:pPr marL="342900" indent="-342900">
              <a:spcBef>
                <a:spcPct val="20000"/>
              </a:spcBef>
              <a:buClr>
                <a:schemeClr val="accent2"/>
              </a:buClr>
              <a:buSzPct val="75000"/>
              <a:defRPr/>
            </a:pPr>
            <a:endParaRPr lang="en-US" sz="3200" kern="0" dirty="0">
              <a:latin typeface="+mn-lt"/>
            </a:endParaRPr>
          </a:p>
        </p:txBody>
      </p:sp>
      <p:sp>
        <p:nvSpPr>
          <p:cNvPr id="19460" name="Szabadkézi sokszög 3"/>
          <p:cNvSpPr>
            <a:spLocks/>
          </p:cNvSpPr>
          <p:nvPr/>
        </p:nvSpPr>
        <p:spPr bwMode="auto">
          <a:xfrm>
            <a:off x="509588" y="771525"/>
            <a:ext cx="2484437" cy="3636963"/>
          </a:xfrm>
          <a:custGeom>
            <a:avLst/>
            <a:gdLst>
              <a:gd name="T0" fmla="*/ 1089876 w 2484276"/>
              <a:gd name="T1" fmla="*/ 2147483647 h 2597899"/>
              <a:gd name="T2" fmla="*/ 0 w 2484276"/>
              <a:gd name="T3" fmla="*/ 0 h 2597899"/>
              <a:gd name="T4" fmla="*/ 1075088 w 2484276"/>
              <a:gd name="T5" fmla="*/ 2147483647 h 2597899"/>
              <a:gd name="T6" fmla="*/ 2057551 w 2484276"/>
              <a:gd name="T7" fmla="*/ 2147483647 h 2597899"/>
              <a:gd name="T8" fmla="*/ 2490685 w 2484276"/>
              <a:gd name="T9" fmla="*/ 2147483647 h 2597899"/>
              <a:gd name="T10" fmla="*/ 1089876 w 2484276"/>
              <a:gd name="T11" fmla="*/ 2147483647 h 2597899"/>
              <a:gd name="T12" fmla="*/ 0 60000 65536"/>
              <a:gd name="T13" fmla="*/ 0 60000 65536"/>
              <a:gd name="T14" fmla="*/ 0 60000 65536"/>
              <a:gd name="T15" fmla="*/ 0 60000 65536"/>
              <a:gd name="T16" fmla="*/ 0 60000 65536"/>
              <a:gd name="T17" fmla="*/ 0 60000 65536"/>
              <a:gd name="T18" fmla="*/ 0 w 2484276"/>
              <a:gd name="T19" fmla="*/ 0 h 2597899"/>
              <a:gd name="T20" fmla="*/ 2484276 w 2484276"/>
              <a:gd name="T21" fmla="*/ 2597899 h 2597899"/>
            </a:gdLst>
            <a:ahLst/>
            <a:cxnLst>
              <a:cxn ang="T12">
                <a:pos x="T0" y="T1"/>
              </a:cxn>
              <a:cxn ang="T13">
                <a:pos x="T2" y="T3"/>
              </a:cxn>
              <a:cxn ang="T14">
                <a:pos x="T4" y="T5"/>
              </a:cxn>
              <a:cxn ang="T15">
                <a:pos x="T6" y="T7"/>
              </a:cxn>
              <a:cxn ang="T16">
                <a:pos x="T8" y="T9"/>
              </a:cxn>
              <a:cxn ang="T17">
                <a:pos x="T10" y="T11"/>
              </a:cxn>
            </a:cxnLst>
            <a:rect l="T18" t="T19" r="T20" b="T21"/>
            <a:pathLst>
              <a:path w="2484276" h="2597899">
                <a:moveTo>
                  <a:pt x="1087036" y="2597899"/>
                </a:moveTo>
                <a:lnTo>
                  <a:pt x="0" y="0"/>
                </a:lnTo>
                <a:lnTo>
                  <a:pt x="1072288" y="1049318"/>
                </a:lnTo>
                <a:lnTo>
                  <a:pt x="2052228" y="432048"/>
                </a:lnTo>
                <a:lnTo>
                  <a:pt x="2484276" y="1728192"/>
                </a:lnTo>
                <a:lnTo>
                  <a:pt x="1087036" y="2597899"/>
                </a:lnTo>
                <a:close/>
              </a:path>
            </a:pathLst>
          </a:custGeom>
          <a:solidFill>
            <a:schemeClr val="tx2">
              <a:lumMod val="40000"/>
              <a:lumOff val="60000"/>
            </a:schemeClr>
          </a:solidFill>
          <a:ln w="12700" cap="flat" cmpd="sng" algn="ctr">
            <a:solidFill>
              <a:schemeClr val="tx1"/>
            </a:solidFill>
            <a:prstDash val="solid"/>
            <a:round/>
            <a:headEnd type="none" w="med" len="med"/>
            <a:tailEnd type="none" w="med" len="med"/>
          </a:ln>
        </p:spPr>
        <p:txBody>
          <a:bodyPr/>
          <a:lstStyle/>
          <a:p>
            <a:endParaRPr lang="hu-HU"/>
          </a:p>
        </p:txBody>
      </p:sp>
      <p:cxnSp>
        <p:nvCxnSpPr>
          <p:cNvPr id="19461" name="Egyenes összekötő 5"/>
          <p:cNvCxnSpPr>
            <a:cxnSpLocks noChangeShapeType="1"/>
            <a:stCxn id="19460" idx="3"/>
            <a:endCxn id="19460" idx="0"/>
          </p:cNvCxnSpPr>
          <p:nvPr/>
        </p:nvCxnSpPr>
        <p:spPr bwMode="auto">
          <a:xfrm flipH="1">
            <a:off x="1597025" y="1376363"/>
            <a:ext cx="965200" cy="3032125"/>
          </a:xfrm>
          <a:prstGeom prst="line">
            <a:avLst/>
          </a:prstGeom>
          <a:noFill/>
          <a:ln w="38100" algn="ctr">
            <a:solidFill>
              <a:schemeClr val="accent6"/>
            </a:solidFill>
            <a:round/>
            <a:headEnd/>
            <a:tailEnd/>
          </a:ln>
          <a:extLst>
            <a:ext uri="{909E8E84-426E-40DD-AFC4-6F175D3DCCD1}">
              <a14:hiddenFill xmlns:a14="http://schemas.microsoft.com/office/drawing/2010/main">
                <a:noFill/>
              </a14:hiddenFill>
            </a:ext>
          </a:extLst>
        </p:spPr>
      </p:cxnSp>
      <p:sp>
        <p:nvSpPr>
          <p:cNvPr id="19462" name="Szövegdoboz 8"/>
          <p:cNvSpPr txBox="1">
            <a:spLocks noChangeArrowheads="1"/>
          </p:cNvSpPr>
          <p:nvPr/>
        </p:nvSpPr>
        <p:spPr bwMode="auto">
          <a:xfrm>
            <a:off x="222250" y="2355850"/>
            <a:ext cx="1774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sz="3600">
                <a:latin typeface="+mn-lt"/>
              </a:rPr>
              <a:t>diagon</a:t>
            </a:r>
            <a:r>
              <a:rPr lang="hu-HU" altLang="hu-HU" sz="3600">
                <a:latin typeface="+mn-lt"/>
              </a:rPr>
              <a:t>á</a:t>
            </a:r>
            <a:r>
              <a:rPr lang="en-US" altLang="hu-HU" sz="3600">
                <a:latin typeface="+mn-lt"/>
              </a:rPr>
              <a:t>l</a:t>
            </a:r>
            <a:endParaRPr lang="hu-HU" altLang="hu-HU" sz="3600">
              <a:latin typeface="+mn-lt"/>
            </a:endParaRPr>
          </a:p>
        </p:txBody>
      </p:sp>
      <p:sp>
        <p:nvSpPr>
          <p:cNvPr id="19463" name="Szövegdoboz 10"/>
          <p:cNvSpPr txBox="1">
            <a:spLocks noChangeArrowheads="1"/>
          </p:cNvSpPr>
          <p:nvPr/>
        </p:nvSpPr>
        <p:spPr bwMode="auto">
          <a:xfrm>
            <a:off x="2417763" y="2716213"/>
            <a:ext cx="5000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600" i="1"/>
              <a:t>p</a:t>
            </a:r>
            <a:r>
              <a:rPr lang="hu-HU" altLang="hu-HU" sz="3600" i="1" baseline="-25000"/>
              <a:t>i</a:t>
            </a:r>
          </a:p>
        </p:txBody>
      </p:sp>
      <p:sp>
        <p:nvSpPr>
          <p:cNvPr id="19464" name="Szövegdoboz 11"/>
          <p:cNvSpPr txBox="1">
            <a:spLocks noChangeArrowheads="1"/>
          </p:cNvSpPr>
          <p:nvPr/>
        </p:nvSpPr>
        <p:spPr bwMode="auto">
          <a:xfrm>
            <a:off x="1878013" y="735013"/>
            <a:ext cx="7572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600" i="1"/>
              <a:t>p</a:t>
            </a:r>
            <a:r>
              <a:rPr lang="hu-HU" altLang="hu-HU" sz="3600" i="1" baseline="-25000"/>
              <a:t>i-1</a:t>
            </a:r>
          </a:p>
        </p:txBody>
      </p:sp>
      <p:sp>
        <p:nvSpPr>
          <p:cNvPr id="19465" name="Szövegdoboz 12"/>
          <p:cNvSpPr txBox="1">
            <a:spLocks noChangeArrowheads="1"/>
          </p:cNvSpPr>
          <p:nvPr/>
        </p:nvSpPr>
        <p:spPr bwMode="auto">
          <a:xfrm>
            <a:off x="1301750" y="4371975"/>
            <a:ext cx="86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600" i="1"/>
              <a:t>p</a:t>
            </a:r>
            <a:r>
              <a:rPr lang="hu-HU" altLang="hu-HU" sz="3600" i="1" baseline="-25000"/>
              <a:t>i+1</a:t>
            </a:r>
          </a:p>
        </p:txBody>
      </p:sp>
      <p:pic>
        <p:nvPicPr>
          <p:cNvPr id="19466" name="Picture 28" descr="http://upload.wikimedia.org/wikipedia/commons/thumb/1/19/Dog-ear.jpg/220px-Dog-ea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3688" y="0"/>
            <a:ext cx="2500312"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Téglalap 10"/>
          <p:cNvSpPr>
            <a:spLocks noChangeArrowheads="1"/>
          </p:cNvSpPr>
          <p:nvPr/>
        </p:nvSpPr>
        <p:spPr bwMode="auto">
          <a:xfrm>
            <a:off x="191293" y="5166212"/>
            <a:ext cx="4130675"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b="1" dirty="0">
                <a:latin typeface="+mn-lt"/>
              </a:rPr>
              <a:t>Két fül tétel</a:t>
            </a:r>
            <a:r>
              <a:rPr lang="hu-HU" altLang="hu-HU" dirty="0">
                <a:latin typeface="+mn-lt"/>
              </a:rPr>
              <a:t>: Minden legalább 4 csúcsú egyszerű sokszögnek van legalább 2 füle.</a:t>
            </a:r>
          </a:p>
        </p:txBody>
      </p:sp>
      <p:sp>
        <p:nvSpPr>
          <p:cNvPr id="4" name="Cím 3"/>
          <p:cNvSpPr>
            <a:spLocks noGrp="1"/>
          </p:cNvSpPr>
          <p:nvPr>
            <p:ph type="title"/>
          </p:nvPr>
        </p:nvSpPr>
        <p:spPr/>
        <p:txBody>
          <a:bodyPr/>
          <a:lstStyle/>
          <a:p>
            <a:r>
              <a:rPr lang="hu-HU" dirty="0" smtClean="0">
                <a:solidFill>
                  <a:srgbClr val="FF0000"/>
                </a:solidFill>
              </a:rPr>
              <a:t>Fül</a:t>
            </a:r>
            <a:endParaRPr lang="hu-HU" dirty="0">
              <a:solidFill>
                <a:srgbClr val="FF0000"/>
              </a:solidFill>
            </a:endParaRPr>
          </a:p>
        </p:txBody>
      </p:sp>
      <p:sp>
        <p:nvSpPr>
          <p:cNvPr id="29" name="Szabadkézi sokszög 28"/>
          <p:cNvSpPr>
            <a:spLocks/>
          </p:cNvSpPr>
          <p:nvPr/>
        </p:nvSpPr>
        <p:spPr bwMode="auto">
          <a:xfrm>
            <a:off x="5191919" y="4221031"/>
            <a:ext cx="3271838" cy="1860550"/>
          </a:xfrm>
          <a:custGeom>
            <a:avLst/>
            <a:gdLst>
              <a:gd name="T0" fmla="*/ 25544 w 3271837"/>
              <a:gd name="T1" fmla="*/ 345819 h 1859973"/>
              <a:gd name="T2" fmla="*/ 226434 w 3271837"/>
              <a:gd name="T3" fmla="*/ 1215135 h 1859973"/>
              <a:gd name="T4" fmla="*/ 1074165 w 3271837"/>
              <a:gd name="T5" fmla="*/ 1861704 h 1859973"/>
              <a:gd name="T6" fmla="*/ 2248768 w 3271837"/>
              <a:gd name="T7" fmla="*/ 1678394 h 1859973"/>
              <a:gd name="T8" fmla="*/ 3271840 w 3271837"/>
              <a:gd name="T9" fmla="*/ 958154 h 1859973"/>
              <a:gd name="T10" fmla="*/ 2428878 w 3271837"/>
              <a:gd name="T11" fmla="*/ 100106 h 1859973"/>
              <a:gd name="T12" fmla="*/ 1307526 w 3271837"/>
              <a:gd name="T13" fmla="*/ 1049160 h 1859973"/>
              <a:gd name="T14" fmla="*/ 742950 w 3271837"/>
              <a:gd name="T15" fmla="*/ 0 h 1859973"/>
              <a:gd name="T16" fmla="*/ 0 w 3271837"/>
              <a:gd name="T17" fmla="*/ 343218 h 18599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71837"/>
              <a:gd name="T28" fmla="*/ 0 h 1859973"/>
              <a:gd name="T29" fmla="*/ 3271837 w 3271837"/>
              <a:gd name="T30" fmla="*/ 1859973 h 18599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71837" h="1859973">
                <a:moveTo>
                  <a:pt x="25544" y="345498"/>
                </a:moveTo>
                <a:lnTo>
                  <a:pt x="226434" y="1214004"/>
                </a:lnTo>
                <a:lnTo>
                  <a:pt x="1074162" y="1859973"/>
                </a:lnTo>
                <a:lnTo>
                  <a:pt x="2248765" y="1676833"/>
                </a:lnTo>
                <a:lnTo>
                  <a:pt x="3271837" y="957263"/>
                </a:lnTo>
                <a:lnTo>
                  <a:pt x="2428875" y="100013"/>
                </a:lnTo>
                <a:lnTo>
                  <a:pt x="1307523" y="1048184"/>
                </a:lnTo>
                <a:lnTo>
                  <a:pt x="742950" y="0"/>
                </a:lnTo>
                <a:lnTo>
                  <a:pt x="0" y="342900"/>
                </a:lnTo>
              </a:path>
            </a:pathLst>
          </a:custGeom>
          <a:noFill/>
          <a:ln w="2857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30" name="Egyenes összekötő 29"/>
          <p:cNvCxnSpPr>
            <a:cxnSpLocks noChangeShapeType="1"/>
            <a:stCxn id="29" idx="6"/>
            <a:endCxn id="29" idx="1"/>
          </p:cNvCxnSpPr>
          <p:nvPr/>
        </p:nvCxnSpPr>
        <p:spPr bwMode="auto">
          <a:xfrm flipH="1">
            <a:off x="5418932" y="5270369"/>
            <a:ext cx="1081087" cy="165100"/>
          </a:xfrm>
          <a:prstGeom prst="line">
            <a:avLst/>
          </a:prstGeom>
          <a:noFill/>
          <a:ln w="28575" algn="ctr">
            <a:solidFill>
              <a:srgbClr val="00B050"/>
            </a:solidFill>
            <a:round/>
            <a:headEnd/>
            <a:tailEnd/>
          </a:ln>
          <a:extLst>
            <a:ext uri="{909E8E84-426E-40DD-AFC4-6F175D3DCCD1}">
              <a14:hiddenFill xmlns:a14="http://schemas.microsoft.com/office/drawing/2010/main">
                <a:noFill/>
              </a14:hiddenFill>
            </a:ext>
          </a:extLst>
        </p:spPr>
      </p:cxnSp>
      <p:cxnSp>
        <p:nvCxnSpPr>
          <p:cNvPr id="31" name="Egyenes összekötő 30"/>
          <p:cNvCxnSpPr>
            <a:cxnSpLocks noChangeShapeType="1"/>
            <a:stCxn id="29" idx="7"/>
            <a:endCxn id="29" idx="1"/>
          </p:cNvCxnSpPr>
          <p:nvPr/>
        </p:nvCxnSpPr>
        <p:spPr bwMode="auto">
          <a:xfrm flipH="1">
            <a:off x="5418932" y="4221031"/>
            <a:ext cx="515937" cy="1214438"/>
          </a:xfrm>
          <a:prstGeom prst="line">
            <a:avLst/>
          </a:prstGeom>
          <a:noFill/>
          <a:ln w="28575" algn="ctr">
            <a:solidFill>
              <a:srgbClr val="00B050"/>
            </a:solidFill>
            <a:round/>
            <a:headEnd/>
            <a:tailEnd/>
          </a:ln>
          <a:extLst>
            <a:ext uri="{909E8E84-426E-40DD-AFC4-6F175D3DCCD1}">
              <a14:hiddenFill xmlns:a14="http://schemas.microsoft.com/office/drawing/2010/main">
                <a:noFill/>
              </a14:hiddenFill>
            </a:ext>
          </a:extLst>
        </p:spPr>
      </p:cxnSp>
      <p:cxnSp>
        <p:nvCxnSpPr>
          <p:cNvPr id="32" name="Egyenes összekötő 31"/>
          <p:cNvCxnSpPr>
            <a:cxnSpLocks noChangeShapeType="1"/>
            <a:stCxn id="29" idx="1"/>
            <a:endCxn id="29" idx="3"/>
          </p:cNvCxnSpPr>
          <p:nvPr/>
        </p:nvCxnSpPr>
        <p:spPr bwMode="auto">
          <a:xfrm>
            <a:off x="5418932" y="5435469"/>
            <a:ext cx="2022475" cy="463550"/>
          </a:xfrm>
          <a:prstGeom prst="line">
            <a:avLst/>
          </a:prstGeom>
          <a:noFill/>
          <a:ln w="28575" algn="ctr">
            <a:solidFill>
              <a:srgbClr val="00B050"/>
            </a:solidFill>
            <a:round/>
            <a:headEnd/>
            <a:tailEnd/>
          </a:ln>
          <a:extLst>
            <a:ext uri="{909E8E84-426E-40DD-AFC4-6F175D3DCCD1}">
              <a14:hiddenFill xmlns:a14="http://schemas.microsoft.com/office/drawing/2010/main">
                <a:noFill/>
              </a14:hiddenFill>
            </a:ext>
          </a:extLst>
        </p:spPr>
      </p:cxnSp>
      <p:cxnSp>
        <p:nvCxnSpPr>
          <p:cNvPr id="33" name="Egyenes összekötő 32"/>
          <p:cNvCxnSpPr>
            <a:cxnSpLocks noChangeShapeType="1"/>
            <a:stCxn id="29" idx="3"/>
            <a:endCxn id="29" idx="5"/>
          </p:cNvCxnSpPr>
          <p:nvPr/>
        </p:nvCxnSpPr>
        <p:spPr bwMode="auto">
          <a:xfrm flipV="1">
            <a:off x="7441407" y="4321044"/>
            <a:ext cx="179387" cy="1577975"/>
          </a:xfrm>
          <a:prstGeom prst="line">
            <a:avLst/>
          </a:prstGeom>
          <a:noFill/>
          <a:ln w="28575" algn="ctr">
            <a:solidFill>
              <a:srgbClr val="00B050"/>
            </a:solidFill>
            <a:round/>
            <a:headEnd/>
            <a:tailEnd/>
          </a:ln>
          <a:extLst>
            <a:ext uri="{909E8E84-426E-40DD-AFC4-6F175D3DCCD1}">
              <a14:hiddenFill xmlns:a14="http://schemas.microsoft.com/office/drawing/2010/main">
                <a:noFill/>
              </a14:hiddenFill>
            </a:ext>
          </a:extLst>
        </p:spPr>
      </p:cxnSp>
      <p:sp>
        <p:nvSpPr>
          <p:cNvPr id="35" name="Ellipszis 34"/>
          <p:cNvSpPr>
            <a:spLocks noChangeArrowheads="1"/>
          </p:cNvSpPr>
          <p:nvPr/>
        </p:nvSpPr>
        <p:spPr bwMode="auto">
          <a:xfrm>
            <a:off x="7831932" y="5000494"/>
            <a:ext cx="193675" cy="207962"/>
          </a:xfrm>
          <a:prstGeom prst="ellipse">
            <a:avLst/>
          </a:prstGeom>
          <a:solidFill>
            <a:schemeClr val="accent1"/>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cxnSp>
        <p:nvCxnSpPr>
          <p:cNvPr id="36" name="Egyenes összekötő 35"/>
          <p:cNvCxnSpPr>
            <a:cxnSpLocks noChangeShapeType="1"/>
            <a:stCxn id="29" idx="3"/>
          </p:cNvCxnSpPr>
          <p:nvPr/>
        </p:nvCxnSpPr>
        <p:spPr bwMode="auto">
          <a:xfrm flipH="1" flipV="1">
            <a:off x="6512719" y="5283069"/>
            <a:ext cx="928688" cy="615950"/>
          </a:xfrm>
          <a:prstGeom prst="line">
            <a:avLst/>
          </a:prstGeom>
          <a:noFill/>
          <a:ln w="28575" algn="ctr">
            <a:solidFill>
              <a:srgbClr val="00B050"/>
            </a:solidFill>
            <a:round/>
            <a:headEnd/>
            <a:tailEnd/>
          </a:ln>
          <a:extLst>
            <a:ext uri="{909E8E84-426E-40DD-AFC4-6F175D3DCCD1}">
              <a14:hiddenFill xmlns:a14="http://schemas.microsoft.com/office/drawing/2010/main">
                <a:noFill/>
              </a14:hiddenFill>
            </a:ext>
          </a:extLst>
        </p:spPr>
      </p:cxnSp>
      <p:sp>
        <p:nvSpPr>
          <p:cNvPr id="37" name="Ellipszis 36"/>
          <p:cNvSpPr>
            <a:spLocks noChangeArrowheads="1"/>
          </p:cNvSpPr>
          <p:nvPr/>
        </p:nvSpPr>
        <p:spPr bwMode="auto">
          <a:xfrm>
            <a:off x="6266657" y="5749794"/>
            <a:ext cx="193675" cy="206375"/>
          </a:xfrm>
          <a:prstGeom prst="ellipse">
            <a:avLst/>
          </a:prstGeom>
          <a:solidFill>
            <a:schemeClr val="accent1"/>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cxnSp>
        <p:nvCxnSpPr>
          <p:cNvPr id="38" name="Egyenes összekötő 37"/>
          <p:cNvCxnSpPr>
            <a:cxnSpLocks noChangeShapeType="1"/>
          </p:cNvCxnSpPr>
          <p:nvPr/>
        </p:nvCxnSpPr>
        <p:spPr bwMode="auto">
          <a:xfrm>
            <a:off x="5422107" y="4671881"/>
            <a:ext cx="663575" cy="377825"/>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39" name="Egyenes összekötő 38"/>
          <p:cNvCxnSpPr>
            <a:cxnSpLocks noChangeShapeType="1"/>
            <a:endCxn id="43" idx="1"/>
          </p:cNvCxnSpPr>
          <p:nvPr/>
        </p:nvCxnSpPr>
        <p:spPr bwMode="auto">
          <a:xfrm>
            <a:off x="6003132" y="5017956"/>
            <a:ext cx="347662" cy="346075"/>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40" name="Egyenes összekötő 39"/>
          <p:cNvCxnSpPr>
            <a:cxnSpLocks noChangeShapeType="1"/>
            <a:endCxn id="37" idx="0"/>
          </p:cNvCxnSpPr>
          <p:nvPr/>
        </p:nvCxnSpPr>
        <p:spPr bwMode="auto">
          <a:xfrm flipH="1">
            <a:off x="6363494" y="5427531"/>
            <a:ext cx="65088" cy="322263"/>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41" name="Ellipszis 40"/>
          <p:cNvSpPr>
            <a:spLocks noChangeArrowheads="1"/>
          </p:cNvSpPr>
          <p:nvPr/>
        </p:nvSpPr>
        <p:spPr bwMode="auto">
          <a:xfrm>
            <a:off x="5892007" y="4903656"/>
            <a:ext cx="193675" cy="207963"/>
          </a:xfrm>
          <a:prstGeom prst="ellipse">
            <a:avLst/>
          </a:prstGeom>
          <a:solidFill>
            <a:schemeClr val="accent1"/>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2" name="Ellipszis 41"/>
          <p:cNvSpPr>
            <a:spLocks noChangeArrowheads="1"/>
          </p:cNvSpPr>
          <p:nvPr/>
        </p:nvSpPr>
        <p:spPr bwMode="auto">
          <a:xfrm>
            <a:off x="5393532" y="4598856"/>
            <a:ext cx="193675" cy="207963"/>
          </a:xfrm>
          <a:prstGeom prst="ellipse">
            <a:avLst/>
          </a:prstGeom>
          <a:solidFill>
            <a:schemeClr val="accent1"/>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3" name="Ellipszis 42"/>
          <p:cNvSpPr>
            <a:spLocks noChangeArrowheads="1"/>
          </p:cNvSpPr>
          <p:nvPr/>
        </p:nvSpPr>
        <p:spPr bwMode="auto">
          <a:xfrm>
            <a:off x="6322219" y="5333869"/>
            <a:ext cx="193675" cy="207962"/>
          </a:xfrm>
          <a:prstGeom prst="ellipse">
            <a:avLst/>
          </a:prstGeom>
          <a:solidFill>
            <a:schemeClr val="accent1"/>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cxnSp>
        <p:nvCxnSpPr>
          <p:cNvPr id="44" name="Egyenes összekötő 43"/>
          <p:cNvCxnSpPr>
            <a:cxnSpLocks noChangeShapeType="1"/>
            <a:stCxn id="34" idx="6"/>
          </p:cNvCxnSpPr>
          <p:nvPr/>
        </p:nvCxnSpPr>
        <p:spPr bwMode="auto">
          <a:xfrm flipH="1">
            <a:off x="6504782" y="5160038"/>
            <a:ext cx="800100" cy="237331"/>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45" name="Egyenes összekötő 44"/>
          <p:cNvCxnSpPr>
            <a:cxnSpLocks noChangeShapeType="1"/>
            <a:stCxn id="35" idx="2"/>
            <a:endCxn id="34" idx="6"/>
          </p:cNvCxnSpPr>
          <p:nvPr/>
        </p:nvCxnSpPr>
        <p:spPr bwMode="auto">
          <a:xfrm flipH="1">
            <a:off x="7304882" y="5104475"/>
            <a:ext cx="527050" cy="55563"/>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34" name="Ellipszis 33"/>
          <p:cNvSpPr>
            <a:spLocks noChangeArrowheads="1"/>
          </p:cNvSpPr>
          <p:nvPr/>
        </p:nvSpPr>
        <p:spPr bwMode="auto">
          <a:xfrm>
            <a:off x="7111207" y="5056056"/>
            <a:ext cx="193675" cy="207963"/>
          </a:xfrm>
          <a:prstGeom prst="ellipse">
            <a:avLst/>
          </a:prstGeom>
          <a:solidFill>
            <a:schemeClr val="accent1"/>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 name="Téglalap 7"/>
          <p:cNvSpPr/>
          <p:nvPr/>
        </p:nvSpPr>
        <p:spPr>
          <a:xfrm>
            <a:off x="4410456" y="6159735"/>
            <a:ext cx="4756943" cy="430887"/>
          </a:xfrm>
          <a:prstGeom prst="rect">
            <a:avLst/>
          </a:prstGeom>
        </p:spPr>
        <p:txBody>
          <a:bodyPr wrap="square">
            <a:spAutoFit/>
          </a:bodyPr>
          <a:lstStyle/>
          <a:p>
            <a:r>
              <a:rPr lang="hu-HU" altLang="hu-HU" sz="2200" dirty="0" smtClean="0">
                <a:latin typeface="+mn-lt"/>
              </a:rPr>
              <a:t>„Minden fának van legalább két levele.”</a:t>
            </a:r>
            <a:endParaRPr lang="hu-HU" altLang="hu-HU" sz="2200" dirty="0">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ppt_x</p:attrName>
                                        </p:attrNameLst>
                                      </p:cBhvr>
                                      <p:tavLst>
                                        <p:tav tm="0">
                                          <p:val>
                                            <p:strVal val="#ppt_x-.2"/>
                                          </p:val>
                                        </p:tav>
                                        <p:tav tm="100000">
                                          <p:val>
                                            <p:strVal val="#ppt_x"/>
                                          </p:val>
                                        </p:tav>
                                      </p:tavLst>
                                    </p:anim>
                                    <p:anim calcmode="lin" valueType="num">
                                      <p:cBhvr>
                                        <p:cTn id="8"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9" dur="1000"/>
                                        <p:tgtEl>
                                          <p:spTgt spid="31"/>
                                        </p:tgtEl>
                                      </p:cBhvr>
                                    </p:animEffect>
                                  </p:childTnLst>
                                </p:cTn>
                              </p:par>
                              <p:par>
                                <p:cTn id="10" presetID="29"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1000" fill="hold"/>
                                        <p:tgtEl>
                                          <p:spTgt spid="30"/>
                                        </p:tgtEl>
                                        <p:attrNameLst>
                                          <p:attrName>ppt_x</p:attrName>
                                        </p:attrNameLst>
                                      </p:cBhvr>
                                      <p:tavLst>
                                        <p:tav tm="0">
                                          <p:val>
                                            <p:strVal val="#ppt_x-.2"/>
                                          </p:val>
                                        </p:tav>
                                        <p:tav tm="100000">
                                          <p:val>
                                            <p:strVal val="#ppt_x"/>
                                          </p:val>
                                        </p:tav>
                                      </p:tavLst>
                                    </p:anim>
                                    <p:anim calcmode="lin" valueType="num">
                                      <p:cBhvr>
                                        <p:cTn id="13"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0"/>
                                        </p:tgtEl>
                                      </p:cBhvr>
                                    </p:animEffect>
                                  </p:childTnLst>
                                </p:cTn>
                              </p:par>
                              <p:par>
                                <p:cTn id="15" presetID="29"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1000" fill="hold"/>
                                        <p:tgtEl>
                                          <p:spTgt spid="32"/>
                                        </p:tgtEl>
                                        <p:attrNameLst>
                                          <p:attrName>ppt_x</p:attrName>
                                        </p:attrNameLst>
                                      </p:cBhvr>
                                      <p:tavLst>
                                        <p:tav tm="0">
                                          <p:val>
                                            <p:strVal val="#ppt_x-.2"/>
                                          </p:val>
                                        </p:tav>
                                        <p:tav tm="100000">
                                          <p:val>
                                            <p:strVal val="#ppt_x"/>
                                          </p:val>
                                        </p:tav>
                                      </p:tavLst>
                                    </p:anim>
                                    <p:anim calcmode="lin" valueType="num">
                                      <p:cBhvr>
                                        <p:cTn id="18"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2"/>
                                        </p:tgtEl>
                                      </p:cBhvr>
                                    </p:animEffect>
                                  </p:childTnLst>
                                </p:cTn>
                              </p:par>
                              <p:par>
                                <p:cTn id="20" presetID="29"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1000" fill="hold"/>
                                        <p:tgtEl>
                                          <p:spTgt spid="36"/>
                                        </p:tgtEl>
                                        <p:attrNameLst>
                                          <p:attrName>ppt_x</p:attrName>
                                        </p:attrNameLst>
                                      </p:cBhvr>
                                      <p:tavLst>
                                        <p:tav tm="0">
                                          <p:val>
                                            <p:strVal val="#ppt_x-.2"/>
                                          </p:val>
                                        </p:tav>
                                        <p:tav tm="100000">
                                          <p:val>
                                            <p:strVal val="#ppt_x"/>
                                          </p:val>
                                        </p:tav>
                                      </p:tavLst>
                                    </p:anim>
                                    <p:anim calcmode="lin" valueType="num">
                                      <p:cBhvr>
                                        <p:cTn id="23"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6"/>
                                        </p:tgtEl>
                                      </p:cBhvr>
                                    </p:animEffect>
                                  </p:childTnLst>
                                </p:cTn>
                              </p:par>
                              <p:par>
                                <p:cTn id="25" presetID="29"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1000" fill="hold"/>
                                        <p:tgtEl>
                                          <p:spTgt spid="33"/>
                                        </p:tgtEl>
                                        <p:attrNameLst>
                                          <p:attrName>ppt_x</p:attrName>
                                        </p:attrNameLst>
                                      </p:cBhvr>
                                      <p:tavLst>
                                        <p:tav tm="0">
                                          <p:val>
                                            <p:strVal val="#ppt_x-.2"/>
                                          </p:val>
                                        </p:tav>
                                        <p:tav tm="100000">
                                          <p:val>
                                            <p:strVal val="#ppt_x"/>
                                          </p:val>
                                        </p:tav>
                                      </p:tavLst>
                                    </p:anim>
                                    <p:anim calcmode="lin" valueType="num">
                                      <p:cBhvr>
                                        <p:cTn id="28"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grpId="0" nodeType="click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decel="50000" fill="hold">
                                          <p:stCondLst>
                                            <p:cond delay="0"/>
                                          </p:stCondLst>
                                        </p:cTn>
                                        <p:tgtEl>
                                          <p:spTgt spid="42"/>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42"/>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42"/>
                                        </p:tgtEl>
                                        <p:attrNameLst>
                                          <p:attrName>ppt_w</p:attrName>
                                        </p:attrNameLst>
                                      </p:cBhvr>
                                      <p:tavLst>
                                        <p:tav tm="0">
                                          <p:val>
                                            <p:strVal val="#ppt_w*.05"/>
                                          </p:val>
                                        </p:tav>
                                        <p:tav tm="100000">
                                          <p:val>
                                            <p:strVal val="#ppt_w"/>
                                          </p:val>
                                        </p:tav>
                                      </p:tavLst>
                                    </p:anim>
                                    <p:anim calcmode="lin" valueType="num">
                                      <p:cBhvr>
                                        <p:cTn id="37" dur="1000" fill="hold"/>
                                        <p:tgtEl>
                                          <p:spTgt spid="42"/>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42"/>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42"/>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42"/>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42"/>
                                        </p:tgtEl>
                                      </p:cBhvr>
                                    </p:animEffect>
                                  </p:childTnLst>
                                </p:cTn>
                              </p:par>
                              <p:par>
                                <p:cTn id="42" presetID="25"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p:cTn id="44" dur="500" decel="50000" fill="hold">
                                          <p:stCondLst>
                                            <p:cond delay="0"/>
                                          </p:stCondLst>
                                        </p:cTn>
                                        <p:tgtEl>
                                          <p:spTgt spid="41"/>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41"/>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41"/>
                                        </p:tgtEl>
                                        <p:attrNameLst>
                                          <p:attrName>ppt_w</p:attrName>
                                        </p:attrNameLst>
                                      </p:cBhvr>
                                      <p:tavLst>
                                        <p:tav tm="0">
                                          <p:val>
                                            <p:strVal val="#ppt_w*.05"/>
                                          </p:val>
                                        </p:tav>
                                        <p:tav tm="100000">
                                          <p:val>
                                            <p:strVal val="#ppt_w"/>
                                          </p:val>
                                        </p:tav>
                                      </p:tavLst>
                                    </p:anim>
                                    <p:anim calcmode="lin" valueType="num">
                                      <p:cBhvr>
                                        <p:cTn id="47" dur="1000" fill="hold"/>
                                        <p:tgtEl>
                                          <p:spTgt spid="41"/>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41"/>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41"/>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41"/>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41"/>
                                        </p:tgtEl>
                                      </p:cBhvr>
                                    </p:animEffect>
                                  </p:childTnLst>
                                </p:cTn>
                              </p:par>
                              <p:par>
                                <p:cTn id="52" presetID="25" presetClass="entr" presetSubtype="0" fill="hold" grpId="0" nodeType="withEffect">
                                  <p:stCondLst>
                                    <p:cond delay="0"/>
                                  </p:stCondLst>
                                  <p:childTnLst>
                                    <p:set>
                                      <p:cBhvr>
                                        <p:cTn id="53" dur="1" fill="hold">
                                          <p:stCondLst>
                                            <p:cond delay="0"/>
                                          </p:stCondLst>
                                        </p:cTn>
                                        <p:tgtEl>
                                          <p:spTgt spid="43"/>
                                        </p:tgtEl>
                                        <p:attrNameLst>
                                          <p:attrName>style.visibility</p:attrName>
                                        </p:attrNameLst>
                                      </p:cBhvr>
                                      <p:to>
                                        <p:strVal val="visible"/>
                                      </p:to>
                                    </p:set>
                                    <p:anim calcmode="lin" valueType="num">
                                      <p:cBhvr>
                                        <p:cTn id="54" dur="500" decel="50000" fill="hold">
                                          <p:stCondLst>
                                            <p:cond delay="0"/>
                                          </p:stCondLst>
                                        </p:cTn>
                                        <p:tgtEl>
                                          <p:spTgt spid="43"/>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43"/>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43"/>
                                        </p:tgtEl>
                                        <p:attrNameLst>
                                          <p:attrName>ppt_w</p:attrName>
                                        </p:attrNameLst>
                                      </p:cBhvr>
                                      <p:tavLst>
                                        <p:tav tm="0">
                                          <p:val>
                                            <p:strVal val="#ppt_w*.05"/>
                                          </p:val>
                                        </p:tav>
                                        <p:tav tm="100000">
                                          <p:val>
                                            <p:strVal val="#ppt_w"/>
                                          </p:val>
                                        </p:tav>
                                      </p:tavLst>
                                    </p:anim>
                                    <p:anim calcmode="lin" valueType="num">
                                      <p:cBhvr>
                                        <p:cTn id="57" dur="1000" fill="hold"/>
                                        <p:tgtEl>
                                          <p:spTgt spid="43"/>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43"/>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43"/>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43"/>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43"/>
                                        </p:tgtEl>
                                      </p:cBhvr>
                                    </p:animEffect>
                                  </p:childTnLst>
                                </p:cTn>
                              </p:par>
                              <p:par>
                                <p:cTn id="62" presetID="25" presetClass="entr" presetSubtype="0"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 calcmode="lin" valueType="num">
                                      <p:cBhvr>
                                        <p:cTn id="64" dur="500" decel="50000" fill="hold">
                                          <p:stCondLst>
                                            <p:cond delay="0"/>
                                          </p:stCondLst>
                                        </p:cTn>
                                        <p:tgtEl>
                                          <p:spTgt spid="37"/>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37"/>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37"/>
                                        </p:tgtEl>
                                        <p:attrNameLst>
                                          <p:attrName>ppt_w</p:attrName>
                                        </p:attrNameLst>
                                      </p:cBhvr>
                                      <p:tavLst>
                                        <p:tav tm="0">
                                          <p:val>
                                            <p:strVal val="#ppt_w*.05"/>
                                          </p:val>
                                        </p:tav>
                                        <p:tav tm="100000">
                                          <p:val>
                                            <p:strVal val="#ppt_w"/>
                                          </p:val>
                                        </p:tav>
                                      </p:tavLst>
                                    </p:anim>
                                    <p:anim calcmode="lin" valueType="num">
                                      <p:cBhvr>
                                        <p:cTn id="67" dur="1000" fill="hold"/>
                                        <p:tgtEl>
                                          <p:spTgt spid="37"/>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37"/>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37"/>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37"/>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37"/>
                                        </p:tgtEl>
                                      </p:cBhvr>
                                    </p:animEffect>
                                  </p:childTnLst>
                                </p:cTn>
                              </p:par>
                              <p:par>
                                <p:cTn id="72" presetID="25" presetClass="entr" presetSubtype="0" fill="hold" grpId="0" nodeType="with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decel="50000" fill="hold">
                                          <p:stCondLst>
                                            <p:cond delay="0"/>
                                          </p:stCondLst>
                                        </p:cTn>
                                        <p:tgtEl>
                                          <p:spTgt spid="34"/>
                                        </p:tgtEl>
                                        <p:attrNameLst>
                                          <p:attrName>style.rotation</p:attrName>
                                        </p:attrNameLst>
                                      </p:cBhvr>
                                      <p:tavLst>
                                        <p:tav tm="0">
                                          <p:val>
                                            <p:fltVal val="-90"/>
                                          </p:val>
                                        </p:tav>
                                        <p:tav tm="100000">
                                          <p:val>
                                            <p:fltVal val="0"/>
                                          </p:val>
                                        </p:tav>
                                      </p:tavLst>
                                    </p:anim>
                                    <p:anim calcmode="lin" valueType="num">
                                      <p:cBhvr>
                                        <p:cTn id="75" dur="500" decel="50000" fill="hold">
                                          <p:stCondLst>
                                            <p:cond delay="0"/>
                                          </p:stCondLst>
                                        </p:cTn>
                                        <p:tgtEl>
                                          <p:spTgt spid="34"/>
                                        </p:tgtEl>
                                        <p:attrNameLst>
                                          <p:attrName>ppt_w</p:attrName>
                                        </p:attrNameLst>
                                      </p:cBhvr>
                                      <p:tavLst>
                                        <p:tav tm="0">
                                          <p:val>
                                            <p:strVal val="#ppt_w"/>
                                          </p:val>
                                        </p:tav>
                                        <p:tav tm="100000">
                                          <p:val>
                                            <p:strVal val="#ppt_w*.05"/>
                                          </p:val>
                                        </p:tav>
                                      </p:tavLst>
                                    </p:anim>
                                    <p:anim calcmode="lin" valueType="num">
                                      <p:cBhvr>
                                        <p:cTn id="76" dur="500" accel="50000" fill="hold">
                                          <p:stCondLst>
                                            <p:cond delay="500"/>
                                          </p:stCondLst>
                                        </p:cTn>
                                        <p:tgtEl>
                                          <p:spTgt spid="34"/>
                                        </p:tgtEl>
                                        <p:attrNameLst>
                                          <p:attrName>ppt_w</p:attrName>
                                        </p:attrNameLst>
                                      </p:cBhvr>
                                      <p:tavLst>
                                        <p:tav tm="0">
                                          <p:val>
                                            <p:strVal val="#ppt_w*.05"/>
                                          </p:val>
                                        </p:tav>
                                        <p:tav tm="100000">
                                          <p:val>
                                            <p:strVal val="#ppt_w"/>
                                          </p:val>
                                        </p:tav>
                                      </p:tavLst>
                                    </p:anim>
                                    <p:anim calcmode="lin" valueType="num">
                                      <p:cBhvr>
                                        <p:cTn id="77" dur="1000" fill="hold"/>
                                        <p:tgtEl>
                                          <p:spTgt spid="34"/>
                                        </p:tgtEl>
                                        <p:attrNameLst>
                                          <p:attrName>ppt_h</p:attrName>
                                        </p:attrNameLst>
                                      </p:cBhvr>
                                      <p:tavLst>
                                        <p:tav tm="0">
                                          <p:val>
                                            <p:strVal val="#ppt_h"/>
                                          </p:val>
                                        </p:tav>
                                        <p:tav tm="100000">
                                          <p:val>
                                            <p:strVal val="#ppt_h"/>
                                          </p:val>
                                        </p:tav>
                                      </p:tavLst>
                                    </p:anim>
                                    <p:anim calcmode="lin" valueType="num">
                                      <p:cBhvr>
                                        <p:cTn id="78" dur="500" decel="50000" fill="hold">
                                          <p:stCondLst>
                                            <p:cond delay="0"/>
                                          </p:stCondLst>
                                        </p:cTn>
                                        <p:tgtEl>
                                          <p:spTgt spid="34"/>
                                        </p:tgtEl>
                                        <p:attrNameLst>
                                          <p:attrName>ppt_x</p:attrName>
                                        </p:attrNameLst>
                                      </p:cBhvr>
                                      <p:tavLst>
                                        <p:tav tm="0">
                                          <p:val>
                                            <p:strVal val="#ppt_x+.4"/>
                                          </p:val>
                                        </p:tav>
                                        <p:tav tm="100000">
                                          <p:val>
                                            <p:strVal val="#ppt_x"/>
                                          </p:val>
                                        </p:tav>
                                      </p:tavLst>
                                    </p:anim>
                                    <p:anim calcmode="lin" valueType="num">
                                      <p:cBhvr>
                                        <p:cTn id="79" dur="500" decel="50000" fill="hold">
                                          <p:stCondLst>
                                            <p:cond delay="0"/>
                                          </p:stCondLst>
                                        </p:cTn>
                                        <p:tgtEl>
                                          <p:spTgt spid="34"/>
                                        </p:tgtEl>
                                        <p:attrNameLst>
                                          <p:attrName>ppt_y</p:attrName>
                                        </p:attrNameLst>
                                      </p:cBhvr>
                                      <p:tavLst>
                                        <p:tav tm="0">
                                          <p:val>
                                            <p:strVal val="#ppt_y-.2"/>
                                          </p:val>
                                        </p:tav>
                                        <p:tav tm="100000">
                                          <p:val>
                                            <p:strVal val="#ppt_y+.1"/>
                                          </p:val>
                                        </p:tav>
                                      </p:tavLst>
                                    </p:anim>
                                    <p:anim calcmode="lin" valueType="num">
                                      <p:cBhvr>
                                        <p:cTn id="80" dur="500" accel="50000" fill="hold">
                                          <p:stCondLst>
                                            <p:cond delay="500"/>
                                          </p:stCondLst>
                                        </p:cTn>
                                        <p:tgtEl>
                                          <p:spTgt spid="34"/>
                                        </p:tgtEl>
                                        <p:attrNameLst>
                                          <p:attrName>ppt_y</p:attrName>
                                        </p:attrNameLst>
                                      </p:cBhvr>
                                      <p:tavLst>
                                        <p:tav tm="0">
                                          <p:val>
                                            <p:strVal val="#ppt_y+.1"/>
                                          </p:val>
                                        </p:tav>
                                        <p:tav tm="100000">
                                          <p:val>
                                            <p:strVal val="#ppt_y"/>
                                          </p:val>
                                        </p:tav>
                                      </p:tavLst>
                                    </p:anim>
                                    <p:animEffect transition="in" filter="fade">
                                      <p:cBhvr>
                                        <p:cTn id="81" dur="1000" decel="50000">
                                          <p:stCondLst>
                                            <p:cond delay="0"/>
                                          </p:stCondLst>
                                        </p:cTn>
                                        <p:tgtEl>
                                          <p:spTgt spid="34"/>
                                        </p:tgtEl>
                                      </p:cBhvr>
                                    </p:animEffect>
                                  </p:childTnLst>
                                </p:cTn>
                              </p:par>
                              <p:par>
                                <p:cTn id="82" presetID="25" presetClass="entr" presetSubtype="0" fill="hold" grpId="0" nodeType="withEffect">
                                  <p:stCondLst>
                                    <p:cond delay="0"/>
                                  </p:stCondLst>
                                  <p:childTnLst>
                                    <p:set>
                                      <p:cBhvr>
                                        <p:cTn id="83" dur="1" fill="hold">
                                          <p:stCondLst>
                                            <p:cond delay="0"/>
                                          </p:stCondLst>
                                        </p:cTn>
                                        <p:tgtEl>
                                          <p:spTgt spid="35"/>
                                        </p:tgtEl>
                                        <p:attrNameLst>
                                          <p:attrName>style.visibility</p:attrName>
                                        </p:attrNameLst>
                                      </p:cBhvr>
                                      <p:to>
                                        <p:strVal val="visible"/>
                                      </p:to>
                                    </p:set>
                                    <p:anim calcmode="lin" valueType="num">
                                      <p:cBhvr>
                                        <p:cTn id="84" dur="500" decel="50000" fill="hold">
                                          <p:stCondLst>
                                            <p:cond delay="0"/>
                                          </p:stCondLst>
                                        </p:cTn>
                                        <p:tgtEl>
                                          <p:spTgt spid="35"/>
                                        </p:tgtEl>
                                        <p:attrNameLst>
                                          <p:attrName>style.rotation</p:attrName>
                                        </p:attrNameLst>
                                      </p:cBhvr>
                                      <p:tavLst>
                                        <p:tav tm="0">
                                          <p:val>
                                            <p:fltVal val="-90"/>
                                          </p:val>
                                        </p:tav>
                                        <p:tav tm="100000">
                                          <p:val>
                                            <p:fltVal val="0"/>
                                          </p:val>
                                        </p:tav>
                                      </p:tavLst>
                                    </p:anim>
                                    <p:anim calcmode="lin" valueType="num">
                                      <p:cBhvr>
                                        <p:cTn id="85" dur="500" decel="50000" fill="hold">
                                          <p:stCondLst>
                                            <p:cond delay="0"/>
                                          </p:stCondLst>
                                        </p:cTn>
                                        <p:tgtEl>
                                          <p:spTgt spid="35"/>
                                        </p:tgtEl>
                                        <p:attrNameLst>
                                          <p:attrName>ppt_w</p:attrName>
                                        </p:attrNameLst>
                                      </p:cBhvr>
                                      <p:tavLst>
                                        <p:tav tm="0">
                                          <p:val>
                                            <p:strVal val="#ppt_w"/>
                                          </p:val>
                                        </p:tav>
                                        <p:tav tm="100000">
                                          <p:val>
                                            <p:strVal val="#ppt_w*.05"/>
                                          </p:val>
                                        </p:tav>
                                      </p:tavLst>
                                    </p:anim>
                                    <p:anim calcmode="lin" valueType="num">
                                      <p:cBhvr>
                                        <p:cTn id="86" dur="500" accel="50000" fill="hold">
                                          <p:stCondLst>
                                            <p:cond delay="500"/>
                                          </p:stCondLst>
                                        </p:cTn>
                                        <p:tgtEl>
                                          <p:spTgt spid="35"/>
                                        </p:tgtEl>
                                        <p:attrNameLst>
                                          <p:attrName>ppt_w</p:attrName>
                                        </p:attrNameLst>
                                      </p:cBhvr>
                                      <p:tavLst>
                                        <p:tav tm="0">
                                          <p:val>
                                            <p:strVal val="#ppt_w*.05"/>
                                          </p:val>
                                        </p:tav>
                                        <p:tav tm="100000">
                                          <p:val>
                                            <p:strVal val="#ppt_w"/>
                                          </p:val>
                                        </p:tav>
                                      </p:tavLst>
                                    </p:anim>
                                    <p:anim calcmode="lin" valueType="num">
                                      <p:cBhvr>
                                        <p:cTn id="87" dur="1000" fill="hold"/>
                                        <p:tgtEl>
                                          <p:spTgt spid="35"/>
                                        </p:tgtEl>
                                        <p:attrNameLst>
                                          <p:attrName>ppt_h</p:attrName>
                                        </p:attrNameLst>
                                      </p:cBhvr>
                                      <p:tavLst>
                                        <p:tav tm="0">
                                          <p:val>
                                            <p:strVal val="#ppt_h"/>
                                          </p:val>
                                        </p:tav>
                                        <p:tav tm="100000">
                                          <p:val>
                                            <p:strVal val="#ppt_h"/>
                                          </p:val>
                                        </p:tav>
                                      </p:tavLst>
                                    </p:anim>
                                    <p:anim calcmode="lin" valueType="num">
                                      <p:cBhvr>
                                        <p:cTn id="88" dur="500" decel="50000" fill="hold">
                                          <p:stCondLst>
                                            <p:cond delay="0"/>
                                          </p:stCondLst>
                                        </p:cTn>
                                        <p:tgtEl>
                                          <p:spTgt spid="35"/>
                                        </p:tgtEl>
                                        <p:attrNameLst>
                                          <p:attrName>ppt_x</p:attrName>
                                        </p:attrNameLst>
                                      </p:cBhvr>
                                      <p:tavLst>
                                        <p:tav tm="0">
                                          <p:val>
                                            <p:strVal val="#ppt_x+.4"/>
                                          </p:val>
                                        </p:tav>
                                        <p:tav tm="100000">
                                          <p:val>
                                            <p:strVal val="#ppt_x"/>
                                          </p:val>
                                        </p:tav>
                                      </p:tavLst>
                                    </p:anim>
                                    <p:anim calcmode="lin" valueType="num">
                                      <p:cBhvr>
                                        <p:cTn id="89" dur="500" decel="50000" fill="hold">
                                          <p:stCondLst>
                                            <p:cond delay="0"/>
                                          </p:stCondLst>
                                        </p:cTn>
                                        <p:tgtEl>
                                          <p:spTgt spid="35"/>
                                        </p:tgtEl>
                                        <p:attrNameLst>
                                          <p:attrName>ppt_y</p:attrName>
                                        </p:attrNameLst>
                                      </p:cBhvr>
                                      <p:tavLst>
                                        <p:tav tm="0">
                                          <p:val>
                                            <p:strVal val="#ppt_y-.2"/>
                                          </p:val>
                                        </p:tav>
                                        <p:tav tm="100000">
                                          <p:val>
                                            <p:strVal val="#ppt_y+.1"/>
                                          </p:val>
                                        </p:tav>
                                      </p:tavLst>
                                    </p:anim>
                                    <p:anim calcmode="lin" valueType="num">
                                      <p:cBhvr>
                                        <p:cTn id="90" dur="500" accel="50000" fill="hold">
                                          <p:stCondLst>
                                            <p:cond delay="500"/>
                                          </p:stCondLst>
                                        </p:cTn>
                                        <p:tgtEl>
                                          <p:spTgt spid="35"/>
                                        </p:tgtEl>
                                        <p:attrNameLst>
                                          <p:attrName>ppt_y</p:attrName>
                                        </p:attrNameLst>
                                      </p:cBhvr>
                                      <p:tavLst>
                                        <p:tav tm="0">
                                          <p:val>
                                            <p:strVal val="#ppt_y+.1"/>
                                          </p:val>
                                        </p:tav>
                                        <p:tav tm="100000">
                                          <p:val>
                                            <p:strVal val="#ppt_y"/>
                                          </p:val>
                                        </p:tav>
                                      </p:tavLst>
                                    </p:anim>
                                    <p:animEffect transition="in" filter="fade">
                                      <p:cBhvr>
                                        <p:cTn id="91" dur="1000" decel="50000">
                                          <p:stCondLst>
                                            <p:cond delay="0"/>
                                          </p:stCondLst>
                                        </p:cTn>
                                        <p:tgtEl>
                                          <p:spTgt spid="35"/>
                                        </p:tgtEl>
                                      </p:cBhvr>
                                    </p:animEffec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38"/>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39"/>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40"/>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44"/>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45"/>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8"/>
                                        </p:tgtEl>
                                        <p:attrNameLst>
                                          <p:attrName>style.visibility</p:attrName>
                                        </p:attrNameLst>
                                      </p:cBhvr>
                                      <p:to>
                                        <p:strVal val="visible"/>
                                      </p:to>
                                    </p:set>
                                    <p:anim calcmode="lin" valueType="num">
                                      <p:cBhvr additive="base">
                                        <p:cTn id="108" dur="500" fill="hold"/>
                                        <p:tgtEl>
                                          <p:spTgt spid="8"/>
                                        </p:tgtEl>
                                        <p:attrNameLst>
                                          <p:attrName>ppt_x</p:attrName>
                                        </p:attrNameLst>
                                      </p:cBhvr>
                                      <p:tavLst>
                                        <p:tav tm="0">
                                          <p:val>
                                            <p:strVal val="#ppt_x"/>
                                          </p:val>
                                        </p:tav>
                                        <p:tav tm="100000">
                                          <p:val>
                                            <p:strVal val="#ppt_x"/>
                                          </p:val>
                                        </p:tav>
                                      </p:tavLst>
                                    </p:anim>
                                    <p:anim calcmode="lin" valueType="num">
                                      <p:cBhvr additive="base">
                                        <p:cTn id="10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P spid="41" grpId="0" animBg="1"/>
      <p:bldP spid="42" grpId="0" animBg="1"/>
      <p:bldP spid="43" grpId="0" animBg="1"/>
      <p:bldP spid="34"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zabadkézi sokszög 3"/>
          <p:cNvSpPr>
            <a:spLocks/>
          </p:cNvSpPr>
          <p:nvPr/>
        </p:nvSpPr>
        <p:spPr bwMode="auto">
          <a:xfrm>
            <a:off x="668253" y="1520825"/>
            <a:ext cx="4610100" cy="4860925"/>
          </a:xfrm>
          <a:custGeom>
            <a:avLst/>
            <a:gdLst>
              <a:gd name="T0" fmla="*/ 2147483647 w 2052228"/>
              <a:gd name="T1" fmla="*/ 2147483647 h 2597899"/>
              <a:gd name="T2" fmla="*/ 0 w 2052228"/>
              <a:gd name="T3" fmla="*/ 0 h 2597899"/>
              <a:gd name="T4" fmla="*/ 2147483647 w 2052228"/>
              <a:gd name="T5" fmla="*/ 2147483647 h 2597899"/>
              <a:gd name="T6" fmla="*/ 2147483647 w 2052228"/>
              <a:gd name="T7" fmla="*/ 2147483647 h 2597899"/>
              <a:gd name="T8" fmla="*/ 2147483647 w 2052228"/>
              <a:gd name="T9" fmla="*/ 2147483647 h 2597899"/>
              <a:gd name="T10" fmla="*/ 2147483647 w 2052228"/>
              <a:gd name="T11" fmla="*/ 2147483647 h 2597899"/>
              <a:gd name="T12" fmla="*/ 0 60000 65536"/>
              <a:gd name="T13" fmla="*/ 0 60000 65536"/>
              <a:gd name="T14" fmla="*/ 0 60000 65536"/>
              <a:gd name="T15" fmla="*/ 0 60000 65536"/>
              <a:gd name="T16" fmla="*/ 0 60000 65536"/>
              <a:gd name="T17" fmla="*/ 0 60000 65536"/>
              <a:gd name="T18" fmla="*/ 0 w 2052228"/>
              <a:gd name="T19" fmla="*/ 0 h 2597899"/>
              <a:gd name="T20" fmla="*/ 2052228 w 2052228"/>
              <a:gd name="T21" fmla="*/ 2597899 h 2597899"/>
            </a:gdLst>
            <a:ahLst/>
            <a:cxnLst>
              <a:cxn ang="T12">
                <a:pos x="T0" y="T1"/>
              </a:cxn>
              <a:cxn ang="T13">
                <a:pos x="T2" y="T3"/>
              </a:cxn>
              <a:cxn ang="T14">
                <a:pos x="T4" y="T5"/>
              </a:cxn>
              <a:cxn ang="T15">
                <a:pos x="T6" y="T7"/>
              </a:cxn>
              <a:cxn ang="T16">
                <a:pos x="T8" y="T9"/>
              </a:cxn>
              <a:cxn ang="T17">
                <a:pos x="T10" y="T11"/>
              </a:cxn>
            </a:cxnLst>
            <a:rect l="T18" t="T19" r="T20" b="T21"/>
            <a:pathLst>
              <a:path w="2052228" h="2597899">
                <a:moveTo>
                  <a:pt x="1087036" y="2597899"/>
                </a:moveTo>
                <a:lnTo>
                  <a:pt x="0" y="0"/>
                </a:lnTo>
                <a:lnTo>
                  <a:pt x="1072288" y="1049318"/>
                </a:lnTo>
                <a:lnTo>
                  <a:pt x="2052228" y="432048"/>
                </a:lnTo>
                <a:lnTo>
                  <a:pt x="865490" y="1501008"/>
                </a:lnTo>
                <a:lnTo>
                  <a:pt x="1087036" y="2597899"/>
                </a:lnTo>
                <a:close/>
              </a:path>
            </a:pathLst>
          </a:custGeom>
          <a:solidFill>
            <a:srgbClr val="0070C0"/>
          </a:solidFill>
          <a:ln w="12700" cap="flat" cmpd="sng" algn="ctr">
            <a:solidFill>
              <a:schemeClr val="tx1"/>
            </a:solidFill>
            <a:prstDash val="solid"/>
            <a:round/>
            <a:headEnd type="none" w="med" len="med"/>
            <a:tailEnd type="none" w="med" len="med"/>
          </a:ln>
        </p:spPr>
        <p:txBody>
          <a:bodyPr/>
          <a:lstStyle/>
          <a:p>
            <a:endParaRPr lang="hu-HU"/>
          </a:p>
        </p:txBody>
      </p:sp>
      <p:cxnSp>
        <p:nvCxnSpPr>
          <p:cNvPr id="5" name="Egyenes összekötő 4"/>
          <p:cNvCxnSpPr>
            <a:cxnSpLocks noChangeShapeType="1"/>
            <a:stCxn id="4" idx="2"/>
            <a:endCxn id="4" idx="0"/>
          </p:cNvCxnSpPr>
          <p:nvPr/>
        </p:nvCxnSpPr>
        <p:spPr bwMode="auto">
          <a:xfrm>
            <a:off x="3076490" y="3484563"/>
            <a:ext cx="33338" cy="2897187"/>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20485" name="Szövegdoboz 12"/>
          <p:cNvSpPr txBox="1">
            <a:spLocks noChangeArrowheads="1"/>
          </p:cNvSpPr>
          <p:nvPr/>
        </p:nvSpPr>
        <p:spPr bwMode="auto">
          <a:xfrm>
            <a:off x="2612940" y="6021388"/>
            <a:ext cx="4143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600"/>
              <a:t>0</a:t>
            </a:r>
          </a:p>
        </p:txBody>
      </p:sp>
      <p:sp>
        <p:nvSpPr>
          <p:cNvPr id="20486" name="Szövegdoboz 13"/>
          <p:cNvSpPr txBox="1">
            <a:spLocks noChangeArrowheads="1"/>
          </p:cNvSpPr>
          <p:nvPr/>
        </p:nvSpPr>
        <p:spPr bwMode="auto">
          <a:xfrm>
            <a:off x="271378" y="1520825"/>
            <a:ext cx="415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600"/>
              <a:t>1</a:t>
            </a:r>
          </a:p>
        </p:txBody>
      </p:sp>
      <p:sp>
        <p:nvSpPr>
          <p:cNvPr id="20487" name="Szövegdoboz 14"/>
          <p:cNvSpPr txBox="1">
            <a:spLocks noChangeArrowheads="1"/>
          </p:cNvSpPr>
          <p:nvPr/>
        </p:nvSpPr>
        <p:spPr bwMode="auto">
          <a:xfrm>
            <a:off x="2936790" y="2600325"/>
            <a:ext cx="414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600"/>
              <a:t>2</a:t>
            </a:r>
          </a:p>
        </p:txBody>
      </p:sp>
      <p:sp>
        <p:nvSpPr>
          <p:cNvPr id="16" name="Szövegdoboz 15"/>
          <p:cNvSpPr txBox="1">
            <a:spLocks noChangeArrowheads="1"/>
          </p:cNvSpPr>
          <p:nvPr/>
        </p:nvSpPr>
        <p:spPr bwMode="auto">
          <a:xfrm>
            <a:off x="5384715" y="1916113"/>
            <a:ext cx="4159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600"/>
              <a:t>3</a:t>
            </a:r>
          </a:p>
        </p:txBody>
      </p:sp>
      <p:sp>
        <p:nvSpPr>
          <p:cNvPr id="17" name="Szövegdoboz 16"/>
          <p:cNvSpPr txBox="1">
            <a:spLocks noChangeArrowheads="1"/>
          </p:cNvSpPr>
          <p:nvPr/>
        </p:nvSpPr>
        <p:spPr bwMode="auto">
          <a:xfrm>
            <a:off x="2684378" y="4149725"/>
            <a:ext cx="415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600"/>
              <a:t>4</a:t>
            </a:r>
          </a:p>
        </p:txBody>
      </p:sp>
      <p:sp>
        <p:nvSpPr>
          <p:cNvPr id="20" name="Ellipszis 19"/>
          <p:cNvSpPr>
            <a:spLocks noChangeArrowheads="1"/>
          </p:cNvSpPr>
          <p:nvPr/>
        </p:nvSpPr>
        <p:spPr bwMode="auto">
          <a:xfrm>
            <a:off x="2900278" y="3249613"/>
            <a:ext cx="323850" cy="395287"/>
          </a:xfrm>
          <a:prstGeom prst="ellipse">
            <a:avLst/>
          </a:prstGeom>
          <a:solidFill>
            <a:schemeClr val="accent2"/>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cxnSp>
        <p:nvCxnSpPr>
          <p:cNvPr id="21" name="Egyenes összekötő 20"/>
          <p:cNvCxnSpPr>
            <a:cxnSpLocks noChangeShapeType="1"/>
            <a:endCxn id="4" idx="3"/>
          </p:cNvCxnSpPr>
          <p:nvPr/>
        </p:nvCxnSpPr>
        <p:spPr bwMode="auto">
          <a:xfrm>
            <a:off x="739690" y="1557338"/>
            <a:ext cx="4538663" cy="771525"/>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23" name="Ellipszis 22"/>
          <p:cNvSpPr>
            <a:spLocks noChangeArrowheads="1"/>
          </p:cNvSpPr>
          <p:nvPr/>
        </p:nvSpPr>
        <p:spPr bwMode="auto">
          <a:xfrm>
            <a:off x="5060865" y="2205038"/>
            <a:ext cx="323850" cy="395287"/>
          </a:xfrm>
          <a:prstGeom prst="ellipse">
            <a:avLst/>
          </a:prstGeom>
          <a:solidFill>
            <a:schemeClr val="accent2"/>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cxnSp>
        <p:nvCxnSpPr>
          <p:cNvPr id="24" name="Egyenes összekötő 23"/>
          <p:cNvCxnSpPr>
            <a:cxnSpLocks noChangeShapeType="1"/>
            <a:endCxn id="4" idx="4"/>
          </p:cNvCxnSpPr>
          <p:nvPr/>
        </p:nvCxnSpPr>
        <p:spPr bwMode="auto">
          <a:xfrm rot="5400000">
            <a:off x="2414503" y="3663950"/>
            <a:ext cx="863600" cy="466725"/>
          </a:xfrm>
          <a:prstGeom prst="line">
            <a:avLst/>
          </a:prstGeom>
          <a:noFill/>
          <a:ln w="38100" algn="ctr">
            <a:solidFill>
              <a:schemeClr val="accent6"/>
            </a:solidFill>
            <a:round/>
            <a:headEnd/>
            <a:tailEnd/>
          </a:ln>
          <a:extLst>
            <a:ext uri="{909E8E84-426E-40DD-AFC4-6F175D3DCCD1}">
              <a14:hiddenFill xmlns:a14="http://schemas.microsoft.com/office/drawing/2010/main">
                <a:noFill/>
              </a14:hiddenFill>
            </a:ext>
          </a:extLst>
        </p:spPr>
      </p:cxnSp>
      <p:sp>
        <p:nvSpPr>
          <p:cNvPr id="27" name="Szabadkézi sokszög 26"/>
          <p:cNvSpPr>
            <a:spLocks/>
          </p:cNvSpPr>
          <p:nvPr/>
        </p:nvSpPr>
        <p:spPr bwMode="auto">
          <a:xfrm>
            <a:off x="693653" y="1577975"/>
            <a:ext cx="2433637" cy="4837113"/>
          </a:xfrm>
          <a:custGeom>
            <a:avLst/>
            <a:gdLst>
              <a:gd name="T0" fmla="*/ 2439643 w 2433483"/>
              <a:gd name="T1" fmla="*/ 4823230 h 4837471"/>
              <a:gd name="T2" fmla="*/ 0 w 2433483"/>
              <a:gd name="T3" fmla="*/ 0 h 4837471"/>
              <a:gd name="T4" fmla="*/ 2395317 w 2433483"/>
              <a:gd name="T5" fmla="*/ 1911650 h 4837471"/>
              <a:gd name="T6" fmla="*/ 1951746 w 2433483"/>
              <a:gd name="T7" fmla="*/ 2735121 h 4837471"/>
              <a:gd name="T8" fmla="*/ 2439643 w 2433483"/>
              <a:gd name="T9" fmla="*/ 4823230 h 4837471"/>
              <a:gd name="T10" fmla="*/ 0 60000 65536"/>
              <a:gd name="T11" fmla="*/ 0 60000 65536"/>
              <a:gd name="T12" fmla="*/ 0 60000 65536"/>
              <a:gd name="T13" fmla="*/ 0 60000 65536"/>
              <a:gd name="T14" fmla="*/ 0 60000 65536"/>
              <a:gd name="T15" fmla="*/ 0 w 2433483"/>
              <a:gd name="T16" fmla="*/ 0 h 4837471"/>
              <a:gd name="T17" fmla="*/ 2433483 w 2433483"/>
              <a:gd name="T18" fmla="*/ 4837471 h 4837471"/>
            </a:gdLst>
            <a:ahLst/>
            <a:cxnLst>
              <a:cxn ang="T10">
                <a:pos x="T0" y="T1"/>
              </a:cxn>
              <a:cxn ang="T11">
                <a:pos x="T2" y="T3"/>
              </a:cxn>
              <a:cxn ang="T12">
                <a:pos x="T4" y="T5"/>
              </a:cxn>
              <a:cxn ang="T13">
                <a:pos x="T6" y="T7"/>
              </a:cxn>
              <a:cxn ang="T14">
                <a:pos x="T8" y="T9"/>
              </a:cxn>
            </a:cxnLst>
            <a:rect l="T15" t="T16" r="T17" b="T18"/>
            <a:pathLst>
              <a:path w="2433483" h="4837471">
                <a:moveTo>
                  <a:pt x="2433483" y="4837471"/>
                </a:moveTo>
                <a:lnTo>
                  <a:pt x="0" y="0"/>
                </a:lnTo>
                <a:lnTo>
                  <a:pt x="2389238" y="1917291"/>
                </a:lnTo>
                <a:lnTo>
                  <a:pt x="1946787" y="2743200"/>
                </a:lnTo>
                <a:lnTo>
                  <a:pt x="2433483" y="4837471"/>
                </a:lnTo>
                <a:close/>
              </a:path>
            </a:pathLst>
          </a:custGeom>
          <a:solidFill>
            <a:srgbClr val="0070C0"/>
          </a:solidFill>
          <a:ln w="12700" cap="flat" cmpd="sng" algn="ctr">
            <a:solidFill>
              <a:schemeClr val="tx1"/>
            </a:solidFill>
            <a:prstDash val="solid"/>
            <a:round/>
            <a:headEnd type="none" w="med" len="med"/>
            <a:tailEnd type="none" w="med" len="med"/>
          </a:ln>
        </p:spPr>
        <p:txBody>
          <a:bodyPr/>
          <a:lstStyle/>
          <a:p>
            <a:endParaRPr lang="hu-HU"/>
          </a:p>
        </p:txBody>
      </p:sp>
      <p:sp>
        <p:nvSpPr>
          <p:cNvPr id="28" name="Szövegdoboz 27"/>
          <p:cNvSpPr txBox="1">
            <a:spLocks noChangeArrowheads="1"/>
          </p:cNvSpPr>
          <p:nvPr/>
        </p:nvSpPr>
        <p:spPr bwMode="auto">
          <a:xfrm>
            <a:off x="2684378" y="4149725"/>
            <a:ext cx="415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600"/>
              <a:t>3</a:t>
            </a:r>
          </a:p>
        </p:txBody>
      </p:sp>
      <p:cxnSp>
        <p:nvCxnSpPr>
          <p:cNvPr id="29" name="Egyenes összekötő 28"/>
          <p:cNvCxnSpPr>
            <a:cxnSpLocks noChangeShapeType="1"/>
          </p:cNvCxnSpPr>
          <p:nvPr/>
        </p:nvCxnSpPr>
        <p:spPr bwMode="auto">
          <a:xfrm>
            <a:off x="3076490" y="3484563"/>
            <a:ext cx="33338" cy="2897187"/>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31" name="Egyenes összekötő 30"/>
          <p:cNvCxnSpPr>
            <a:cxnSpLocks noChangeShapeType="1"/>
            <a:endCxn id="27" idx="3"/>
          </p:cNvCxnSpPr>
          <p:nvPr/>
        </p:nvCxnSpPr>
        <p:spPr bwMode="auto">
          <a:xfrm rot="16200000" flipH="1">
            <a:off x="343609" y="2024856"/>
            <a:ext cx="2692400" cy="1900238"/>
          </a:xfrm>
          <a:prstGeom prst="line">
            <a:avLst/>
          </a:prstGeom>
          <a:noFill/>
          <a:ln w="38100" algn="ctr">
            <a:solidFill>
              <a:schemeClr val="accent6"/>
            </a:solidFill>
            <a:round/>
            <a:headEnd/>
            <a:tailEnd/>
          </a:ln>
          <a:extLst>
            <a:ext uri="{909E8E84-426E-40DD-AFC4-6F175D3DCCD1}">
              <a14:hiddenFill xmlns:a14="http://schemas.microsoft.com/office/drawing/2010/main">
                <a:noFill/>
              </a14:hiddenFill>
            </a:ext>
          </a:extLst>
        </p:spPr>
      </p:cxnSp>
      <p:sp>
        <p:nvSpPr>
          <p:cNvPr id="32" name="Ellipszis 31"/>
          <p:cNvSpPr>
            <a:spLocks noChangeArrowheads="1"/>
          </p:cNvSpPr>
          <p:nvPr/>
        </p:nvSpPr>
        <p:spPr bwMode="auto">
          <a:xfrm>
            <a:off x="2900278" y="3249613"/>
            <a:ext cx="323850" cy="395287"/>
          </a:xfrm>
          <a:prstGeom prst="ellipse">
            <a:avLst/>
          </a:prstGeom>
          <a:solidFill>
            <a:schemeClr val="accent2"/>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22" name="Szabadkézi sokszög 21"/>
          <p:cNvSpPr>
            <a:spLocks/>
          </p:cNvSpPr>
          <p:nvPr/>
        </p:nvSpPr>
        <p:spPr bwMode="auto">
          <a:xfrm>
            <a:off x="668253" y="1557338"/>
            <a:ext cx="2433637" cy="4837112"/>
          </a:xfrm>
          <a:custGeom>
            <a:avLst/>
            <a:gdLst>
              <a:gd name="T0" fmla="*/ 2439335 w 2433483"/>
              <a:gd name="T1" fmla="*/ 4823937 h 4837471"/>
              <a:gd name="T2" fmla="*/ 0 w 2433483"/>
              <a:gd name="T3" fmla="*/ 0 h 4837471"/>
              <a:gd name="T4" fmla="*/ 1951497 w 2433483"/>
              <a:gd name="T5" fmla="*/ 2735523 h 4837471"/>
              <a:gd name="T6" fmla="*/ 2439335 w 2433483"/>
              <a:gd name="T7" fmla="*/ 4823937 h 4837471"/>
              <a:gd name="T8" fmla="*/ 0 60000 65536"/>
              <a:gd name="T9" fmla="*/ 0 60000 65536"/>
              <a:gd name="T10" fmla="*/ 0 60000 65536"/>
              <a:gd name="T11" fmla="*/ 0 60000 65536"/>
              <a:gd name="T12" fmla="*/ 0 w 2433483"/>
              <a:gd name="T13" fmla="*/ 0 h 4837471"/>
              <a:gd name="T14" fmla="*/ 2433483 w 2433483"/>
              <a:gd name="T15" fmla="*/ 4837471 h 4837471"/>
            </a:gdLst>
            <a:ahLst/>
            <a:cxnLst>
              <a:cxn ang="T8">
                <a:pos x="T0" y="T1"/>
              </a:cxn>
              <a:cxn ang="T9">
                <a:pos x="T2" y="T3"/>
              </a:cxn>
              <a:cxn ang="T10">
                <a:pos x="T4" y="T5"/>
              </a:cxn>
              <a:cxn ang="T11">
                <a:pos x="T6" y="T7"/>
              </a:cxn>
            </a:cxnLst>
            <a:rect l="T12" t="T13" r="T14" b="T15"/>
            <a:pathLst>
              <a:path w="2433483" h="4837471">
                <a:moveTo>
                  <a:pt x="2433483" y="4837471"/>
                </a:moveTo>
                <a:lnTo>
                  <a:pt x="0" y="0"/>
                </a:lnTo>
                <a:lnTo>
                  <a:pt x="1946787" y="2743200"/>
                </a:lnTo>
                <a:lnTo>
                  <a:pt x="2433483" y="4837471"/>
                </a:lnTo>
                <a:close/>
              </a:path>
            </a:pathLst>
          </a:custGeom>
          <a:solidFill>
            <a:srgbClr val="0070C0"/>
          </a:solidFill>
          <a:ln w="12700" cap="flat" cmpd="sng" algn="ctr">
            <a:solidFill>
              <a:schemeClr val="tx1"/>
            </a:solidFill>
            <a:prstDash val="solid"/>
            <a:round/>
            <a:headEnd type="none" w="med" len="med"/>
            <a:tailEnd type="none" w="med" len="med"/>
          </a:ln>
        </p:spPr>
        <p:txBody>
          <a:bodyPr/>
          <a:lstStyle/>
          <a:p>
            <a:endParaRPr lang="hu-HU"/>
          </a:p>
        </p:txBody>
      </p:sp>
      <p:sp>
        <p:nvSpPr>
          <p:cNvPr id="3" name="Cím 2"/>
          <p:cNvSpPr>
            <a:spLocks noGrp="1"/>
          </p:cNvSpPr>
          <p:nvPr>
            <p:ph type="title"/>
          </p:nvPr>
        </p:nvSpPr>
        <p:spPr/>
        <p:txBody>
          <a:bodyPr/>
          <a:lstStyle/>
          <a:p>
            <a:r>
              <a:rPr lang="hu-HU" dirty="0" smtClean="0">
                <a:solidFill>
                  <a:srgbClr val="FF0000"/>
                </a:solidFill>
              </a:rPr>
              <a:t>Fülvágó algoritmus</a:t>
            </a:r>
            <a:endParaRPr lang="hu-HU" dirty="0">
              <a:solidFill>
                <a:srgbClr val="FF0000"/>
              </a:solidFill>
            </a:endParaRPr>
          </a:p>
        </p:txBody>
      </p:sp>
      <p:sp>
        <p:nvSpPr>
          <p:cNvPr id="2" name="Szövegdoboz 1"/>
          <p:cNvSpPr txBox="1"/>
          <p:nvPr/>
        </p:nvSpPr>
        <p:spPr>
          <a:xfrm>
            <a:off x="4416169" y="3447256"/>
            <a:ext cx="4450257" cy="3108543"/>
          </a:xfrm>
          <a:prstGeom prst="rect">
            <a:avLst/>
          </a:prstGeom>
          <a:noFill/>
        </p:spPr>
        <p:txBody>
          <a:bodyPr wrap="none" rtlCol="0">
            <a:spAutoFit/>
          </a:bodyPr>
          <a:lstStyle/>
          <a:p>
            <a:r>
              <a:rPr lang="hu-HU" sz="2800" dirty="0" smtClean="0"/>
              <a:t>Szakasz</a:t>
            </a:r>
            <a:r>
              <a:rPr lang="en-US" sz="2800" dirty="0" smtClean="0"/>
              <a:t>-s</a:t>
            </a:r>
            <a:r>
              <a:rPr lang="hu-HU" sz="2800" dirty="0" err="1" smtClean="0"/>
              <a:t>zakasz</a:t>
            </a:r>
            <a:r>
              <a:rPr lang="hu-HU" sz="2800" dirty="0" smtClean="0"/>
              <a:t> metszés:</a:t>
            </a:r>
          </a:p>
          <a:p>
            <a:r>
              <a:rPr lang="hu-HU" sz="2800" i="1" dirty="0" smtClean="0">
                <a:solidFill>
                  <a:srgbClr val="FF0000"/>
                </a:solidFill>
              </a:rPr>
              <a:t>x</a:t>
            </a:r>
            <a:r>
              <a:rPr lang="hu-HU" sz="2800" baseline="-25000" dirty="0" smtClean="0">
                <a:solidFill>
                  <a:srgbClr val="FF0000"/>
                </a:solidFill>
              </a:rPr>
              <a:t>1</a:t>
            </a:r>
            <a:r>
              <a:rPr lang="hu-HU" sz="2800" dirty="0" smtClean="0">
                <a:solidFill>
                  <a:srgbClr val="FF0000"/>
                </a:solidFill>
              </a:rPr>
              <a:t>(</a:t>
            </a:r>
            <a:r>
              <a:rPr lang="hu-HU" sz="2800" i="1" dirty="0" smtClean="0">
                <a:solidFill>
                  <a:srgbClr val="FF0000"/>
                </a:solidFill>
              </a:rPr>
              <a:t>t</a:t>
            </a:r>
            <a:r>
              <a:rPr lang="en-US" sz="2800" baseline="-25000" dirty="0">
                <a:solidFill>
                  <a:srgbClr val="FF0000"/>
                </a:solidFill>
              </a:rPr>
              <a:t>1</a:t>
            </a:r>
            <a:r>
              <a:rPr lang="hu-HU" sz="2800" dirty="0" smtClean="0">
                <a:solidFill>
                  <a:srgbClr val="FF0000"/>
                </a:solidFill>
              </a:rPr>
              <a:t>)</a:t>
            </a:r>
            <a:r>
              <a:rPr lang="en-US" sz="2800" dirty="0" smtClean="0">
                <a:solidFill>
                  <a:srgbClr val="FF0000"/>
                </a:solidFill>
              </a:rPr>
              <a:t>=</a:t>
            </a:r>
            <a:r>
              <a:rPr lang="en-US" sz="2800" i="1" dirty="0" smtClean="0">
                <a:solidFill>
                  <a:srgbClr val="FF0000"/>
                </a:solidFill>
              </a:rPr>
              <a:t>x</a:t>
            </a:r>
            <a:r>
              <a:rPr lang="en-US" sz="2800" baseline="-25000" dirty="0" smtClean="0">
                <a:solidFill>
                  <a:srgbClr val="FF0000"/>
                </a:solidFill>
              </a:rPr>
              <a:t>11</a:t>
            </a:r>
            <a:r>
              <a:rPr lang="en-US" sz="2800" i="1" dirty="0" smtClean="0">
                <a:solidFill>
                  <a:srgbClr val="FF0000"/>
                </a:solidFill>
              </a:rPr>
              <a:t>t</a:t>
            </a:r>
            <a:r>
              <a:rPr lang="en-US" sz="2800" baseline="-25000" dirty="0">
                <a:solidFill>
                  <a:srgbClr val="FF0000"/>
                </a:solidFill>
              </a:rPr>
              <a:t>1</a:t>
            </a:r>
            <a:r>
              <a:rPr lang="en-US" sz="2800" dirty="0" smtClean="0">
                <a:solidFill>
                  <a:srgbClr val="FF0000"/>
                </a:solidFill>
              </a:rPr>
              <a:t>+</a:t>
            </a:r>
            <a:r>
              <a:rPr lang="en-US" sz="2800" i="1" dirty="0" smtClean="0">
                <a:solidFill>
                  <a:srgbClr val="FF0000"/>
                </a:solidFill>
              </a:rPr>
              <a:t>x</a:t>
            </a:r>
            <a:r>
              <a:rPr lang="en-US" sz="2800" baseline="-25000" dirty="0" smtClean="0">
                <a:solidFill>
                  <a:srgbClr val="FF0000"/>
                </a:solidFill>
              </a:rPr>
              <a:t>12</a:t>
            </a:r>
            <a:r>
              <a:rPr lang="en-US" sz="2800" dirty="0" smtClean="0">
                <a:solidFill>
                  <a:srgbClr val="FF0000"/>
                </a:solidFill>
              </a:rPr>
              <a:t>(1-</a:t>
            </a:r>
            <a:r>
              <a:rPr lang="en-US" sz="2800" i="1" dirty="0" smtClean="0">
                <a:solidFill>
                  <a:srgbClr val="FF0000"/>
                </a:solidFill>
              </a:rPr>
              <a:t>t</a:t>
            </a:r>
            <a:r>
              <a:rPr lang="en-US" sz="2800" baseline="-25000" dirty="0" smtClean="0">
                <a:solidFill>
                  <a:srgbClr val="FF0000"/>
                </a:solidFill>
              </a:rPr>
              <a:t>1</a:t>
            </a:r>
            <a:r>
              <a:rPr lang="en-US" sz="2800" dirty="0" smtClean="0">
                <a:solidFill>
                  <a:srgbClr val="FF0000"/>
                </a:solidFill>
              </a:rPr>
              <a:t>)</a:t>
            </a:r>
          </a:p>
          <a:p>
            <a:r>
              <a:rPr lang="en-US" sz="2800" i="1" dirty="0" smtClean="0">
                <a:solidFill>
                  <a:srgbClr val="FF0000"/>
                </a:solidFill>
              </a:rPr>
              <a:t>y</a:t>
            </a:r>
            <a:r>
              <a:rPr lang="hu-HU" sz="2800" baseline="-25000" dirty="0" smtClean="0">
                <a:solidFill>
                  <a:srgbClr val="FF0000"/>
                </a:solidFill>
              </a:rPr>
              <a:t>1</a:t>
            </a:r>
            <a:r>
              <a:rPr lang="hu-HU" sz="2800" dirty="0" smtClean="0">
                <a:solidFill>
                  <a:srgbClr val="FF0000"/>
                </a:solidFill>
              </a:rPr>
              <a:t>(</a:t>
            </a:r>
            <a:r>
              <a:rPr lang="hu-HU" sz="2800" i="1" dirty="0" smtClean="0">
                <a:solidFill>
                  <a:srgbClr val="FF0000"/>
                </a:solidFill>
              </a:rPr>
              <a:t>t</a:t>
            </a:r>
            <a:r>
              <a:rPr lang="en-US" sz="2800" baseline="-25000" dirty="0">
                <a:solidFill>
                  <a:srgbClr val="FF0000"/>
                </a:solidFill>
              </a:rPr>
              <a:t>1</a:t>
            </a:r>
            <a:r>
              <a:rPr lang="hu-HU" sz="2800" dirty="0" smtClean="0">
                <a:solidFill>
                  <a:srgbClr val="FF0000"/>
                </a:solidFill>
              </a:rPr>
              <a:t>)</a:t>
            </a:r>
            <a:r>
              <a:rPr lang="en-US" sz="2800" dirty="0" smtClean="0">
                <a:solidFill>
                  <a:srgbClr val="FF0000"/>
                </a:solidFill>
              </a:rPr>
              <a:t>=</a:t>
            </a:r>
            <a:r>
              <a:rPr lang="en-US" sz="2800" i="1" dirty="0" smtClean="0">
                <a:solidFill>
                  <a:srgbClr val="FF0000"/>
                </a:solidFill>
              </a:rPr>
              <a:t>y</a:t>
            </a:r>
            <a:r>
              <a:rPr lang="en-US" sz="2800" baseline="-25000" dirty="0" smtClean="0">
                <a:solidFill>
                  <a:srgbClr val="FF0000"/>
                </a:solidFill>
              </a:rPr>
              <a:t>11</a:t>
            </a:r>
            <a:r>
              <a:rPr lang="en-US" sz="2800" i="1" dirty="0" smtClean="0">
                <a:solidFill>
                  <a:srgbClr val="FF0000"/>
                </a:solidFill>
              </a:rPr>
              <a:t>t</a:t>
            </a:r>
            <a:r>
              <a:rPr lang="en-US" sz="2800" baseline="-25000" dirty="0">
                <a:solidFill>
                  <a:srgbClr val="FF0000"/>
                </a:solidFill>
              </a:rPr>
              <a:t>1</a:t>
            </a:r>
            <a:r>
              <a:rPr lang="en-US" sz="2800" dirty="0" smtClean="0">
                <a:solidFill>
                  <a:srgbClr val="FF0000"/>
                </a:solidFill>
              </a:rPr>
              <a:t>+</a:t>
            </a:r>
            <a:r>
              <a:rPr lang="en-US" sz="2800" i="1" dirty="0" smtClean="0">
                <a:solidFill>
                  <a:srgbClr val="FF0000"/>
                </a:solidFill>
              </a:rPr>
              <a:t>y</a:t>
            </a:r>
            <a:r>
              <a:rPr lang="en-US" sz="2800" baseline="-25000" dirty="0" smtClean="0">
                <a:solidFill>
                  <a:srgbClr val="FF0000"/>
                </a:solidFill>
              </a:rPr>
              <a:t>12</a:t>
            </a:r>
            <a:r>
              <a:rPr lang="en-US" sz="2800" dirty="0" smtClean="0">
                <a:solidFill>
                  <a:srgbClr val="FF0000"/>
                </a:solidFill>
              </a:rPr>
              <a:t>(1-</a:t>
            </a:r>
            <a:r>
              <a:rPr lang="en-US" sz="2800" i="1" dirty="0" smtClean="0">
                <a:solidFill>
                  <a:srgbClr val="FF0000"/>
                </a:solidFill>
              </a:rPr>
              <a:t>t</a:t>
            </a:r>
            <a:r>
              <a:rPr lang="en-US" sz="2800" baseline="-25000" dirty="0" smtClean="0">
                <a:solidFill>
                  <a:srgbClr val="FF0000"/>
                </a:solidFill>
              </a:rPr>
              <a:t>1</a:t>
            </a:r>
            <a:r>
              <a:rPr lang="en-US" sz="2800" dirty="0" smtClean="0">
                <a:solidFill>
                  <a:srgbClr val="FF0000"/>
                </a:solidFill>
              </a:rPr>
              <a:t>), </a:t>
            </a:r>
            <a:r>
              <a:rPr lang="en-US" sz="2800" i="1" dirty="0" smtClean="0">
                <a:solidFill>
                  <a:srgbClr val="FF0000"/>
                </a:solidFill>
              </a:rPr>
              <a:t>t</a:t>
            </a:r>
            <a:r>
              <a:rPr lang="en-US" sz="2800" baseline="-25000" dirty="0" smtClean="0">
                <a:solidFill>
                  <a:srgbClr val="FF0000"/>
                </a:solidFill>
              </a:rPr>
              <a:t>1</a:t>
            </a:r>
            <a:r>
              <a:rPr lang="en-US" sz="2800" dirty="0" smtClean="0">
                <a:solidFill>
                  <a:srgbClr val="FF0000"/>
                </a:solidFill>
                <a:sym typeface="Symbol"/>
              </a:rPr>
              <a:t>(0,1)</a:t>
            </a:r>
          </a:p>
          <a:p>
            <a:r>
              <a:rPr lang="hu-HU" sz="2800" i="1" dirty="0" smtClean="0">
                <a:solidFill>
                  <a:srgbClr val="00B050"/>
                </a:solidFill>
              </a:rPr>
              <a:t>x</a:t>
            </a:r>
            <a:r>
              <a:rPr lang="en-US" sz="2800" baseline="-25000" dirty="0" smtClean="0">
                <a:solidFill>
                  <a:srgbClr val="00B050"/>
                </a:solidFill>
              </a:rPr>
              <a:t>2</a:t>
            </a:r>
            <a:r>
              <a:rPr lang="hu-HU" sz="2800" dirty="0" smtClean="0">
                <a:solidFill>
                  <a:srgbClr val="00B050"/>
                </a:solidFill>
              </a:rPr>
              <a:t>(</a:t>
            </a:r>
            <a:r>
              <a:rPr lang="hu-HU" sz="2800" i="1" dirty="0" smtClean="0">
                <a:solidFill>
                  <a:srgbClr val="00B050"/>
                </a:solidFill>
              </a:rPr>
              <a:t>t</a:t>
            </a:r>
            <a:r>
              <a:rPr lang="en-US" sz="2800" baseline="-25000" dirty="0">
                <a:solidFill>
                  <a:srgbClr val="00B050"/>
                </a:solidFill>
              </a:rPr>
              <a:t>2</a:t>
            </a:r>
            <a:r>
              <a:rPr lang="hu-HU" sz="2800" dirty="0" smtClean="0">
                <a:solidFill>
                  <a:srgbClr val="00B050"/>
                </a:solidFill>
              </a:rPr>
              <a:t>)</a:t>
            </a:r>
            <a:r>
              <a:rPr lang="en-US" sz="2800" dirty="0">
                <a:solidFill>
                  <a:srgbClr val="00B050"/>
                </a:solidFill>
              </a:rPr>
              <a:t>=</a:t>
            </a:r>
            <a:r>
              <a:rPr lang="en-US" sz="2800" i="1" dirty="0" smtClean="0">
                <a:solidFill>
                  <a:srgbClr val="00B050"/>
                </a:solidFill>
              </a:rPr>
              <a:t>x</a:t>
            </a:r>
            <a:r>
              <a:rPr lang="en-US" sz="2800" baseline="-25000" dirty="0" smtClean="0">
                <a:solidFill>
                  <a:srgbClr val="00B050"/>
                </a:solidFill>
              </a:rPr>
              <a:t>21</a:t>
            </a:r>
            <a:r>
              <a:rPr lang="en-US" sz="2800" i="1" dirty="0" smtClean="0">
                <a:solidFill>
                  <a:srgbClr val="00B050"/>
                </a:solidFill>
              </a:rPr>
              <a:t>t</a:t>
            </a:r>
            <a:r>
              <a:rPr lang="en-US" sz="2800" baseline="-25000" dirty="0" smtClean="0">
                <a:solidFill>
                  <a:srgbClr val="00B050"/>
                </a:solidFill>
              </a:rPr>
              <a:t>2</a:t>
            </a:r>
            <a:r>
              <a:rPr lang="en-US" sz="2800" dirty="0" smtClean="0">
                <a:solidFill>
                  <a:srgbClr val="00B050"/>
                </a:solidFill>
              </a:rPr>
              <a:t>+</a:t>
            </a:r>
            <a:r>
              <a:rPr lang="en-US" sz="2800" i="1" dirty="0" smtClean="0">
                <a:solidFill>
                  <a:srgbClr val="00B050"/>
                </a:solidFill>
              </a:rPr>
              <a:t>x</a:t>
            </a:r>
            <a:r>
              <a:rPr lang="en-US" sz="2800" baseline="-25000" dirty="0" smtClean="0">
                <a:solidFill>
                  <a:srgbClr val="00B050"/>
                </a:solidFill>
              </a:rPr>
              <a:t>22</a:t>
            </a:r>
            <a:r>
              <a:rPr lang="en-US" sz="2800" dirty="0" smtClean="0">
                <a:solidFill>
                  <a:srgbClr val="00B050"/>
                </a:solidFill>
              </a:rPr>
              <a:t>(1-</a:t>
            </a:r>
            <a:r>
              <a:rPr lang="en-US" sz="2800" i="1" dirty="0" smtClean="0">
                <a:solidFill>
                  <a:srgbClr val="00B050"/>
                </a:solidFill>
              </a:rPr>
              <a:t>t</a:t>
            </a:r>
            <a:r>
              <a:rPr lang="en-US" sz="2800" baseline="-25000" dirty="0" smtClean="0">
                <a:solidFill>
                  <a:srgbClr val="00B050"/>
                </a:solidFill>
              </a:rPr>
              <a:t>2</a:t>
            </a:r>
            <a:r>
              <a:rPr lang="en-US" sz="2800" dirty="0" smtClean="0">
                <a:solidFill>
                  <a:srgbClr val="00B050"/>
                </a:solidFill>
              </a:rPr>
              <a:t>)</a:t>
            </a:r>
            <a:endParaRPr lang="en-US" sz="2800" dirty="0">
              <a:solidFill>
                <a:srgbClr val="00B050"/>
              </a:solidFill>
            </a:endParaRPr>
          </a:p>
          <a:p>
            <a:r>
              <a:rPr lang="en-US" sz="2800" i="1" dirty="0" smtClean="0">
                <a:solidFill>
                  <a:srgbClr val="00B050"/>
                </a:solidFill>
              </a:rPr>
              <a:t>y</a:t>
            </a:r>
            <a:r>
              <a:rPr lang="en-US" sz="2800" baseline="-25000" dirty="0" smtClean="0">
                <a:solidFill>
                  <a:srgbClr val="00B050"/>
                </a:solidFill>
              </a:rPr>
              <a:t>2</a:t>
            </a:r>
            <a:r>
              <a:rPr lang="hu-HU" sz="2800" dirty="0" smtClean="0">
                <a:solidFill>
                  <a:srgbClr val="00B050"/>
                </a:solidFill>
              </a:rPr>
              <a:t>(</a:t>
            </a:r>
            <a:r>
              <a:rPr lang="hu-HU" sz="2800" i="1" dirty="0" smtClean="0">
                <a:solidFill>
                  <a:srgbClr val="00B050"/>
                </a:solidFill>
              </a:rPr>
              <a:t>t</a:t>
            </a:r>
            <a:r>
              <a:rPr lang="en-US" sz="2800" baseline="-25000" dirty="0">
                <a:solidFill>
                  <a:srgbClr val="00B050"/>
                </a:solidFill>
              </a:rPr>
              <a:t>2</a:t>
            </a:r>
            <a:r>
              <a:rPr lang="hu-HU" sz="2800" dirty="0" smtClean="0">
                <a:solidFill>
                  <a:srgbClr val="00B050"/>
                </a:solidFill>
              </a:rPr>
              <a:t>)</a:t>
            </a:r>
            <a:r>
              <a:rPr lang="en-US" sz="2800" dirty="0">
                <a:solidFill>
                  <a:srgbClr val="00B050"/>
                </a:solidFill>
              </a:rPr>
              <a:t>=</a:t>
            </a:r>
            <a:r>
              <a:rPr lang="en-US" sz="2800" i="1" dirty="0" smtClean="0">
                <a:solidFill>
                  <a:srgbClr val="00B050"/>
                </a:solidFill>
              </a:rPr>
              <a:t>y</a:t>
            </a:r>
            <a:r>
              <a:rPr lang="en-US" sz="2800" baseline="-25000" dirty="0" smtClean="0">
                <a:solidFill>
                  <a:srgbClr val="00B050"/>
                </a:solidFill>
              </a:rPr>
              <a:t>21</a:t>
            </a:r>
            <a:r>
              <a:rPr lang="en-US" sz="2800" i="1" dirty="0" smtClean="0">
                <a:solidFill>
                  <a:srgbClr val="00B050"/>
                </a:solidFill>
              </a:rPr>
              <a:t>t</a:t>
            </a:r>
            <a:r>
              <a:rPr lang="en-US" sz="2800" baseline="-25000" dirty="0" smtClean="0">
                <a:solidFill>
                  <a:srgbClr val="00B050"/>
                </a:solidFill>
              </a:rPr>
              <a:t>2</a:t>
            </a:r>
            <a:r>
              <a:rPr lang="en-US" sz="2800" dirty="0" smtClean="0">
                <a:solidFill>
                  <a:srgbClr val="00B050"/>
                </a:solidFill>
              </a:rPr>
              <a:t>+</a:t>
            </a:r>
            <a:r>
              <a:rPr lang="en-US" sz="2800" i="1" dirty="0" smtClean="0">
                <a:solidFill>
                  <a:srgbClr val="00B050"/>
                </a:solidFill>
              </a:rPr>
              <a:t>y</a:t>
            </a:r>
            <a:r>
              <a:rPr lang="en-US" sz="2800" baseline="-25000" dirty="0" smtClean="0">
                <a:solidFill>
                  <a:srgbClr val="00B050"/>
                </a:solidFill>
              </a:rPr>
              <a:t>22</a:t>
            </a:r>
            <a:r>
              <a:rPr lang="en-US" sz="2800" dirty="0" smtClean="0">
                <a:solidFill>
                  <a:srgbClr val="00B050"/>
                </a:solidFill>
              </a:rPr>
              <a:t>(1-</a:t>
            </a:r>
            <a:r>
              <a:rPr lang="en-US" sz="2800" i="1" dirty="0" smtClean="0">
                <a:solidFill>
                  <a:srgbClr val="00B050"/>
                </a:solidFill>
              </a:rPr>
              <a:t>t</a:t>
            </a:r>
            <a:r>
              <a:rPr lang="en-US" sz="2800" baseline="-25000" dirty="0" smtClean="0">
                <a:solidFill>
                  <a:srgbClr val="00B050"/>
                </a:solidFill>
              </a:rPr>
              <a:t>2</a:t>
            </a:r>
            <a:r>
              <a:rPr lang="en-US" sz="2800" dirty="0" smtClean="0">
                <a:solidFill>
                  <a:srgbClr val="00B050"/>
                </a:solidFill>
              </a:rPr>
              <a:t>), </a:t>
            </a:r>
            <a:r>
              <a:rPr lang="en-US" sz="2800" i="1" dirty="0" smtClean="0">
                <a:solidFill>
                  <a:srgbClr val="00B050"/>
                </a:solidFill>
              </a:rPr>
              <a:t>t</a:t>
            </a:r>
            <a:r>
              <a:rPr lang="en-US" sz="2800" baseline="-25000" dirty="0" smtClean="0">
                <a:solidFill>
                  <a:srgbClr val="00B050"/>
                </a:solidFill>
              </a:rPr>
              <a:t>2</a:t>
            </a:r>
            <a:r>
              <a:rPr lang="en-US" sz="2800" dirty="0" smtClean="0">
                <a:solidFill>
                  <a:srgbClr val="00B050"/>
                </a:solidFill>
                <a:sym typeface="Symbol"/>
              </a:rPr>
              <a:t></a:t>
            </a:r>
            <a:r>
              <a:rPr lang="en-US" sz="2800" dirty="0">
                <a:solidFill>
                  <a:srgbClr val="00B050"/>
                </a:solidFill>
                <a:sym typeface="Symbol"/>
              </a:rPr>
              <a:t>(0,1</a:t>
            </a:r>
            <a:r>
              <a:rPr lang="en-US" sz="2800" dirty="0" smtClean="0">
                <a:solidFill>
                  <a:srgbClr val="00B050"/>
                </a:solidFill>
                <a:sym typeface="Symbol"/>
              </a:rPr>
              <a:t>)</a:t>
            </a:r>
          </a:p>
          <a:p>
            <a:r>
              <a:rPr lang="hu-HU" sz="2800" i="1" dirty="0">
                <a:solidFill>
                  <a:srgbClr val="FF0000"/>
                </a:solidFill>
              </a:rPr>
              <a:t>x</a:t>
            </a:r>
            <a:r>
              <a:rPr lang="hu-HU" sz="2800" baseline="-25000" dirty="0">
                <a:solidFill>
                  <a:srgbClr val="FF0000"/>
                </a:solidFill>
              </a:rPr>
              <a:t>1</a:t>
            </a:r>
            <a:r>
              <a:rPr lang="hu-HU" sz="2800" dirty="0">
                <a:solidFill>
                  <a:srgbClr val="FF0000"/>
                </a:solidFill>
              </a:rPr>
              <a:t>(</a:t>
            </a:r>
            <a:r>
              <a:rPr lang="hu-HU" sz="2800" i="1" dirty="0">
                <a:solidFill>
                  <a:srgbClr val="FF0000"/>
                </a:solidFill>
              </a:rPr>
              <a:t>t</a:t>
            </a:r>
            <a:r>
              <a:rPr lang="en-US" sz="2800" baseline="-25000" dirty="0">
                <a:solidFill>
                  <a:srgbClr val="FF0000"/>
                </a:solidFill>
              </a:rPr>
              <a:t>1</a:t>
            </a:r>
            <a:r>
              <a:rPr lang="hu-HU" sz="2800" dirty="0">
                <a:solidFill>
                  <a:srgbClr val="FF0000"/>
                </a:solidFill>
              </a:rPr>
              <a:t>)</a:t>
            </a:r>
            <a:r>
              <a:rPr lang="en-US" sz="2800" dirty="0" smtClean="0"/>
              <a:t>=</a:t>
            </a:r>
            <a:r>
              <a:rPr lang="hu-HU" sz="2800" i="1" dirty="0"/>
              <a:t> </a:t>
            </a:r>
            <a:r>
              <a:rPr lang="hu-HU" sz="2800" i="1" dirty="0">
                <a:solidFill>
                  <a:srgbClr val="00B050"/>
                </a:solidFill>
              </a:rPr>
              <a:t>x</a:t>
            </a:r>
            <a:r>
              <a:rPr lang="en-US" sz="2800" baseline="-25000" dirty="0">
                <a:solidFill>
                  <a:srgbClr val="00B050"/>
                </a:solidFill>
              </a:rPr>
              <a:t>2</a:t>
            </a:r>
            <a:r>
              <a:rPr lang="hu-HU" sz="2800" dirty="0">
                <a:solidFill>
                  <a:srgbClr val="00B050"/>
                </a:solidFill>
              </a:rPr>
              <a:t>(</a:t>
            </a:r>
            <a:r>
              <a:rPr lang="hu-HU" sz="2800" i="1" dirty="0">
                <a:solidFill>
                  <a:srgbClr val="00B050"/>
                </a:solidFill>
              </a:rPr>
              <a:t>t</a:t>
            </a:r>
            <a:r>
              <a:rPr lang="en-US" sz="2800" baseline="-25000" dirty="0">
                <a:solidFill>
                  <a:srgbClr val="00B050"/>
                </a:solidFill>
              </a:rPr>
              <a:t>2</a:t>
            </a:r>
            <a:r>
              <a:rPr lang="hu-HU" sz="2800" dirty="0" smtClean="0">
                <a:solidFill>
                  <a:srgbClr val="00B050"/>
                </a:solidFill>
              </a:rPr>
              <a:t>)</a:t>
            </a:r>
            <a:endParaRPr lang="en-US" sz="2800" dirty="0" smtClean="0">
              <a:solidFill>
                <a:srgbClr val="00B050"/>
              </a:solidFill>
            </a:endParaRPr>
          </a:p>
          <a:p>
            <a:r>
              <a:rPr lang="en-US" sz="2800" i="1" dirty="0">
                <a:solidFill>
                  <a:srgbClr val="FF0000"/>
                </a:solidFill>
              </a:rPr>
              <a:t>y</a:t>
            </a:r>
            <a:r>
              <a:rPr lang="hu-HU" sz="2800" baseline="-25000" dirty="0">
                <a:solidFill>
                  <a:srgbClr val="FF0000"/>
                </a:solidFill>
              </a:rPr>
              <a:t>1</a:t>
            </a:r>
            <a:r>
              <a:rPr lang="hu-HU" sz="2800" dirty="0">
                <a:solidFill>
                  <a:srgbClr val="FF0000"/>
                </a:solidFill>
              </a:rPr>
              <a:t>(</a:t>
            </a:r>
            <a:r>
              <a:rPr lang="hu-HU" sz="2800" i="1" dirty="0">
                <a:solidFill>
                  <a:srgbClr val="FF0000"/>
                </a:solidFill>
              </a:rPr>
              <a:t>t</a:t>
            </a:r>
            <a:r>
              <a:rPr lang="en-US" sz="2800" baseline="-25000" dirty="0">
                <a:solidFill>
                  <a:srgbClr val="FF0000"/>
                </a:solidFill>
              </a:rPr>
              <a:t>1</a:t>
            </a:r>
            <a:r>
              <a:rPr lang="hu-HU" sz="2800" dirty="0">
                <a:solidFill>
                  <a:srgbClr val="FF0000"/>
                </a:solidFill>
              </a:rPr>
              <a:t>)</a:t>
            </a:r>
            <a:r>
              <a:rPr lang="en-US" sz="2800" dirty="0" smtClean="0"/>
              <a:t>=</a:t>
            </a:r>
            <a:r>
              <a:rPr lang="en-US" sz="2800" i="1" dirty="0"/>
              <a:t> </a:t>
            </a:r>
            <a:r>
              <a:rPr lang="en-US" sz="2800" i="1" dirty="0">
                <a:solidFill>
                  <a:srgbClr val="00B050"/>
                </a:solidFill>
              </a:rPr>
              <a:t>y</a:t>
            </a:r>
            <a:r>
              <a:rPr lang="en-US" sz="2800" baseline="-25000" dirty="0">
                <a:solidFill>
                  <a:srgbClr val="00B050"/>
                </a:solidFill>
              </a:rPr>
              <a:t>2</a:t>
            </a:r>
            <a:r>
              <a:rPr lang="hu-HU" sz="2800" dirty="0">
                <a:solidFill>
                  <a:srgbClr val="00B050"/>
                </a:solidFill>
              </a:rPr>
              <a:t>(</a:t>
            </a:r>
            <a:r>
              <a:rPr lang="hu-HU" sz="2800" i="1" dirty="0">
                <a:solidFill>
                  <a:srgbClr val="00B050"/>
                </a:solidFill>
              </a:rPr>
              <a:t>t</a:t>
            </a:r>
            <a:r>
              <a:rPr lang="en-US" sz="2800" baseline="-25000" dirty="0">
                <a:solidFill>
                  <a:srgbClr val="00B050"/>
                </a:solidFill>
              </a:rPr>
              <a:t>2</a:t>
            </a:r>
            <a:r>
              <a:rPr lang="hu-HU" sz="2800" dirty="0" smtClean="0">
                <a:solidFill>
                  <a:srgbClr val="00B050"/>
                </a:solidFill>
              </a:rPr>
              <a:t>)</a:t>
            </a:r>
            <a:endParaRPr lang="en-US" sz="2800" dirty="0">
              <a:solidFill>
                <a:srgbClr val="00B050"/>
              </a:solidFill>
            </a:endParaRPr>
          </a:p>
        </p:txBody>
      </p:sp>
      <p:cxnSp>
        <p:nvCxnSpPr>
          <p:cNvPr id="7" name="Egyenes összekötő 6"/>
          <p:cNvCxnSpPr/>
          <p:nvPr/>
        </p:nvCxnSpPr>
        <p:spPr>
          <a:xfrm>
            <a:off x="4416169" y="3954818"/>
            <a:ext cx="44502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Egyenes összekötő 24"/>
          <p:cNvCxnSpPr/>
          <p:nvPr/>
        </p:nvCxnSpPr>
        <p:spPr>
          <a:xfrm>
            <a:off x="4450585" y="4844618"/>
            <a:ext cx="44502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Egyenes összekötő 25"/>
          <p:cNvCxnSpPr/>
          <p:nvPr/>
        </p:nvCxnSpPr>
        <p:spPr>
          <a:xfrm>
            <a:off x="4485001" y="5675426"/>
            <a:ext cx="44502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églalap 7"/>
          <p:cNvSpPr/>
          <p:nvPr/>
        </p:nvSpPr>
        <p:spPr>
          <a:xfrm>
            <a:off x="6916080" y="5826756"/>
            <a:ext cx="1997663" cy="523220"/>
          </a:xfrm>
          <a:prstGeom prst="rect">
            <a:avLst/>
          </a:prstGeom>
        </p:spPr>
        <p:txBody>
          <a:bodyPr wrap="none">
            <a:spAutoFit/>
          </a:bodyPr>
          <a:lstStyle/>
          <a:p>
            <a:r>
              <a:rPr lang="en-US" sz="2800" dirty="0" smtClean="0"/>
              <a:t>?</a:t>
            </a:r>
            <a:r>
              <a:rPr lang="en-US" sz="2800" i="1" dirty="0" smtClean="0"/>
              <a:t> t</a:t>
            </a:r>
            <a:r>
              <a:rPr lang="en-US" sz="2800" baseline="-25000" dirty="0" smtClean="0"/>
              <a:t>1</a:t>
            </a:r>
            <a:r>
              <a:rPr lang="en-US" sz="2800" i="1" dirty="0" smtClean="0"/>
              <a:t>,t</a:t>
            </a:r>
            <a:r>
              <a:rPr lang="en-US" sz="2800" baseline="-25000" dirty="0" smtClean="0"/>
              <a:t>2</a:t>
            </a:r>
            <a:r>
              <a:rPr lang="en-US" sz="2800" dirty="0" smtClean="0">
                <a:sym typeface="Symbol"/>
              </a:rPr>
              <a:t></a:t>
            </a:r>
            <a:r>
              <a:rPr lang="en-US" sz="2800" i="1" dirty="0" smtClean="0"/>
              <a:t> </a:t>
            </a:r>
            <a:r>
              <a:rPr lang="en-US" sz="2800" dirty="0" smtClean="0">
                <a:sym typeface="Symbol"/>
              </a:rPr>
              <a:t>(0,1</a:t>
            </a:r>
            <a:r>
              <a:rPr lang="en-US" sz="2800" dirty="0">
                <a:sym typeface="Symbol"/>
              </a:rPr>
              <a:t>)</a:t>
            </a:r>
          </a:p>
        </p:txBody>
      </p:sp>
      <p:cxnSp>
        <p:nvCxnSpPr>
          <p:cNvPr id="33" name="Egyenes összekötő 32"/>
          <p:cNvCxnSpPr>
            <a:cxnSpLocks noChangeShapeType="1"/>
          </p:cNvCxnSpPr>
          <p:nvPr/>
        </p:nvCxnSpPr>
        <p:spPr bwMode="auto">
          <a:xfrm>
            <a:off x="3101890" y="1955631"/>
            <a:ext cx="5024471" cy="79810"/>
          </a:xfrm>
          <a:prstGeom prst="line">
            <a:avLst/>
          </a:prstGeom>
          <a:noFill/>
          <a:ln w="38100" algn="ctr">
            <a:solidFill>
              <a:schemeClr val="tx1"/>
            </a:solidFill>
            <a:round/>
            <a:headEnd/>
            <a:tailEnd type="stealth" w="lg" len="lg"/>
          </a:ln>
          <a:extLst>
            <a:ext uri="{909E8E84-426E-40DD-AFC4-6F175D3DCCD1}">
              <a14:hiddenFill xmlns:a14="http://schemas.microsoft.com/office/drawing/2010/main">
                <a:noFill/>
              </a14:hiddenFill>
            </a:ext>
          </a:extLst>
        </p:spPr>
      </p:cxnSp>
      <p:sp>
        <p:nvSpPr>
          <p:cNvPr id="35" name="Téglalap 34"/>
          <p:cNvSpPr/>
          <p:nvPr/>
        </p:nvSpPr>
        <p:spPr>
          <a:xfrm>
            <a:off x="3143959" y="6119143"/>
            <a:ext cx="1160061" cy="461665"/>
          </a:xfrm>
          <a:prstGeom prst="rect">
            <a:avLst/>
          </a:prstGeom>
        </p:spPr>
        <p:txBody>
          <a:bodyPr wrap="none">
            <a:spAutoFit/>
          </a:bodyPr>
          <a:lstStyle/>
          <a:p>
            <a:r>
              <a:rPr lang="en-US" b="1" dirty="0" smtClean="0">
                <a:solidFill>
                  <a:srgbClr val="FF0000"/>
                </a:solidFill>
              </a:rPr>
              <a:t>(</a:t>
            </a:r>
            <a:r>
              <a:rPr lang="en-US" b="1" i="1" dirty="0" smtClean="0">
                <a:solidFill>
                  <a:srgbClr val="FF0000"/>
                </a:solidFill>
              </a:rPr>
              <a:t>x</a:t>
            </a:r>
            <a:r>
              <a:rPr lang="en-US" b="1" baseline="-25000" dirty="0" smtClean="0">
                <a:solidFill>
                  <a:srgbClr val="FF0000"/>
                </a:solidFill>
              </a:rPr>
              <a:t>11, </a:t>
            </a:r>
            <a:r>
              <a:rPr lang="en-US" b="1" i="1" dirty="0" smtClean="0">
                <a:solidFill>
                  <a:srgbClr val="FF0000"/>
                </a:solidFill>
              </a:rPr>
              <a:t>y</a:t>
            </a:r>
            <a:r>
              <a:rPr lang="en-US" b="1" baseline="-25000" dirty="0" smtClean="0">
                <a:solidFill>
                  <a:srgbClr val="FF0000"/>
                </a:solidFill>
              </a:rPr>
              <a:t>11</a:t>
            </a:r>
            <a:r>
              <a:rPr lang="en-US" b="1" dirty="0" smtClean="0">
                <a:solidFill>
                  <a:srgbClr val="FF0000"/>
                </a:solidFill>
              </a:rPr>
              <a:t>)</a:t>
            </a:r>
            <a:endParaRPr lang="en-US" b="1" dirty="0">
              <a:solidFill>
                <a:srgbClr val="FF0000"/>
              </a:solidFill>
            </a:endParaRPr>
          </a:p>
        </p:txBody>
      </p:sp>
      <p:sp>
        <p:nvSpPr>
          <p:cNvPr id="36" name="Téglalap 35"/>
          <p:cNvSpPr/>
          <p:nvPr/>
        </p:nvSpPr>
        <p:spPr>
          <a:xfrm>
            <a:off x="3093159" y="3441413"/>
            <a:ext cx="1181606" cy="461665"/>
          </a:xfrm>
          <a:prstGeom prst="rect">
            <a:avLst/>
          </a:prstGeom>
        </p:spPr>
        <p:txBody>
          <a:bodyPr wrap="none">
            <a:spAutoFit/>
          </a:bodyPr>
          <a:lstStyle/>
          <a:p>
            <a:r>
              <a:rPr lang="en-US" b="1" dirty="0" smtClean="0">
                <a:solidFill>
                  <a:srgbClr val="FF0000"/>
                </a:solidFill>
              </a:rPr>
              <a:t>(</a:t>
            </a:r>
            <a:r>
              <a:rPr lang="en-US" b="1" i="1" dirty="0" smtClean="0">
                <a:solidFill>
                  <a:srgbClr val="FF0000"/>
                </a:solidFill>
              </a:rPr>
              <a:t>x</a:t>
            </a:r>
            <a:r>
              <a:rPr lang="en-US" b="1" baseline="-25000" dirty="0" smtClean="0">
                <a:solidFill>
                  <a:srgbClr val="FF0000"/>
                </a:solidFill>
              </a:rPr>
              <a:t>12, </a:t>
            </a:r>
            <a:r>
              <a:rPr lang="en-US" b="1" i="1" dirty="0" smtClean="0">
                <a:solidFill>
                  <a:srgbClr val="FF0000"/>
                </a:solidFill>
              </a:rPr>
              <a:t>y</a:t>
            </a:r>
            <a:r>
              <a:rPr lang="en-US" b="1" baseline="-25000" dirty="0" smtClean="0">
                <a:solidFill>
                  <a:srgbClr val="FF0000"/>
                </a:solidFill>
              </a:rPr>
              <a:t>12</a:t>
            </a:r>
            <a:r>
              <a:rPr lang="en-US" b="1" dirty="0" smtClean="0">
                <a:solidFill>
                  <a:srgbClr val="FF0000"/>
                </a:solidFill>
              </a:rPr>
              <a:t>)</a:t>
            </a:r>
            <a:endParaRPr lang="en-US" b="1" dirty="0">
              <a:solidFill>
                <a:srgbClr val="FF0000"/>
              </a:solidFill>
            </a:endParaRPr>
          </a:p>
        </p:txBody>
      </p:sp>
      <p:sp>
        <p:nvSpPr>
          <p:cNvPr id="37" name="Téglalap 36"/>
          <p:cNvSpPr/>
          <p:nvPr/>
        </p:nvSpPr>
        <p:spPr>
          <a:xfrm>
            <a:off x="1660048" y="5826756"/>
            <a:ext cx="1181606" cy="461665"/>
          </a:xfrm>
          <a:prstGeom prst="rect">
            <a:avLst/>
          </a:prstGeom>
        </p:spPr>
        <p:txBody>
          <a:bodyPr wrap="none">
            <a:spAutoFit/>
          </a:bodyPr>
          <a:lstStyle/>
          <a:p>
            <a:r>
              <a:rPr lang="en-US" b="1" dirty="0" smtClean="0">
                <a:solidFill>
                  <a:srgbClr val="00B050"/>
                </a:solidFill>
              </a:rPr>
              <a:t>(</a:t>
            </a:r>
            <a:r>
              <a:rPr lang="en-US" b="1" i="1" dirty="0" smtClean="0">
                <a:solidFill>
                  <a:srgbClr val="00B050"/>
                </a:solidFill>
              </a:rPr>
              <a:t>x</a:t>
            </a:r>
            <a:r>
              <a:rPr lang="en-US" b="1" baseline="-25000" dirty="0" smtClean="0">
                <a:solidFill>
                  <a:srgbClr val="00B050"/>
                </a:solidFill>
              </a:rPr>
              <a:t>21, </a:t>
            </a:r>
            <a:r>
              <a:rPr lang="en-US" b="1" i="1" dirty="0" smtClean="0">
                <a:solidFill>
                  <a:srgbClr val="00B050"/>
                </a:solidFill>
              </a:rPr>
              <a:t>y</a:t>
            </a:r>
            <a:r>
              <a:rPr lang="en-US" b="1" baseline="-25000" dirty="0" smtClean="0">
                <a:solidFill>
                  <a:srgbClr val="00B050"/>
                </a:solidFill>
              </a:rPr>
              <a:t>21</a:t>
            </a:r>
            <a:r>
              <a:rPr lang="en-US" b="1" dirty="0" smtClean="0">
                <a:solidFill>
                  <a:srgbClr val="00B050"/>
                </a:solidFill>
              </a:rPr>
              <a:t>)</a:t>
            </a:r>
            <a:endParaRPr lang="en-US" b="1" dirty="0">
              <a:solidFill>
                <a:srgbClr val="00B050"/>
              </a:solidFill>
            </a:endParaRPr>
          </a:p>
        </p:txBody>
      </p:sp>
      <p:sp>
        <p:nvSpPr>
          <p:cNvPr id="38" name="Téglalap 37"/>
          <p:cNvSpPr/>
          <p:nvPr/>
        </p:nvSpPr>
        <p:spPr>
          <a:xfrm>
            <a:off x="4425" y="2117107"/>
            <a:ext cx="1181606" cy="461665"/>
          </a:xfrm>
          <a:prstGeom prst="rect">
            <a:avLst/>
          </a:prstGeom>
        </p:spPr>
        <p:txBody>
          <a:bodyPr wrap="none">
            <a:spAutoFit/>
          </a:bodyPr>
          <a:lstStyle/>
          <a:p>
            <a:r>
              <a:rPr lang="en-US" b="1" dirty="0" smtClean="0">
                <a:solidFill>
                  <a:srgbClr val="00B050"/>
                </a:solidFill>
              </a:rPr>
              <a:t>(</a:t>
            </a:r>
            <a:r>
              <a:rPr lang="en-US" b="1" i="1" dirty="0" smtClean="0">
                <a:solidFill>
                  <a:srgbClr val="00B050"/>
                </a:solidFill>
              </a:rPr>
              <a:t>x</a:t>
            </a:r>
            <a:r>
              <a:rPr lang="en-US" b="1" baseline="-25000" dirty="0" smtClean="0">
                <a:solidFill>
                  <a:srgbClr val="00B050"/>
                </a:solidFill>
              </a:rPr>
              <a:t>22, </a:t>
            </a:r>
            <a:r>
              <a:rPr lang="en-US" b="1" i="1" dirty="0" smtClean="0">
                <a:solidFill>
                  <a:srgbClr val="00B050"/>
                </a:solidFill>
              </a:rPr>
              <a:t>y</a:t>
            </a:r>
            <a:r>
              <a:rPr lang="en-US" b="1" baseline="-25000" dirty="0" smtClean="0">
                <a:solidFill>
                  <a:srgbClr val="00B050"/>
                </a:solidFill>
              </a:rPr>
              <a:t>22</a:t>
            </a:r>
            <a:r>
              <a:rPr lang="en-US" b="1" dirty="0" smtClean="0">
                <a:solidFill>
                  <a:srgbClr val="00B050"/>
                </a:solidFill>
              </a:rPr>
              <a:t>)</a:t>
            </a:r>
            <a:endParaRPr lang="en-US" b="1" dirty="0">
              <a:solidFill>
                <a:srgbClr val="00B050"/>
              </a:solidFill>
            </a:endParaRPr>
          </a:p>
        </p:txBody>
      </p:sp>
      <p:cxnSp>
        <p:nvCxnSpPr>
          <p:cNvPr id="39" name="Egyenes összekötő 38"/>
          <p:cNvCxnSpPr>
            <a:cxnSpLocks noChangeShapeType="1"/>
            <a:stCxn id="22" idx="1"/>
            <a:endCxn id="22" idx="0"/>
          </p:cNvCxnSpPr>
          <p:nvPr/>
        </p:nvCxnSpPr>
        <p:spPr bwMode="auto">
          <a:xfrm>
            <a:off x="668253" y="1557338"/>
            <a:ext cx="2439489" cy="4823579"/>
          </a:xfrm>
          <a:prstGeom prst="line">
            <a:avLst/>
          </a:prstGeom>
          <a:noFill/>
          <a:ln w="38100" algn="ctr">
            <a:solidFill>
              <a:srgbClr val="00B050"/>
            </a:solidFill>
            <a:round/>
            <a:headEnd/>
            <a:tailEnd/>
          </a:ln>
          <a:extLst>
            <a:ext uri="{909E8E84-426E-40DD-AFC4-6F175D3DCCD1}">
              <a14:hiddenFill xmlns:a14="http://schemas.microsoft.com/office/drawing/2010/main">
                <a:noFill/>
              </a14:hiddenFill>
            </a:ext>
          </a:extLst>
        </p:spPr>
      </p:cxnSp>
      <p:sp>
        <p:nvSpPr>
          <p:cNvPr id="30" name="Ellipszis 29"/>
          <p:cNvSpPr>
            <a:spLocks noChangeArrowheads="1"/>
          </p:cNvSpPr>
          <p:nvPr/>
        </p:nvSpPr>
        <p:spPr bwMode="auto">
          <a:xfrm>
            <a:off x="595228" y="1412875"/>
            <a:ext cx="325437" cy="395288"/>
          </a:xfrm>
          <a:prstGeom prst="ellipse">
            <a:avLst/>
          </a:prstGeom>
          <a:solidFill>
            <a:schemeClr val="accent2"/>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19" name="Ellipszis 18"/>
          <p:cNvSpPr>
            <a:spLocks noChangeArrowheads="1"/>
          </p:cNvSpPr>
          <p:nvPr/>
        </p:nvSpPr>
        <p:spPr bwMode="auto">
          <a:xfrm>
            <a:off x="560303" y="1341438"/>
            <a:ext cx="323850" cy="395287"/>
          </a:xfrm>
          <a:prstGeom prst="ellipse">
            <a:avLst/>
          </a:prstGeom>
          <a:solidFill>
            <a:schemeClr val="accent2"/>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35"/>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36"/>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37"/>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3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9"/>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5"/>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33"/>
                                        </p:tgtEl>
                                        <p:attrNameLst>
                                          <p:attrName>style.visibility</p:attrName>
                                        </p:attrNameLst>
                                      </p:cBhvr>
                                      <p:to>
                                        <p:strVal val="hidden"/>
                                      </p:to>
                                    </p:set>
                                  </p:childTnLst>
                                </p:cTn>
                              </p:par>
                            </p:childTnLst>
                          </p:cTn>
                        </p:par>
                        <p:par>
                          <p:cTn id="53" fill="hold">
                            <p:stCondLst>
                              <p:cond delay="0"/>
                            </p:stCondLst>
                            <p:childTnLst>
                              <p:par>
                                <p:cTn id="54" presetID="1" presetClass="exit" presetSubtype="0" fill="hold" grpId="1" nodeType="afterEffect">
                                  <p:stCondLst>
                                    <p:cond delay="0"/>
                                  </p:stCondLst>
                                  <p:childTnLst>
                                    <p:set>
                                      <p:cBhvr>
                                        <p:cTn id="55" dur="1" fill="hold">
                                          <p:stCondLst>
                                            <p:cond delay="0"/>
                                          </p:stCondLst>
                                        </p:cTn>
                                        <p:tgtEl>
                                          <p:spTgt spid="20"/>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21"/>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xit" presetSubtype="0" fill="hold" grpId="1" nodeType="clickEffect">
                                  <p:stCondLst>
                                    <p:cond delay="0"/>
                                  </p:stCondLst>
                                  <p:childTnLst>
                                    <p:set>
                                      <p:cBhvr>
                                        <p:cTn id="67" dur="1" fill="hold">
                                          <p:stCondLst>
                                            <p:cond delay="0"/>
                                          </p:stCondLst>
                                        </p:cTn>
                                        <p:tgtEl>
                                          <p:spTgt spid="23"/>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24"/>
                                        </p:tgtEl>
                                        <p:attrNameLst>
                                          <p:attrName>style.visibility</p:attrName>
                                        </p:attrNameLst>
                                      </p:cBhvr>
                                      <p:to>
                                        <p:strVal val="hidden"/>
                                      </p:to>
                                    </p:set>
                                  </p:childTnLst>
                                </p:cTn>
                              </p:par>
                              <p:par>
                                <p:cTn id="70" presetID="1" presetClass="exit" presetSubtype="0" fill="hold" grpId="0" nodeType="withEffect">
                                  <p:stCondLst>
                                    <p:cond delay="0"/>
                                  </p:stCondLst>
                                  <p:childTnLst>
                                    <p:set>
                                      <p:cBhvr>
                                        <p:cTn id="71" dur="1" fill="hold">
                                          <p:stCondLst>
                                            <p:cond delay="0"/>
                                          </p:stCondLst>
                                        </p:cTn>
                                        <p:tgtEl>
                                          <p:spTgt spid="4"/>
                                        </p:tgtEl>
                                        <p:attrNameLst>
                                          <p:attrName>style.visibility</p:attrName>
                                        </p:attrNameLst>
                                      </p:cBhvr>
                                      <p:to>
                                        <p:strVal val="hidden"/>
                                      </p:to>
                                    </p:set>
                                  </p:childTnLst>
                                </p:cTn>
                              </p:par>
                              <p:par>
                                <p:cTn id="72" presetID="1" presetClass="entr" presetSubtype="0"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childTnLst>
                                </p:cTn>
                              </p:par>
                              <p:par>
                                <p:cTn id="74" presetID="1" presetClass="exit" presetSubtype="0" fill="hold" grpId="0" nodeType="withEffect">
                                  <p:stCondLst>
                                    <p:cond delay="0"/>
                                  </p:stCondLst>
                                  <p:childTnLst>
                                    <p:set>
                                      <p:cBhvr>
                                        <p:cTn id="75" dur="1" fill="hold">
                                          <p:stCondLst>
                                            <p:cond delay="0"/>
                                          </p:stCondLst>
                                        </p:cTn>
                                        <p:tgtEl>
                                          <p:spTgt spid="16"/>
                                        </p:tgtEl>
                                        <p:attrNameLst>
                                          <p:attrName>style.visibility</p:attrName>
                                        </p:attrNameLst>
                                      </p:cBhvr>
                                      <p:to>
                                        <p:strVal val="hidden"/>
                                      </p:to>
                                    </p:set>
                                  </p:childTnLst>
                                </p:cTn>
                              </p:par>
                              <p:par>
                                <p:cTn id="76" presetID="1" presetClass="exit" presetSubtype="0" fill="hold" grpId="0" nodeType="withEffect">
                                  <p:stCondLst>
                                    <p:cond delay="0"/>
                                  </p:stCondLst>
                                  <p:childTnLst>
                                    <p:set>
                                      <p:cBhvr>
                                        <p:cTn id="77" dur="1" fill="hold">
                                          <p:stCondLst>
                                            <p:cond delay="0"/>
                                          </p:stCondLst>
                                        </p:cTn>
                                        <p:tgtEl>
                                          <p:spTgt spid="17"/>
                                        </p:tgtEl>
                                        <p:attrNameLst>
                                          <p:attrName>style.visibility</p:attrName>
                                        </p:attrNameLst>
                                      </p:cBhvr>
                                      <p:to>
                                        <p:strVal val="hidden"/>
                                      </p:to>
                                    </p:set>
                                  </p:childTnLst>
                                </p:cTn>
                              </p:par>
                              <p:par>
                                <p:cTn id="78" presetID="1" presetClass="entr" presetSubtype="0" fill="hold" grpId="0" nodeType="withEffect">
                                  <p:stCondLst>
                                    <p:cond delay="0"/>
                                  </p:stCondLst>
                                  <p:childTnLst>
                                    <p:set>
                                      <p:cBhvr>
                                        <p:cTn id="79" dur="1" fill="hold">
                                          <p:stCondLst>
                                            <p:cond delay="0"/>
                                          </p:stCondLst>
                                        </p:cTn>
                                        <p:tgtEl>
                                          <p:spTgt spid="28"/>
                                        </p:tgtEl>
                                        <p:attrNameLst>
                                          <p:attrName>style.visibility</p:attrName>
                                        </p:attrNameLst>
                                      </p:cBhvr>
                                      <p:to>
                                        <p:strVal val="visible"/>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30"/>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29"/>
                                        </p:tgtEl>
                                        <p:attrNameLst>
                                          <p:attrName>style.visibility</p:attrName>
                                        </p:attrNameLst>
                                      </p:cBhvr>
                                      <p:to>
                                        <p:strVal val="visible"/>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1" presetClass="exit" presetSubtype="0" fill="hold" grpId="1" nodeType="clickEffect">
                                  <p:stCondLst>
                                    <p:cond delay="0"/>
                                  </p:stCondLst>
                                  <p:childTnLst>
                                    <p:set>
                                      <p:cBhvr>
                                        <p:cTn id="89" dur="1" fill="hold">
                                          <p:stCondLst>
                                            <p:cond delay="0"/>
                                          </p:stCondLst>
                                        </p:cTn>
                                        <p:tgtEl>
                                          <p:spTgt spid="30"/>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29"/>
                                        </p:tgtEl>
                                        <p:attrNameLst>
                                          <p:attrName>style.visibility</p:attrName>
                                        </p:attrNameLst>
                                      </p:cBhvr>
                                      <p:to>
                                        <p:strVal val="hidden"/>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32"/>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31"/>
                                        </p:tgtEl>
                                        <p:attrNameLst>
                                          <p:attrName>style.visibility</p:attrName>
                                        </p:attrNameLst>
                                      </p:cBhvr>
                                      <p:to>
                                        <p:strVal val="visible"/>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1" presetClass="exit" presetSubtype="0" fill="hold" grpId="1" nodeType="clickEffect">
                                  <p:stCondLst>
                                    <p:cond delay="0"/>
                                  </p:stCondLst>
                                  <p:childTnLst>
                                    <p:set>
                                      <p:cBhvr>
                                        <p:cTn id="101" dur="1" fill="hold">
                                          <p:stCondLst>
                                            <p:cond delay="0"/>
                                          </p:stCondLst>
                                        </p:cTn>
                                        <p:tgtEl>
                                          <p:spTgt spid="32"/>
                                        </p:tgtEl>
                                        <p:attrNameLst>
                                          <p:attrName>style.visibility</p:attrName>
                                        </p:attrNameLst>
                                      </p:cBhvr>
                                      <p:to>
                                        <p:strVal val="hidden"/>
                                      </p:to>
                                    </p:set>
                                  </p:childTnLst>
                                </p:cTn>
                              </p:par>
                              <p:par>
                                <p:cTn id="102" presetID="1" presetClass="exit" presetSubtype="0" fill="hold" nodeType="withEffect">
                                  <p:stCondLst>
                                    <p:cond delay="0"/>
                                  </p:stCondLst>
                                  <p:childTnLst>
                                    <p:set>
                                      <p:cBhvr>
                                        <p:cTn id="103" dur="1" fill="hold">
                                          <p:stCondLst>
                                            <p:cond delay="0"/>
                                          </p:stCondLst>
                                        </p:cTn>
                                        <p:tgtEl>
                                          <p:spTgt spid="31"/>
                                        </p:tgtEl>
                                        <p:attrNameLst>
                                          <p:attrName>style.visibility</p:attrName>
                                        </p:attrNameLst>
                                      </p:cBhvr>
                                      <p:to>
                                        <p:strVal val="hidden"/>
                                      </p:to>
                                    </p:set>
                                  </p:childTnLst>
                                </p:cTn>
                              </p:par>
                              <p:par>
                                <p:cTn id="104" presetID="1" presetClass="exit" presetSubtype="0" fill="hold" grpId="1" nodeType="withEffect">
                                  <p:stCondLst>
                                    <p:cond delay="0"/>
                                  </p:stCondLst>
                                  <p:childTnLst>
                                    <p:set>
                                      <p:cBhvr>
                                        <p:cTn id="105" dur="1" fill="hold">
                                          <p:stCondLst>
                                            <p:cond delay="0"/>
                                          </p:stCondLst>
                                        </p:cTn>
                                        <p:tgtEl>
                                          <p:spTgt spid="27"/>
                                        </p:tgtEl>
                                        <p:attrNameLst>
                                          <p:attrName>style.visibility</p:attrName>
                                        </p:attrNameLst>
                                      </p:cBhvr>
                                      <p:to>
                                        <p:strVal val="hidden"/>
                                      </p:to>
                                    </p:set>
                                  </p:childTnLst>
                                </p:cTn>
                              </p:par>
                              <p:par>
                                <p:cTn id="106" presetID="1" presetClass="entr" presetSubtype="0" fill="hold" grpId="0" nodeType="withEffect">
                                  <p:stCondLst>
                                    <p:cond delay="0"/>
                                  </p:stCondLst>
                                  <p:childTnLst>
                                    <p:set>
                                      <p:cBhvr>
                                        <p:cTn id="10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P spid="17" grpId="0"/>
      <p:bldP spid="20" grpId="0" animBg="1"/>
      <p:bldP spid="20" grpId="1" animBg="1"/>
      <p:bldP spid="23" grpId="0" animBg="1"/>
      <p:bldP spid="23" grpId="1" animBg="1"/>
      <p:bldP spid="27" grpId="0" animBg="1"/>
      <p:bldP spid="27" grpId="1" animBg="1"/>
      <p:bldP spid="28" grpId="0"/>
      <p:bldP spid="32" grpId="0" animBg="1"/>
      <p:bldP spid="32" grpId="1" animBg="1"/>
      <p:bldP spid="22" grpId="0" animBg="1"/>
      <p:bldP spid="35" grpId="0"/>
      <p:bldP spid="35" grpId="1"/>
      <p:bldP spid="36" grpId="0"/>
      <p:bldP spid="36" grpId="1"/>
      <p:bldP spid="37" grpId="0"/>
      <p:bldP spid="37" grpId="1"/>
      <p:bldP spid="38" grpId="0"/>
      <p:bldP spid="38" grpId="1"/>
      <p:bldP spid="30" grpId="0" animBg="1"/>
      <p:bldP spid="30" grpId="1" animBg="1"/>
      <p:bldP spid="19" grpId="0" animBg="1"/>
      <p:bldP spid="19" grpId="1"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AutoShape 29"/>
          <p:cNvSpPr>
            <a:spLocks noChangeArrowheads="1"/>
          </p:cNvSpPr>
          <p:nvPr/>
        </p:nvSpPr>
        <p:spPr bwMode="auto">
          <a:xfrm rot="-2473547">
            <a:off x="3474726" y="4271211"/>
            <a:ext cx="846137" cy="887413"/>
          </a:xfrm>
          <a:prstGeom prst="flowChartMagneticTape">
            <a:avLst/>
          </a:prstGeom>
          <a:solidFill>
            <a:srgbClr val="A09C00"/>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21507" name="AutoShape 28"/>
          <p:cNvSpPr>
            <a:spLocks noChangeArrowheads="1"/>
          </p:cNvSpPr>
          <p:nvPr/>
        </p:nvSpPr>
        <p:spPr bwMode="auto">
          <a:xfrm>
            <a:off x="1243013" y="4945063"/>
            <a:ext cx="1295400" cy="1582737"/>
          </a:xfrm>
          <a:prstGeom prst="flowChartMagneticTape">
            <a:avLst/>
          </a:prstGeom>
          <a:solidFill>
            <a:srgbClr val="A09C00"/>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79874" name="Rectangle 2"/>
          <p:cNvSpPr>
            <a:spLocks noGrp="1" noChangeArrowheads="1"/>
          </p:cNvSpPr>
          <p:nvPr>
            <p:ph type="title"/>
          </p:nvPr>
        </p:nvSpPr>
        <p:spPr>
          <a:xfrm>
            <a:off x="685800" y="381000"/>
            <a:ext cx="7772400" cy="1143000"/>
          </a:xfrm>
        </p:spPr>
        <p:txBody>
          <a:bodyPr>
            <a:normAutofit fontScale="90000"/>
          </a:bodyPr>
          <a:lstStyle/>
          <a:p>
            <a:pPr>
              <a:defRPr/>
            </a:pPr>
            <a:r>
              <a:rPr lang="hu-HU" dirty="0" smtClean="0">
                <a:solidFill>
                  <a:srgbClr val="FF0000"/>
                </a:solidFill>
              </a:rPr>
              <a:t>Modellezési transzformáció </a:t>
            </a:r>
            <a:r>
              <a:rPr lang="hu-HU" sz="3600" dirty="0" smtClean="0">
                <a:solidFill>
                  <a:srgbClr val="FF0000"/>
                </a:solidFill>
              </a:rPr>
              <a:t>(Mátrixokat a CPU-n számítjuk, a transzformációt a GPU hajtja végre)</a:t>
            </a:r>
          </a:p>
        </p:txBody>
      </p:sp>
      <p:sp>
        <p:nvSpPr>
          <p:cNvPr id="21509" name="Text Box 4"/>
          <p:cNvSpPr txBox="1">
            <a:spLocks noChangeArrowheads="1"/>
          </p:cNvSpPr>
          <p:nvPr/>
        </p:nvSpPr>
        <p:spPr bwMode="auto">
          <a:xfrm>
            <a:off x="4913470" y="5308600"/>
            <a:ext cx="39703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dirty="0"/>
              <a:t>(</a:t>
            </a:r>
            <a:r>
              <a:rPr lang="en-US" altLang="hu-HU" i="1" dirty="0" err="1" smtClean="0"/>
              <a:t>x</a:t>
            </a:r>
            <a:r>
              <a:rPr lang="en-US" altLang="hu-HU" i="1" baseline="-25000" dirty="0" err="1" smtClean="0"/>
              <a:t>w</a:t>
            </a:r>
            <a:r>
              <a:rPr lang="en-US" altLang="hu-HU" i="1" baseline="-25000" dirty="0"/>
              <a:t> </a:t>
            </a:r>
            <a:r>
              <a:rPr lang="en-US" altLang="hu-HU" i="1" dirty="0" smtClean="0"/>
              <a:t>, </a:t>
            </a:r>
            <a:r>
              <a:rPr lang="en-US" altLang="hu-HU" i="1" dirty="0" err="1" smtClean="0"/>
              <a:t>y</a:t>
            </a:r>
            <a:r>
              <a:rPr lang="en-US" altLang="hu-HU" i="1" baseline="-25000" dirty="0" err="1"/>
              <a:t>w</a:t>
            </a:r>
            <a:r>
              <a:rPr lang="en-US" altLang="hu-HU" dirty="0" smtClean="0"/>
              <a:t>) </a:t>
            </a:r>
            <a:r>
              <a:rPr lang="en-US" altLang="hu-HU" dirty="0"/>
              <a:t>= </a:t>
            </a:r>
            <a:r>
              <a:rPr lang="en-US" altLang="hu-HU" b="1" i="1" dirty="0"/>
              <a:t>o</a:t>
            </a:r>
            <a:r>
              <a:rPr lang="en-US" altLang="hu-HU" dirty="0"/>
              <a:t> + </a:t>
            </a:r>
            <a:r>
              <a:rPr lang="en-US" altLang="hu-HU" i="1" dirty="0" err="1"/>
              <a:t>x</a:t>
            </a:r>
            <a:r>
              <a:rPr lang="en-US" altLang="hu-HU" i="1" baseline="-25000" dirty="0" err="1"/>
              <a:t>m</a:t>
            </a:r>
            <a:r>
              <a:rPr lang="en-US" altLang="hu-HU" i="1" baseline="-25000" dirty="0"/>
              <a:t> </a:t>
            </a:r>
            <a:r>
              <a:rPr lang="en-US" altLang="hu-HU" b="1" i="1" dirty="0" err="1"/>
              <a:t>i</a:t>
            </a:r>
            <a:r>
              <a:rPr lang="en-US" altLang="hu-HU" b="1" i="1" dirty="0" smtClean="0"/>
              <a:t>’ </a:t>
            </a:r>
            <a:r>
              <a:rPr lang="en-US" altLang="hu-HU" dirty="0" smtClean="0"/>
              <a:t>+ </a:t>
            </a:r>
            <a:r>
              <a:rPr lang="en-US" altLang="hu-HU" i="1" dirty="0" err="1"/>
              <a:t>y</a:t>
            </a:r>
            <a:r>
              <a:rPr lang="en-US" altLang="hu-HU" i="1" baseline="-25000" dirty="0" err="1"/>
              <a:t>m</a:t>
            </a:r>
            <a:r>
              <a:rPr lang="en-US" altLang="hu-HU" i="1" baseline="-25000" dirty="0"/>
              <a:t> </a:t>
            </a:r>
            <a:r>
              <a:rPr lang="en-US" altLang="hu-HU" b="1" i="1" dirty="0"/>
              <a:t>j</a:t>
            </a:r>
            <a:r>
              <a:rPr lang="en-US" altLang="hu-HU" b="1" i="1" dirty="0" smtClean="0"/>
              <a:t>’</a:t>
            </a:r>
            <a:endParaRPr lang="hu-HU" altLang="hu-HU" b="1" i="1" dirty="0"/>
          </a:p>
        </p:txBody>
      </p:sp>
      <p:sp>
        <p:nvSpPr>
          <p:cNvPr id="21510" name="Line 15"/>
          <p:cNvSpPr>
            <a:spLocks noChangeShapeType="1"/>
          </p:cNvSpPr>
          <p:nvPr/>
        </p:nvSpPr>
        <p:spPr bwMode="auto">
          <a:xfrm flipV="1">
            <a:off x="1674813" y="3471863"/>
            <a:ext cx="0" cy="27352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21511" name="Line 16"/>
          <p:cNvSpPr>
            <a:spLocks noChangeShapeType="1"/>
          </p:cNvSpPr>
          <p:nvPr/>
        </p:nvSpPr>
        <p:spPr bwMode="auto">
          <a:xfrm flipV="1">
            <a:off x="1492250" y="6007100"/>
            <a:ext cx="3167063" cy="15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21512" name="Line 18"/>
          <p:cNvSpPr>
            <a:spLocks noChangeShapeType="1"/>
          </p:cNvSpPr>
          <p:nvPr/>
        </p:nvSpPr>
        <p:spPr bwMode="auto">
          <a:xfrm flipV="1">
            <a:off x="1665288" y="6019800"/>
            <a:ext cx="1395412" cy="1588"/>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21513" name="Line 21"/>
          <p:cNvSpPr>
            <a:spLocks noChangeShapeType="1"/>
          </p:cNvSpPr>
          <p:nvPr/>
        </p:nvSpPr>
        <p:spPr bwMode="auto">
          <a:xfrm flipH="1" flipV="1">
            <a:off x="1676400" y="4600575"/>
            <a:ext cx="1588" cy="141605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21514" name="Oval 19"/>
          <p:cNvSpPr>
            <a:spLocks noChangeArrowheads="1"/>
          </p:cNvSpPr>
          <p:nvPr/>
        </p:nvSpPr>
        <p:spPr bwMode="auto">
          <a:xfrm>
            <a:off x="3024188" y="5922963"/>
            <a:ext cx="144462" cy="160337"/>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21515" name="Oval 20"/>
          <p:cNvSpPr>
            <a:spLocks noChangeArrowheads="1"/>
          </p:cNvSpPr>
          <p:nvPr/>
        </p:nvSpPr>
        <p:spPr bwMode="auto">
          <a:xfrm>
            <a:off x="1604963" y="4470400"/>
            <a:ext cx="144462" cy="160338"/>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21516" name="Line 22"/>
          <p:cNvSpPr>
            <a:spLocks noChangeShapeType="1"/>
          </p:cNvSpPr>
          <p:nvPr/>
        </p:nvSpPr>
        <p:spPr bwMode="auto">
          <a:xfrm rot="19354248" flipV="1">
            <a:off x="3779526" y="4491874"/>
            <a:ext cx="950912" cy="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21517" name="Line 23"/>
          <p:cNvSpPr>
            <a:spLocks noChangeShapeType="1"/>
          </p:cNvSpPr>
          <p:nvPr/>
        </p:nvSpPr>
        <p:spPr bwMode="auto">
          <a:xfrm rot="-2245752" flipH="1" flipV="1">
            <a:off x="3550926" y="4134686"/>
            <a:ext cx="114300" cy="750888"/>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21518" name="Oval 24"/>
          <p:cNvSpPr>
            <a:spLocks noChangeArrowheads="1"/>
          </p:cNvSpPr>
          <p:nvPr/>
        </p:nvSpPr>
        <p:spPr bwMode="auto">
          <a:xfrm rot="-2245752">
            <a:off x="3831913" y="4723649"/>
            <a:ext cx="98425" cy="90487"/>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21519" name="Oval 25"/>
          <p:cNvSpPr>
            <a:spLocks noChangeArrowheads="1"/>
          </p:cNvSpPr>
          <p:nvPr/>
        </p:nvSpPr>
        <p:spPr bwMode="auto">
          <a:xfrm rot="-2245752">
            <a:off x="4612963" y="4147386"/>
            <a:ext cx="98425" cy="889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21520" name="Oval 26"/>
          <p:cNvSpPr>
            <a:spLocks noChangeArrowheads="1"/>
          </p:cNvSpPr>
          <p:nvPr/>
        </p:nvSpPr>
        <p:spPr bwMode="auto">
          <a:xfrm rot="-2245752">
            <a:off x="3262001" y="4180724"/>
            <a:ext cx="98425" cy="90487"/>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21521" name="Rectangle 30"/>
          <p:cNvSpPr>
            <a:spLocks noChangeArrowheads="1"/>
          </p:cNvSpPr>
          <p:nvPr/>
        </p:nvSpPr>
        <p:spPr bwMode="auto">
          <a:xfrm>
            <a:off x="4420876" y="4283911"/>
            <a:ext cx="37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b="1" i="1" dirty="0" err="1" smtClean="0"/>
              <a:t>i</a:t>
            </a:r>
            <a:r>
              <a:rPr lang="en-US" altLang="hu-HU" b="1" i="1" dirty="0" smtClean="0"/>
              <a:t>’</a:t>
            </a:r>
            <a:endParaRPr lang="hu-HU" altLang="hu-HU" b="1" i="1" dirty="0"/>
          </a:p>
        </p:txBody>
      </p:sp>
      <p:sp>
        <p:nvSpPr>
          <p:cNvPr id="21522" name="Rectangle 31"/>
          <p:cNvSpPr>
            <a:spLocks noChangeArrowheads="1"/>
          </p:cNvSpPr>
          <p:nvPr/>
        </p:nvSpPr>
        <p:spPr bwMode="auto">
          <a:xfrm>
            <a:off x="3024188" y="4234699"/>
            <a:ext cx="37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b="1" i="1" dirty="0"/>
              <a:t>j</a:t>
            </a:r>
            <a:r>
              <a:rPr lang="en-US" altLang="hu-HU" b="1" i="1" dirty="0" smtClean="0"/>
              <a:t>’</a:t>
            </a:r>
            <a:endParaRPr lang="hu-HU" altLang="hu-HU" b="1" i="1" dirty="0"/>
          </a:p>
        </p:txBody>
      </p:sp>
      <p:sp>
        <p:nvSpPr>
          <p:cNvPr id="21523" name="Line 32"/>
          <p:cNvSpPr>
            <a:spLocks noChangeShapeType="1"/>
          </p:cNvSpPr>
          <p:nvPr/>
        </p:nvSpPr>
        <p:spPr bwMode="auto">
          <a:xfrm flipV="1">
            <a:off x="1665288" y="4834731"/>
            <a:ext cx="2149260" cy="1143794"/>
          </a:xfrm>
          <a:prstGeom prst="line">
            <a:avLst/>
          </a:prstGeom>
          <a:noFill/>
          <a:ln w="38100">
            <a:solidFill>
              <a:srgbClr val="340427"/>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21524" name="Rectangle 33"/>
          <p:cNvSpPr>
            <a:spLocks noChangeArrowheads="1"/>
          </p:cNvSpPr>
          <p:nvPr/>
        </p:nvSpPr>
        <p:spPr bwMode="auto">
          <a:xfrm>
            <a:off x="3247713" y="5101474"/>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b="1" i="1"/>
              <a:t>o</a:t>
            </a:r>
            <a:endParaRPr lang="hu-HU" altLang="hu-HU" b="1" i="1"/>
          </a:p>
        </p:txBody>
      </p:sp>
      <p:sp>
        <p:nvSpPr>
          <p:cNvPr id="21525" name="Oval 17"/>
          <p:cNvSpPr>
            <a:spLocks noChangeArrowheads="1"/>
          </p:cNvSpPr>
          <p:nvPr/>
        </p:nvSpPr>
        <p:spPr bwMode="auto">
          <a:xfrm>
            <a:off x="1606550" y="5927725"/>
            <a:ext cx="144463" cy="160338"/>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21526" name="Oval 34"/>
          <p:cNvSpPr>
            <a:spLocks noChangeArrowheads="1"/>
          </p:cNvSpPr>
          <p:nvPr/>
        </p:nvSpPr>
        <p:spPr bwMode="auto">
          <a:xfrm>
            <a:off x="1931988" y="5067300"/>
            <a:ext cx="144462" cy="160338"/>
          </a:xfrm>
          <a:prstGeom prst="ellipse">
            <a:avLst/>
          </a:prstGeom>
          <a:solidFill>
            <a:srgbClr val="ED13B4"/>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21527" name="Rectangle 37"/>
          <p:cNvSpPr>
            <a:spLocks noChangeArrowheads="1"/>
          </p:cNvSpPr>
          <p:nvPr/>
        </p:nvSpPr>
        <p:spPr bwMode="auto">
          <a:xfrm>
            <a:off x="1706563" y="4519819"/>
            <a:ext cx="13898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dirty="0" smtClean="0">
                <a:latin typeface="Symbol" pitchFamily="18" charset="2"/>
              </a:rPr>
              <a:t>(</a:t>
            </a:r>
            <a:r>
              <a:rPr lang="en-US" altLang="hu-HU" i="1" dirty="0" err="1" smtClean="0"/>
              <a:t>x</a:t>
            </a:r>
            <a:r>
              <a:rPr lang="en-US" altLang="hu-HU" i="1" baseline="-25000" dirty="0" err="1" smtClean="0"/>
              <a:t>m</a:t>
            </a:r>
            <a:r>
              <a:rPr lang="en-US" altLang="hu-HU" i="1" baseline="-25000" dirty="0"/>
              <a:t> </a:t>
            </a:r>
            <a:r>
              <a:rPr lang="en-US" altLang="hu-HU" i="1" dirty="0" smtClean="0"/>
              <a:t>, </a:t>
            </a:r>
            <a:r>
              <a:rPr lang="en-US" altLang="hu-HU" i="1" dirty="0" err="1" smtClean="0"/>
              <a:t>y</a:t>
            </a:r>
            <a:r>
              <a:rPr lang="en-US" altLang="hu-HU" i="1" baseline="-25000" dirty="0" err="1" smtClean="0"/>
              <a:t>m</a:t>
            </a:r>
            <a:r>
              <a:rPr lang="en-US" altLang="hu-HU" dirty="0" smtClean="0"/>
              <a:t>)</a:t>
            </a:r>
            <a:endParaRPr lang="hu-HU" altLang="hu-HU" dirty="0"/>
          </a:p>
        </p:txBody>
      </p:sp>
      <p:sp>
        <p:nvSpPr>
          <p:cNvPr id="21528" name="Oval 38"/>
          <p:cNvSpPr>
            <a:spLocks noChangeArrowheads="1"/>
          </p:cNvSpPr>
          <p:nvPr/>
        </p:nvSpPr>
        <p:spPr bwMode="auto">
          <a:xfrm>
            <a:off x="3779526" y="4339474"/>
            <a:ext cx="144462" cy="160337"/>
          </a:xfrm>
          <a:prstGeom prst="ellipse">
            <a:avLst/>
          </a:prstGeom>
          <a:solidFill>
            <a:srgbClr val="ED13B4"/>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21529" name="Rectangle 39"/>
          <p:cNvSpPr>
            <a:spLocks noChangeArrowheads="1"/>
          </p:cNvSpPr>
          <p:nvPr/>
        </p:nvSpPr>
        <p:spPr bwMode="auto">
          <a:xfrm>
            <a:off x="3484251" y="3769561"/>
            <a:ext cx="11320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dirty="0"/>
              <a:t>(</a:t>
            </a:r>
            <a:r>
              <a:rPr lang="en-US" altLang="hu-HU" i="1" dirty="0" err="1" smtClean="0"/>
              <a:t>x</a:t>
            </a:r>
            <a:r>
              <a:rPr lang="en-US" altLang="hu-HU" i="1" baseline="-25000" dirty="0" err="1" smtClean="0"/>
              <a:t>w</a:t>
            </a:r>
            <a:r>
              <a:rPr lang="en-US" altLang="hu-HU" i="1" baseline="-25000" dirty="0"/>
              <a:t> </a:t>
            </a:r>
            <a:r>
              <a:rPr lang="en-US" altLang="hu-HU" i="1" dirty="0" smtClean="0"/>
              <a:t>, </a:t>
            </a:r>
            <a:r>
              <a:rPr lang="en-US" altLang="hu-HU" i="1" dirty="0" err="1" smtClean="0"/>
              <a:t>y</a:t>
            </a:r>
            <a:r>
              <a:rPr lang="en-US" altLang="hu-HU" i="1" baseline="-25000" dirty="0" err="1" smtClean="0"/>
              <a:t>w</a:t>
            </a:r>
            <a:r>
              <a:rPr lang="en-US" altLang="hu-HU" dirty="0" smtClean="0"/>
              <a:t>)</a:t>
            </a:r>
            <a:endParaRPr lang="hu-HU" altLang="hu-HU" dirty="0"/>
          </a:p>
        </p:txBody>
      </p:sp>
      <p:sp>
        <p:nvSpPr>
          <p:cNvPr id="21530" name="Text Box 45"/>
          <p:cNvSpPr txBox="1">
            <a:spLocks noChangeArrowheads="1"/>
          </p:cNvSpPr>
          <p:nvPr/>
        </p:nvSpPr>
        <p:spPr bwMode="auto">
          <a:xfrm>
            <a:off x="3609927" y="1788907"/>
            <a:ext cx="1436688"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i="1"/>
              <a:t>S</a:t>
            </a:r>
            <a:r>
              <a:rPr lang="en-US" altLang="hu-HU" baseline="-25000"/>
              <a:t>x </a:t>
            </a:r>
            <a:r>
              <a:rPr lang="en-US" altLang="hu-HU"/>
              <a:t>  0    0</a:t>
            </a:r>
          </a:p>
          <a:p>
            <a:endParaRPr lang="en-US" altLang="hu-HU" sz="800"/>
          </a:p>
          <a:p>
            <a:r>
              <a:rPr lang="en-US" altLang="hu-HU"/>
              <a:t>0</a:t>
            </a:r>
            <a:r>
              <a:rPr lang="en-US" altLang="hu-HU" i="1"/>
              <a:t>    S</a:t>
            </a:r>
            <a:r>
              <a:rPr lang="en-US" altLang="hu-HU" baseline="-25000"/>
              <a:t>y    </a:t>
            </a:r>
            <a:r>
              <a:rPr lang="en-US" altLang="hu-HU"/>
              <a:t>0</a:t>
            </a:r>
          </a:p>
          <a:p>
            <a:endParaRPr lang="en-US" altLang="hu-HU" sz="800"/>
          </a:p>
          <a:p>
            <a:r>
              <a:rPr lang="en-US" altLang="hu-HU"/>
              <a:t>0</a:t>
            </a:r>
            <a:r>
              <a:rPr lang="en-US" altLang="hu-HU" i="1"/>
              <a:t>    </a:t>
            </a:r>
            <a:r>
              <a:rPr lang="en-US" altLang="hu-HU"/>
              <a:t>0    1</a:t>
            </a:r>
            <a:endParaRPr lang="en-US" altLang="hu-HU" sz="800"/>
          </a:p>
        </p:txBody>
      </p:sp>
      <p:sp>
        <p:nvSpPr>
          <p:cNvPr id="21531" name="Freeform 46"/>
          <p:cNvSpPr>
            <a:spLocks/>
          </p:cNvSpPr>
          <p:nvPr/>
        </p:nvSpPr>
        <p:spPr bwMode="auto">
          <a:xfrm>
            <a:off x="3624215" y="1898444"/>
            <a:ext cx="76200" cy="1219200"/>
          </a:xfrm>
          <a:custGeom>
            <a:avLst/>
            <a:gdLst>
              <a:gd name="T0" fmla="*/ 2147483647 w 48"/>
              <a:gd name="T1" fmla="*/ 2147483647 h 768"/>
              <a:gd name="T2" fmla="*/ 0 w 48"/>
              <a:gd name="T3" fmla="*/ 2147483647 h 768"/>
              <a:gd name="T4" fmla="*/ 0 w 48"/>
              <a:gd name="T5" fmla="*/ 0 h 768"/>
              <a:gd name="T6" fmla="*/ 2147483647 w 48"/>
              <a:gd name="T7" fmla="*/ 0 h 768"/>
              <a:gd name="T8" fmla="*/ 0 60000 65536"/>
              <a:gd name="T9" fmla="*/ 0 60000 65536"/>
              <a:gd name="T10" fmla="*/ 0 60000 65536"/>
              <a:gd name="T11" fmla="*/ 0 60000 65536"/>
              <a:gd name="T12" fmla="*/ 0 w 48"/>
              <a:gd name="T13" fmla="*/ 0 h 768"/>
              <a:gd name="T14" fmla="*/ 48 w 48"/>
              <a:gd name="T15" fmla="*/ 768 h 768"/>
            </a:gdLst>
            <a:ahLst/>
            <a:cxnLst>
              <a:cxn ang="T8">
                <a:pos x="T0" y="T1"/>
              </a:cxn>
              <a:cxn ang="T9">
                <a:pos x="T2" y="T3"/>
              </a:cxn>
              <a:cxn ang="T10">
                <a:pos x="T4" y="T5"/>
              </a:cxn>
              <a:cxn ang="T11">
                <a:pos x="T6" y="T7"/>
              </a:cxn>
            </a:cxnLst>
            <a:rect l="T12" t="T13" r="T14" b="T15"/>
            <a:pathLst>
              <a:path w="48" h="768">
                <a:moveTo>
                  <a:pt x="48" y="768"/>
                </a:moveTo>
                <a:lnTo>
                  <a:pt x="0" y="768"/>
                </a:lnTo>
                <a:lnTo>
                  <a:pt x="0" y="0"/>
                </a:lnTo>
                <a:lnTo>
                  <a:pt x="48" y="0"/>
                </a:ln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1532" name="Freeform 47"/>
          <p:cNvSpPr>
            <a:spLocks/>
          </p:cNvSpPr>
          <p:nvPr/>
        </p:nvSpPr>
        <p:spPr bwMode="auto">
          <a:xfrm flipH="1">
            <a:off x="4775152" y="1890507"/>
            <a:ext cx="76200" cy="1219200"/>
          </a:xfrm>
          <a:custGeom>
            <a:avLst/>
            <a:gdLst>
              <a:gd name="T0" fmla="*/ 2147483647 w 48"/>
              <a:gd name="T1" fmla="*/ 2147483647 h 768"/>
              <a:gd name="T2" fmla="*/ 0 w 48"/>
              <a:gd name="T3" fmla="*/ 2147483647 h 768"/>
              <a:gd name="T4" fmla="*/ 0 w 48"/>
              <a:gd name="T5" fmla="*/ 0 h 768"/>
              <a:gd name="T6" fmla="*/ 2147483647 w 48"/>
              <a:gd name="T7" fmla="*/ 0 h 768"/>
              <a:gd name="T8" fmla="*/ 0 60000 65536"/>
              <a:gd name="T9" fmla="*/ 0 60000 65536"/>
              <a:gd name="T10" fmla="*/ 0 60000 65536"/>
              <a:gd name="T11" fmla="*/ 0 60000 65536"/>
              <a:gd name="T12" fmla="*/ 0 w 48"/>
              <a:gd name="T13" fmla="*/ 0 h 768"/>
              <a:gd name="T14" fmla="*/ 48 w 48"/>
              <a:gd name="T15" fmla="*/ 768 h 768"/>
            </a:gdLst>
            <a:ahLst/>
            <a:cxnLst>
              <a:cxn ang="T8">
                <a:pos x="T0" y="T1"/>
              </a:cxn>
              <a:cxn ang="T9">
                <a:pos x="T2" y="T3"/>
              </a:cxn>
              <a:cxn ang="T10">
                <a:pos x="T4" y="T5"/>
              </a:cxn>
              <a:cxn ang="T11">
                <a:pos x="T6" y="T7"/>
              </a:cxn>
            </a:cxnLst>
            <a:rect l="T12" t="T13" r="T14" b="T15"/>
            <a:pathLst>
              <a:path w="48" h="768">
                <a:moveTo>
                  <a:pt x="48" y="768"/>
                </a:moveTo>
                <a:lnTo>
                  <a:pt x="0" y="768"/>
                </a:lnTo>
                <a:lnTo>
                  <a:pt x="0" y="0"/>
                </a:lnTo>
                <a:lnTo>
                  <a:pt x="48" y="0"/>
                </a:ln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1533" name="Text Box 48"/>
          <p:cNvSpPr txBox="1">
            <a:spLocks noChangeArrowheads="1"/>
          </p:cNvSpPr>
          <p:nvPr/>
        </p:nvSpPr>
        <p:spPr bwMode="auto">
          <a:xfrm>
            <a:off x="5086508" y="1783684"/>
            <a:ext cx="221456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dirty="0"/>
              <a:t> cos</a:t>
            </a:r>
            <a:r>
              <a:rPr lang="en-US" altLang="hu-HU" i="1" dirty="0"/>
              <a:t> </a:t>
            </a:r>
            <a:r>
              <a:rPr lang="en-US" altLang="hu-HU" dirty="0">
                <a:latin typeface="Symbol" pitchFamily="18" charset="2"/>
              </a:rPr>
              <a:t>f  </a:t>
            </a:r>
            <a:r>
              <a:rPr lang="en-US" altLang="hu-HU" dirty="0"/>
              <a:t>sin</a:t>
            </a:r>
            <a:r>
              <a:rPr lang="en-US" altLang="hu-HU" i="1" dirty="0"/>
              <a:t> </a:t>
            </a:r>
            <a:r>
              <a:rPr lang="en-US" altLang="hu-HU" dirty="0">
                <a:latin typeface="Symbol" pitchFamily="18" charset="2"/>
              </a:rPr>
              <a:t>f   </a:t>
            </a:r>
            <a:r>
              <a:rPr lang="en-US" altLang="hu-HU" dirty="0"/>
              <a:t>0</a:t>
            </a:r>
          </a:p>
          <a:p>
            <a:endParaRPr lang="en-US" altLang="hu-HU" sz="800" dirty="0"/>
          </a:p>
          <a:p>
            <a:r>
              <a:rPr lang="en-US" altLang="hu-HU" dirty="0"/>
              <a:t>-sin</a:t>
            </a:r>
            <a:r>
              <a:rPr lang="en-US" altLang="hu-HU" i="1" dirty="0"/>
              <a:t> </a:t>
            </a:r>
            <a:r>
              <a:rPr lang="en-US" altLang="hu-HU" dirty="0">
                <a:latin typeface="Symbol" pitchFamily="18" charset="2"/>
              </a:rPr>
              <a:t>f</a:t>
            </a:r>
            <a:r>
              <a:rPr lang="en-US" altLang="hu-HU" i="1" dirty="0"/>
              <a:t>  </a:t>
            </a:r>
            <a:r>
              <a:rPr lang="en-US" altLang="hu-HU" dirty="0"/>
              <a:t>cos</a:t>
            </a:r>
            <a:r>
              <a:rPr lang="en-US" altLang="hu-HU" i="1" dirty="0"/>
              <a:t> </a:t>
            </a:r>
            <a:r>
              <a:rPr lang="en-US" altLang="hu-HU" dirty="0">
                <a:latin typeface="Symbol" pitchFamily="18" charset="2"/>
              </a:rPr>
              <a:t>f </a:t>
            </a:r>
            <a:r>
              <a:rPr lang="en-US" altLang="hu-HU" sz="2000" i="1" dirty="0"/>
              <a:t> </a:t>
            </a:r>
            <a:r>
              <a:rPr lang="en-US" altLang="hu-HU" sz="2000" i="1" dirty="0" smtClean="0"/>
              <a:t> </a:t>
            </a:r>
            <a:r>
              <a:rPr lang="en-US" altLang="hu-HU" dirty="0" smtClean="0"/>
              <a:t>0</a:t>
            </a:r>
            <a:endParaRPr lang="en-US" altLang="hu-HU" dirty="0"/>
          </a:p>
          <a:p>
            <a:endParaRPr lang="en-US" altLang="hu-HU" sz="800" dirty="0"/>
          </a:p>
          <a:p>
            <a:r>
              <a:rPr lang="en-US" altLang="hu-HU" dirty="0"/>
              <a:t>0</a:t>
            </a:r>
            <a:r>
              <a:rPr lang="en-US" altLang="hu-HU" i="1" dirty="0"/>
              <a:t>          </a:t>
            </a:r>
            <a:r>
              <a:rPr lang="en-US" altLang="hu-HU" dirty="0"/>
              <a:t>0       </a:t>
            </a:r>
            <a:r>
              <a:rPr lang="en-US" altLang="hu-HU" dirty="0" smtClean="0"/>
              <a:t> 1</a:t>
            </a:r>
            <a:endParaRPr lang="en-US" altLang="hu-HU" dirty="0"/>
          </a:p>
        </p:txBody>
      </p:sp>
      <p:sp>
        <p:nvSpPr>
          <p:cNvPr id="21534" name="Freeform 49"/>
          <p:cNvSpPr>
            <a:spLocks/>
          </p:cNvSpPr>
          <p:nvPr/>
        </p:nvSpPr>
        <p:spPr bwMode="auto">
          <a:xfrm>
            <a:off x="5100796" y="1893221"/>
            <a:ext cx="76200" cy="1219200"/>
          </a:xfrm>
          <a:custGeom>
            <a:avLst/>
            <a:gdLst>
              <a:gd name="T0" fmla="*/ 2147483647 w 48"/>
              <a:gd name="T1" fmla="*/ 2147483647 h 768"/>
              <a:gd name="T2" fmla="*/ 0 w 48"/>
              <a:gd name="T3" fmla="*/ 2147483647 h 768"/>
              <a:gd name="T4" fmla="*/ 0 w 48"/>
              <a:gd name="T5" fmla="*/ 0 h 768"/>
              <a:gd name="T6" fmla="*/ 2147483647 w 48"/>
              <a:gd name="T7" fmla="*/ 0 h 768"/>
              <a:gd name="T8" fmla="*/ 0 60000 65536"/>
              <a:gd name="T9" fmla="*/ 0 60000 65536"/>
              <a:gd name="T10" fmla="*/ 0 60000 65536"/>
              <a:gd name="T11" fmla="*/ 0 60000 65536"/>
              <a:gd name="T12" fmla="*/ 0 w 48"/>
              <a:gd name="T13" fmla="*/ 0 h 768"/>
              <a:gd name="T14" fmla="*/ 48 w 48"/>
              <a:gd name="T15" fmla="*/ 768 h 768"/>
            </a:gdLst>
            <a:ahLst/>
            <a:cxnLst>
              <a:cxn ang="T8">
                <a:pos x="T0" y="T1"/>
              </a:cxn>
              <a:cxn ang="T9">
                <a:pos x="T2" y="T3"/>
              </a:cxn>
              <a:cxn ang="T10">
                <a:pos x="T4" y="T5"/>
              </a:cxn>
              <a:cxn ang="T11">
                <a:pos x="T6" y="T7"/>
              </a:cxn>
            </a:cxnLst>
            <a:rect l="T12" t="T13" r="T14" b="T15"/>
            <a:pathLst>
              <a:path w="48" h="768">
                <a:moveTo>
                  <a:pt x="48" y="768"/>
                </a:moveTo>
                <a:lnTo>
                  <a:pt x="0" y="768"/>
                </a:lnTo>
                <a:lnTo>
                  <a:pt x="0" y="0"/>
                </a:lnTo>
                <a:lnTo>
                  <a:pt x="48" y="0"/>
                </a:ln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1535" name="Freeform 50"/>
          <p:cNvSpPr>
            <a:spLocks/>
          </p:cNvSpPr>
          <p:nvPr/>
        </p:nvSpPr>
        <p:spPr bwMode="auto">
          <a:xfrm flipH="1">
            <a:off x="7023258" y="1894809"/>
            <a:ext cx="76200" cy="1219200"/>
          </a:xfrm>
          <a:custGeom>
            <a:avLst/>
            <a:gdLst>
              <a:gd name="T0" fmla="*/ 2147483647 w 48"/>
              <a:gd name="T1" fmla="*/ 2147483647 h 768"/>
              <a:gd name="T2" fmla="*/ 0 w 48"/>
              <a:gd name="T3" fmla="*/ 2147483647 h 768"/>
              <a:gd name="T4" fmla="*/ 0 w 48"/>
              <a:gd name="T5" fmla="*/ 0 h 768"/>
              <a:gd name="T6" fmla="*/ 2147483647 w 48"/>
              <a:gd name="T7" fmla="*/ 0 h 768"/>
              <a:gd name="T8" fmla="*/ 0 60000 65536"/>
              <a:gd name="T9" fmla="*/ 0 60000 65536"/>
              <a:gd name="T10" fmla="*/ 0 60000 65536"/>
              <a:gd name="T11" fmla="*/ 0 60000 65536"/>
              <a:gd name="T12" fmla="*/ 0 w 48"/>
              <a:gd name="T13" fmla="*/ 0 h 768"/>
              <a:gd name="T14" fmla="*/ 48 w 48"/>
              <a:gd name="T15" fmla="*/ 768 h 768"/>
            </a:gdLst>
            <a:ahLst/>
            <a:cxnLst>
              <a:cxn ang="T8">
                <a:pos x="T0" y="T1"/>
              </a:cxn>
              <a:cxn ang="T9">
                <a:pos x="T2" y="T3"/>
              </a:cxn>
              <a:cxn ang="T10">
                <a:pos x="T4" y="T5"/>
              </a:cxn>
              <a:cxn ang="T11">
                <a:pos x="T6" y="T7"/>
              </a:cxn>
            </a:cxnLst>
            <a:rect l="T12" t="T13" r="T14" b="T15"/>
            <a:pathLst>
              <a:path w="48" h="768">
                <a:moveTo>
                  <a:pt x="48" y="768"/>
                </a:moveTo>
                <a:lnTo>
                  <a:pt x="0" y="768"/>
                </a:lnTo>
                <a:lnTo>
                  <a:pt x="0" y="0"/>
                </a:lnTo>
                <a:lnTo>
                  <a:pt x="48" y="0"/>
                </a:ln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1536" name="Freeform 51"/>
          <p:cNvSpPr>
            <a:spLocks/>
          </p:cNvSpPr>
          <p:nvPr/>
        </p:nvSpPr>
        <p:spPr bwMode="auto">
          <a:xfrm>
            <a:off x="7304246" y="1909096"/>
            <a:ext cx="76200" cy="1219200"/>
          </a:xfrm>
          <a:custGeom>
            <a:avLst/>
            <a:gdLst>
              <a:gd name="T0" fmla="*/ 2147483647 w 48"/>
              <a:gd name="T1" fmla="*/ 2147483647 h 768"/>
              <a:gd name="T2" fmla="*/ 0 w 48"/>
              <a:gd name="T3" fmla="*/ 2147483647 h 768"/>
              <a:gd name="T4" fmla="*/ 0 w 48"/>
              <a:gd name="T5" fmla="*/ 0 h 768"/>
              <a:gd name="T6" fmla="*/ 2147483647 w 48"/>
              <a:gd name="T7" fmla="*/ 0 h 768"/>
              <a:gd name="T8" fmla="*/ 0 60000 65536"/>
              <a:gd name="T9" fmla="*/ 0 60000 65536"/>
              <a:gd name="T10" fmla="*/ 0 60000 65536"/>
              <a:gd name="T11" fmla="*/ 0 60000 65536"/>
              <a:gd name="T12" fmla="*/ 0 w 48"/>
              <a:gd name="T13" fmla="*/ 0 h 768"/>
              <a:gd name="T14" fmla="*/ 48 w 48"/>
              <a:gd name="T15" fmla="*/ 768 h 768"/>
            </a:gdLst>
            <a:ahLst/>
            <a:cxnLst>
              <a:cxn ang="T8">
                <a:pos x="T0" y="T1"/>
              </a:cxn>
              <a:cxn ang="T9">
                <a:pos x="T2" y="T3"/>
              </a:cxn>
              <a:cxn ang="T10">
                <a:pos x="T4" y="T5"/>
              </a:cxn>
              <a:cxn ang="T11">
                <a:pos x="T6" y="T7"/>
              </a:cxn>
            </a:cxnLst>
            <a:rect l="T12" t="T13" r="T14" b="T15"/>
            <a:pathLst>
              <a:path w="48" h="768">
                <a:moveTo>
                  <a:pt x="48" y="768"/>
                </a:moveTo>
                <a:lnTo>
                  <a:pt x="0" y="768"/>
                </a:lnTo>
                <a:lnTo>
                  <a:pt x="0" y="0"/>
                </a:lnTo>
                <a:lnTo>
                  <a:pt x="48" y="0"/>
                </a:ln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1537" name="Freeform 52"/>
          <p:cNvSpPr>
            <a:spLocks/>
          </p:cNvSpPr>
          <p:nvPr/>
        </p:nvSpPr>
        <p:spPr bwMode="auto">
          <a:xfrm flipH="1">
            <a:off x="8455183" y="1901159"/>
            <a:ext cx="76200" cy="1219200"/>
          </a:xfrm>
          <a:custGeom>
            <a:avLst/>
            <a:gdLst>
              <a:gd name="T0" fmla="*/ 2147483647 w 48"/>
              <a:gd name="T1" fmla="*/ 2147483647 h 768"/>
              <a:gd name="T2" fmla="*/ 0 w 48"/>
              <a:gd name="T3" fmla="*/ 2147483647 h 768"/>
              <a:gd name="T4" fmla="*/ 0 w 48"/>
              <a:gd name="T5" fmla="*/ 0 h 768"/>
              <a:gd name="T6" fmla="*/ 2147483647 w 48"/>
              <a:gd name="T7" fmla="*/ 0 h 768"/>
              <a:gd name="T8" fmla="*/ 0 60000 65536"/>
              <a:gd name="T9" fmla="*/ 0 60000 65536"/>
              <a:gd name="T10" fmla="*/ 0 60000 65536"/>
              <a:gd name="T11" fmla="*/ 0 60000 65536"/>
              <a:gd name="T12" fmla="*/ 0 w 48"/>
              <a:gd name="T13" fmla="*/ 0 h 768"/>
              <a:gd name="T14" fmla="*/ 48 w 48"/>
              <a:gd name="T15" fmla="*/ 768 h 768"/>
            </a:gdLst>
            <a:ahLst/>
            <a:cxnLst>
              <a:cxn ang="T8">
                <a:pos x="T0" y="T1"/>
              </a:cxn>
              <a:cxn ang="T9">
                <a:pos x="T2" y="T3"/>
              </a:cxn>
              <a:cxn ang="T10">
                <a:pos x="T4" y="T5"/>
              </a:cxn>
              <a:cxn ang="T11">
                <a:pos x="T6" y="T7"/>
              </a:cxn>
            </a:cxnLst>
            <a:rect l="T12" t="T13" r="T14" b="T15"/>
            <a:pathLst>
              <a:path w="48" h="768">
                <a:moveTo>
                  <a:pt x="48" y="768"/>
                </a:moveTo>
                <a:lnTo>
                  <a:pt x="0" y="768"/>
                </a:lnTo>
                <a:lnTo>
                  <a:pt x="0" y="0"/>
                </a:lnTo>
                <a:lnTo>
                  <a:pt x="48" y="0"/>
                </a:ln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1538" name="Text Box 53"/>
          <p:cNvSpPr txBox="1">
            <a:spLocks noChangeArrowheads="1"/>
          </p:cNvSpPr>
          <p:nvPr/>
        </p:nvSpPr>
        <p:spPr bwMode="auto">
          <a:xfrm>
            <a:off x="7266146" y="1783684"/>
            <a:ext cx="1436687"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a:t>1</a:t>
            </a:r>
            <a:r>
              <a:rPr lang="en-US" altLang="hu-HU" i="1"/>
              <a:t>  </a:t>
            </a:r>
            <a:r>
              <a:rPr lang="en-US" altLang="hu-HU" baseline="-25000"/>
              <a:t> </a:t>
            </a:r>
            <a:r>
              <a:rPr lang="en-US" altLang="hu-HU"/>
              <a:t>  0    0</a:t>
            </a:r>
          </a:p>
          <a:p>
            <a:endParaRPr lang="en-US" altLang="hu-HU" sz="800"/>
          </a:p>
          <a:p>
            <a:r>
              <a:rPr lang="en-US" altLang="hu-HU"/>
              <a:t>0</a:t>
            </a:r>
            <a:r>
              <a:rPr lang="en-US" altLang="hu-HU" i="1"/>
              <a:t>    </a:t>
            </a:r>
            <a:r>
              <a:rPr lang="en-US" altLang="hu-HU"/>
              <a:t>1</a:t>
            </a:r>
            <a:r>
              <a:rPr lang="en-US" altLang="hu-HU" baseline="-25000"/>
              <a:t>       </a:t>
            </a:r>
            <a:r>
              <a:rPr lang="en-US" altLang="hu-HU"/>
              <a:t>0</a:t>
            </a:r>
          </a:p>
          <a:p>
            <a:endParaRPr lang="en-US" altLang="hu-HU" sz="400"/>
          </a:p>
          <a:p>
            <a:r>
              <a:rPr lang="en-US" altLang="hu-HU" i="1"/>
              <a:t>p</a:t>
            </a:r>
            <a:r>
              <a:rPr lang="en-US" altLang="hu-HU" i="1" baseline="-25000"/>
              <a:t>x</a:t>
            </a:r>
            <a:r>
              <a:rPr lang="en-US" altLang="hu-HU" i="1"/>
              <a:t>    p</a:t>
            </a:r>
            <a:r>
              <a:rPr lang="en-US" altLang="hu-HU" i="1" baseline="-25000"/>
              <a:t>y</a:t>
            </a:r>
            <a:r>
              <a:rPr lang="en-US" altLang="hu-HU"/>
              <a:t>  1</a:t>
            </a:r>
            <a:endParaRPr lang="en-US" altLang="hu-HU" sz="800"/>
          </a:p>
        </p:txBody>
      </p:sp>
      <p:sp>
        <p:nvSpPr>
          <p:cNvPr id="35" name="Rectangle 37"/>
          <p:cNvSpPr>
            <a:spLocks noChangeArrowheads="1"/>
          </p:cNvSpPr>
          <p:nvPr/>
        </p:nvSpPr>
        <p:spPr bwMode="auto">
          <a:xfrm>
            <a:off x="486686" y="2706779"/>
            <a:ext cx="33456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dirty="0">
                <a:latin typeface="Symbol" pitchFamily="18" charset="2"/>
              </a:rPr>
              <a:t>[</a:t>
            </a:r>
            <a:r>
              <a:rPr lang="en-US" altLang="hu-HU" i="1" dirty="0" err="1" smtClean="0"/>
              <a:t>x</a:t>
            </a:r>
            <a:r>
              <a:rPr lang="en-US" altLang="hu-HU" i="1" baseline="-25000" dirty="0" err="1" smtClean="0"/>
              <a:t>w</a:t>
            </a:r>
            <a:r>
              <a:rPr lang="en-US" altLang="hu-HU" sz="2000" i="1" baseline="-25000" dirty="0" smtClean="0"/>
              <a:t> </a:t>
            </a:r>
            <a:r>
              <a:rPr lang="en-US" altLang="hu-HU" i="1" dirty="0" smtClean="0"/>
              <a:t>, </a:t>
            </a:r>
            <a:r>
              <a:rPr lang="en-US" altLang="hu-HU" i="1" dirty="0" err="1" smtClean="0"/>
              <a:t>y</a:t>
            </a:r>
            <a:r>
              <a:rPr lang="en-US" altLang="hu-HU" i="1" baseline="-25000" dirty="0" err="1" smtClean="0"/>
              <a:t>w</a:t>
            </a:r>
            <a:r>
              <a:rPr lang="en-US" altLang="hu-HU" i="1" baseline="-25000" dirty="0"/>
              <a:t> </a:t>
            </a:r>
            <a:r>
              <a:rPr lang="en-US" altLang="hu-HU" dirty="0" smtClean="0"/>
              <a:t>, </a:t>
            </a:r>
            <a:r>
              <a:rPr lang="en-US" altLang="hu-HU" dirty="0"/>
              <a:t>1</a:t>
            </a:r>
            <a:r>
              <a:rPr lang="en-US" altLang="hu-HU" dirty="0" smtClean="0"/>
              <a:t>] = </a:t>
            </a:r>
            <a:r>
              <a:rPr lang="en-US" altLang="hu-HU" dirty="0" smtClean="0">
                <a:latin typeface="Symbol" pitchFamily="18" charset="2"/>
              </a:rPr>
              <a:t>[</a:t>
            </a:r>
            <a:r>
              <a:rPr lang="en-US" altLang="hu-HU" i="1" dirty="0" err="1" smtClean="0"/>
              <a:t>x</a:t>
            </a:r>
            <a:r>
              <a:rPr lang="en-US" altLang="hu-HU" i="1" baseline="-25000" dirty="0" err="1" smtClean="0"/>
              <a:t>m</a:t>
            </a:r>
            <a:r>
              <a:rPr lang="en-US" altLang="hu-HU" i="1" baseline="-25000" dirty="0"/>
              <a:t> </a:t>
            </a:r>
            <a:r>
              <a:rPr lang="en-US" altLang="hu-HU" i="1" dirty="0" smtClean="0"/>
              <a:t>, </a:t>
            </a:r>
            <a:r>
              <a:rPr lang="en-US" altLang="hu-HU" i="1" dirty="0" err="1" smtClean="0"/>
              <a:t>y</a:t>
            </a:r>
            <a:r>
              <a:rPr lang="en-US" altLang="hu-HU" i="1" baseline="-25000" dirty="0" err="1" smtClean="0"/>
              <a:t>m</a:t>
            </a:r>
            <a:r>
              <a:rPr lang="en-US" altLang="hu-HU" i="1" baseline="-25000" dirty="0"/>
              <a:t> </a:t>
            </a:r>
            <a:r>
              <a:rPr lang="en-US" altLang="hu-HU" dirty="0" smtClean="0"/>
              <a:t>, 1]</a:t>
            </a:r>
            <a:r>
              <a:rPr lang="en-US" altLang="hu-HU" dirty="0" smtClean="0">
                <a:sym typeface="Symbol"/>
              </a:rPr>
              <a:t></a:t>
            </a:r>
            <a:endParaRPr lang="hu-HU" altLang="hu-HU"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32732"/>
            <a:ext cx="8229600" cy="1143000"/>
          </a:xfrm>
        </p:spPr>
        <p:txBody>
          <a:bodyPr/>
          <a:lstStyle/>
          <a:p>
            <a:r>
              <a:rPr lang="hu-HU" dirty="0" smtClean="0">
                <a:solidFill>
                  <a:srgbClr val="FF0000"/>
                </a:solidFill>
              </a:rPr>
              <a:t>Mátrixok</a:t>
            </a:r>
            <a:r>
              <a:rPr lang="en-US" dirty="0" smtClean="0">
                <a:solidFill>
                  <a:srgbClr val="FF0000"/>
                </a:solidFill>
              </a:rPr>
              <a:t>: mat4</a:t>
            </a:r>
            <a:endParaRPr lang="en-US" dirty="0">
              <a:solidFill>
                <a:srgbClr val="FF0000"/>
              </a:solidFill>
            </a:endParaRPr>
          </a:p>
        </p:txBody>
      </p:sp>
      <p:sp>
        <p:nvSpPr>
          <p:cNvPr id="3" name="Szövegdoboz 2"/>
          <p:cNvSpPr txBox="1"/>
          <p:nvPr/>
        </p:nvSpPr>
        <p:spPr>
          <a:xfrm>
            <a:off x="383456" y="786896"/>
            <a:ext cx="8318303" cy="6170920"/>
          </a:xfrm>
          <a:prstGeom prst="rect">
            <a:avLst/>
          </a:prstGeom>
          <a:solidFill>
            <a:schemeClr val="accent6">
              <a:lumMod val="20000"/>
              <a:lumOff val="80000"/>
            </a:schemeClr>
          </a:solidFill>
          <a:ln>
            <a:solidFill>
              <a:schemeClr val="accent6">
                <a:lumMod val="50000"/>
              </a:schemeClr>
            </a:solidFill>
          </a:ln>
        </p:spPr>
        <p:txBody>
          <a:bodyPr wrap="none" rtlCol="0">
            <a:spAutoFit/>
          </a:bodyPr>
          <a:lstStyle/>
          <a:p>
            <a:r>
              <a:rPr lang="en-US" sz="1800" b="1" dirty="0" err="1">
                <a:latin typeface="Courier New" panose="02070309020205020404" pitchFamily="49" charset="0"/>
                <a:cs typeface="Courier New" panose="02070309020205020404" pitchFamily="49" charset="0"/>
              </a:rPr>
              <a:t>struct</a:t>
            </a:r>
            <a:r>
              <a:rPr lang="en-US" sz="1800" b="1" dirty="0">
                <a:latin typeface="Courier New" panose="02070309020205020404" pitchFamily="49" charset="0"/>
                <a:cs typeface="Courier New" panose="02070309020205020404" pitchFamily="49" charset="0"/>
              </a:rPr>
              <a:t> mat4 { // row-major matrix 4x4</a:t>
            </a:r>
          </a:p>
          <a:p>
            <a:r>
              <a:rPr lang="en-US" sz="1800" b="1" dirty="0" smtClean="0">
                <a:latin typeface="Courier New" panose="02070309020205020404" pitchFamily="49" charset="0"/>
                <a:cs typeface="Courier New" panose="02070309020205020404" pitchFamily="49" charset="0"/>
              </a:rPr>
              <a:t>   float </a:t>
            </a:r>
            <a:r>
              <a:rPr lang="en-US" sz="1800" b="1" dirty="0">
                <a:latin typeface="Courier New" panose="02070309020205020404" pitchFamily="49" charset="0"/>
                <a:cs typeface="Courier New" panose="02070309020205020404" pitchFamily="49" charset="0"/>
              </a:rPr>
              <a:t>m[4][4];</a:t>
            </a:r>
          </a:p>
          <a:p>
            <a:endParaRPr lang="en-US" sz="700" b="1" dirty="0" smtClean="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   mat4(float m00, float m01, float m02, float m03,</a:t>
            </a:r>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 }</a:t>
            </a:r>
          </a:p>
          <a:p>
            <a:r>
              <a:rPr lang="en-US" sz="1800" b="1" dirty="0" smtClean="0">
                <a:latin typeface="Courier New" panose="02070309020205020404" pitchFamily="49" charset="0"/>
                <a:cs typeface="Courier New" panose="02070309020205020404" pitchFamily="49" charset="0"/>
              </a:rPr>
              <a:t>   mat4 </a:t>
            </a:r>
            <a:r>
              <a:rPr lang="en-US" sz="1800" b="1" dirty="0">
                <a:latin typeface="Courier New" panose="02070309020205020404" pitchFamily="49" charset="0"/>
                <a:cs typeface="Courier New" panose="02070309020205020404" pitchFamily="49" charset="0"/>
              </a:rPr>
              <a:t>operator*(</a:t>
            </a:r>
            <a:r>
              <a:rPr lang="en-US" sz="1800" b="1" dirty="0" err="1">
                <a:latin typeface="Courier New" panose="02070309020205020404" pitchFamily="49" charset="0"/>
                <a:cs typeface="Courier New" panose="02070309020205020404" pitchFamily="49" charset="0"/>
              </a:rPr>
              <a:t>const</a:t>
            </a:r>
            <a:r>
              <a:rPr lang="en-US" sz="1800" b="1" dirty="0">
                <a:latin typeface="Courier New" panose="02070309020205020404" pitchFamily="49" charset="0"/>
                <a:cs typeface="Courier New" panose="02070309020205020404" pitchFamily="49" charset="0"/>
              </a:rPr>
              <a:t> mat4&amp; right) </a:t>
            </a:r>
            <a:r>
              <a:rPr lang="en-US" sz="1800" b="1" dirty="0" err="1">
                <a:latin typeface="Courier New" panose="02070309020205020404" pitchFamily="49" charset="0"/>
                <a:cs typeface="Courier New" panose="02070309020205020404" pitchFamily="49" charset="0"/>
              </a:rPr>
              <a:t>const</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 }</a:t>
            </a:r>
            <a:endParaRPr lang="en-US"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a:t>
            </a:r>
          </a:p>
          <a:p>
            <a:endParaRPr lang="hu-HU" sz="1000" b="1" dirty="0" smtClean="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inline </a:t>
            </a:r>
            <a:r>
              <a:rPr lang="hu-HU" sz="1800" b="1" dirty="0" err="1" smtClean="0">
                <a:latin typeface="Courier New" panose="02070309020205020404" pitchFamily="49" charset="0"/>
                <a:cs typeface="Courier New" panose="02070309020205020404" pitchFamily="49" charset="0"/>
              </a:rPr>
              <a:t>vec</a:t>
            </a:r>
            <a:r>
              <a:rPr lang="en-US" sz="1800" b="1" dirty="0" smtClean="0">
                <a:latin typeface="Courier New" panose="02070309020205020404" pitchFamily="49" charset="0"/>
                <a:cs typeface="Courier New" panose="02070309020205020404" pitchFamily="49" charset="0"/>
              </a:rPr>
              <a:t>4 </a:t>
            </a:r>
            <a:r>
              <a:rPr lang="hu-HU" sz="1800" b="1" dirty="0" smtClean="0">
                <a:latin typeface="Courier New" panose="02070309020205020404" pitchFamily="49" charset="0"/>
                <a:cs typeface="Courier New" panose="02070309020205020404" pitchFamily="49" charset="0"/>
              </a:rPr>
              <a:t>operator</a:t>
            </a:r>
            <a:r>
              <a:rPr lang="en-US" sz="1800" b="1" dirty="0" smtClean="0">
                <a:latin typeface="Courier New" panose="02070309020205020404" pitchFamily="49" charset="0"/>
                <a:cs typeface="Courier New" panose="02070309020205020404" pitchFamily="49" charset="0"/>
              </a:rPr>
              <a:t>*(</a:t>
            </a:r>
            <a:r>
              <a:rPr lang="en-US" sz="1800" b="1" dirty="0" err="1" smtClean="0">
                <a:latin typeface="Courier New" panose="02070309020205020404" pitchFamily="49" charset="0"/>
                <a:cs typeface="Courier New" panose="02070309020205020404" pitchFamily="49" charset="0"/>
              </a:rPr>
              <a:t>const</a:t>
            </a:r>
            <a:r>
              <a:rPr lang="en-US" sz="1800" b="1" dirty="0" smtClean="0">
                <a:latin typeface="Courier New" panose="02070309020205020404" pitchFamily="49" charset="0"/>
                <a:cs typeface="Courier New" panose="02070309020205020404" pitchFamily="49" charset="0"/>
              </a:rPr>
              <a:t> vec4&amp; v, </a:t>
            </a:r>
            <a:r>
              <a:rPr lang="en-US" sz="1800" b="1" dirty="0" err="1" smtClean="0">
                <a:latin typeface="Courier New" panose="02070309020205020404" pitchFamily="49" charset="0"/>
                <a:cs typeface="Courier New" panose="02070309020205020404" pitchFamily="49" charset="0"/>
              </a:rPr>
              <a:t>const</a:t>
            </a:r>
            <a:r>
              <a:rPr lang="en-US" sz="1800" b="1" dirty="0" smtClean="0">
                <a:latin typeface="Courier New" panose="02070309020205020404" pitchFamily="49" charset="0"/>
                <a:cs typeface="Courier New" panose="02070309020205020404" pitchFamily="49" charset="0"/>
              </a:rPr>
              <a:t> mat4&amp; m) {…}</a:t>
            </a:r>
            <a:endParaRPr lang="en-US" sz="1800" b="1" dirty="0">
              <a:latin typeface="Courier New" panose="02070309020205020404" pitchFamily="49" charset="0"/>
              <a:cs typeface="Courier New" panose="02070309020205020404" pitchFamily="49" charset="0"/>
            </a:endParaRPr>
          </a:p>
          <a:p>
            <a:endParaRPr lang="en-US" sz="800" b="1" dirty="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inline mat4 </a:t>
            </a:r>
            <a:r>
              <a:rPr lang="en-US" sz="1800" b="1" dirty="0" err="1" smtClean="0">
                <a:latin typeface="Courier New" panose="02070309020205020404" pitchFamily="49" charset="0"/>
                <a:cs typeface="Courier New" panose="02070309020205020404" pitchFamily="49" charset="0"/>
              </a:rPr>
              <a:t>TranslateMatrix</a:t>
            </a:r>
            <a:r>
              <a:rPr lang="en-US" sz="1800" b="1" dirty="0" smtClean="0">
                <a:latin typeface="Courier New" panose="02070309020205020404" pitchFamily="49" charset="0"/>
                <a:cs typeface="Courier New" panose="02070309020205020404" pitchFamily="49" charset="0"/>
              </a:rPr>
              <a:t>(vec2 </a:t>
            </a:r>
            <a:r>
              <a:rPr lang="en-US" sz="1800" b="1" dirty="0">
                <a:latin typeface="Courier New" panose="02070309020205020404" pitchFamily="49" charset="0"/>
                <a:cs typeface="Courier New" panose="02070309020205020404" pitchFamily="49" charset="0"/>
              </a:rPr>
              <a:t>t) {</a:t>
            </a:r>
          </a:p>
          <a:p>
            <a:r>
              <a:rPr lang="en-US" sz="1800" b="1" dirty="0" smtClean="0">
                <a:latin typeface="Courier New" panose="02070309020205020404" pitchFamily="49" charset="0"/>
                <a:cs typeface="Courier New" panose="02070309020205020404" pitchFamily="49" charset="0"/>
              </a:rPr>
              <a:t>   return </a:t>
            </a:r>
            <a:r>
              <a:rPr lang="en-US" sz="1800" b="1" dirty="0">
                <a:latin typeface="Courier New" panose="02070309020205020404" pitchFamily="49" charset="0"/>
                <a:cs typeface="Courier New" panose="02070309020205020404" pitchFamily="49" charset="0"/>
              </a:rPr>
              <a:t>mat4(1, </a:t>
            </a:r>
            <a:r>
              <a:rPr lang="en-US" sz="1800" b="1" dirty="0" smtClean="0">
                <a:latin typeface="Courier New" panose="02070309020205020404" pitchFamily="49" charset="0"/>
                <a:cs typeface="Courier New" panose="02070309020205020404" pitchFamily="49" charset="0"/>
              </a:rPr>
              <a:t>  0</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0</a:t>
            </a:r>
            <a:r>
              <a:rPr lang="en-US" sz="1800" b="1" dirty="0">
                <a:latin typeface="Courier New" panose="02070309020205020404" pitchFamily="49" charset="0"/>
                <a:cs typeface="Courier New" panose="02070309020205020404" pitchFamily="49" charset="0"/>
              </a:rPr>
              <a:t>, 0,</a:t>
            </a:r>
          </a:p>
          <a:p>
            <a:r>
              <a:rPr lang="en-US" sz="1800" b="1" dirty="0" smtClean="0">
                <a:latin typeface="Courier New" panose="02070309020205020404" pitchFamily="49" charset="0"/>
                <a:cs typeface="Courier New" panose="02070309020205020404" pitchFamily="49" charset="0"/>
              </a:rPr>
              <a:t>               0</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1</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0</a:t>
            </a:r>
            <a:r>
              <a:rPr lang="en-US" sz="1800" b="1" dirty="0">
                <a:latin typeface="Courier New" panose="02070309020205020404" pitchFamily="49" charset="0"/>
                <a:cs typeface="Courier New" panose="02070309020205020404" pitchFamily="49" charset="0"/>
              </a:rPr>
              <a:t>, 0,</a:t>
            </a:r>
          </a:p>
          <a:p>
            <a:r>
              <a:rPr lang="en-US" sz="1800" b="1" dirty="0" smtClean="0">
                <a:latin typeface="Courier New" panose="02070309020205020404" pitchFamily="49" charset="0"/>
                <a:cs typeface="Courier New" panose="02070309020205020404" pitchFamily="49" charset="0"/>
              </a:rPr>
              <a:t>               0</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0</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1</a:t>
            </a:r>
            <a:r>
              <a:rPr lang="en-US" sz="1800" b="1" dirty="0">
                <a:latin typeface="Courier New" panose="02070309020205020404" pitchFamily="49" charset="0"/>
                <a:cs typeface="Courier New" panose="02070309020205020404" pitchFamily="49" charset="0"/>
              </a:rPr>
              <a:t>, 0,</a:t>
            </a:r>
          </a:p>
          <a:p>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t.x</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t.y</a:t>
            </a:r>
            <a:r>
              <a:rPr lang="en-US" sz="1800" b="1" dirty="0">
                <a:latin typeface="Courier New" panose="02070309020205020404" pitchFamily="49" charset="0"/>
                <a:cs typeface="Courier New" panose="02070309020205020404" pitchFamily="49" charset="0"/>
              </a:rPr>
              <a:t>, 0</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1);</a:t>
            </a:r>
          </a:p>
          <a:p>
            <a:r>
              <a:rPr lang="en-US" sz="1800" b="1" dirty="0">
                <a:latin typeface="Courier New" panose="02070309020205020404" pitchFamily="49" charset="0"/>
                <a:cs typeface="Courier New" panose="02070309020205020404" pitchFamily="49" charset="0"/>
              </a:rPr>
              <a:t>}</a:t>
            </a:r>
          </a:p>
          <a:p>
            <a:endParaRPr lang="en-US" sz="800" b="1" dirty="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inline mat4 </a:t>
            </a:r>
            <a:r>
              <a:rPr lang="en-US" sz="1800" b="1" dirty="0" err="1" smtClean="0">
                <a:latin typeface="Courier New" panose="02070309020205020404" pitchFamily="49" charset="0"/>
                <a:cs typeface="Courier New" panose="02070309020205020404" pitchFamily="49" charset="0"/>
              </a:rPr>
              <a:t>ScaleMatrix</a:t>
            </a:r>
            <a:r>
              <a:rPr lang="en-US" sz="1800" b="1" dirty="0" smtClean="0">
                <a:latin typeface="Courier New" panose="02070309020205020404" pitchFamily="49" charset="0"/>
                <a:cs typeface="Courier New" panose="02070309020205020404" pitchFamily="49" charset="0"/>
              </a:rPr>
              <a:t>(vec2 </a:t>
            </a:r>
            <a:r>
              <a:rPr lang="en-US" sz="1800" b="1" dirty="0">
                <a:latin typeface="Courier New" panose="02070309020205020404" pitchFamily="49" charset="0"/>
                <a:cs typeface="Courier New" panose="02070309020205020404" pitchFamily="49" charset="0"/>
              </a:rPr>
              <a:t>s) </a:t>
            </a:r>
            <a:r>
              <a:rPr lang="en-US" sz="1800" b="1" dirty="0" smtClean="0">
                <a:latin typeface="Courier New" panose="02070309020205020404" pitchFamily="49" charset="0"/>
                <a:cs typeface="Courier New" panose="02070309020205020404" pitchFamily="49" charset="0"/>
              </a:rPr>
              <a:t>{ … } </a:t>
            </a:r>
            <a:endParaRPr lang="en-US" sz="1800" b="1" dirty="0">
              <a:latin typeface="Courier New" panose="02070309020205020404" pitchFamily="49" charset="0"/>
              <a:cs typeface="Courier New" panose="02070309020205020404" pitchFamily="49" charset="0"/>
            </a:endParaRPr>
          </a:p>
          <a:p>
            <a:endParaRPr lang="en-US" sz="900" b="1" dirty="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inline mat4 </a:t>
            </a:r>
            <a:r>
              <a:rPr lang="en-US" sz="1800" b="1" dirty="0" err="1">
                <a:latin typeface="Courier New" panose="02070309020205020404" pitchFamily="49" charset="0"/>
                <a:cs typeface="Courier New" panose="02070309020205020404" pitchFamily="49" charset="0"/>
              </a:rPr>
              <a:t>RotationMatrix</a:t>
            </a:r>
            <a:r>
              <a:rPr lang="en-US" sz="1800" b="1" dirty="0">
                <a:latin typeface="Courier New" panose="02070309020205020404" pitchFamily="49" charset="0"/>
                <a:cs typeface="Courier New" panose="02070309020205020404" pitchFamily="49" charset="0"/>
              </a:rPr>
              <a:t>(float </a:t>
            </a:r>
            <a:r>
              <a:rPr lang="en-US" sz="1800" b="1" dirty="0" smtClean="0">
                <a:latin typeface="Courier New" panose="02070309020205020404" pitchFamily="49" charset="0"/>
                <a:cs typeface="Courier New" panose="02070309020205020404" pitchFamily="49" charset="0"/>
              </a:rPr>
              <a:t>angle) </a:t>
            </a:r>
            <a:r>
              <a:rPr lang="en-US" sz="1800" b="1" dirty="0">
                <a:latin typeface="Courier New" panose="02070309020205020404" pitchFamily="49" charset="0"/>
                <a:cs typeface="Courier New" panose="02070309020205020404" pitchFamily="49" charset="0"/>
              </a:rPr>
              <a:t>{</a:t>
            </a:r>
          </a:p>
          <a:p>
            <a:r>
              <a:rPr lang="en-US" sz="1800" b="1" dirty="0" smtClean="0">
                <a:latin typeface="Courier New" panose="02070309020205020404" pitchFamily="49" charset="0"/>
                <a:cs typeface="Courier New" panose="02070309020205020404" pitchFamily="49" charset="0"/>
              </a:rPr>
              <a:t>   return mat4( </a:t>
            </a:r>
            <a:r>
              <a:rPr lang="en-US" sz="1800" b="1" dirty="0" err="1" smtClean="0">
                <a:latin typeface="Courier New" panose="02070309020205020404" pitchFamily="49" charset="0"/>
                <a:cs typeface="Courier New" panose="02070309020205020404" pitchFamily="49" charset="0"/>
              </a:rPr>
              <a:t>cosf</a:t>
            </a:r>
            <a:r>
              <a:rPr lang="en-US" sz="1800" b="1" dirty="0" smtClean="0">
                <a:latin typeface="Courier New" panose="02070309020205020404" pitchFamily="49" charset="0"/>
                <a:cs typeface="Courier New" panose="02070309020205020404" pitchFamily="49" charset="0"/>
              </a:rPr>
              <a:t>(angle</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sinf</a:t>
            </a:r>
            <a:r>
              <a:rPr lang="en-US" sz="1800" b="1" dirty="0">
                <a:latin typeface="Courier New" panose="02070309020205020404" pitchFamily="49" charset="0"/>
                <a:cs typeface="Courier New" panose="02070309020205020404" pitchFamily="49" charset="0"/>
              </a:rPr>
              <a:t>(angle)</a:t>
            </a:r>
            <a:r>
              <a:rPr lang="en-US" sz="1800" b="1" dirty="0" smtClean="0">
                <a:latin typeface="Courier New" panose="02070309020205020404" pitchFamily="49" charset="0"/>
                <a:cs typeface="Courier New" panose="02070309020205020404" pitchFamily="49" charset="0"/>
              </a:rPr>
              <a:t>, 0, 0,</a:t>
            </a:r>
            <a:endParaRPr lang="en-US"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sinf</a:t>
            </a:r>
            <a:r>
              <a:rPr lang="en-US" sz="1800" b="1" dirty="0">
                <a:latin typeface="Courier New" panose="02070309020205020404" pitchFamily="49" charset="0"/>
                <a:cs typeface="Courier New" panose="02070309020205020404" pitchFamily="49" charset="0"/>
              </a:rPr>
              <a:t>(angle)</a:t>
            </a:r>
            <a:r>
              <a:rPr lang="en-US" sz="1800" b="1" dirty="0" smtClean="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cosf</a:t>
            </a:r>
            <a:r>
              <a:rPr lang="en-US" sz="1800" b="1" dirty="0">
                <a:latin typeface="Courier New" panose="02070309020205020404" pitchFamily="49" charset="0"/>
                <a:cs typeface="Courier New" panose="02070309020205020404" pitchFamily="49" charset="0"/>
              </a:rPr>
              <a:t>(angle</a:t>
            </a:r>
            <a:r>
              <a:rPr lang="en-US" sz="1800" b="1" dirty="0" smtClean="0">
                <a:latin typeface="Courier New" panose="02070309020205020404" pitchFamily="49" charset="0"/>
                <a:cs typeface="Courier New" panose="02070309020205020404" pitchFamily="49" charset="0"/>
              </a:rPr>
              <a:t>), 0, 0,</a:t>
            </a:r>
          </a:p>
          <a:p>
            <a:r>
              <a:rPr lang="en-US" sz="1800" b="1" dirty="0" smtClean="0">
                <a:latin typeface="Courier New" panose="02070309020205020404" pitchFamily="49" charset="0"/>
                <a:cs typeface="Courier New" panose="02070309020205020404" pitchFamily="49" charset="0"/>
              </a:rPr>
              <a:t>                    0,          0,        1, 0,</a:t>
            </a:r>
            <a:endParaRPr lang="en-US"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                    0</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0</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0</a:t>
            </a:r>
            <a:r>
              <a:rPr lang="en-US" sz="1800" b="1" dirty="0">
                <a:latin typeface="Courier New" panose="02070309020205020404" pitchFamily="49" charset="0"/>
                <a:cs typeface="Courier New" panose="02070309020205020404" pitchFamily="49" charset="0"/>
              </a:rPr>
              <a:t>, 1);</a:t>
            </a:r>
          </a:p>
          <a:p>
            <a:r>
              <a:rPr lang="en-US" sz="1800" b="1" dirty="0" smtClean="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066382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err="1" smtClean="0">
                <a:solidFill>
                  <a:srgbClr val="FF0000"/>
                </a:solidFill>
              </a:rPr>
              <a:t>View</a:t>
            </a:r>
            <a:r>
              <a:rPr lang="hu-HU" dirty="0" smtClean="0">
                <a:solidFill>
                  <a:srgbClr val="FF0000"/>
                </a:solidFill>
              </a:rPr>
              <a:t> transzformáció:</a:t>
            </a:r>
            <a:r>
              <a:rPr lang="en-US" dirty="0" smtClean="0">
                <a:solidFill>
                  <a:srgbClr val="FF0000"/>
                </a:solidFill>
              </a:rPr>
              <a:t> V()</a:t>
            </a:r>
            <a:r>
              <a:rPr lang="hu-HU" dirty="0" smtClean="0">
                <a:solidFill>
                  <a:srgbClr val="FF0000"/>
                </a:solidFill>
              </a:rPr>
              <a:t/>
            </a:r>
            <a:br>
              <a:rPr lang="hu-HU" dirty="0" smtClean="0">
                <a:solidFill>
                  <a:srgbClr val="FF0000"/>
                </a:solidFill>
              </a:rPr>
            </a:br>
            <a:r>
              <a:rPr lang="hu-HU" dirty="0" smtClean="0">
                <a:solidFill>
                  <a:srgbClr val="FF0000"/>
                </a:solidFill>
              </a:rPr>
              <a:t>kameraablak közepe az origóba</a:t>
            </a:r>
            <a:endParaRPr lang="hu-HU" dirty="0">
              <a:solidFill>
                <a:srgbClr val="FF0000"/>
              </a:solidFill>
            </a:endParaRPr>
          </a:p>
        </p:txBody>
      </p:sp>
      <p:sp>
        <p:nvSpPr>
          <p:cNvPr id="4" name="AutoShape 4"/>
          <p:cNvSpPr>
            <a:spLocks noChangeArrowheads="1"/>
          </p:cNvSpPr>
          <p:nvPr/>
        </p:nvSpPr>
        <p:spPr bwMode="auto">
          <a:xfrm rot="19126453">
            <a:off x="1494685" y="2718570"/>
            <a:ext cx="846138" cy="887413"/>
          </a:xfrm>
          <a:prstGeom prst="flowChartMagneticTape">
            <a:avLst/>
          </a:prstGeom>
          <a:solidFill>
            <a:srgbClr val="A09C00"/>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 name="Line 15"/>
          <p:cNvSpPr>
            <a:spLocks noChangeShapeType="1"/>
          </p:cNvSpPr>
          <p:nvPr/>
        </p:nvSpPr>
        <p:spPr bwMode="auto">
          <a:xfrm flipV="1">
            <a:off x="472150" y="1823390"/>
            <a:ext cx="0" cy="27352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6" name="Line 16"/>
          <p:cNvSpPr>
            <a:spLocks noChangeShapeType="1"/>
          </p:cNvSpPr>
          <p:nvPr/>
        </p:nvSpPr>
        <p:spPr bwMode="auto">
          <a:xfrm flipV="1">
            <a:off x="289104" y="4417351"/>
            <a:ext cx="2387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7" name="Oval 33"/>
          <p:cNvSpPr>
            <a:spLocks noChangeArrowheads="1"/>
          </p:cNvSpPr>
          <p:nvPr/>
        </p:nvSpPr>
        <p:spPr bwMode="auto">
          <a:xfrm>
            <a:off x="2411636" y="3028317"/>
            <a:ext cx="144463" cy="160337"/>
          </a:xfrm>
          <a:prstGeom prst="ellipse">
            <a:avLst/>
          </a:prstGeom>
          <a:solidFill>
            <a:srgbClr val="ED13B4"/>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8" name="Rectangle 34"/>
          <p:cNvSpPr>
            <a:spLocks noChangeArrowheads="1"/>
          </p:cNvSpPr>
          <p:nvPr/>
        </p:nvSpPr>
        <p:spPr bwMode="auto">
          <a:xfrm>
            <a:off x="1782313" y="2411481"/>
            <a:ext cx="1140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dirty="0" smtClean="0"/>
              <a:t>(</a:t>
            </a:r>
            <a:r>
              <a:rPr lang="en-US" altLang="hu-HU" i="1" dirty="0" err="1"/>
              <a:t>x</a:t>
            </a:r>
            <a:r>
              <a:rPr lang="en-US" altLang="hu-HU" i="1" baseline="-25000" dirty="0" err="1"/>
              <a:t>w</a:t>
            </a:r>
            <a:r>
              <a:rPr lang="en-US" altLang="hu-HU" i="1" baseline="-25000" dirty="0"/>
              <a:t> </a:t>
            </a:r>
            <a:r>
              <a:rPr lang="en-US" altLang="hu-HU" dirty="0"/>
              <a:t>,</a:t>
            </a:r>
            <a:r>
              <a:rPr lang="en-US" altLang="hu-HU" i="1" dirty="0"/>
              <a:t> </a:t>
            </a:r>
            <a:r>
              <a:rPr lang="en-US" altLang="hu-HU" i="1" dirty="0" err="1"/>
              <a:t>y</a:t>
            </a:r>
            <a:r>
              <a:rPr lang="en-US" altLang="hu-HU" i="1" baseline="-25000" dirty="0" err="1"/>
              <a:t>w</a:t>
            </a:r>
            <a:r>
              <a:rPr lang="en-US" altLang="hu-HU" dirty="0" smtClean="0"/>
              <a:t>)</a:t>
            </a:r>
            <a:endParaRPr lang="hu-HU" altLang="hu-HU" dirty="0"/>
          </a:p>
        </p:txBody>
      </p:sp>
      <p:sp>
        <p:nvSpPr>
          <p:cNvPr id="10" name="Text Box 45"/>
          <p:cNvSpPr txBox="1">
            <a:spLocks noChangeArrowheads="1"/>
          </p:cNvSpPr>
          <p:nvPr/>
        </p:nvSpPr>
        <p:spPr bwMode="auto">
          <a:xfrm>
            <a:off x="1997738" y="3893490"/>
            <a:ext cx="849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a:t>ablak</a:t>
            </a:r>
          </a:p>
        </p:txBody>
      </p:sp>
      <p:sp>
        <p:nvSpPr>
          <p:cNvPr id="11" name="Text Box 50"/>
          <p:cNvSpPr txBox="1">
            <a:spLocks noChangeArrowheads="1"/>
          </p:cNvSpPr>
          <p:nvPr/>
        </p:nvSpPr>
        <p:spPr bwMode="auto">
          <a:xfrm>
            <a:off x="4001536" y="2612818"/>
            <a:ext cx="1927316" cy="83099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i="1" dirty="0" err="1" smtClean="0"/>
              <a:t>x</a:t>
            </a:r>
            <a:r>
              <a:rPr lang="hu-HU" altLang="hu-HU" i="1" baseline="-25000" dirty="0" err="1" smtClean="0"/>
              <a:t>v</a:t>
            </a:r>
            <a:r>
              <a:rPr lang="hu-HU" altLang="hu-HU" i="1" dirty="0" smtClean="0"/>
              <a:t> </a:t>
            </a:r>
            <a:r>
              <a:rPr lang="hu-HU" altLang="hu-HU" dirty="0"/>
              <a:t>= </a:t>
            </a:r>
            <a:r>
              <a:rPr lang="hu-HU" altLang="hu-HU" i="1" dirty="0" smtClean="0"/>
              <a:t>x</a:t>
            </a:r>
            <a:r>
              <a:rPr lang="en-US" altLang="hu-HU" i="1" baseline="-25000" dirty="0"/>
              <a:t>w</a:t>
            </a:r>
            <a:r>
              <a:rPr lang="hu-HU" altLang="hu-HU" dirty="0" err="1" smtClean="0"/>
              <a:t>-</a:t>
            </a:r>
            <a:r>
              <a:rPr lang="hu-HU" altLang="hu-HU" i="1" dirty="0" err="1" smtClean="0"/>
              <a:t>c</a:t>
            </a:r>
            <a:r>
              <a:rPr lang="hu-HU" altLang="hu-HU" baseline="-25000" dirty="0" err="1" smtClean="0"/>
              <a:t>x</a:t>
            </a:r>
            <a:endParaRPr lang="hu-HU" altLang="hu-HU" baseline="-25000" dirty="0"/>
          </a:p>
          <a:p>
            <a:r>
              <a:rPr lang="hu-HU" altLang="hu-HU" i="1" dirty="0" err="1" smtClean="0"/>
              <a:t>y</a:t>
            </a:r>
            <a:r>
              <a:rPr lang="hu-HU" altLang="hu-HU" i="1" baseline="-25000" dirty="0" err="1" smtClean="0"/>
              <a:t>v</a:t>
            </a:r>
            <a:r>
              <a:rPr lang="hu-HU" altLang="hu-HU" i="1" dirty="0" smtClean="0"/>
              <a:t> </a:t>
            </a:r>
            <a:r>
              <a:rPr lang="hu-HU" altLang="hu-HU" dirty="0"/>
              <a:t>= </a:t>
            </a:r>
            <a:r>
              <a:rPr lang="hu-HU" altLang="hu-HU" i="1" dirty="0" smtClean="0"/>
              <a:t>y</a:t>
            </a:r>
            <a:r>
              <a:rPr lang="en-US" altLang="hu-HU" i="1" baseline="-25000" dirty="0"/>
              <a:t>w</a:t>
            </a:r>
            <a:r>
              <a:rPr lang="hu-HU" altLang="hu-HU" dirty="0" err="1" smtClean="0"/>
              <a:t>-</a:t>
            </a:r>
            <a:r>
              <a:rPr lang="hu-HU" altLang="hu-HU" i="1" dirty="0" err="1" smtClean="0"/>
              <a:t>c</a:t>
            </a:r>
            <a:r>
              <a:rPr lang="hu-HU" altLang="hu-HU" baseline="-25000" dirty="0" err="1" smtClean="0"/>
              <a:t>y</a:t>
            </a:r>
            <a:endParaRPr lang="hu-HU" altLang="hu-HU" baseline="-25000" dirty="0"/>
          </a:p>
        </p:txBody>
      </p:sp>
      <p:sp>
        <p:nvSpPr>
          <p:cNvPr id="12" name="Rectangle 52"/>
          <p:cNvSpPr>
            <a:spLocks noChangeArrowheads="1"/>
          </p:cNvSpPr>
          <p:nvPr/>
        </p:nvSpPr>
        <p:spPr bwMode="auto">
          <a:xfrm>
            <a:off x="1300861" y="3108967"/>
            <a:ext cx="9444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smtClean="0"/>
              <a:t>(</a:t>
            </a:r>
            <a:r>
              <a:rPr lang="hu-HU" altLang="hu-HU" i="1" dirty="0" err="1" smtClean="0"/>
              <a:t>c</a:t>
            </a:r>
            <a:r>
              <a:rPr lang="hu-HU" altLang="hu-HU" baseline="-25000" dirty="0" err="1" smtClean="0"/>
              <a:t>x</a:t>
            </a:r>
            <a:r>
              <a:rPr lang="hu-HU" altLang="hu-HU" dirty="0" smtClean="0"/>
              <a:t>,</a:t>
            </a:r>
            <a:r>
              <a:rPr lang="hu-HU" altLang="hu-HU" i="1" dirty="0" err="1" smtClean="0"/>
              <a:t>c</a:t>
            </a:r>
            <a:r>
              <a:rPr lang="hu-HU" altLang="hu-HU" baseline="-25000" dirty="0" err="1" smtClean="0"/>
              <a:t>y</a:t>
            </a:r>
            <a:r>
              <a:rPr lang="hu-HU" altLang="hu-HU" dirty="0"/>
              <a:t>)</a:t>
            </a:r>
          </a:p>
        </p:txBody>
      </p:sp>
      <p:sp>
        <p:nvSpPr>
          <p:cNvPr id="13" name="Oval 54"/>
          <p:cNvSpPr>
            <a:spLocks noChangeArrowheads="1"/>
          </p:cNvSpPr>
          <p:nvPr/>
        </p:nvSpPr>
        <p:spPr bwMode="auto">
          <a:xfrm>
            <a:off x="1725211" y="2987793"/>
            <a:ext cx="160338" cy="177800"/>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14" name="Rectangle 56"/>
          <p:cNvSpPr>
            <a:spLocks noChangeArrowheads="1"/>
          </p:cNvSpPr>
          <p:nvPr/>
        </p:nvSpPr>
        <p:spPr bwMode="auto">
          <a:xfrm>
            <a:off x="1584988" y="1808016"/>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i="1" dirty="0" err="1" smtClean="0"/>
              <a:t>w</a:t>
            </a:r>
            <a:r>
              <a:rPr lang="hu-HU" altLang="hu-HU" baseline="-25000" dirty="0" err="1" smtClean="0"/>
              <a:t>x</a:t>
            </a:r>
            <a:endParaRPr lang="hu-HU" altLang="hu-HU" baseline="-25000" dirty="0"/>
          </a:p>
        </p:txBody>
      </p:sp>
      <p:sp>
        <p:nvSpPr>
          <p:cNvPr id="15" name="Rectangle 58"/>
          <p:cNvSpPr>
            <a:spLocks noChangeArrowheads="1"/>
          </p:cNvSpPr>
          <p:nvPr/>
        </p:nvSpPr>
        <p:spPr bwMode="auto">
          <a:xfrm>
            <a:off x="2796250" y="2736202"/>
            <a:ext cx="5693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i="1" dirty="0" err="1" smtClean="0"/>
              <a:t>w</a:t>
            </a:r>
            <a:r>
              <a:rPr lang="hu-HU" altLang="hu-HU" baseline="-25000" dirty="0" err="1"/>
              <a:t>y</a:t>
            </a:r>
            <a:r>
              <a:rPr lang="hu-HU" altLang="hu-HU" dirty="0" smtClean="0"/>
              <a:t> </a:t>
            </a:r>
            <a:endParaRPr lang="hu-HU" altLang="hu-HU" dirty="0"/>
          </a:p>
        </p:txBody>
      </p:sp>
      <p:sp>
        <p:nvSpPr>
          <p:cNvPr id="28" name="Text Box 64"/>
          <p:cNvSpPr txBox="1">
            <a:spLocks noChangeArrowheads="1"/>
          </p:cNvSpPr>
          <p:nvPr/>
        </p:nvSpPr>
        <p:spPr bwMode="auto">
          <a:xfrm>
            <a:off x="4951827" y="4710367"/>
            <a:ext cx="2277316"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a:t>1</a:t>
            </a:r>
            <a:r>
              <a:rPr lang="en-US" altLang="hu-HU" baseline="-25000" dirty="0" smtClean="0"/>
              <a:t>               </a:t>
            </a:r>
            <a:r>
              <a:rPr lang="en-US" altLang="hu-HU" dirty="0"/>
              <a:t>0   </a:t>
            </a:r>
            <a:r>
              <a:rPr lang="en-US" altLang="hu-HU" dirty="0" smtClean="0"/>
              <a:t> </a:t>
            </a:r>
            <a:r>
              <a:rPr lang="hu-HU" altLang="hu-HU" dirty="0" smtClean="0"/>
              <a:t> </a:t>
            </a:r>
            <a:r>
              <a:rPr lang="en-US" altLang="hu-HU" dirty="0" smtClean="0"/>
              <a:t>     </a:t>
            </a:r>
            <a:r>
              <a:rPr lang="en-US" altLang="hu-HU" dirty="0"/>
              <a:t>0</a:t>
            </a:r>
            <a:r>
              <a:rPr lang="en-US" altLang="hu-HU" dirty="0">
                <a:latin typeface="Symbol" pitchFamily="18" charset="2"/>
              </a:rPr>
              <a:t> </a:t>
            </a:r>
          </a:p>
          <a:p>
            <a:endParaRPr lang="en-US" altLang="hu-HU" sz="1200" dirty="0">
              <a:latin typeface="Symbol" pitchFamily="18" charset="2"/>
            </a:endParaRPr>
          </a:p>
          <a:p>
            <a:r>
              <a:rPr lang="en-US" altLang="hu-HU" dirty="0">
                <a:latin typeface="Symbol" pitchFamily="18" charset="2"/>
              </a:rPr>
              <a:t>0 </a:t>
            </a:r>
            <a:r>
              <a:rPr lang="hu-HU" altLang="hu-HU" dirty="0" smtClean="0">
                <a:latin typeface="Symbol" pitchFamily="18" charset="2"/>
              </a:rPr>
              <a:t>         1          </a:t>
            </a:r>
            <a:r>
              <a:rPr lang="en-US" altLang="hu-HU" dirty="0" smtClean="0"/>
              <a:t>0</a:t>
            </a:r>
            <a:endParaRPr lang="en-US" altLang="hu-HU" dirty="0"/>
          </a:p>
          <a:p>
            <a:endParaRPr lang="en-US" altLang="hu-HU" sz="1200" dirty="0">
              <a:latin typeface="Symbol" pitchFamily="18" charset="2"/>
            </a:endParaRPr>
          </a:p>
          <a:p>
            <a:r>
              <a:rPr lang="en-US" altLang="hu-HU" dirty="0" smtClean="0"/>
              <a:t>-</a:t>
            </a:r>
            <a:r>
              <a:rPr lang="hu-HU" altLang="hu-HU" i="1" dirty="0" err="1" smtClean="0"/>
              <a:t>c</a:t>
            </a:r>
            <a:r>
              <a:rPr lang="hu-HU" altLang="hu-HU" baseline="-25000" dirty="0" err="1" smtClean="0"/>
              <a:t>x</a:t>
            </a:r>
            <a:r>
              <a:rPr lang="hu-HU" altLang="hu-HU" dirty="0" smtClean="0"/>
              <a:t>      </a:t>
            </a:r>
            <a:r>
              <a:rPr lang="en-US" altLang="hu-HU" dirty="0" smtClean="0"/>
              <a:t>-</a:t>
            </a:r>
            <a:r>
              <a:rPr lang="hu-HU" altLang="hu-HU" i="1" dirty="0" err="1" smtClean="0"/>
              <a:t>c</a:t>
            </a:r>
            <a:r>
              <a:rPr lang="hu-HU" altLang="hu-HU" baseline="-25000" dirty="0" err="1" smtClean="0"/>
              <a:t>y</a:t>
            </a:r>
            <a:r>
              <a:rPr lang="hu-HU" altLang="hu-HU" dirty="0" smtClean="0"/>
              <a:t>         1</a:t>
            </a:r>
            <a:endParaRPr lang="hu-HU" altLang="hu-HU" dirty="0"/>
          </a:p>
        </p:txBody>
      </p:sp>
      <p:sp>
        <p:nvSpPr>
          <p:cNvPr id="29" name="Freeform 65"/>
          <p:cNvSpPr>
            <a:spLocks/>
          </p:cNvSpPr>
          <p:nvPr/>
        </p:nvSpPr>
        <p:spPr bwMode="auto">
          <a:xfrm>
            <a:off x="4958176" y="4792917"/>
            <a:ext cx="76200" cy="1371600"/>
          </a:xfrm>
          <a:custGeom>
            <a:avLst/>
            <a:gdLst>
              <a:gd name="T0" fmla="*/ 2147483647 w 48"/>
              <a:gd name="T1" fmla="*/ 2147483647 h 768"/>
              <a:gd name="T2" fmla="*/ 0 w 48"/>
              <a:gd name="T3" fmla="*/ 2147483647 h 768"/>
              <a:gd name="T4" fmla="*/ 0 w 48"/>
              <a:gd name="T5" fmla="*/ 0 h 768"/>
              <a:gd name="T6" fmla="*/ 2147483647 w 48"/>
              <a:gd name="T7" fmla="*/ 0 h 768"/>
              <a:gd name="T8" fmla="*/ 0 60000 65536"/>
              <a:gd name="T9" fmla="*/ 0 60000 65536"/>
              <a:gd name="T10" fmla="*/ 0 60000 65536"/>
              <a:gd name="T11" fmla="*/ 0 60000 65536"/>
              <a:gd name="T12" fmla="*/ 0 w 48"/>
              <a:gd name="T13" fmla="*/ 0 h 768"/>
              <a:gd name="T14" fmla="*/ 48 w 48"/>
              <a:gd name="T15" fmla="*/ 768 h 768"/>
            </a:gdLst>
            <a:ahLst/>
            <a:cxnLst>
              <a:cxn ang="T8">
                <a:pos x="T0" y="T1"/>
              </a:cxn>
              <a:cxn ang="T9">
                <a:pos x="T2" y="T3"/>
              </a:cxn>
              <a:cxn ang="T10">
                <a:pos x="T4" y="T5"/>
              </a:cxn>
              <a:cxn ang="T11">
                <a:pos x="T6" y="T7"/>
              </a:cxn>
            </a:cxnLst>
            <a:rect l="T12" t="T13" r="T14" b="T15"/>
            <a:pathLst>
              <a:path w="48" h="768">
                <a:moveTo>
                  <a:pt x="48" y="768"/>
                </a:moveTo>
                <a:lnTo>
                  <a:pt x="0" y="768"/>
                </a:lnTo>
                <a:lnTo>
                  <a:pt x="0" y="0"/>
                </a:lnTo>
                <a:lnTo>
                  <a:pt x="48" y="0"/>
                </a:ln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30" name="Freeform 66"/>
          <p:cNvSpPr>
            <a:spLocks/>
          </p:cNvSpPr>
          <p:nvPr/>
        </p:nvSpPr>
        <p:spPr bwMode="auto">
          <a:xfrm flipH="1">
            <a:off x="7152943" y="4792917"/>
            <a:ext cx="76200" cy="1371600"/>
          </a:xfrm>
          <a:custGeom>
            <a:avLst/>
            <a:gdLst>
              <a:gd name="T0" fmla="*/ 2147483647 w 48"/>
              <a:gd name="T1" fmla="*/ 2147483647 h 768"/>
              <a:gd name="T2" fmla="*/ 0 w 48"/>
              <a:gd name="T3" fmla="*/ 2147483647 h 768"/>
              <a:gd name="T4" fmla="*/ 0 w 48"/>
              <a:gd name="T5" fmla="*/ 0 h 768"/>
              <a:gd name="T6" fmla="*/ 2147483647 w 48"/>
              <a:gd name="T7" fmla="*/ 0 h 768"/>
              <a:gd name="T8" fmla="*/ 0 60000 65536"/>
              <a:gd name="T9" fmla="*/ 0 60000 65536"/>
              <a:gd name="T10" fmla="*/ 0 60000 65536"/>
              <a:gd name="T11" fmla="*/ 0 60000 65536"/>
              <a:gd name="T12" fmla="*/ 0 w 48"/>
              <a:gd name="T13" fmla="*/ 0 h 768"/>
              <a:gd name="T14" fmla="*/ 48 w 48"/>
              <a:gd name="T15" fmla="*/ 768 h 768"/>
            </a:gdLst>
            <a:ahLst/>
            <a:cxnLst>
              <a:cxn ang="T8">
                <a:pos x="T0" y="T1"/>
              </a:cxn>
              <a:cxn ang="T9">
                <a:pos x="T2" y="T3"/>
              </a:cxn>
              <a:cxn ang="T10">
                <a:pos x="T4" y="T5"/>
              </a:cxn>
              <a:cxn ang="T11">
                <a:pos x="T6" y="T7"/>
              </a:cxn>
            </a:cxnLst>
            <a:rect l="T12" t="T13" r="T14" b="T15"/>
            <a:pathLst>
              <a:path w="48" h="768">
                <a:moveTo>
                  <a:pt x="48" y="768"/>
                </a:moveTo>
                <a:lnTo>
                  <a:pt x="0" y="768"/>
                </a:lnTo>
                <a:lnTo>
                  <a:pt x="0" y="0"/>
                </a:lnTo>
                <a:lnTo>
                  <a:pt x="48" y="0"/>
                </a:ln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31" name="Rectangle 67"/>
          <p:cNvSpPr>
            <a:spLocks noChangeArrowheads="1"/>
          </p:cNvSpPr>
          <p:nvPr/>
        </p:nvSpPr>
        <p:spPr bwMode="auto">
          <a:xfrm>
            <a:off x="2077431" y="5766515"/>
            <a:ext cx="3036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dirty="0"/>
              <a:t>[</a:t>
            </a:r>
            <a:r>
              <a:rPr lang="en-US" altLang="hu-HU" i="1" dirty="0" smtClean="0"/>
              <a:t>x</a:t>
            </a:r>
            <a:r>
              <a:rPr lang="hu-HU" altLang="hu-HU" i="1" baseline="-25000" dirty="0" smtClean="0"/>
              <a:t>v</a:t>
            </a:r>
            <a:r>
              <a:rPr lang="en-US" altLang="hu-HU" dirty="0" smtClean="0"/>
              <a:t>,</a:t>
            </a:r>
            <a:r>
              <a:rPr lang="en-US" altLang="hu-HU" i="1" dirty="0" smtClean="0"/>
              <a:t> y</a:t>
            </a:r>
            <a:r>
              <a:rPr lang="hu-HU" altLang="hu-HU" i="1" baseline="-25000" dirty="0"/>
              <a:t>v</a:t>
            </a:r>
            <a:r>
              <a:rPr lang="en-US" altLang="hu-HU" dirty="0" smtClean="0"/>
              <a:t>, </a:t>
            </a:r>
            <a:r>
              <a:rPr lang="en-US" altLang="hu-HU" dirty="0"/>
              <a:t>1] = [</a:t>
            </a:r>
            <a:r>
              <a:rPr lang="en-US" altLang="hu-HU" i="1" dirty="0" err="1" smtClean="0"/>
              <a:t>x</a:t>
            </a:r>
            <a:r>
              <a:rPr lang="en-US" altLang="hu-HU" i="1" baseline="-25000" dirty="0" err="1" smtClean="0"/>
              <a:t>w</a:t>
            </a:r>
            <a:r>
              <a:rPr lang="en-US" altLang="hu-HU" dirty="0" smtClean="0"/>
              <a:t>,</a:t>
            </a:r>
            <a:r>
              <a:rPr lang="en-US" altLang="hu-HU" i="1" dirty="0" smtClean="0"/>
              <a:t> </a:t>
            </a:r>
            <a:r>
              <a:rPr lang="en-US" altLang="hu-HU" i="1" dirty="0" err="1" smtClean="0"/>
              <a:t>y</a:t>
            </a:r>
            <a:r>
              <a:rPr lang="en-US" altLang="hu-HU" i="1" baseline="-25000" dirty="0" err="1" smtClean="0"/>
              <a:t>w</a:t>
            </a:r>
            <a:r>
              <a:rPr lang="en-US" altLang="hu-HU" dirty="0" smtClean="0"/>
              <a:t>, </a:t>
            </a:r>
            <a:r>
              <a:rPr lang="en-US" altLang="hu-HU" dirty="0"/>
              <a:t>1]</a:t>
            </a:r>
            <a:endParaRPr lang="hu-HU" altLang="hu-HU" dirty="0"/>
          </a:p>
        </p:txBody>
      </p:sp>
      <p:sp>
        <p:nvSpPr>
          <p:cNvPr id="40" name="Text Box 45"/>
          <p:cNvSpPr txBox="1">
            <a:spLocks noChangeArrowheads="1"/>
          </p:cNvSpPr>
          <p:nvPr/>
        </p:nvSpPr>
        <p:spPr bwMode="auto">
          <a:xfrm>
            <a:off x="583275" y="1601140"/>
            <a:ext cx="798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a:t>világ</a:t>
            </a:r>
          </a:p>
        </p:txBody>
      </p:sp>
      <p:sp>
        <p:nvSpPr>
          <p:cNvPr id="45" name="AutoShape 4"/>
          <p:cNvSpPr>
            <a:spLocks noChangeArrowheads="1"/>
          </p:cNvSpPr>
          <p:nvPr/>
        </p:nvSpPr>
        <p:spPr bwMode="auto">
          <a:xfrm rot="19126453">
            <a:off x="7230024" y="2691597"/>
            <a:ext cx="846138" cy="887413"/>
          </a:xfrm>
          <a:prstGeom prst="flowChartMagneticTape">
            <a:avLst/>
          </a:prstGeom>
          <a:solidFill>
            <a:srgbClr val="A09C00"/>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46" name="Oval 33"/>
          <p:cNvSpPr>
            <a:spLocks noChangeArrowheads="1"/>
          </p:cNvSpPr>
          <p:nvPr/>
        </p:nvSpPr>
        <p:spPr bwMode="auto">
          <a:xfrm>
            <a:off x="8146975" y="3001344"/>
            <a:ext cx="144463" cy="160337"/>
          </a:xfrm>
          <a:prstGeom prst="ellipse">
            <a:avLst/>
          </a:prstGeom>
          <a:solidFill>
            <a:srgbClr val="ED13B4"/>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47" name="Rectangle 34"/>
          <p:cNvSpPr>
            <a:spLocks noChangeArrowheads="1"/>
          </p:cNvSpPr>
          <p:nvPr/>
        </p:nvSpPr>
        <p:spPr bwMode="auto">
          <a:xfrm>
            <a:off x="7516456" y="2256534"/>
            <a:ext cx="9989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dirty="0"/>
              <a:t>(</a:t>
            </a:r>
            <a:r>
              <a:rPr lang="en-US" altLang="hu-HU" i="1" dirty="0" smtClean="0"/>
              <a:t>x</a:t>
            </a:r>
            <a:r>
              <a:rPr lang="hu-HU" altLang="hu-HU" i="1" baseline="-25000" dirty="0" smtClean="0"/>
              <a:t>v</a:t>
            </a:r>
            <a:r>
              <a:rPr lang="en-US" altLang="hu-HU" dirty="0" smtClean="0"/>
              <a:t>,</a:t>
            </a:r>
            <a:r>
              <a:rPr lang="en-US" altLang="hu-HU" i="1" dirty="0" smtClean="0"/>
              <a:t> y</a:t>
            </a:r>
            <a:r>
              <a:rPr lang="hu-HU" altLang="hu-HU" i="1" baseline="-25000" dirty="0" smtClean="0"/>
              <a:t>v</a:t>
            </a:r>
            <a:r>
              <a:rPr lang="en-US" altLang="hu-HU" dirty="0" smtClean="0"/>
              <a:t>)</a:t>
            </a:r>
            <a:endParaRPr lang="hu-HU" altLang="hu-HU" dirty="0"/>
          </a:p>
        </p:txBody>
      </p:sp>
      <p:sp>
        <p:nvSpPr>
          <p:cNvPr id="48" name="Rectangle 40"/>
          <p:cNvSpPr>
            <a:spLocks noChangeArrowheads="1"/>
          </p:cNvSpPr>
          <p:nvPr/>
        </p:nvSpPr>
        <p:spPr bwMode="auto">
          <a:xfrm>
            <a:off x="6632010" y="2294020"/>
            <a:ext cx="1863725" cy="1572127"/>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49" name="Text Box 45"/>
          <p:cNvSpPr txBox="1">
            <a:spLocks noChangeArrowheads="1"/>
          </p:cNvSpPr>
          <p:nvPr/>
        </p:nvSpPr>
        <p:spPr bwMode="auto">
          <a:xfrm>
            <a:off x="7733077" y="3866517"/>
            <a:ext cx="849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a:t>ablak</a:t>
            </a:r>
          </a:p>
        </p:txBody>
      </p:sp>
      <p:sp>
        <p:nvSpPr>
          <p:cNvPr id="51" name="Oval 54"/>
          <p:cNvSpPr>
            <a:spLocks noChangeArrowheads="1"/>
          </p:cNvSpPr>
          <p:nvPr/>
        </p:nvSpPr>
        <p:spPr bwMode="auto">
          <a:xfrm>
            <a:off x="7460550" y="2960820"/>
            <a:ext cx="160338" cy="177800"/>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2" name="Rectangle 56"/>
          <p:cNvSpPr>
            <a:spLocks noChangeArrowheads="1"/>
          </p:cNvSpPr>
          <p:nvPr/>
        </p:nvSpPr>
        <p:spPr bwMode="auto">
          <a:xfrm>
            <a:off x="7933533" y="1732917"/>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i="1" dirty="0" err="1" smtClean="0"/>
              <a:t>w</a:t>
            </a:r>
            <a:r>
              <a:rPr lang="hu-HU" altLang="hu-HU" baseline="-25000" dirty="0" err="1" smtClean="0"/>
              <a:t>x</a:t>
            </a:r>
            <a:endParaRPr lang="hu-HU" altLang="hu-HU" baseline="-25000" dirty="0"/>
          </a:p>
        </p:txBody>
      </p:sp>
      <p:sp>
        <p:nvSpPr>
          <p:cNvPr id="53" name="Rectangle 58"/>
          <p:cNvSpPr>
            <a:spLocks noChangeArrowheads="1"/>
          </p:cNvSpPr>
          <p:nvPr/>
        </p:nvSpPr>
        <p:spPr bwMode="auto">
          <a:xfrm>
            <a:off x="8531589" y="2246635"/>
            <a:ext cx="5693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i="1" dirty="0" err="1" smtClean="0"/>
              <a:t>w</a:t>
            </a:r>
            <a:r>
              <a:rPr lang="hu-HU" altLang="hu-HU" baseline="-25000" dirty="0" err="1"/>
              <a:t>y</a:t>
            </a:r>
            <a:r>
              <a:rPr lang="hu-HU" altLang="hu-HU" dirty="0" smtClean="0"/>
              <a:t> </a:t>
            </a:r>
            <a:endParaRPr lang="hu-HU" altLang="hu-HU" dirty="0"/>
          </a:p>
        </p:txBody>
      </p:sp>
      <p:sp>
        <p:nvSpPr>
          <p:cNvPr id="55" name="Line 15"/>
          <p:cNvSpPr>
            <a:spLocks noChangeShapeType="1"/>
          </p:cNvSpPr>
          <p:nvPr/>
        </p:nvSpPr>
        <p:spPr bwMode="auto">
          <a:xfrm flipV="1">
            <a:off x="7540719" y="1682089"/>
            <a:ext cx="0" cy="27352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56" name="Line 16"/>
          <p:cNvSpPr>
            <a:spLocks noChangeShapeType="1"/>
          </p:cNvSpPr>
          <p:nvPr/>
        </p:nvSpPr>
        <p:spPr bwMode="auto">
          <a:xfrm flipV="1">
            <a:off x="6282625" y="3058690"/>
            <a:ext cx="2387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57" name="Jobbra nyíl 56"/>
          <p:cNvSpPr/>
          <p:nvPr/>
        </p:nvSpPr>
        <p:spPr>
          <a:xfrm>
            <a:off x="3560937" y="2148023"/>
            <a:ext cx="2624866" cy="181453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 name="Rectangle 40"/>
          <p:cNvSpPr>
            <a:spLocks noChangeArrowheads="1"/>
          </p:cNvSpPr>
          <p:nvPr/>
        </p:nvSpPr>
        <p:spPr bwMode="auto">
          <a:xfrm>
            <a:off x="977168" y="2334125"/>
            <a:ext cx="1863725" cy="1572127"/>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Tree>
    <p:extLst>
      <p:ext uri="{BB962C8B-B14F-4D97-AF65-F5344CB8AC3E}">
        <p14:creationId xmlns:p14="http://schemas.microsoft.com/office/powerpoint/2010/main" val="4337695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p:cNvSpPr>
            <a:spLocks noGrp="1"/>
          </p:cNvSpPr>
          <p:nvPr>
            <p:ph type="title"/>
          </p:nvPr>
        </p:nvSpPr>
        <p:spPr>
          <a:xfrm>
            <a:off x="457200" y="274638"/>
            <a:ext cx="8229600" cy="1143000"/>
          </a:xfrm>
        </p:spPr>
        <p:txBody>
          <a:bodyPr>
            <a:normAutofit fontScale="90000"/>
          </a:bodyPr>
          <a:lstStyle/>
          <a:p>
            <a:r>
              <a:rPr lang="hu-HU" dirty="0" smtClean="0">
                <a:solidFill>
                  <a:srgbClr val="FF0000"/>
                </a:solidFill>
              </a:rPr>
              <a:t>Projekció:</a:t>
            </a:r>
            <a:r>
              <a:rPr lang="en-US" dirty="0" smtClean="0">
                <a:solidFill>
                  <a:srgbClr val="FF0000"/>
                </a:solidFill>
              </a:rPr>
              <a:t> P()</a:t>
            </a:r>
            <a:r>
              <a:rPr lang="hu-HU" dirty="0" smtClean="0">
                <a:solidFill>
                  <a:srgbClr val="FF0000"/>
                </a:solidFill>
              </a:rPr>
              <a:t/>
            </a:r>
            <a:br>
              <a:rPr lang="hu-HU" dirty="0" smtClean="0">
                <a:solidFill>
                  <a:srgbClr val="FF0000"/>
                </a:solidFill>
              </a:rPr>
            </a:br>
            <a:r>
              <a:rPr lang="hu-HU" dirty="0" smtClean="0">
                <a:solidFill>
                  <a:srgbClr val="FF0000"/>
                </a:solidFill>
              </a:rPr>
              <a:t>kameraablak a (-1, </a:t>
            </a:r>
            <a:r>
              <a:rPr lang="hu-HU" dirty="0" err="1" smtClean="0">
                <a:solidFill>
                  <a:srgbClr val="FF0000"/>
                </a:solidFill>
              </a:rPr>
              <a:t>-1</a:t>
            </a:r>
            <a:r>
              <a:rPr lang="hu-HU" dirty="0" smtClean="0">
                <a:solidFill>
                  <a:srgbClr val="FF0000"/>
                </a:solidFill>
              </a:rPr>
              <a:t>)-(1, </a:t>
            </a:r>
            <a:r>
              <a:rPr lang="hu-HU" dirty="0" err="1" smtClean="0">
                <a:solidFill>
                  <a:srgbClr val="FF0000"/>
                </a:solidFill>
              </a:rPr>
              <a:t>1</a:t>
            </a:r>
            <a:r>
              <a:rPr lang="hu-HU" dirty="0" smtClean="0">
                <a:solidFill>
                  <a:srgbClr val="FF0000"/>
                </a:solidFill>
              </a:rPr>
              <a:t>) négyzetbe</a:t>
            </a:r>
            <a:endParaRPr lang="hu-HU" dirty="0">
              <a:solidFill>
                <a:srgbClr val="FF0000"/>
              </a:solidFill>
            </a:endParaRPr>
          </a:p>
        </p:txBody>
      </p:sp>
      <p:sp>
        <p:nvSpPr>
          <p:cNvPr id="11" name="Text Box 50"/>
          <p:cNvSpPr txBox="1">
            <a:spLocks noChangeArrowheads="1"/>
          </p:cNvSpPr>
          <p:nvPr/>
        </p:nvSpPr>
        <p:spPr bwMode="auto">
          <a:xfrm>
            <a:off x="3666511" y="2636425"/>
            <a:ext cx="2093583" cy="83099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i="1" dirty="0" err="1" smtClean="0"/>
              <a:t>x</a:t>
            </a:r>
            <a:r>
              <a:rPr lang="hu-HU" altLang="hu-HU" i="1" baseline="-25000" dirty="0" err="1" smtClean="0"/>
              <a:t>c</a:t>
            </a:r>
            <a:r>
              <a:rPr lang="hu-HU" altLang="hu-HU" i="1" dirty="0" smtClean="0"/>
              <a:t> </a:t>
            </a:r>
            <a:r>
              <a:rPr lang="hu-HU" altLang="hu-HU" dirty="0"/>
              <a:t>= </a:t>
            </a:r>
            <a:r>
              <a:rPr lang="hu-HU" altLang="hu-HU" i="1" dirty="0" err="1" smtClean="0"/>
              <a:t>x</a:t>
            </a:r>
            <a:r>
              <a:rPr lang="hu-HU" altLang="hu-HU" i="1" baseline="-25000" dirty="0" err="1" smtClean="0"/>
              <a:t>v</a:t>
            </a:r>
            <a:r>
              <a:rPr lang="hu-HU" altLang="hu-HU" i="1" dirty="0" smtClean="0"/>
              <a:t> </a:t>
            </a:r>
            <a:r>
              <a:rPr lang="en-US" altLang="hu-HU" i="1" dirty="0" smtClean="0"/>
              <a:t>* </a:t>
            </a:r>
            <a:r>
              <a:rPr lang="en-US" altLang="hu-HU" dirty="0" smtClean="0"/>
              <a:t>2/</a:t>
            </a:r>
            <a:r>
              <a:rPr lang="en-US" altLang="hu-HU" i="1" dirty="0"/>
              <a:t>w</a:t>
            </a:r>
            <a:r>
              <a:rPr lang="hu-HU" altLang="hu-HU" baseline="-25000" dirty="0" smtClean="0"/>
              <a:t>x</a:t>
            </a:r>
            <a:endParaRPr lang="hu-HU" altLang="hu-HU" baseline="-25000" dirty="0"/>
          </a:p>
          <a:p>
            <a:r>
              <a:rPr lang="hu-HU" altLang="hu-HU" i="1" dirty="0" err="1" smtClean="0"/>
              <a:t>y</a:t>
            </a:r>
            <a:r>
              <a:rPr lang="hu-HU" altLang="hu-HU" i="1" baseline="-25000" dirty="0" err="1"/>
              <a:t>c</a:t>
            </a:r>
            <a:r>
              <a:rPr lang="hu-HU" altLang="hu-HU" i="1" dirty="0" smtClean="0"/>
              <a:t> </a:t>
            </a:r>
            <a:r>
              <a:rPr lang="hu-HU" altLang="hu-HU" dirty="0"/>
              <a:t>= </a:t>
            </a:r>
            <a:r>
              <a:rPr lang="hu-HU" altLang="hu-HU" i="1" dirty="0" err="1" smtClean="0"/>
              <a:t>y</a:t>
            </a:r>
            <a:r>
              <a:rPr lang="hu-HU" altLang="hu-HU" i="1" baseline="-25000" dirty="0" err="1" smtClean="0"/>
              <a:t>v</a:t>
            </a:r>
            <a:r>
              <a:rPr lang="en-US" altLang="hu-HU" i="1" dirty="0" smtClean="0"/>
              <a:t> * </a:t>
            </a:r>
            <a:r>
              <a:rPr lang="en-US" altLang="hu-HU" dirty="0" smtClean="0"/>
              <a:t>2/</a:t>
            </a:r>
            <a:r>
              <a:rPr lang="en-US" altLang="hu-HU" i="1" dirty="0" smtClean="0"/>
              <a:t>w</a:t>
            </a:r>
            <a:r>
              <a:rPr lang="hu-HU" altLang="hu-HU" baseline="-25000" dirty="0" smtClean="0"/>
              <a:t>y</a:t>
            </a:r>
            <a:endParaRPr lang="hu-HU" altLang="hu-HU" baseline="-25000" dirty="0"/>
          </a:p>
        </p:txBody>
      </p:sp>
      <p:sp>
        <p:nvSpPr>
          <p:cNvPr id="16" name="Text Box 64"/>
          <p:cNvSpPr txBox="1">
            <a:spLocks noChangeArrowheads="1"/>
          </p:cNvSpPr>
          <p:nvPr/>
        </p:nvSpPr>
        <p:spPr bwMode="auto">
          <a:xfrm>
            <a:off x="4822731" y="4721125"/>
            <a:ext cx="227731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dirty="0" smtClean="0"/>
              <a:t>2/</a:t>
            </a:r>
            <a:r>
              <a:rPr lang="en-US" altLang="hu-HU" i="1" dirty="0" smtClean="0"/>
              <a:t>w</a:t>
            </a:r>
            <a:r>
              <a:rPr lang="hu-HU" altLang="hu-HU" baseline="-25000" dirty="0" smtClean="0"/>
              <a:t>x</a:t>
            </a:r>
            <a:r>
              <a:rPr lang="en-US" altLang="hu-HU" baseline="-25000" dirty="0" smtClean="0"/>
              <a:t>        </a:t>
            </a:r>
            <a:r>
              <a:rPr lang="en-US" altLang="hu-HU" dirty="0" smtClean="0"/>
              <a:t>0    </a:t>
            </a:r>
            <a:r>
              <a:rPr lang="hu-HU" altLang="hu-HU" dirty="0" smtClean="0"/>
              <a:t> </a:t>
            </a:r>
            <a:r>
              <a:rPr lang="en-US" altLang="hu-HU" dirty="0" smtClean="0"/>
              <a:t>     </a:t>
            </a:r>
            <a:r>
              <a:rPr lang="en-US" altLang="hu-HU" dirty="0"/>
              <a:t>0</a:t>
            </a:r>
            <a:r>
              <a:rPr lang="en-US" altLang="hu-HU" dirty="0">
                <a:latin typeface="Symbol" pitchFamily="18" charset="2"/>
              </a:rPr>
              <a:t> </a:t>
            </a:r>
          </a:p>
          <a:p>
            <a:endParaRPr lang="en-US" altLang="hu-HU" sz="1200" dirty="0">
              <a:latin typeface="Symbol" pitchFamily="18" charset="2"/>
            </a:endParaRPr>
          </a:p>
          <a:p>
            <a:r>
              <a:rPr lang="en-US" altLang="hu-HU" dirty="0">
                <a:latin typeface="Symbol" pitchFamily="18" charset="2"/>
              </a:rPr>
              <a:t>0 </a:t>
            </a:r>
            <a:r>
              <a:rPr lang="hu-HU" altLang="hu-HU" dirty="0" smtClean="0">
                <a:latin typeface="Symbol" pitchFamily="18" charset="2"/>
              </a:rPr>
              <a:t>       </a:t>
            </a:r>
            <a:r>
              <a:rPr lang="en-US" altLang="hu-HU" dirty="0" smtClean="0"/>
              <a:t>2/</a:t>
            </a:r>
            <a:r>
              <a:rPr lang="en-US" altLang="hu-HU" i="1" dirty="0" smtClean="0"/>
              <a:t>w</a:t>
            </a:r>
            <a:r>
              <a:rPr lang="hu-HU" altLang="hu-HU" baseline="-25000" dirty="0" smtClean="0"/>
              <a:t>y</a:t>
            </a:r>
            <a:r>
              <a:rPr lang="hu-HU" altLang="hu-HU" dirty="0" smtClean="0"/>
              <a:t>   </a:t>
            </a:r>
            <a:r>
              <a:rPr lang="hu-HU" altLang="hu-HU" dirty="0" smtClean="0">
                <a:latin typeface="Symbol" pitchFamily="18" charset="2"/>
              </a:rPr>
              <a:t>    </a:t>
            </a:r>
            <a:r>
              <a:rPr lang="en-US" altLang="hu-HU" dirty="0" smtClean="0"/>
              <a:t>0</a:t>
            </a:r>
            <a:endParaRPr lang="en-US" altLang="hu-HU" dirty="0"/>
          </a:p>
          <a:p>
            <a:endParaRPr lang="en-US" altLang="hu-HU" sz="1200" dirty="0">
              <a:latin typeface="Symbol" pitchFamily="18" charset="2"/>
            </a:endParaRPr>
          </a:p>
          <a:p>
            <a:r>
              <a:rPr lang="en-US" altLang="hu-HU" dirty="0" smtClean="0">
                <a:latin typeface="Symbol" pitchFamily="18" charset="2"/>
              </a:rPr>
              <a:t>0</a:t>
            </a:r>
            <a:r>
              <a:rPr lang="hu-HU" altLang="hu-HU" dirty="0" smtClean="0"/>
              <a:t>           0         1</a:t>
            </a:r>
            <a:endParaRPr lang="hu-HU" altLang="hu-HU" dirty="0"/>
          </a:p>
        </p:txBody>
      </p:sp>
      <p:sp>
        <p:nvSpPr>
          <p:cNvPr id="17" name="Freeform 65"/>
          <p:cNvSpPr>
            <a:spLocks/>
          </p:cNvSpPr>
          <p:nvPr/>
        </p:nvSpPr>
        <p:spPr bwMode="auto">
          <a:xfrm>
            <a:off x="4829080" y="4803675"/>
            <a:ext cx="76200" cy="1371600"/>
          </a:xfrm>
          <a:custGeom>
            <a:avLst/>
            <a:gdLst>
              <a:gd name="T0" fmla="*/ 2147483647 w 48"/>
              <a:gd name="T1" fmla="*/ 2147483647 h 768"/>
              <a:gd name="T2" fmla="*/ 0 w 48"/>
              <a:gd name="T3" fmla="*/ 2147483647 h 768"/>
              <a:gd name="T4" fmla="*/ 0 w 48"/>
              <a:gd name="T5" fmla="*/ 0 h 768"/>
              <a:gd name="T6" fmla="*/ 2147483647 w 48"/>
              <a:gd name="T7" fmla="*/ 0 h 768"/>
              <a:gd name="T8" fmla="*/ 0 60000 65536"/>
              <a:gd name="T9" fmla="*/ 0 60000 65536"/>
              <a:gd name="T10" fmla="*/ 0 60000 65536"/>
              <a:gd name="T11" fmla="*/ 0 60000 65536"/>
              <a:gd name="T12" fmla="*/ 0 w 48"/>
              <a:gd name="T13" fmla="*/ 0 h 768"/>
              <a:gd name="T14" fmla="*/ 48 w 48"/>
              <a:gd name="T15" fmla="*/ 768 h 768"/>
            </a:gdLst>
            <a:ahLst/>
            <a:cxnLst>
              <a:cxn ang="T8">
                <a:pos x="T0" y="T1"/>
              </a:cxn>
              <a:cxn ang="T9">
                <a:pos x="T2" y="T3"/>
              </a:cxn>
              <a:cxn ang="T10">
                <a:pos x="T4" y="T5"/>
              </a:cxn>
              <a:cxn ang="T11">
                <a:pos x="T6" y="T7"/>
              </a:cxn>
            </a:cxnLst>
            <a:rect l="T12" t="T13" r="T14" b="T15"/>
            <a:pathLst>
              <a:path w="48" h="768">
                <a:moveTo>
                  <a:pt x="48" y="768"/>
                </a:moveTo>
                <a:lnTo>
                  <a:pt x="0" y="768"/>
                </a:lnTo>
                <a:lnTo>
                  <a:pt x="0" y="0"/>
                </a:lnTo>
                <a:lnTo>
                  <a:pt x="48" y="0"/>
                </a:ln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18" name="Freeform 66"/>
          <p:cNvSpPr>
            <a:spLocks/>
          </p:cNvSpPr>
          <p:nvPr/>
        </p:nvSpPr>
        <p:spPr bwMode="auto">
          <a:xfrm flipH="1">
            <a:off x="7023847" y="4803675"/>
            <a:ext cx="76200" cy="1371600"/>
          </a:xfrm>
          <a:custGeom>
            <a:avLst/>
            <a:gdLst>
              <a:gd name="T0" fmla="*/ 2147483647 w 48"/>
              <a:gd name="T1" fmla="*/ 2147483647 h 768"/>
              <a:gd name="T2" fmla="*/ 0 w 48"/>
              <a:gd name="T3" fmla="*/ 2147483647 h 768"/>
              <a:gd name="T4" fmla="*/ 0 w 48"/>
              <a:gd name="T5" fmla="*/ 0 h 768"/>
              <a:gd name="T6" fmla="*/ 2147483647 w 48"/>
              <a:gd name="T7" fmla="*/ 0 h 768"/>
              <a:gd name="T8" fmla="*/ 0 60000 65536"/>
              <a:gd name="T9" fmla="*/ 0 60000 65536"/>
              <a:gd name="T10" fmla="*/ 0 60000 65536"/>
              <a:gd name="T11" fmla="*/ 0 60000 65536"/>
              <a:gd name="T12" fmla="*/ 0 w 48"/>
              <a:gd name="T13" fmla="*/ 0 h 768"/>
              <a:gd name="T14" fmla="*/ 48 w 48"/>
              <a:gd name="T15" fmla="*/ 768 h 768"/>
            </a:gdLst>
            <a:ahLst/>
            <a:cxnLst>
              <a:cxn ang="T8">
                <a:pos x="T0" y="T1"/>
              </a:cxn>
              <a:cxn ang="T9">
                <a:pos x="T2" y="T3"/>
              </a:cxn>
              <a:cxn ang="T10">
                <a:pos x="T4" y="T5"/>
              </a:cxn>
              <a:cxn ang="T11">
                <a:pos x="T6" y="T7"/>
              </a:cxn>
            </a:cxnLst>
            <a:rect l="T12" t="T13" r="T14" b="T15"/>
            <a:pathLst>
              <a:path w="48" h="768">
                <a:moveTo>
                  <a:pt x="48" y="768"/>
                </a:moveTo>
                <a:lnTo>
                  <a:pt x="0" y="768"/>
                </a:lnTo>
                <a:lnTo>
                  <a:pt x="0" y="0"/>
                </a:lnTo>
                <a:lnTo>
                  <a:pt x="48" y="0"/>
                </a:ln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19" name="Rectangle 67"/>
          <p:cNvSpPr>
            <a:spLocks noChangeArrowheads="1"/>
          </p:cNvSpPr>
          <p:nvPr/>
        </p:nvSpPr>
        <p:spPr bwMode="auto">
          <a:xfrm>
            <a:off x="2036081" y="5762525"/>
            <a:ext cx="29582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dirty="0"/>
              <a:t>[</a:t>
            </a:r>
            <a:r>
              <a:rPr lang="en-US" altLang="hu-HU" i="1" dirty="0" smtClean="0"/>
              <a:t>x</a:t>
            </a:r>
            <a:r>
              <a:rPr lang="hu-HU" altLang="hu-HU" i="1" baseline="-25000" dirty="0"/>
              <a:t>c</a:t>
            </a:r>
            <a:r>
              <a:rPr lang="en-US" altLang="hu-HU" dirty="0" smtClean="0"/>
              <a:t>,</a:t>
            </a:r>
            <a:r>
              <a:rPr lang="en-US" altLang="hu-HU" i="1" dirty="0" smtClean="0"/>
              <a:t> y</a:t>
            </a:r>
            <a:r>
              <a:rPr lang="hu-HU" altLang="hu-HU" i="1" baseline="-25000" dirty="0"/>
              <a:t>c</a:t>
            </a:r>
            <a:r>
              <a:rPr lang="en-US" altLang="hu-HU" dirty="0" smtClean="0"/>
              <a:t>, </a:t>
            </a:r>
            <a:r>
              <a:rPr lang="en-US" altLang="hu-HU" dirty="0"/>
              <a:t>1] = [</a:t>
            </a:r>
            <a:r>
              <a:rPr lang="en-US" altLang="hu-HU" i="1" dirty="0" smtClean="0"/>
              <a:t>x</a:t>
            </a:r>
            <a:r>
              <a:rPr lang="hu-HU" altLang="hu-HU" i="1" baseline="-25000" dirty="0"/>
              <a:t>v</a:t>
            </a:r>
            <a:r>
              <a:rPr lang="en-US" altLang="hu-HU" dirty="0" smtClean="0"/>
              <a:t>,</a:t>
            </a:r>
            <a:r>
              <a:rPr lang="en-US" altLang="hu-HU" i="1" dirty="0" smtClean="0"/>
              <a:t> y</a:t>
            </a:r>
            <a:r>
              <a:rPr lang="hu-HU" altLang="hu-HU" i="1" baseline="-25000" dirty="0"/>
              <a:t>v</a:t>
            </a:r>
            <a:r>
              <a:rPr lang="en-US" altLang="hu-HU" dirty="0" smtClean="0"/>
              <a:t>, </a:t>
            </a:r>
            <a:r>
              <a:rPr lang="en-US" altLang="hu-HU" dirty="0"/>
              <a:t>1]</a:t>
            </a:r>
            <a:endParaRPr lang="hu-HU" altLang="hu-HU" dirty="0"/>
          </a:p>
        </p:txBody>
      </p:sp>
      <p:sp>
        <p:nvSpPr>
          <p:cNvPr id="21" name="AutoShape 4"/>
          <p:cNvSpPr>
            <a:spLocks noChangeArrowheads="1"/>
          </p:cNvSpPr>
          <p:nvPr/>
        </p:nvSpPr>
        <p:spPr bwMode="auto">
          <a:xfrm rot="19126453">
            <a:off x="1636088" y="2682627"/>
            <a:ext cx="846138" cy="887413"/>
          </a:xfrm>
          <a:prstGeom prst="flowChartMagneticTape">
            <a:avLst/>
          </a:prstGeom>
          <a:solidFill>
            <a:srgbClr val="A09C00"/>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22" name="Oval 33"/>
          <p:cNvSpPr>
            <a:spLocks noChangeArrowheads="1"/>
          </p:cNvSpPr>
          <p:nvPr/>
        </p:nvSpPr>
        <p:spPr bwMode="auto">
          <a:xfrm>
            <a:off x="2553039" y="2992374"/>
            <a:ext cx="144463" cy="160337"/>
          </a:xfrm>
          <a:prstGeom prst="ellipse">
            <a:avLst/>
          </a:prstGeom>
          <a:solidFill>
            <a:srgbClr val="ED13B4"/>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23" name="Rectangle 34"/>
          <p:cNvSpPr>
            <a:spLocks noChangeArrowheads="1"/>
          </p:cNvSpPr>
          <p:nvPr/>
        </p:nvSpPr>
        <p:spPr bwMode="auto">
          <a:xfrm>
            <a:off x="1922520" y="2247564"/>
            <a:ext cx="9989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dirty="0"/>
              <a:t>(</a:t>
            </a:r>
            <a:r>
              <a:rPr lang="en-US" altLang="hu-HU" i="1" dirty="0" smtClean="0"/>
              <a:t>x</a:t>
            </a:r>
            <a:r>
              <a:rPr lang="hu-HU" altLang="hu-HU" i="1" baseline="-25000" dirty="0" smtClean="0"/>
              <a:t>v</a:t>
            </a:r>
            <a:r>
              <a:rPr lang="en-US" altLang="hu-HU" dirty="0" smtClean="0"/>
              <a:t>,</a:t>
            </a:r>
            <a:r>
              <a:rPr lang="en-US" altLang="hu-HU" i="1" dirty="0" smtClean="0"/>
              <a:t> y</a:t>
            </a:r>
            <a:r>
              <a:rPr lang="hu-HU" altLang="hu-HU" i="1" baseline="-25000" dirty="0" smtClean="0"/>
              <a:t>v</a:t>
            </a:r>
            <a:r>
              <a:rPr lang="en-US" altLang="hu-HU" dirty="0" smtClean="0"/>
              <a:t>)</a:t>
            </a:r>
            <a:endParaRPr lang="hu-HU" altLang="hu-HU" dirty="0"/>
          </a:p>
        </p:txBody>
      </p:sp>
      <p:sp>
        <p:nvSpPr>
          <p:cNvPr id="24" name="Rectangle 40"/>
          <p:cNvSpPr>
            <a:spLocks noChangeArrowheads="1"/>
          </p:cNvSpPr>
          <p:nvPr/>
        </p:nvSpPr>
        <p:spPr bwMode="auto">
          <a:xfrm>
            <a:off x="970672" y="2229853"/>
            <a:ext cx="1973332" cy="1622931"/>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25" name="Text Box 45"/>
          <p:cNvSpPr txBox="1">
            <a:spLocks noChangeArrowheads="1"/>
          </p:cNvSpPr>
          <p:nvPr/>
        </p:nvSpPr>
        <p:spPr bwMode="auto">
          <a:xfrm>
            <a:off x="2139141" y="3857547"/>
            <a:ext cx="849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a:t>ablak</a:t>
            </a:r>
          </a:p>
        </p:txBody>
      </p:sp>
      <p:sp>
        <p:nvSpPr>
          <p:cNvPr id="26" name="Oval 54"/>
          <p:cNvSpPr>
            <a:spLocks noChangeArrowheads="1"/>
          </p:cNvSpPr>
          <p:nvPr/>
        </p:nvSpPr>
        <p:spPr bwMode="auto">
          <a:xfrm>
            <a:off x="1866614" y="2951850"/>
            <a:ext cx="160338" cy="177800"/>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27" name="Rectangle 56"/>
          <p:cNvSpPr>
            <a:spLocks noChangeArrowheads="1"/>
          </p:cNvSpPr>
          <p:nvPr/>
        </p:nvSpPr>
        <p:spPr bwMode="auto">
          <a:xfrm>
            <a:off x="2339597" y="1723947"/>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i="1" dirty="0" err="1" smtClean="0"/>
              <a:t>w</a:t>
            </a:r>
            <a:r>
              <a:rPr lang="hu-HU" altLang="hu-HU" baseline="-25000" dirty="0" err="1" smtClean="0"/>
              <a:t>x</a:t>
            </a:r>
            <a:endParaRPr lang="hu-HU" altLang="hu-HU" baseline="-25000" dirty="0"/>
          </a:p>
        </p:txBody>
      </p:sp>
      <p:sp>
        <p:nvSpPr>
          <p:cNvPr id="28" name="Rectangle 58"/>
          <p:cNvSpPr>
            <a:spLocks noChangeArrowheads="1"/>
          </p:cNvSpPr>
          <p:nvPr/>
        </p:nvSpPr>
        <p:spPr bwMode="auto">
          <a:xfrm>
            <a:off x="2937653" y="2237665"/>
            <a:ext cx="5693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i="1" dirty="0" err="1" smtClean="0"/>
              <a:t>w</a:t>
            </a:r>
            <a:r>
              <a:rPr lang="hu-HU" altLang="hu-HU" baseline="-25000" dirty="0" err="1"/>
              <a:t>y</a:t>
            </a:r>
            <a:r>
              <a:rPr lang="hu-HU" altLang="hu-HU" dirty="0" smtClean="0"/>
              <a:t> </a:t>
            </a:r>
            <a:endParaRPr lang="hu-HU" altLang="hu-HU" dirty="0"/>
          </a:p>
        </p:txBody>
      </p:sp>
      <p:sp>
        <p:nvSpPr>
          <p:cNvPr id="29" name="Line 15"/>
          <p:cNvSpPr>
            <a:spLocks noChangeShapeType="1"/>
          </p:cNvSpPr>
          <p:nvPr/>
        </p:nvSpPr>
        <p:spPr bwMode="auto">
          <a:xfrm flipV="1">
            <a:off x="1946783" y="1673119"/>
            <a:ext cx="0" cy="27352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30" name="Line 16"/>
          <p:cNvSpPr>
            <a:spLocks noChangeShapeType="1"/>
          </p:cNvSpPr>
          <p:nvPr/>
        </p:nvSpPr>
        <p:spPr bwMode="auto">
          <a:xfrm flipV="1">
            <a:off x="688689" y="3049720"/>
            <a:ext cx="2387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31" name="AutoShape 4"/>
          <p:cNvSpPr>
            <a:spLocks noChangeArrowheads="1"/>
          </p:cNvSpPr>
          <p:nvPr/>
        </p:nvSpPr>
        <p:spPr bwMode="auto">
          <a:xfrm rot="19126453">
            <a:off x="6728408" y="2779712"/>
            <a:ext cx="846137" cy="800100"/>
          </a:xfrm>
          <a:prstGeom prst="flowChartMagneticTape">
            <a:avLst/>
          </a:prstGeom>
          <a:solidFill>
            <a:srgbClr val="A09C00"/>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cxnSp>
        <p:nvCxnSpPr>
          <p:cNvPr id="32" name="Egyenes összekötő nyíllal 37"/>
          <p:cNvCxnSpPr>
            <a:cxnSpLocks noChangeShapeType="1"/>
          </p:cNvCxnSpPr>
          <p:nvPr/>
        </p:nvCxnSpPr>
        <p:spPr bwMode="auto">
          <a:xfrm flipV="1">
            <a:off x="7055434" y="2135187"/>
            <a:ext cx="11112" cy="1947863"/>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3" name="Egyenes összekötő nyíllal 38"/>
          <p:cNvCxnSpPr>
            <a:cxnSpLocks noChangeShapeType="1"/>
          </p:cNvCxnSpPr>
          <p:nvPr/>
        </p:nvCxnSpPr>
        <p:spPr bwMode="auto">
          <a:xfrm flipV="1">
            <a:off x="6158496" y="3146425"/>
            <a:ext cx="2011363"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4" name="Téglalap 40"/>
          <p:cNvSpPr>
            <a:spLocks noChangeArrowheads="1"/>
          </p:cNvSpPr>
          <p:nvPr/>
        </p:nvSpPr>
        <p:spPr bwMode="auto">
          <a:xfrm>
            <a:off x="6390271" y="2446337"/>
            <a:ext cx="1393825" cy="1400175"/>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5" name="Szövegdoboz 95"/>
          <p:cNvSpPr txBox="1">
            <a:spLocks noChangeArrowheads="1"/>
          </p:cNvSpPr>
          <p:nvPr/>
        </p:nvSpPr>
        <p:spPr bwMode="auto">
          <a:xfrm>
            <a:off x="7493584" y="2008187"/>
            <a:ext cx="774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a:t>(1,1)</a:t>
            </a:r>
          </a:p>
        </p:txBody>
      </p:sp>
      <p:sp>
        <p:nvSpPr>
          <p:cNvPr id="36" name="Oval 33"/>
          <p:cNvSpPr>
            <a:spLocks noChangeArrowheads="1"/>
          </p:cNvSpPr>
          <p:nvPr/>
        </p:nvSpPr>
        <p:spPr bwMode="auto">
          <a:xfrm>
            <a:off x="7588857" y="3016568"/>
            <a:ext cx="144463" cy="160337"/>
          </a:xfrm>
          <a:prstGeom prst="ellipse">
            <a:avLst/>
          </a:prstGeom>
          <a:solidFill>
            <a:srgbClr val="ED13B4"/>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7" name="Rectangle 34"/>
          <p:cNvSpPr>
            <a:spLocks noChangeArrowheads="1"/>
          </p:cNvSpPr>
          <p:nvPr/>
        </p:nvSpPr>
        <p:spPr bwMode="auto">
          <a:xfrm>
            <a:off x="7237738" y="2494904"/>
            <a:ext cx="9220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dirty="0"/>
              <a:t>(</a:t>
            </a:r>
            <a:r>
              <a:rPr lang="hu-HU" altLang="hu-HU" i="1" dirty="0" err="1" smtClean="0"/>
              <a:t>x</a:t>
            </a:r>
            <a:r>
              <a:rPr lang="hu-HU" altLang="hu-HU" i="1" baseline="-25000" dirty="0" err="1"/>
              <a:t>c</a:t>
            </a:r>
            <a:r>
              <a:rPr lang="en-US" altLang="hu-HU" dirty="0" smtClean="0"/>
              <a:t>,</a:t>
            </a:r>
            <a:r>
              <a:rPr lang="en-US" altLang="hu-HU" i="1" dirty="0" smtClean="0"/>
              <a:t>y</a:t>
            </a:r>
            <a:r>
              <a:rPr lang="hu-HU" altLang="hu-HU" i="1" baseline="-25000" dirty="0"/>
              <a:t>c</a:t>
            </a:r>
            <a:r>
              <a:rPr lang="en-US" altLang="hu-HU" dirty="0" smtClean="0"/>
              <a:t>)</a:t>
            </a:r>
            <a:endParaRPr lang="hu-HU" altLang="hu-HU" dirty="0"/>
          </a:p>
        </p:txBody>
      </p:sp>
      <p:sp>
        <p:nvSpPr>
          <p:cNvPr id="38" name="Text Box 45"/>
          <p:cNvSpPr txBox="1">
            <a:spLocks noChangeArrowheads="1"/>
          </p:cNvSpPr>
          <p:nvPr/>
        </p:nvSpPr>
        <p:spPr bwMode="auto">
          <a:xfrm>
            <a:off x="5853034" y="1655761"/>
            <a:ext cx="256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a:latin typeface="+mn-lt"/>
              </a:rPr>
              <a:t>Normalizált eszköz</a:t>
            </a:r>
          </a:p>
        </p:txBody>
      </p:sp>
      <p:sp>
        <p:nvSpPr>
          <p:cNvPr id="39" name="Szövegdoboz 95"/>
          <p:cNvSpPr txBox="1">
            <a:spLocks noChangeArrowheads="1"/>
          </p:cNvSpPr>
          <p:nvPr/>
        </p:nvSpPr>
        <p:spPr bwMode="auto">
          <a:xfrm>
            <a:off x="5667958" y="3857547"/>
            <a:ext cx="981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a:t>(-1,</a:t>
            </a:r>
            <a:r>
              <a:rPr lang="hu-HU" altLang="hu-HU" dirty="0" err="1"/>
              <a:t>-1</a:t>
            </a:r>
            <a:r>
              <a:rPr lang="hu-HU" altLang="hu-HU" dirty="0"/>
              <a:t>)</a:t>
            </a:r>
          </a:p>
        </p:txBody>
      </p:sp>
      <p:sp>
        <p:nvSpPr>
          <p:cNvPr id="40" name="Jobbra nyíl 39"/>
          <p:cNvSpPr/>
          <p:nvPr/>
        </p:nvSpPr>
        <p:spPr>
          <a:xfrm>
            <a:off x="3560937" y="2148023"/>
            <a:ext cx="2624866" cy="181453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803526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p:cNvSpPr>
            <a:spLocks noGrp="1"/>
          </p:cNvSpPr>
          <p:nvPr>
            <p:ph type="title"/>
          </p:nvPr>
        </p:nvSpPr>
        <p:spPr>
          <a:xfrm>
            <a:off x="427705" y="127154"/>
            <a:ext cx="8229600" cy="1143000"/>
          </a:xfrm>
        </p:spPr>
        <p:txBody>
          <a:bodyPr>
            <a:normAutofit/>
          </a:bodyPr>
          <a:lstStyle/>
          <a:p>
            <a:r>
              <a:rPr lang="en-US" dirty="0" smtClean="0">
                <a:solidFill>
                  <a:srgbClr val="FF0000"/>
                </a:solidFill>
              </a:rPr>
              <a:t>2D </a:t>
            </a:r>
            <a:r>
              <a:rPr lang="en-US" dirty="0" err="1" smtClean="0">
                <a:solidFill>
                  <a:srgbClr val="FF0000"/>
                </a:solidFill>
              </a:rPr>
              <a:t>kamera</a:t>
            </a:r>
            <a:endParaRPr lang="hu-HU" dirty="0">
              <a:solidFill>
                <a:srgbClr val="FF0000"/>
              </a:solidFill>
            </a:endParaRPr>
          </a:p>
        </p:txBody>
      </p:sp>
      <p:sp>
        <p:nvSpPr>
          <p:cNvPr id="2" name="Szövegdoboz 1"/>
          <p:cNvSpPr txBox="1"/>
          <p:nvPr/>
        </p:nvSpPr>
        <p:spPr>
          <a:xfrm>
            <a:off x="324468" y="1165128"/>
            <a:ext cx="8494633" cy="5301451"/>
          </a:xfrm>
          <a:prstGeom prst="rect">
            <a:avLst/>
          </a:prstGeom>
          <a:solidFill>
            <a:schemeClr val="accent6">
              <a:lumMod val="20000"/>
              <a:lumOff val="80000"/>
            </a:schemeClr>
          </a:solidFill>
          <a:ln>
            <a:solidFill>
              <a:schemeClr val="accent6">
                <a:lumMod val="50000"/>
              </a:schemeClr>
            </a:solidFill>
          </a:ln>
        </p:spPr>
        <p:txBody>
          <a:bodyPr wrap="none" rtlCol="0">
            <a:spAutoFit/>
          </a:bodyPr>
          <a:lstStyle/>
          <a:p>
            <a:r>
              <a:rPr lang="en-US" sz="2000" b="1" dirty="0" smtClean="0">
                <a:latin typeface="Courier New" panose="02070309020205020404" pitchFamily="49" charset="0"/>
                <a:cs typeface="Courier New" panose="02070309020205020404" pitchFamily="49" charset="0"/>
              </a:rPr>
              <a:t>class Camera2D </a:t>
            </a:r>
            <a:r>
              <a:rPr lang="en-US" sz="2000" b="1" dirty="0">
                <a:latin typeface="Courier New" panose="02070309020205020404" pitchFamily="49" charset="0"/>
                <a:cs typeface="Courier New" panose="02070309020205020404" pitchFamily="49" charset="0"/>
              </a:rPr>
              <a:t>{</a:t>
            </a:r>
          </a:p>
          <a:p>
            <a:r>
              <a:rPr lang="en-US" sz="2000" b="1" dirty="0" smtClean="0">
                <a:latin typeface="Courier New" panose="02070309020205020404" pitchFamily="49" charset="0"/>
                <a:cs typeface="Courier New" panose="02070309020205020404" pitchFamily="49" charset="0"/>
              </a:rPr>
              <a:t>   vec2 </a:t>
            </a:r>
            <a:r>
              <a:rPr lang="en-US" sz="2000" b="1" dirty="0" err="1" smtClean="0">
                <a:latin typeface="Courier New" panose="02070309020205020404" pitchFamily="49" charset="0"/>
                <a:cs typeface="Courier New" panose="02070309020205020404" pitchFamily="49" charset="0"/>
              </a:rPr>
              <a:t>wCenter</a:t>
            </a:r>
            <a:r>
              <a:rPr lang="en-US" sz="2000" b="1" dirty="0" smtClean="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center in world </a:t>
            </a:r>
            <a:r>
              <a:rPr lang="en-US" sz="2000" b="1" dirty="0" err="1" smtClean="0">
                <a:latin typeface="Courier New" panose="02070309020205020404" pitchFamily="49" charset="0"/>
                <a:cs typeface="Courier New" panose="02070309020205020404" pitchFamily="49" charset="0"/>
              </a:rPr>
              <a:t>coords</a:t>
            </a:r>
            <a:endParaRPr lang="en-US" sz="2000" b="1" dirty="0">
              <a:latin typeface="Courier New" panose="02070309020205020404" pitchFamily="49" charset="0"/>
              <a:cs typeface="Courier New" panose="02070309020205020404" pitchFamily="49" charset="0"/>
            </a:endParaRPr>
          </a:p>
          <a:p>
            <a:r>
              <a:rPr lang="en-US" sz="2000" b="1" dirty="0" smtClean="0">
                <a:latin typeface="Courier New" panose="02070309020205020404" pitchFamily="49" charset="0"/>
                <a:cs typeface="Courier New" panose="02070309020205020404" pitchFamily="49" charset="0"/>
              </a:rPr>
              <a:t>   vec2 </a:t>
            </a:r>
            <a:r>
              <a:rPr lang="en-US" sz="2000" b="1" dirty="0" err="1" smtClean="0">
                <a:latin typeface="Courier New" panose="02070309020205020404" pitchFamily="49" charset="0"/>
                <a:cs typeface="Courier New" panose="02070309020205020404" pitchFamily="49" charset="0"/>
              </a:rPr>
              <a:t>wSize</a:t>
            </a:r>
            <a:r>
              <a:rPr lang="en-US" sz="2000" b="1" dirty="0" smtClean="0">
                <a:latin typeface="Courier New" panose="02070309020205020404" pitchFamily="49" charset="0"/>
                <a:cs typeface="Courier New" panose="02070309020205020404" pitchFamily="49" charset="0"/>
              </a:rPr>
              <a:t>;  // </a:t>
            </a:r>
            <a:r>
              <a:rPr lang="en-US" sz="2000" b="1" dirty="0">
                <a:latin typeface="Courier New" panose="02070309020205020404" pitchFamily="49" charset="0"/>
                <a:cs typeface="Courier New" panose="02070309020205020404" pitchFamily="49" charset="0"/>
              </a:rPr>
              <a:t>width and height in world </a:t>
            </a:r>
            <a:r>
              <a:rPr lang="en-US" sz="2000" b="1" dirty="0" err="1" smtClean="0">
                <a:latin typeface="Courier New" panose="02070309020205020404" pitchFamily="49" charset="0"/>
                <a:cs typeface="Courier New" panose="02070309020205020404" pitchFamily="49" charset="0"/>
              </a:rPr>
              <a:t>coords</a:t>
            </a:r>
            <a:endParaRPr lang="en-US" sz="2000" b="1" dirty="0" smtClean="0">
              <a:latin typeface="Courier New" panose="02070309020205020404" pitchFamily="49" charset="0"/>
              <a:cs typeface="Courier New" panose="02070309020205020404" pitchFamily="49" charset="0"/>
            </a:endParaRPr>
          </a:p>
          <a:p>
            <a:endParaRPr lang="en-US" sz="800" b="1" dirty="0">
              <a:latin typeface="Courier New" panose="02070309020205020404" pitchFamily="49" charset="0"/>
              <a:cs typeface="Courier New" panose="02070309020205020404" pitchFamily="49" charset="0"/>
            </a:endParaRPr>
          </a:p>
          <a:p>
            <a:r>
              <a:rPr lang="en-US" sz="2000" b="1" dirty="0" smtClean="0">
                <a:latin typeface="Courier New" panose="02070309020205020404" pitchFamily="49" charset="0"/>
                <a:cs typeface="Courier New" panose="02070309020205020404" pitchFamily="49" charset="0"/>
              </a:rPr>
              <a:t>public:</a:t>
            </a:r>
            <a:endParaRPr lang="en-US" sz="2000" b="1" dirty="0">
              <a:latin typeface="Courier New" panose="02070309020205020404" pitchFamily="49" charset="0"/>
              <a:cs typeface="Courier New" panose="02070309020205020404" pitchFamily="49" charset="0"/>
            </a:endParaRPr>
          </a:p>
          <a:p>
            <a:r>
              <a:rPr lang="en-US" sz="2000" b="1" dirty="0" smtClean="0">
                <a:latin typeface="Courier New" panose="02070309020205020404" pitchFamily="49" charset="0"/>
                <a:cs typeface="Courier New" panose="02070309020205020404" pitchFamily="49" charset="0"/>
              </a:rPr>
              <a:t>   mat4 </a:t>
            </a:r>
            <a:r>
              <a:rPr lang="en-US" sz="2000" b="1" dirty="0">
                <a:latin typeface="Courier New" panose="02070309020205020404" pitchFamily="49" charset="0"/>
                <a:cs typeface="Courier New" panose="02070309020205020404" pitchFamily="49" charset="0"/>
              </a:rPr>
              <a:t>V() { </a:t>
            </a:r>
            <a:r>
              <a:rPr lang="en-US" sz="2000" b="1" dirty="0" smtClean="0">
                <a:latin typeface="Courier New" panose="02070309020205020404" pitchFamily="49" charset="0"/>
                <a:cs typeface="Courier New" panose="02070309020205020404" pitchFamily="49" charset="0"/>
              </a:rPr>
              <a:t>return </a:t>
            </a:r>
            <a:r>
              <a:rPr lang="en-US" sz="2000" b="1" dirty="0" err="1" smtClean="0">
                <a:latin typeface="Courier New" panose="02070309020205020404" pitchFamily="49" charset="0"/>
                <a:cs typeface="Courier New" panose="02070309020205020404" pitchFamily="49" charset="0"/>
              </a:rPr>
              <a:t>TranslateMatrix</a:t>
            </a:r>
            <a:r>
              <a:rPr lang="en-US" sz="2000" b="1" dirty="0" smtClean="0">
                <a:latin typeface="Courier New" panose="02070309020205020404" pitchFamily="49" charset="0"/>
                <a:cs typeface="Courier New" panose="02070309020205020404" pitchFamily="49" charset="0"/>
              </a:rPr>
              <a:t>(-</a:t>
            </a:r>
            <a:r>
              <a:rPr lang="en-US" sz="2000" b="1" dirty="0" err="1" smtClean="0">
                <a:latin typeface="Courier New" panose="02070309020205020404" pitchFamily="49" charset="0"/>
                <a:cs typeface="Courier New" panose="02070309020205020404" pitchFamily="49" charset="0"/>
              </a:rPr>
              <a:t>wCenter</a:t>
            </a:r>
            <a:r>
              <a:rPr lang="en-US" sz="2000" b="1" dirty="0" smtClean="0">
                <a:latin typeface="Courier New" panose="02070309020205020404" pitchFamily="49" charset="0"/>
                <a:cs typeface="Courier New" panose="02070309020205020404" pitchFamily="49" charset="0"/>
              </a:rPr>
              <a:t>); }</a:t>
            </a:r>
          </a:p>
          <a:p>
            <a:endParaRPr lang="en-US" sz="1000" b="1" dirty="0">
              <a:latin typeface="Courier New" panose="02070309020205020404" pitchFamily="49" charset="0"/>
              <a:cs typeface="Courier New" panose="02070309020205020404" pitchFamily="49" charset="0"/>
            </a:endParaRPr>
          </a:p>
          <a:p>
            <a:r>
              <a:rPr lang="en-US" sz="2000" b="1" dirty="0" smtClean="0">
                <a:latin typeface="Courier New" panose="02070309020205020404" pitchFamily="49" charset="0"/>
                <a:cs typeface="Courier New" panose="02070309020205020404" pitchFamily="49" charset="0"/>
              </a:rPr>
              <a:t>   mat4 </a:t>
            </a:r>
            <a:r>
              <a:rPr lang="en-US" sz="2000" b="1" dirty="0">
                <a:latin typeface="Courier New" panose="02070309020205020404" pitchFamily="49" charset="0"/>
                <a:cs typeface="Courier New" panose="02070309020205020404" pitchFamily="49" charset="0"/>
              </a:rPr>
              <a:t>P() { // projection </a:t>
            </a:r>
            <a:r>
              <a:rPr lang="en-US" sz="2000" b="1" dirty="0" smtClean="0">
                <a:latin typeface="Courier New" panose="02070309020205020404" pitchFamily="49" charset="0"/>
                <a:cs typeface="Courier New" panose="02070309020205020404" pitchFamily="49" charset="0"/>
              </a:rPr>
              <a:t>matrix </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return </a:t>
            </a:r>
            <a:r>
              <a:rPr lang="en-US" sz="2000" b="1" dirty="0" err="1" smtClean="0">
                <a:latin typeface="Courier New" panose="02070309020205020404" pitchFamily="49" charset="0"/>
                <a:cs typeface="Courier New" panose="02070309020205020404" pitchFamily="49" charset="0"/>
              </a:rPr>
              <a:t>ScaleMatrix</a:t>
            </a:r>
            <a:r>
              <a:rPr lang="en-US" sz="2000" b="1" dirty="0" smtClean="0">
                <a:latin typeface="Courier New" panose="02070309020205020404" pitchFamily="49" charset="0"/>
                <a:cs typeface="Courier New" panose="02070309020205020404" pitchFamily="49" charset="0"/>
              </a:rPr>
              <a:t>(vec2(2/</a:t>
            </a:r>
            <a:r>
              <a:rPr lang="en-US" sz="2000" b="1" dirty="0" err="1" smtClean="0">
                <a:latin typeface="Courier New" panose="02070309020205020404" pitchFamily="49" charset="0"/>
                <a:cs typeface="Courier New" panose="02070309020205020404" pitchFamily="49" charset="0"/>
              </a:rPr>
              <a:t>wSize.x</a:t>
            </a:r>
            <a:r>
              <a:rPr lang="en-US" sz="2000" b="1" dirty="0" smtClean="0">
                <a:latin typeface="Courier New" panose="02070309020205020404" pitchFamily="49" charset="0"/>
                <a:cs typeface="Courier New" panose="02070309020205020404" pitchFamily="49" charset="0"/>
              </a:rPr>
              <a:t>, 2/</a:t>
            </a:r>
            <a:r>
              <a:rPr lang="en-US" sz="2000" b="1" dirty="0" err="1" smtClean="0">
                <a:latin typeface="Courier New" panose="02070309020205020404" pitchFamily="49" charset="0"/>
                <a:cs typeface="Courier New" panose="02070309020205020404" pitchFamily="49" charset="0"/>
              </a:rPr>
              <a:t>wSize.y</a:t>
            </a:r>
            <a:r>
              <a:rPr lang="en-US" sz="2000" b="1" dirty="0" smtClean="0">
                <a:latin typeface="Courier New" panose="02070309020205020404" pitchFamily="49" charset="0"/>
                <a:cs typeface="Courier New" panose="02070309020205020404" pitchFamily="49" charset="0"/>
              </a:rPr>
              <a:t>));</a:t>
            </a:r>
          </a:p>
          <a:p>
            <a:r>
              <a:rPr lang="en-US" sz="2000" b="1" dirty="0" smtClean="0">
                <a:latin typeface="Courier New" panose="02070309020205020404" pitchFamily="49" charset="0"/>
                <a:cs typeface="Courier New" panose="02070309020205020404" pitchFamily="49" charset="0"/>
              </a:rPr>
              <a:t>   }</a:t>
            </a:r>
            <a:endParaRPr lang="en-US" sz="2000" b="1" dirty="0">
              <a:latin typeface="Courier New" panose="02070309020205020404" pitchFamily="49" charset="0"/>
              <a:cs typeface="Courier New" panose="02070309020205020404" pitchFamily="49" charset="0"/>
            </a:endParaRPr>
          </a:p>
          <a:p>
            <a:endParaRPr lang="en-US" sz="1050" b="1" dirty="0">
              <a:latin typeface="Courier New" panose="02070309020205020404" pitchFamily="49" charset="0"/>
              <a:cs typeface="Courier New" panose="02070309020205020404" pitchFamily="49" charset="0"/>
            </a:endParaRPr>
          </a:p>
          <a:p>
            <a:r>
              <a:rPr lang="en-US" sz="2000" b="1" dirty="0" smtClean="0">
                <a:latin typeface="Courier New" panose="02070309020205020404" pitchFamily="49" charset="0"/>
                <a:cs typeface="Courier New" panose="02070309020205020404" pitchFamily="49" charset="0"/>
              </a:rPr>
              <a:t>   mat4 </a:t>
            </a:r>
            <a:r>
              <a:rPr lang="en-US" sz="2000" b="1" dirty="0" err="1">
                <a:latin typeface="Courier New" panose="02070309020205020404" pitchFamily="49" charset="0"/>
                <a:cs typeface="Courier New" panose="02070309020205020404" pitchFamily="49" charset="0"/>
              </a:rPr>
              <a:t>Vinv</a:t>
            </a:r>
            <a:r>
              <a:rPr lang="en-US" sz="2000" b="1" dirty="0">
                <a:latin typeface="Courier New" panose="02070309020205020404" pitchFamily="49" charset="0"/>
                <a:cs typeface="Courier New" panose="02070309020205020404" pitchFamily="49" charset="0"/>
              </a:rPr>
              <a:t>() { </a:t>
            </a:r>
            <a:r>
              <a:rPr lang="en-US" sz="2000" b="1" dirty="0" smtClean="0">
                <a:latin typeface="Courier New" panose="02070309020205020404" pitchFamily="49" charset="0"/>
                <a:cs typeface="Courier New" panose="02070309020205020404" pitchFamily="49" charset="0"/>
              </a:rPr>
              <a:t>return </a:t>
            </a:r>
            <a:r>
              <a:rPr lang="en-US" sz="2000" b="1" dirty="0" err="1" smtClean="0">
                <a:latin typeface="Courier New" panose="02070309020205020404" pitchFamily="49" charset="0"/>
                <a:cs typeface="Courier New" panose="02070309020205020404" pitchFamily="49" charset="0"/>
              </a:rPr>
              <a:t>TranslateMatrix</a:t>
            </a:r>
            <a:r>
              <a:rPr lang="en-US" sz="2000" b="1" dirty="0" smtClean="0">
                <a:latin typeface="Courier New" panose="02070309020205020404" pitchFamily="49" charset="0"/>
                <a:cs typeface="Courier New" panose="02070309020205020404" pitchFamily="49" charset="0"/>
              </a:rPr>
              <a:t>(</a:t>
            </a:r>
            <a:r>
              <a:rPr lang="en-US" sz="2000" b="1" dirty="0" err="1" smtClean="0">
                <a:latin typeface="Courier New" panose="02070309020205020404" pitchFamily="49" charset="0"/>
                <a:cs typeface="Courier New" panose="02070309020205020404" pitchFamily="49" charset="0"/>
              </a:rPr>
              <a:t>wCenter</a:t>
            </a:r>
            <a:r>
              <a:rPr lang="en-US" sz="2000" b="1" dirty="0" smtClean="0">
                <a:latin typeface="Courier New" panose="02070309020205020404" pitchFamily="49" charset="0"/>
                <a:cs typeface="Courier New" panose="02070309020205020404" pitchFamily="49" charset="0"/>
              </a:rPr>
              <a:t>); }</a:t>
            </a:r>
            <a:endParaRPr lang="en-US" sz="2000" b="1" dirty="0">
              <a:latin typeface="Courier New" panose="02070309020205020404" pitchFamily="49" charset="0"/>
              <a:cs typeface="Courier New" panose="02070309020205020404" pitchFamily="49" charset="0"/>
            </a:endParaRPr>
          </a:p>
          <a:p>
            <a:endParaRPr lang="en-US" sz="1000" b="1" dirty="0">
              <a:latin typeface="Courier New" panose="02070309020205020404" pitchFamily="49" charset="0"/>
              <a:cs typeface="Courier New" panose="02070309020205020404" pitchFamily="49" charset="0"/>
            </a:endParaRPr>
          </a:p>
          <a:p>
            <a:r>
              <a:rPr lang="fr-FR" sz="2000" b="1" dirty="0" smtClean="0">
                <a:latin typeface="Courier New" panose="02070309020205020404" pitchFamily="49" charset="0"/>
                <a:cs typeface="Courier New" panose="02070309020205020404" pitchFamily="49" charset="0"/>
              </a:rPr>
              <a:t>   mat4 </a:t>
            </a:r>
            <a:r>
              <a:rPr lang="fr-FR" sz="2000" b="1" dirty="0">
                <a:latin typeface="Courier New" panose="02070309020205020404" pitchFamily="49" charset="0"/>
                <a:cs typeface="Courier New" panose="02070309020205020404" pitchFamily="49" charset="0"/>
              </a:rPr>
              <a:t>Pinv() { // inverse projection matrix</a:t>
            </a:r>
          </a:p>
          <a:p>
            <a:r>
              <a:rPr lang="en-US" sz="2000" b="1" dirty="0" smtClean="0">
                <a:latin typeface="Courier New" panose="02070309020205020404" pitchFamily="49" charset="0"/>
                <a:cs typeface="Courier New" panose="02070309020205020404" pitchFamily="49" charset="0"/>
              </a:rPr>
              <a:t>      return </a:t>
            </a:r>
            <a:r>
              <a:rPr lang="en-US" sz="2000" b="1" dirty="0" err="1" smtClean="0">
                <a:latin typeface="Courier New" panose="02070309020205020404" pitchFamily="49" charset="0"/>
                <a:cs typeface="Courier New" panose="02070309020205020404" pitchFamily="49" charset="0"/>
              </a:rPr>
              <a:t>ScaleMatrix</a:t>
            </a:r>
            <a:r>
              <a:rPr lang="en-US" sz="2000" b="1" dirty="0" smtClean="0">
                <a:latin typeface="Courier New" panose="02070309020205020404" pitchFamily="49" charset="0"/>
                <a:cs typeface="Courier New" panose="02070309020205020404" pitchFamily="49" charset="0"/>
              </a:rPr>
              <a:t>(vec2(</a:t>
            </a:r>
            <a:r>
              <a:rPr lang="en-US" sz="2000" b="1" dirty="0" err="1" smtClean="0">
                <a:latin typeface="Courier New" panose="02070309020205020404" pitchFamily="49" charset="0"/>
                <a:cs typeface="Courier New" panose="02070309020205020404" pitchFamily="49" charset="0"/>
              </a:rPr>
              <a:t>wSize.x</a:t>
            </a:r>
            <a:r>
              <a:rPr lang="en-US" sz="2000" b="1" dirty="0" smtClean="0">
                <a:latin typeface="Courier New" panose="02070309020205020404" pitchFamily="49" charset="0"/>
                <a:cs typeface="Courier New" panose="02070309020205020404" pitchFamily="49" charset="0"/>
              </a:rPr>
              <a:t>/2, </a:t>
            </a:r>
            <a:r>
              <a:rPr lang="en-US" sz="2000" b="1" dirty="0" err="1" smtClean="0">
                <a:latin typeface="Courier New" panose="02070309020205020404" pitchFamily="49" charset="0"/>
                <a:cs typeface="Courier New" panose="02070309020205020404" pitchFamily="49" charset="0"/>
              </a:rPr>
              <a:t>wSize.y</a:t>
            </a:r>
            <a:r>
              <a:rPr lang="en-US" sz="2000" b="1" dirty="0" smtClean="0">
                <a:latin typeface="Courier New" panose="02070309020205020404" pitchFamily="49" charset="0"/>
                <a:cs typeface="Courier New" panose="02070309020205020404" pitchFamily="49" charset="0"/>
              </a:rPr>
              <a:t>/2));</a:t>
            </a:r>
            <a:endParaRPr lang="en-US" sz="2000" b="1" dirty="0">
              <a:latin typeface="Courier New" panose="02070309020205020404" pitchFamily="49" charset="0"/>
              <a:cs typeface="Courier New" panose="02070309020205020404" pitchFamily="49" charset="0"/>
            </a:endParaRPr>
          </a:p>
          <a:p>
            <a:r>
              <a:rPr lang="en-US" sz="2000" b="1" dirty="0" smtClean="0">
                <a:latin typeface="Courier New" panose="02070309020205020404" pitchFamily="49" charset="0"/>
                <a:cs typeface="Courier New" panose="02070309020205020404" pitchFamily="49" charset="0"/>
              </a:rPr>
              <a:t>   }</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void Zoom(float s) { </a:t>
            </a:r>
            <a:r>
              <a:rPr lang="en-US" sz="2000" b="1" dirty="0" err="1" smtClean="0">
                <a:latin typeface="Courier New" panose="02070309020205020404" pitchFamily="49" charset="0"/>
                <a:cs typeface="Courier New" panose="02070309020205020404" pitchFamily="49" charset="0"/>
              </a:rPr>
              <a:t>wSize</a:t>
            </a:r>
            <a:r>
              <a:rPr lang="en-US" sz="2000" b="1" dirty="0" smtClean="0">
                <a:latin typeface="Courier New" panose="02070309020205020404" pitchFamily="49" charset="0"/>
                <a:cs typeface="Courier New" panose="02070309020205020404" pitchFamily="49" charset="0"/>
              </a:rPr>
              <a:t> = </a:t>
            </a:r>
            <a:r>
              <a:rPr lang="en-US" sz="2000" b="1" dirty="0" err="1" smtClean="0">
                <a:latin typeface="Courier New" panose="02070309020205020404" pitchFamily="49" charset="0"/>
                <a:cs typeface="Courier New" panose="02070309020205020404" pitchFamily="49" charset="0"/>
              </a:rPr>
              <a:t>wSize</a:t>
            </a:r>
            <a:r>
              <a:rPr lang="en-US" sz="2000" b="1" smtClean="0">
                <a:latin typeface="Courier New" panose="02070309020205020404" pitchFamily="49" charset="0"/>
                <a:cs typeface="Courier New" panose="02070309020205020404" pitchFamily="49" charset="0"/>
              </a:rPr>
              <a:t> </a:t>
            </a:r>
            <a:r>
              <a:rPr lang="en-US" sz="2000" b="1">
                <a:latin typeface="Courier New" panose="02070309020205020404" pitchFamily="49" charset="0"/>
                <a:cs typeface="Courier New" panose="02070309020205020404" pitchFamily="49" charset="0"/>
              </a:rPr>
              <a:t>*</a:t>
            </a:r>
            <a:r>
              <a:rPr lang="en-US" sz="2000" b="1" smtClean="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s; }</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void Pan(vec2 t) { </a:t>
            </a:r>
            <a:r>
              <a:rPr lang="en-US" sz="2000" b="1" dirty="0" err="1" smtClean="0">
                <a:latin typeface="Courier New" panose="02070309020205020404" pitchFamily="49" charset="0"/>
                <a:cs typeface="Courier New" panose="02070309020205020404" pitchFamily="49" charset="0"/>
              </a:rPr>
              <a:t>wCenter</a:t>
            </a:r>
            <a:r>
              <a:rPr lang="en-US" sz="2000" b="1" dirty="0" smtClean="0">
                <a:latin typeface="Courier New" panose="02070309020205020404" pitchFamily="49" charset="0"/>
                <a:cs typeface="Courier New" panose="02070309020205020404" pitchFamily="49" charset="0"/>
              </a:rPr>
              <a:t> = </a:t>
            </a:r>
            <a:r>
              <a:rPr lang="en-US" sz="2000" b="1" dirty="0" err="1" smtClean="0">
                <a:latin typeface="Courier New" panose="02070309020205020404" pitchFamily="49" charset="0"/>
                <a:cs typeface="Courier New" panose="02070309020205020404" pitchFamily="49" charset="0"/>
              </a:rPr>
              <a:t>wCenter</a:t>
            </a:r>
            <a:r>
              <a:rPr lang="en-US" sz="2000" b="1" dirty="0" smtClean="0">
                <a:latin typeface="Courier New" panose="02070309020205020404" pitchFamily="49" charset="0"/>
                <a:cs typeface="Courier New" panose="02070309020205020404" pitchFamily="49" charset="0"/>
              </a:rPr>
              <a:t> + t; } </a:t>
            </a:r>
          </a:p>
          <a:p>
            <a:r>
              <a:rPr lang="en-US" sz="2000" b="1" dirty="0" smtClean="0">
                <a:latin typeface="Courier New" panose="02070309020205020404" pitchFamily="49" charset="0"/>
                <a:cs typeface="Courier New" panose="02070309020205020404" pitchFamily="49" charset="0"/>
              </a:rPr>
              <a:t>};</a:t>
            </a:r>
            <a:endParaRPr lang="en-US" sz="20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03526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églalap 5"/>
          <p:cNvSpPr/>
          <p:nvPr/>
        </p:nvSpPr>
        <p:spPr>
          <a:xfrm>
            <a:off x="2793079" y="2236788"/>
            <a:ext cx="544513" cy="42082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1"/>
          <p:cNvSpPr>
            <a:spLocks noChangeArrowheads="1"/>
          </p:cNvSpPr>
          <p:nvPr/>
        </p:nvSpPr>
        <p:spPr bwMode="auto">
          <a:xfrm>
            <a:off x="2803525" y="3376613"/>
            <a:ext cx="2743200" cy="1600200"/>
          </a:xfrm>
          <a:prstGeom prst="rect">
            <a:avLst/>
          </a:prstGeom>
          <a:solidFill>
            <a:schemeClr val="bg2"/>
          </a:solidFill>
          <a:ln w="5715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83970" name="Rectangle 2"/>
          <p:cNvSpPr>
            <a:spLocks noGrp="1" noChangeArrowheads="1"/>
          </p:cNvSpPr>
          <p:nvPr>
            <p:ph type="title"/>
          </p:nvPr>
        </p:nvSpPr>
        <p:spPr>
          <a:xfrm>
            <a:off x="685800" y="400050"/>
            <a:ext cx="7772400" cy="1143000"/>
          </a:xfrm>
        </p:spPr>
        <p:txBody>
          <a:bodyPr/>
          <a:lstStyle/>
          <a:p>
            <a:pPr>
              <a:defRPr/>
            </a:pPr>
            <a:r>
              <a:rPr lang="hu-HU" dirty="0" smtClean="0">
                <a:solidFill>
                  <a:srgbClr val="FF0000"/>
                </a:solidFill>
              </a:rPr>
              <a:t>Vágás (GPU)</a:t>
            </a:r>
          </a:p>
        </p:txBody>
      </p:sp>
      <p:sp>
        <p:nvSpPr>
          <p:cNvPr id="22532" name="Oval 6"/>
          <p:cNvSpPr>
            <a:spLocks noChangeArrowheads="1"/>
          </p:cNvSpPr>
          <p:nvPr/>
        </p:nvSpPr>
        <p:spPr bwMode="auto">
          <a:xfrm>
            <a:off x="3889690" y="3659037"/>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22533" name="Rectangle 9"/>
          <p:cNvSpPr>
            <a:spLocks noChangeArrowheads="1"/>
          </p:cNvSpPr>
          <p:nvPr/>
        </p:nvSpPr>
        <p:spPr bwMode="auto">
          <a:xfrm>
            <a:off x="2035175" y="4987925"/>
            <a:ext cx="7159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800" i="1"/>
              <a:t>x</a:t>
            </a:r>
            <a:r>
              <a:rPr lang="hu-HU" altLang="hu-HU" sz="2800" baseline="-25000"/>
              <a:t>min</a:t>
            </a:r>
          </a:p>
        </p:txBody>
      </p:sp>
      <p:sp>
        <p:nvSpPr>
          <p:cNvPr id="22534" name="Rectangle 10"/>
          <p:cNvSpPr>
            <a:spLocks noChangeArrowheads="1"/>
          </p:cNvSpPr>
          <p:nvPr/>
        </p:nvSpPr>
        <p:spPr bwMode="auto">
          <a:xfrm>
            <a:off x="5588000" y="3549650"/>
            <a:ext cx="7556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800" i="1"/>
              <a:t>x</a:t>
            </a:r>
            <a:r>
              <a:rPr lang="hu-HU" altLang="hu-HU" sz="2800" baseline="-25000"/>
              <a:t>max</a:t>
            </a:r>
          </a:p>
        </p:txBody>
      </p:sp>
      <p:sp>
        <p:nvSpPr>
          <p:cNvPr id="22535" name="Rectangle 11"/>
          <p:cNvSpPr>
            <a:spLocks noChangeArrowheads="1"/>
          </p:cNvSpPr>
          <p:nvPr/>
        </p:nvSpPr>
        <p:spPr bwMode="auto">
          <a:xfrm>
            <a:off x="4535488" y="5003800"/>
            <a:ext cx="7159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800" i="1" dirty="0" err="1"/>
              <a:t>y</a:t>
            </a:r>
            <a:r>
              <a:rPr lang="hu-HU" altLang="hu-HU" sz="2800" baseline="-25000" dirty="0" err="1"/>
              <a:t>min</a:t>
            </a:r>
            <a:endParaRPr lang="hu-HU" altLang="hu-HU" sz="2800" baseline="-25000" dirty="0"/>
          </a:p>
        </p:txBody>
      </p:sp>
      <p:sp>
        <p:nvSpPr>
          <p:cNvPr id="22536" name="Rectangle 12"/>
          <p:cNvSpPr>
            <a:spLocks noChangeArrowheads="1"/>
          </p:cNvSpPr>
          <p:nvPr/>
        </p:nvSpPr>
        <p:spPr bwMode="auto">
          <a:xfrm>
            <a:off x="3752850" y="2817813"/>
            <a:ext cx="846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800" i="1"/>
              <a:t> y</a:t>
            </a:r>
            <a:r>
              <a:rPr lang="hu-HU" altLang="hu-HU" sz="2800" baseline="-25000"/>
              <a:t>max</a:t>
            </a:r>
          </a:p>
        </p:txBody>
      </p:sp>
      <p:sp>
        <p:nvSpPr>
          <p:cNvPr id="22537" name="Freeform 13"/>
          <p:cNvSpPr>
            <a:spLocks/>
          </p:cNvSpPr>
          <p:nvPr/>
        </p:nvSpPr>
        <p:spPr bwMode="auto">
          <a:xfrm>
            <a:off x="898525" y="2160588"/>
            <a:ext cx="1852613" cy="1684337"/>
          </a:xfrm>
          <a:custGeom>
            <a:avLst/>
            <a:gdLst>
              <a:gd name="T0" fmla="*/ 2147483647 w 656"/>
              <a:gd name="T1" fmla="*/ 0 h 672"/>
              <a:gd name="T2" fmla="*/ 2147483647 w 656"/>
              <a:gd name="T3" fmla="*/ 2147483647 h 672"/>
              <a:gd name="T4" fmla="*/ 2147483647 w 656"/>
              <a:gd name="T5" fmla="*/ 2147483647 h 672"/>
              <a:gd name="T6" fmla="*/ 0 60000 65536"/>
              <a:gd name="T7" fmla="*/ 0 60000 65536"/>
              <a:gd name="T8" fmla="*/ 0 60000 65536"/>
              <a:gd name="T9" fmla="*/ 0 w 656"/>
              <a:gd name="T10" fmla="*/ 0 h 672"/>
              <a:gd name="T11" fmla="*/ 656 w 656"/>
              <a:gd name="T12" fmla="*/ 672 h 672"/>
            </a:gdLst>
            <a:ahLst/>
            <a:cxnLst>
              <a:cxn ang="T6">
                <a:pos x="T0" y="T1"/>
              </a:cxn>
              <a:cxn ang="T7">
                <a:pos x="T2" y="T3"/>
              </a:cxn>
              <a:cxn ang="T8">
                <a:pos x="T4" y="T5"/>
              </a:cxn>
            </a:cxnLst>
            <a:rect l="T9" t="T10" r="T11" b="T12"/>
            <a:pathLst>
              <a:path w="656" h="672">
                <a:moveTo>
                  <a:pt x="176" y="0"/>
                </a:moveTo>
                <a:cubicBezTo>
                  <a:pt x="88" y="184"/>
                  <a:pt x="0" y="368"/>
                  <a:pt x="80" y="480"/>
                </a:cubicBezTo>
                <a:cubicBezTo>
                  <a:pt x="160" y="592"/>
                  <a:pt x="408" y="632"/>
                  <a:pt x="656" y="672"/>
                </a:cubicBezTo>
              </a:path>
            </a:pathLst>
          </a:custGeom>
          <a:noFill/>
          <a:ln w="127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2538" name="Freeform 14"/>
          <p:cNvSpPr>
            <a:spLocks/>
          </p:cNvSpPr>
          <p:nvPr/>
        </p:nvSpPr>
        <p:spPr bwMode="auto">
          <a:xfrm>
            <a:off x="3775075" y="2409825"/>
            <a:ext cx="3081338" cy="2455863"/>
          </a:xfrm>
          <a:custGeom>
            <a:avLst/>
            <a:gdLst>
              <a:gd name="T0" fmla="*/ 0 w 1941"/>
              <a:gd name="T1" fmla="*/ 0 h 1315"/>
              <a:gd name="T2" fmla="*/ 2147483647 w 1941"/>
              <a:gd name="T3" fmla="*/ 2147483647 h 1315"/>
              <a:gd name="T4" fmla="*/ 2147483647 w 1941"/>
              <a:gd name="T5" fmla="*/ 2147483647 h 1315"/>
              <a:gd name="T6" fmla="*/ 2147483647 w 1941"/>
              <a:gd name="T7" fmla="*/ 2147483647 h 1315"/>
              <a:gd name="T8" fmla="*/ 0 60000 65536"/>
              <a:gd name="T9" fmla="*/ 0 60000 65536"/>
              <a:gd name="T10" fmla="*/ 0 60000 65536"/>
              <a:gd name="T11" fmla="*/ 0 60000 65536"/>
              <a:gd name="T12" fmla="*/ 0 w 1941"/>
              <a:gd name="T13" fmla="*/ 0 h 1315"/>
              <a:gd name="T14" fmla="*/ 1941 w 1941"/>
              <a:gd name="T15" fmla="*/ 1315 h 1315"/>
            </a:gdLst>
            <a:ahLst/>
            <a:cxnLst>
              <a:cxn ang="T8">
                <a:pos x="T0" y="T1"/>
              </a:cxn>
              <a:cxn ang="T9">
                <a:pos x="T2" y="T3"/>
              </a:cxn>
              <a:cxn ang="T10">
                <a:pos x="T4" y="T5"/>
              </a:cxn>
              <a:cxn ang="T11">
                <a:pos x="T6" y="T7"/>
              </a:cxn>
            </a:cxnLst>
            <a:rect l="T12" t="T13" r="T14" b="T15"/>
            <a:pathLst>
              <a:path w="1941" h="1315">
                <a:moveTo>
                  <a:pt x="0" y="0"/>
                </a:moveTo>
                <a:cubicBezTo>
                  <a:pt x="276" y="48"/>
                  <a:pt x="1373" y="97"/>
                  <a:pt x="1657" y="288"/>
                </a:cubicBezTo>
                <a:cubicBezTo>
                  <a:pt x="1941" y="479"/>
                  <a:pt x="1789" y="979"/>
                  <a:pt x="1705" y="1147"/>
                </a:cubicBezTo>
                <a:cubicBezTo>
                  <a:pt x="1621" y="1315"/>
                  <a:pt x="1267" y="1265"/>
                  <a:pt x="1152" y="1296"/>
                </a:cubicBezTo>
              </a:path>
            </a:pathLst>
          </a:custGeom>
          <a:noFill/>
          <a:ln w="127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2540" name="Freeform 16"/>
          <p:cNvSpPr>
            <a:spLocks/>
          </p:cNvSpPr>
          <p:nvPr/>
        </p:nvSpPr>
        <p:spPr bwMode="auto">
          <a:xfrm>
            <a:off x="4511675" y="2236788"/>
            <a:ext cx="2882900" cy="1074737"/>
          </a:xfrm>
          <a:custGeom>
            <a:avLst/>
            <a:gdLst>
              <a:gd name="T0" fmla="*/ 2147483647 w 1264"/>
              <a:gd name="T1" fmla="*/ 0 h 384"/>
              <a:gd name="T2" fmla="*/ 2147483647 w 1264"/>
              <a:gd name="T3" fmla="*/ 2147483647 h 384"/>
              <a:gd name="T4" fmla="*/ 2147483647 w 1264"/>
              <a:gd name="T5" fmla="*/ 2147483647 h 384"/>
              <a:gd name="T6" fmla="*/ 0 60000 65536"/>
              <a:gd name="T7" fmla="*/ 0 60000 65536"/>
              <a:gd name="T8" fmla="*/ 0 60000 65536"/>
              <a:gd name="T9" fmla="*/ 0 w 1264"/>
              <a:gd name="T10" fmla="*/ 0 h 384"/>
              <a:gd name="T11" fmla="*/ 1264 w 1264"/>
              <a:gd name="T12" fmla="*/ 384 h 384"/>
            </a:gdLst>
            <a:ahLst/>
            <a:cxnLst>
              <a:cxn ang="T6">
                <a:pos x="T0" y="T1"/>
              </a:cxn>
              <a:cxn ang="T7">
                <a:pos x="T2" y="T3"/>
              </a:cxn>
              <a:cxn ang="T8">
                <a:pos x="T4" y="T5"/>
              </a:cxn>
            </a:cxnLst>
            <a:rect l="T9" t="T10" r="T11" b="T12"/>
            <a:pathLst>
              <a:path w="1264" h="384">
                <a:moveTo>
                  <a:pt x="1264" y="0"/>
                </a:moveTo>
                <a:cubicBezTo>
                  <a:pt x="840" y="88"/>
                  <a:pt x="416" y="176"/>
                  <a:pt x="208" y="240"/>
                </a:cubicBezTo>
                <a:cubicBezTo>
                  <a:pt x="0" y="304"/>
                  <a:pt x="8" y="344"/>
                  <a:pt x="16" y="384"/>
                </a:cubicBezTo>
              </a:path>
            </a:pathLst>
          </a:custGeom>
          <a:noFill/>
          <a:ln w="127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4" name="Rectangle 3"/>
          <p:cNvSpPr/>
          <p:nvPr/>
        </p:nvSpPr>
        <p:spPr>
          <a:xfrm>
            <a:off x="15875" y="1638300"/>
            <a:ext cx="9144000" cy="522288"/>
          </a:xfrm>
          <a:prstGeom prst="rect">
            <a:avLst/>
          </a:prstGeom>
        </p:spPr>
        <p:txBody>
          <a:bodyPr>
            <a:spAutoFit/>
          </a:bodyPr>
          <a:lstStyle/>
          <a:p>
            <a:pPr marL="742950" lvl="1" indent="-285750">
              <a:spcBef>
                <a:spcPct val="20000"/>
              </a:spcBef>
              <a:buClr>
                <a:srgbClr val="FFFFFF"/>
              </a:buClr>
              <a:buSzPct val="100000"/>
              <a:defRPr/>
            </a:pPr>
            <a:r>
              <a:rPr lang="hu-HU" sz="2800" i="1" kern="0" dirty="0">
                <a:latin typeface="Times New Roman"/>
              </a:rPr>
              <a:t>x &gt; x</a:t>
            </a:r>
            <a:r>
              <a:rPr lang="hu-HU" sz="2800" kern="0" baseline="-25000" dirty="0">
                <a:latin typeface="Times New Roman"/>
              </a:rPr>
              <a:t>min</a:t>
            </a:r>
            <a:r>
              <a:rPr lang="en-US" sz="2800" kern="0" dirty="0">
                <a:latin typeface="Times New Roman"/>
              </a:rPr>
              <a:t>= -1</a:t>
            </a:r>
            <a:r>
              <a:rPr lang="hu-HU" sz="2800" i="1" kern="0" dirty="0">
                <a:latin typeface="Times New Roman"/>
              </a:rPr>
              <a:t>   x &lt; x</a:t>
            </a:r>
            <a:r>
              <a:rPr lang="hu-HU" sz="2800" kern="0" baseline="-25000" dirty="0">
                <a:latin typeface="Times New Roman"/>
              </a:rPr>
              <a:t>max</a:t>
            </a:r>
            <a:r>
              <a:rPr lang="en-US" sz="2800" kern="0" dirty="0">
                <a:latin typeface="Times New Roman"/>
              </a:rPr>
              <a:t>= +1</a:t>
            </a:r>
            <a:r>
              <a:rPr lang="hu-HU" sz="2800" i="1" kern="0" dirty="0">
                <a:latin typeface="Times New Roman"/>
              </a:rPr>
              <a:t>    y &gt; y</a:t>
            </a:r>
            <a:r>
              <a:rPr lang="hu-HU" sz="2800" kern="0" baseline="-25000" dirty="0">
                <a:latin typeface="Times New Roman"/>
              </a:rPr>
              <a:t>min</a:t>
            </a:r>
            <a:r>
              <a:rPr lang="en-US" sz="2800" kern="0" dirty="0">
                <a:latin typeface="Times New Roman"/>
              </a:rPr>
              <a:t>= -1</a:t>
            </a:r>
            <a:r>
              <a:rPr lang="hu-HU" sz="2800" i="1" kern="0" dirty="0">
                <a:latin typeface="Times New Roman"/>
              </a:rPr>
              <a:t>     y &lt; y</a:t>
            </a:r>
            <a:r>
              <a:rPr lang="hu-HU" sz="2800" kern="0" baseline="-25000" dirty="0">
                <a:latin typeface="Times New Roman"/>
              </a:rPr>
              <a:t>max</a:t>
            </a:r>
            <a:r>
              <a:rPr lang="en-US" sz="2800" kern="0" dirty="0">
                <a:latin typeface="Times New Roman"/>
              </a:rPr>
              <a:t>= +1</a:t>
            </a:r>
            <a:endParaRPr lang="hu-HU" sz="2800" kern="0" baseline="-25000" dirty="0">
              <a:latin typeface="Times New Roman"/>
            </a:endParaRPr>
          </a:p>
        </p:txBody>
      </p:sp>
      <p:sp>
        <p:nvSpPr>
          <p:cNvPr id="22543" name="Rectangle 34"/>
          <p:cNvSpPr>
            <a:spLocks noChangeArrowheads="1"/>
          </p:cNvSpPr>
          <p:nvPr/>
        </p:nvSpPr>
        <p:spPr bwMode="auto">
          <a:xfrm>
            <a:off x="3072128" y="3428850"/>
            <a:ext cx="817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dirty="0"/>
              <a:t>(</a:t>
            </a:r>
            <a:r>
              <a:rPr lang="hu-HU" altLang="hu-HU" i="1" dirty="0"/>
              <a:t>x</a:t>
            </a:r>
            <a:r>
              <a:rPr lang="en-US" altLang="hu-HU" i="1" dirty="0"/>
              <a:t>, y</a:t>
            </a:r>
            <a:r>
              <a:rPr lang="en-US" altLang="hu-HU" dirty="0"/>
              <a:t>)</a:t>
            </a:r>
            <a:endParaRPr lang="hu-HU" altLang="hu-HU" dirty="0"/>
          </a:p>
        </p:txBody>
      </p:sp>
      <p:sp>
        <p:nvSpPr>
          <p:cNvPr id="22544" name="Rectangle 5"/>
          <p:cNvSpPr>
            <a:spLocks noChangeArrowheads="1"/>
          </p:cNvSpPr>
          <p:nvPr/>
        </p:nvSpPr>
        <p:spPr bwMode="auto">
          <a:xfrm>
            <a:off x="3775075" y="4403726"/>
            <a:ext cx="849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a:t>Belül</a:t>
            </a:r>
          </a:p>
        </p:txBody>
      </p:sp>
      <p:sp>
        <p:nvSpPr>
          <p:cNvPr id="22545" name="Rectangle 24"/>
          <p:cNvSpPr>
            <a:spLocks noChangeArrowheads="1"/>
          </p:cNvSpPr>
          <p:nvPr/>
        </p:nvSpPr>
        <p:spPr bwMode="auto">
          <a:xfrm>
            <a:off x="1577975" y="5875338"/>
            <a:ext cx="885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a:t>Kívül</a:t>
            </a:r>
          </a:p>
        </p:txBody>
      </p:sp>
      <p:sp>
        <p:nvSpPr>
          <p:cNvPr id="22546" name="Rectangle 25"/>
          <p:cNvSpPr>
            <a:spLocks noChangeArrowheads="1"/>
          </p:cNvSpPr>
          <p:nvPr/>
        </p:nvSpPr>
        <p:spPr bwMode="auto">
          <a:xfrm>
            <a:off x="436563" y="1096963"/>
            <a:ext cx="21923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sz="3200" dirty="0">
                <a:latin typeface="+mn-lt"/>
              </a:rPr>
              <a:t>Pont </a:t>
            </a:r>
            <a:r>
              <a:rPr lang="hu-HU" altLang="hu-HU" sz="3200" dirty="0">
                <a:latin typeface="+mn-lt"/>
              </a:rPr>
              <a:t>vágás</a:t>
            </a:r>
            <a:r>
              <a:rPr lang="en-US" altLang="hu-HU" sz="3200" dirty="0">
                <a:latin typeface="+mn-lt"/>
              </a:rPr>
              <a:t>: </a:t>
            </a:r>
            <a:endParaRPr lang="hu-HU" altLang="hu-HU" sz="3200" dirty="0">
              <a:latin typeface="+mn-lt"/>
            </a:endParaRPr>
          </a:p>
        </p:txBody>
      </p:sp>
      <p:sp>
        <p:nvSpPr>
          <p:cNvPr id="22547" name="Freeform 6"/>
          <p:cNvSpPr>
            <a:spLocks/>
          </p:cNvSpPr>
          <p:nvPr/>
        </p:nvSpPr>
        <p:spPr bwMode="auto">
          <a:xfrm>
            <a:off x="2790825" y="4067175"/>
            <a:ext cx="946150" cy="962025"/>
          </a:xfrm>
          <a:custGeom>
            <a:avLst/>
            <a:gdLst>
              <a:gd name="T0" fmla="*/ 0 w 945930"/>
              <a:gd name="T1" fmla="*/ 0 h 961697"/>
              <a:gd name="T2" fmla="*/ 0 w 945930"/>
              <a:gd name="T3" fmla="*/ 601548 h 961697"/>
              <a:gd name="T4" fmla="*/ 395241 w 945930"/>
              <a:gd name="T5" fmla="*/ 490735 h 961697"/>
              <a:gd name="T6" fmla="*/ 426857 w 945930"/>
              <a:gd name="T7" fmla="*/ 965640 h 961697"/>
              <a:gd name="T8" fmla="*/ 948572 w 945930"/>
              <a:gd name="T9" fmla="*/ 949811 h 961697"/>
              <a:gd name="T10" fmla="*/ 600766 w 945930"/>
              <a:gd name="T11" fmla="*/ 15826 h 961697"/>
              <a:gd name="T12" fmla="*/ 379428 w 945930"/>
              <a:gd name="T13" fmla="*/ 189967 h 961697"/>
              <a:gd name="T14" fmla="*/ 0 w 945930"/>
              <a:gd name="T15" fmla="*/ 0 h 961697"/>
              <a:gd name="T16" fmla="*/ 0 60000 65536"/>
              <a:gd name="T17" fmla="*/ 0 60000 65536"/>
              <a:gd name="T18" fmla="*/ 0 60000 65536"/>
              <a:gd name="T19" fmla="*/ 0 60000 65536"/>
              <a:gd name="T20" fmla="*/ 0 60000 65536"/>
              <a:gd name="T21" fmla="*/ 0 60000 65536"/>
              <a:gd name="T22" fmla="*/ 0 60000 65536"/>
              <a:gd name="T23" fmla="*/ 0 60000 65536"/>
              <a:gd name="T24" fmla="*/ 0 w 945930"/>
              <a:gd name="T25" fmla="*/ 0 h 961697"/>
              <a:gd name="T26" fmla="*/ 945930 w 945930"/>
              <a:gd name="T27" fmla="*/ 961697 h 9616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5930" h="961697">
                <a:moveTo>
                  <a:pt x="0" y="0"/>
                </a:moveTo>
                <a:lnTo>
                  <a:pt x="0" y="599090"/>
                </a:lnTo>
                <a:lnTo>
                  <a:pt x="394137" y="488731"/>
                </a:lnTo>
                <a:lnTo>
                  <a:pt x="425669" y="961697"/>
                </a:lnTo>
                <a:lnTo>
                  <a:pt x="945930" y="945931"/>
                </a:lnTo>
                <a:lnTo>
                  <a:pt x="599089" y="15766"/>
                </a:lnTo>
                <a:lnTo>
                  <a:pt x="378372" y="189187"/>
                </a:lnTo>
                <a:lnTo>
                  <a:pt x="0" y="0"/>
                </a:lnTo>
                <a:close/>
              </a:path>
            </a:pathLst>
          </a:custGeom>
          <a:solidFill>
            <a:schemeClr val="accent1"/>
          </a:solidFill>
          <a:ln w="12700" cap="flat" cmpd="sng" algn="ctr">
            <a:solidFill>
              <a:schemeClr val="tx1"/>
            </a:solidFill>
            <a:prstDash val="solid"/>
            <a:round/>
            <a:headEnd type="none" w="med" len="med"/>
            <a:tailEnd type="none" w="med" len="med"/>
          </a:ln>
        </p:spPr>
        <p:txBody>
          <a:bodyPr/>
          <a:lstStyle/>
          <a:p>
            <a:endParaRPr lang="hu-HU"/>
          </a:p>
        </p:txBody>
      </p:sp>
      <p:sp>
        <p:nvSpPr>
          <p:cNvPr id="22548" name="Freeform 7"/>
          <p:cNvSpPr>
            <a:spLocks/>
          </p:cNvSpPr>
          <p:nvPr/>
        </p:nvSpPr>
        <p:spPr bwMode="auto">
          <a:xfrm>
            <a:off x="2238375" y="3846513"/>
            <a:ext cx="584200" cy="1025525"/>
          </a:xfrm>
          <a:custGeom>
            <a:avLst/>
            <a:gdLst>
              <a:gd name="T0" fmla="*/ 0 w 583325"/>
              <a:gd name="T1" fmla="*/ 0 h 1024758"/>
              <a:gd name="T2" fmla="*/ 561808 w 583325"/>
              <a:gd name="T3" fmla="*/ 238615 h 1024758"/>
              <a:gd name="T4" fmla="*/ 593913 w 583325"/>
              <a:gd name="T5" fmla="*/ 827201 h 1024758"/>
              <a:gd name="T6" fmla="*/ 1 w 583325"/>
              <a:gd name="T7" fmla="*/ 1034000 h 1024758"/>
              <a:gd name="T8" fmla="*/ 0 w 583325"/>
              <a:gd name="T9" fmla="*/ 0 h 1024758"/>
              <a:gd name="T10" fmla="*/ 0 60000 65536"/>
              <a:gd name="T11" fmla="*/ 0 60000 65536"/>
              <a:gd name="T12" fmla="*/ 0 60000 65536"/>
              <a:gd name="T13" fmla="*/ 0 60000 65536"/>
              <a:gd name="T14" fmla="*/ 0 60000 65536"/>
              <a:gd name="T15" fmla="*/ 0 w 583325"/>
              <a:gd name="T16" fmla="*/ 0 h 1024758"/>
              <a:gd name="T17" fmla="*/ 583325 w 583325"/>
              <a:gd name="T18" fmla="*/ 1024758 h 1024758"/>
            </a:gdLst>
            <a:ahLst/>
            <a:cxnLst>
              <a:cxn ang="T10">
                <a:pos x="T0" y="T1"/>
              </a:cxn>
              <a:cxn ang="T11">
                <a:pos x="T2" y="T3"/>
              </a:cxn>
              <a:cxn ang="T12">
                <a:pos x="T4" y="T5"/>
              </a:cxn>
              <a:cxn ang="T13">
                <a:pos x="T6" y="T7"/>
              </a:cxn>
              <a:cxn ang="T14">
                <a:pos x="T8" y="T9"/>
              </a:cxn>
            </a:cxnLst>
            <a:rect l="T15" t="T16" r="T17" b="T18"/>
            <a:pathLst>
              <a:path w="583325" h="1024758">
                <a:moveTo>
                  <a:pt x="0" y="0"/>
                </a:moveTo>
                <a:lnTo>
                  <a:pt x="551794" y="236483"/>
                </a:lnTo>
                <a:lnTo>
                  <a:pt x="583325" y="819807"/>
                </a:lnTo>
                <a:lnTo>
                  <a:pt x="1" y="1024758"/>
                </a:lnTo>
                <a:cubicBezTo>
                  <a:pt x="1" y="683172"/>
                  <a:pt x="0" y="341586"/>
                  <a:pt x="0" y="0"/>
                </a:cubicBezTo>
                <a:close/>
              </a:path>
            </a:pathLst>
          </a:custGeom>
          <a:solidFill>
            <a:schemeClr val="accent1"/>
          </a:solidFill>
          <a:ln w="12700" cap="flat" cmpd="sng" algn="ctr">
            <a:solidFill>
              <a:schemeClr val="tx1"/>
            </a:solidFill>
            <a:prstDash val="solid"/>
            <a:round/>
            <a:headEnd type="none" w="med" len="med"/>
            <a:tailEnd type="none" w="med" len="med"/>
          </a:ln>
        </p:spPr>
        <p:txBody>
          <a:bodyPr/>
          <a:lstStyle/>
          <a:p>
            <a:endParaRPr lang="hu-HU"/>
          </a:p>
        </p:txBody>
      </p:sp>
      <p:sp>
        <p:nvSpPr>
          <p:cNvPr id="22549" name="Freeform 8"/>
          <p:cNvSpPr>
            <a:spLocks/>
          </p:cNvSpPr>
          <p:nvPr/>
        </p:nvSpPr>
        <p:spPr bwMode="auto">
          <a:xfrm>
            <a:off x="3200400" y="4997450"/>
            <a:ext cx="693738" cy="425450"/>
          </a:xfrm>
          <a:custGeom>
            <a:avLst/>
            <a:gdLst>
              <a:gd name="T0" fmla="*/ 31555 w 693683"/>
              <a:gd name="T1" fmla="*/ 423048 h 425669"/>
              <a:gd name="T2" fmla="*/ 0 w 693683"/>
              <a:gd name="T3" fmla="*/ 0 h 425669"/>
              <a:gd name="T4" fmla="*/ 552321 w 693683"/>
              <a:gd name="T5" fmla="*/ 0 h 425669"/>
              <a:gd name="T6" fmla="*/ 694343 w 693683"/>
              <a:gd name="T7" fmla="*/ 407380 h 425669"/>
              <a:gd name="T8" fmla="*/ 31555 w 693683"/>
              <a:gd name="T9" fmla="*/ 423048 h 425669"/>
              <a:gd name="T10" fmla="*/ 0 60000 65536"/>
              <a:gd name="T11" fmla="*/ 0 60000 65536"/>
              <a:gd name="T12" fmla="*/ 0 60000 65536"/>
              <a:gd name="T13" fmla="*/ 0 60000 65536"/>
              <a:gd name="T14" fmla="*/ 0 60000 65536"/>
              <a:gd name="T15" fmla="*/ 0 w 693683"/>
              <a:gd name="T16" fmla="*/ 0 h 425669"/>
              <a:gd name="T17" fmla="*/ 693683 w 693683"/>
              <a:gd name="T18" fmla="*/ 425669 h 425669"/>
            </a:gdLst>
            <a:ahLst/>
            <a:cxnLst>
              <a:cxn ang="T10">
                <a:pos x="T0" y="T1"/>
              </a:cxn>
              <a:cxn ang="T11">
                <a:pos x="T2" y="T3"/>
              </a:cxn>
              <a:cxn ang="T12">
                <a:pos x="T4" y="T5"/>
              </a:cxn>
              <a:cxn ang="T13">
                <a:pos x="T6" y="T7"/>
              </a:cxn>
              <a:cxn ang="T14">
                <a:pos x="T8" y="T9"/>
              </a:cxn>
            </a:cxnLst>
            <a:rect l="T15" t="T16" r="T17" b="T18"/>
            <a:pathLst>
              <a:path w="693683" h="425669">
                <a:moveTo>
                  <a:pt x="31531" y="425669"/>
                </a:moveTo>
                <a:lnTo>
                  <a:pt x="0" y="0"/>
                </a:lnTo>
                <a:lnTo>
                  <a:pt x="551793" y="0"/>
                </a:lnTo>
                <a:lnTo>
                  <a:pt x="693683" y="409904"/>
                </a:lnTo>
                <a:lnTo>
                  <a:pt x="31531" y="425669"/>
                </a:lnTo>
                <a:close/>
              </a:path>
            </a:pathLst>
          </a:custGeom>
          <a:solidFill>
            <a:schemeClr val="accent1"/>
          </a:solidFill>
          <a:ln w="12700" cap="flat" cmpd="sng" algn="ctr">
            <a:solidFill>
              <a:schemeClr val="tx1"/>
            </a:solidFill>
            <a:prstDash val="solid"/>
            <a:round/>
            <a:headEnd type="none" w="med" len="med"/>
            <a:tailEnd type="none" w="med" len="med"/>
          </a:ln>
        </p:spPr>
        <p:txBody>
          <a:bodyPr/>
          <a:lstStyle/>
          <a:p>
            <a:endParaRPr lang="hu-HU"/>
          </a:p>
        </p:txBody>
      </p:sp>
      <p:cxnSp>
        <p:nvCxnSpPr>
          <p:cNvPr id="22550" name="Straight Connector 10"/>
          <p:cNvCxnSpPr>
            <a:cxnSpLocks noChangeShapeType="1"/>
          </p:cNvCxnSpPr>
          <p:nvPr/>
        </p:nvCxnSpPr>
        <p:spPr bwMode="auto">
          <a:xfrm flipH="1">
            <a:off x="3894138" y="3997325"/>
            <a:ext cx="2471737" cy="1528763"/>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
        <p:nvSpPr>
          <p:cNvPr id="22552" name="Rectangle 4"/>
          <p:cNvSpPr>
            <a:spLocks noChangeArrowheads="1"/>
          </p:cNvSpPr>
          <p:nvPr/>
        </p:nvSpPr>
        <p:spPr bwMode="auto">
          <a:xfrm>
            <a:off x="2800350" y="3371850"/>
            <a:ext cx="2743200" cy="16002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cxnSp>
        <p:nvCxnSpPr>
          <p:cNvPr id="3" name="Egyenes összekötő 2"/>
          <p:cNvCxnSpPr/>
          <p:nvPr/>
        </p:nvCxnSpPr>
        <p:spPr>
          <a:xfrm>
            <a:off x="2780634" y="2236788"/>
            <a:ext cx="0" cy="42082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Freeform 14"/>
          <p:cNvSpPr>
            <a:spLocks/>
          </p:cNvSpPr>
          <p:nvPr/>
        </p:nvSpPr>
        <p:spPr bwMode="auto">
          <a:xfrm>
            <a:off x="4981633" y="2201857"/>
            <a:ext cx="2634137" cy="3598797"/>
          </a:xfrm>
          <a:custGeom>
            <a:avLst/>
            <a:gdLst>
              <a:gd name="T0" fmla="*/ 0 w 1941"/>
              <a:gd name="T1" fmla="*/ 0 h 1315"/>
              <a:gd name="T2" fmla="*/ 2147483647 w 1941"/>
              <a:gd name="T3" fmla="*/ 2147483647 h 1315"/>
              <a:gd name="T4" fmla="*/ 2147483647 w 1941"/>
              <a:gd name="T5" fmla="*/ 2147483647 h 1315"/>
              <a:gd name="T6" fmla="*/ 2147483647 w 1941"/>
              <a:gd name="T7" fmla="*/ 2147483647 h 1315"/>
              <a:gd name="T8" fmla="*/ 0 60000 65536"/>
              <a:gd name="T9" fmla="*/ 0 60000 65536"/>
              <a:gd name="T10" fmla="*/ 0 60000 65536"/>
              <a:gd name="T11" fmla="*/ 0 60000 65536"/>
              <a:gd name="T12" fmla="*/ 0 w 1941"/>
              <a:gd name="T13" fmla="*/ 0 h 1315"/>
              <a:gd name="T14" fmla="*/ 1941 w 1941"/>
              <a:gd name="T15" fmla="*/ 1315 h 1315"/>
              <a:gd name="connsiteX0" fmla="*/ 0 w 7953"/>
              <a:gd name="connsiteY0" fmla="*/ 0 h 9856"/>
              <a:gd name="connsiteX1" fmla="*/ 7197 w 7953"/>
              <a:gd name="connsiteY1" fmla="*/ 2190 h 9856"/>
              <a:gd name="connsiteX2" fmla="*/ 7444 w 7953"/>
              <a:gd name="connsiteY2" fmla="*/ 8722 h 9856"/>
              <a:gd name="connsiteX3" fmla="*/ 4595 w 7953"/>
              <a:gd name="connsiteY3" fmla="*/ 9856 h 9856"/>
              <a:gd name="connsiteX0" fmla="*/ 3009 w 13009"/>
              <a:gd name="connsiteY0" fmla="*/ 0 h 11950"/>
              <a:gd name="connsiteX1" fmla="*/ 12058 w 13009"/>
              <a:gd name="connsiteY1" fmla="*/ 2222 h 11950"/>
              <a:gd name="connsiteX2" fmla="*/ 12369 w 13009"/>
              <a:gd name="connsiteY2" fmla="*/ 8849 h 11950"/>
              <a:gd name="connsiteX3" fmla="*/ 0 w 13009"/>
              <a:gd name="connsiteY3" fmla="*/ 11950 h 11950"/>
              <a:gd name="connsiteX0" fmla="*/ 3009 w 12513"/>
              <a:gd name="connsiteY0" fmla="*/ 0 h 15644"/>
              <a:gd name="connsiteX1" fmla="*/ 12058 w 12513"/>
              <a:gd name="connsiteY1" fmla="*/ 2222 h 15644"/>
              <a:gd name="connsiteX2" fmla="*/ 10925 w 12513"/>
              <a:gd name="connsiteY2" fmla="*/ 15430 h 15644"/>
              <a:gd name="connsiteX3" fmla="*/ 0 w 12513"/>
              <a:gd name="connsiteY3" fmla="*/ 11950 h 15644"/>
              <a:gd name="connsiteX0" fmla="*/ 3009 w 12513"/>
              <a:gd name="connsiteY0" fmla="*/ 0 h 15778"/>
              <a:gd name="connsiteX1" fmla="*/ 12058 w 12513"/>
              <a:gd name="connsiteY1" fmla="*/ 2222 h 15778"/>
              <a:gd name="connsiteX2" fmla="*/ 10925 w 12513"/>
              <a:gd name="connsiteY2" fmla="*/ 15430 h 15778"/>
              <a:gd name="connsiteX3" fmla="*/ 0 w 12513"/>
              <a:gd name="connsiteY3" fmla="*/ 11950 h 15778"/>
              <a:gd name="connsiteX0" fmla="*/ 3009 w 12188"/>
              <a:gd name="connsiteY0" fmla="*/ 0 h 14817"/>
              <a:gd name="connsiteX1" fmla="*/ 12058 w 12188"/>
              <a:gd name="connsiteY1" fmla="*/ 2222 h 14817"/>
              <a:gd name="connsiteX2" fmla="*/ 8397 w 12188"/>
              <a:gd name="connsiteY2" fmla="*/ 14333 h 14817"/>
              <a:gd name="connsiteX3" fmla="*/ 0 w 12188"/>
              <a:gd name="connsiteY3" fmla="*/ 11950 h 14817"/>
              <a:gd name="connsiteX0" fmla="*/ 3009 w 12188"/>
              <a:gd name="connsiteY0" fmla="*/ 0 h 14843"/>
              <a:gd name="connsiteX1" fmla="*/ 12058 w 12188"/>
              <a:gd name="connsiteY1" fmla="*/ 2222 h 14843"/>
              <a:gd name="connsiteX2" fmla="*/ 8397 w 12188"/>
              <a:gd name="connsiteY2" fmla="*/ 14333 h 14843"/>
              <a:gd name="connsiteX3" fmla="*/ 0 w 12188"/>
              <a:gd name="connsiteY3" fmla="*/ 11950 h 14843"/>
              <a:gd name="connsiteX0" fmla="*/ 3009 w 10688"/>
              <a:gd name="connsiteY0" fmla="*/ 0 h 14843"/>
              <a:gd name="connsiteX1" fmla="*/ 10493 w 10688"/>
              <a:gd name="connsiteY1" fmla="*/ 7036 h 14843"/>
              <a:gd name="connsiteX2" fmla="*/ 8397 w 10688"/>
              <a:gd name="connsiteY2" fmla="*/ 14333 h 14843"/>
              <a:gd name="connsiteX3" fmla="*/ 0 w 10688"/>
              <a:gd name="connsiteY3" fmla="*/ 11950 h 14843"/>
              <a:gd name="connsiteX0" fmla="*/ 3009 w 10688"/>
              <a:gd name="connsiteY0" fmla="*/ 0 h 14843"/>
              <a:gd name="connsiteX1" fmla="*/ 10493 w 10688"/>
              <a:gd name="connsiteY1" fmla="*/ 7036 h 14843"/>
              <a:gd name="connsiteX2" fmla="*/ 8397 w 10688"/>
              <a:gd name="connsiteY2" fmla="*/ 14333 h 14843"/>
              <a:gd name="connsiteX3" fmla="*/ 0 w 10688"/>
              <a:gd name="connsiteY3" fmla="*/ 11950 h 14843"/>
              <a:gd name="connsiteX0" fmla="*/ 3852 w 10643"/>
              <a:gd name="connsiteY0" fmla="*/ 0 h 15148"/>
              <a:gd name="connsiteX1" fmla="*/ 10493 w 10643"/>
              <a:gd name="connsiteY1" fmla="*/ 7341 h 15148"/>
              <a:gd name="connsiteX2" fmla="*/ 8397 w 10643"/>
              <a:gd name="connsiteY2" fmla="*/ 14638 h 15148"/>
              <a:gd name="connsiteX3" fmla="*/ 0 w 10643"/>
              <a:gd name="connsiteY3" fmla="*/ 12255 h 15148"/>
              <a:gd name="connsiteX0" fmla="*/ 3852 w 10643"/>
              <a:gd name="connsiteY0" fmla="*/ 0 h 14868"/>
              <a:gd name="connsiteX1" fmla="*/ 10493 w 10643"/>
              <a:gd name="connsiteY1" fmla="*/ 7341 h 14868"/>
              <a:gd name="connsiteX2" fmla="*/ 8397 w 10643"/>
              <a:gd name="connsiteY2" fmla="*/ 14638 h 14868"/>
              <a:gd name="connsiteX3" fmla="*/ 0 w 10643"/>
              <a:gd name="connsiteY3" fmla="*/ 12255 h 14868"/>
              <a:gd name="connsiteX0" fmla="*/ 3852 w 10749"/>
              <a:gd name="connsiteY0" fmla="*/ 0 h 14868"/>
              <a:gd name="connsiteX1" fmla="*/ 10493 w 10749"/>
              <a:gd name="connsiteY1" fmla="*/ 7341 h 14868"/>
              <a:gd name="connsiteX2" fmla="*/ 8397 w 10749"/>
              <a:gd name="connsiteY2" fmla="*/ 14638 h 14868"/>
              <a:gd name="connsiteX3" fmla="*/ 0 w 10749"/>
              <a:gd name="connsiteY3" fmla="*/ 12255 h 14868"/>
            </a:gdLst>
            <a:ahLst/>
            <a:cxnLst>
              <a:cxn ang="0">
                <a:pos x="connsiteX0" y="connsiteY0"/>
              </a:cxn>
              <a:cxn ang="0">
                <a:pos x="connsiteX1" y="connsiteY1"/>
              </a:cxn>
              <a:cxn ang="0">
                <a:pos x="connsiteX2" y="connsiteY2"/>
              </a:cxn>
              <a:cxn ang="0">
                <a:pos x="connsiteX3" y="connsiteY3"/>
              </a:cxn>
            </a:cxnLst>
            <a:rect l="l" t="t" r="r" b="b"/>
            <a:pathLst>
              <a:path w="10749" h="14868">
                <a:moveTo>
                  <a:pt x="3852" y="0"/>
                </a:moveTo>
                <a:cubicBezTo>
                  <a:pt x="5459" y="979"/>
                  <a:pt x="9736" y="4901"/>
                  <a:pt x="10493" y="7341"/>
                </a:cubicBezTo>
                <a:cubicBezTo>
                  <a:pt x="11250" y="9781"/>
                  <a:pt x="10265" y="13587"/>
                  <a:pt x="8397" y="14638"/>
                </a:cubicBezTo>
                <a:cubicBezTo>
                  <a:pt x="5807" y="15326"/>
                  <a:pt x="986" y="14453"/>
                  <a:pt x="0" y="12255"/>
                </a:cubicBezTo>
              </a:path>
            </a:pathLst>
          </a:custGeom>
          <a:noFill/>
          <a:ln w="127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cxnSp>
        <p:nvCxnSpPr>
          <p:cNvPr id="30" name="Straight Connector 31"/>
          <p:cNvCxnSpPr>
            <a:cxnSpLocks noChangeShapeType="1"/>
          </p:cNvCxnSpPr>
          <p:nvPr/>
        </p:nvCxnSpPr>
        <p:spPr bwMode="auto">
          <a:xfrm flipH="1" flipV="1">
            <a:off x="4624387" y="3590925"/>
            <a:ext cx="766762" cy="219869"/>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
        <p:nvSpPr>
          <p:cNvPr id="8" name="Szabadkézi sokszög 7"/>
          <p:cNvSpPr/>
          <p:nvPr/>
        </p:nvSpPr>
        <p:spPr>
          <a:xfrm>
            <a:off x="4070555" y="3746090"/>
            <a:ext cx="1076632" cy="781665"/>
          </a:xfrm>
          <a:custGeom>
            <a:avLst/>
            <a:gdLst>
              <a:gd name="connsiteX0" fmla="*/ 294968 w 1076632"/>
              <a:gd name="connsiteY0" fmla="*/ 0 h 781665"/>
              <a:gd name="connsiteX1" fmla="*/ 0 w 1076632"/>
              <a:gd name="connsiteY1" fmla="*/ 501445 h 781665"/>
              <a:gd name="connsiteX2" fmla="*/ 752168 w 1076632"/>
              <a:gd name="connsiteY2" fmla="*/ 781665 h 781665"/>
              <a:gd name="connsiteX3" fmla="*/ 324464 w 1076632"/>
              <a:gd name="connsiteY3" fmla="*/ 398207 h 781665"/>
              <a:gd name="connsiteX4" fmla="*/ 1076632 w 1076632"/>
              <a:gd name="connsiteY4" fmla="*/ 501445 h 781665"/>
              <a:gd name="connsiteX5" fmla="*/ 663677 w 1076632"/>
              <a:gd name="connsiteY5" fmla="*/ 103239 h 781665"/>
              <a:gd name="connsiteX6" fmla="*/ 294968 w 1076632"/>
              <a:gd name="connsiteY6" fmla="*/ 0 h 78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632" h="781665">
                <a:moveTo>
                  <a:pt x="294968" y="0"/>
                </a:moveTo>
                <a:lnTo>
                  <a:pt x="0" y="501445"/>
                </a:lnTo>
                <a:lnTo>
                  <a:pt x="752168" y="781665"/>
                </a:lnTo>
                <a:lnTo>
                  <a:pt x="324464" y="398207"/>
                </a:lnTo>
                <a:lnTo>
                  <a:pt x="1076632" y="501445"/>
                </a:lnTo>
                <a:lnTo>
                  <a:pt x="663677" y="103239"/>
                </a:lnTo>
                <a:lnTo>
                  <a:pt x="294968"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1"/>
          <p:cNvSpPr>
            <a:spLocks noChangeArrowheads="1"/>
          </p:cNvSpPr>
          <p:nvPr/>
        </p:nvSpPr>
        <p:spPr bwMode="auto">
          <a:xfrm>
            <a:off x="2782888" y="2617788"/>
            <a:ext cx="4611687" cy="3830637"/>
          </a:xfrm>
          <a:prstGeom prst="rect">
            <a:avLst/>
          </a:prstGeom>
          <a:solidFill>
            <a:schemeClr val="bg2"/>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23555" name="Rectangle 21"/>
          <p:cNvSpPr>
            <a:spLocks noChangeArrowheads="1"/>
          </p:cNvSpPr>
          <p:nvPr/>
        </p:nvSpPr>
        <p:spPr bwMode="auto">
          <a:xfrm>
            <a:off x="2787650" y="3392488"/>
            <a:ext cx="2743200" cy="1600200"/>
          </a:xfrm>
          <a:prstGeom prst="rect">
            <a:avLst/>
          </a:prstGeom>
          <a:solidFill>
            <a:schemeClr val="bg2"/>
          </a:solidFill>
          <a:ln w="5715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6" name="Rectangle 2"/>
          <p:cNvSpPr>
            <a:spLocks noGrp="1" noChangeArrowheads="1"/>
          </p:cNvSpPr>
          <p:nvPr>
            <p:ph type="title"/>
          </p:nvPr>
        </p:nvSpPr>
        <p:spPr>
          <a:xfrm>
            <a:off x="685800" y="400050"/>
            <a:ext cx="7772400" cy="1143000"/>
          </a:xfrm>
        </p:spPr>
        <p:txBody>
          <a:bodyPr/>
          <a:lstStyle/>
          <a:p>
            <a:pPr>
              <a:defRPr/>
            </a:pPr>
            <a:r>
              <a:rPr lang="hu-HU" dirty="0" smtClean="0">
                <a:solidFill>
                  <a:srgbClr val="FF0000"/>
                </a:solidFill>
              </a:rPr>
              <a:t>Vágás</a:t>
            </a:r>
          </a:p>
        </p:txBody>
      </p:sp>
      <p:sp>
        <p:nvSpPr>
          <p:cNvPr id="23558" name="Rectangle 9"/>
          <p:cNvSpPr>
            <a:spLocks noChangeArrowheads="1"/>
          </p:cNvSpPr>
          <p:nvPr/>
        </p:nvSpPr>
        <p:spPr bwMode="auto">
          <a:xfrm>
            <a:off x="2008188" y="2617788"/>
            <a:ext cx="7159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800" i="1"/>
              <a:t>x</a:t>
            </a:r>
            <a:r>
              <a:rPr lang="hu-HU" altLang="hu-HU" sz="2800" baseline="-25000"/>
              <a:t>min</a:t>
            </a:r>
          </a:p>
        </p:txBody>
      </p:sp>
      <p:sp>
        <p:nvSpPr>
          <p:cNvPr id="23559" name="Line 17"/>
          <p:cNvSpPr>
            <a:spLocks noChangeShapeType="1"/>
          </p:cNvSpPr>
          <p:nvPr/>
        </p:nvSpPr>
        <p:spPr bwMode="auto">
          <a:xfrm flipV="1">
            <a:off x="3894138" y="4987925"/>
            <a:ext cx="874712" cy="522288"/>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23560" name="Line 19"/>
          <p:cNvSpPr>
            <a:spLocks noChangeShapeType="1"/>
          </p:cNvSpPr>
          <p:nvPr/>
        </p:nvSpPr>
        <p:spPr bwMode="auto">
          <a:xfrm flipH="1">
            <a:off x="2768600" y="2617788"/>
            <a:ext cx="19050" cy="3830637"/>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18" name="Rectangle 17"/>
          <p:cNvSpPr/>
          <p:nvPr/>
        </p:nvSpPr>
        <p:spPr>
          <a:xfrm>
            <a:off x="3421063" y="1638300"/>
            <a:ext cx="5738812" cy="522288"/>
          </a:xfrm>
          <a:prstGeom prst="rect">
            <a:avLst/>
          </a:prstGeom>
        </p:spPr>
        <p:txBody>
          <a:bodyPr>
            <a:spAutoFit/>
          </a:bodyPr>
          <a:lstStyle/>
          <a:p>
            <a:pPr marL="742950" lvl="1" indent="-285750">
              <a:spcBef>
                <a:spcPct val="20000"/>
              </a:spcBef>
              <a:buClr>
                <a:srgbClr val="FFFFFF"/>
              </a:buClr>
              <a:buSzPct val="100000"/>
              <a:defRPr/>
            </a:pPr>
            <a:r>
              <a:rPr lang="hu-HU" sz="2800" i="1" kern="0" dirty="0">
                <a:solidFill>
                  <a:srgbClr val="FFFFFF"/>
                </a:solidFill>
                <a:latin typeface="Times New Roman"/>
              </a:rPr>
              <a:t>x &gt; x</a:t>
            </a:r>
            <a:r>
              <a:rPr lang="hu-HU" sz="2800" kern="0" baseline="-25000" dirty="0">
                <a:solidFill>
                  <a:srgbClr val="FFFFFF"/>
                </a:solidFill>
                <a:latin typeface="Times New Roman"/>
              </a:rPr>
              <a:t>min</a:t>
            </a:r>
          </a:p>
        </p:txBody>
      </p:sp>
      <p:sp>
        <p:nvSpPr>
          <p:cNvPr id="20" name="Rectangle 19"/>
          <p:cNvSpPr>
            <a:spLocks noChangeArrowheads="1"/>
          </p:cNvSpPr>
          <p:nvPr/>
        </p:nvSpPr>
        <p:spPr bwMode="auto">
          <a:xfrm>
            <a:off x="2952750" y="5862638"/>
            <a:ext cx="849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a:t>Belül</a:t>
            </a:r>
          </a:p>
        </p:txBody>
      </p:sp>
      <p:sp>
        <p:nvSpPr>
          <p:cNvPr id="23564" name="Rectangle 20"/>
          <p:cNvSpPr>
            <a:spLocks noChangeArrowheads="1"/>
          </p:cNvSpPr>
          <p:nvPr/>
        </p:nvSpPr>
        <p:spPr bwMode="auto">
          <a:xfrm>
            <a:off x="1577975" y="5875338"/>
            <a:ext cx="885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a:t>Kívül</a:t>
            </a:r>
          </a:p>
        </p:txBody>
      </p:sp>
      <p:sp>
        <p:nvSpPr>
          <p:cNvPr id="23565" name="Freeform 22"/>
          <p:cNvSpPr>
            <a:spLocks/>
          </p:cNvSpPr>
          <p:nvPr/>
        </p:nvSpPr>
        <p:spPr bwMode="auto">
          <a:xfrm>
            <a:off x="2790825" y="4067175"/>
            <a:ext cx="946150" cy="962025"/>
          </a:xfrm>
          <a:custGeom>
            <a:avLst/>
            <a:gdLst>
              <a:gd name="T0" fmla="*/ 0 w 945930"/>
              <a:gd name="T1" fmla="*/ 0 h 961697"/>
              <a:gd name="T2" fmla="*/ 0 w 945930"/>
              <a:gd name="T3" fmla="*/ 601548 h 961697"/>
              <a:gd name="T4" fmla="*/ 395241 w 945930"/>
              <a:gd name="T5" fmla="*/ 490735 h 961697"/>
              <a:gd name="T6" fmla="*/ 426857 w 945930"/>
              <a:gd name="T7" fmla="*/ 965640 h 961697"/>
              <a:gd name="T8" fmla="*/ 948572 w 945930"/>
              <a:gd name="T9" fmla="*/ 949811 h 961697"/>
              <a:gd name="T10" fmla="*/ 600766 w 945930"/>
              <a:gd name="T11" fmla="*/ 15826 h 961697"/>
              <a:gd name="T12" fmla="*/ 379428 w 945930"/>
              <a:gd name="T13" fmla="*/ 189967 h 961697"/>
              <a:gd name="T14" fmla="*/ 0 w 945930"/>
              <a:gd name="T15" fmla="*/ 0 h 961697"/>
              <a:gd name="T16" fmla="*/ 0 60000 65536"/>
              <a:gd name="T17" fmla="*/ 0 60000 65536"/>
              <a:gd name="T18" fmla="*/ 0 60000 65536"/>
              <a:gd name="T19" fmla="*/ 0 60000 65536"/>
              <a:gd name="T20" fmla="*/ 0 60000 65536"/>
              <a:gd name="T21" fmla="*/ 0 60000 65536"/>
              <a:gd name="T22" fmla="*/ 0 60000 65536"/>
              <a:gd name="T23" fmla="*/ 0 60000 65536"/>
              <a:gd name="T24" fmla="*/ 0 w 945930"/>
              <a:gd name="T25" fmla="*/ 0 h 961697"/>
              <a:gd name="T26" fmla="*/ 945930 w 945930"/>
              <a:gd name="T27" fmla="*/ 961697 h 9616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5930" h="961697">
                <a:moveTo>
                  <a:pt x="0" y="0"/>
                </a:moveTo>
                <a:lnTo>
                  <a:pt x="0" y="599090"/>
                </a:lnTo>
                <a:lnTo>
                  <a:pt x="394137" y="488731"/>
                </a:lnTo>
                <a:lnTo>
                  <a:pt x="425669" y="961697"/>
                </a:lnTo>
                <a:lnTo>
                  <a:pt x="945930" y="945931"/>
                </a:lnTo>
                <a:lnTo>
                  <a:pt x="599089" y="15766"/>
                </a:lnTo>
                <a:lnTo>
                  <a:pt x="378372" y="189187"/>
                </a:lnTo>
                <a:lnTo>
                  <a:pt x="0" y="0"/>
                </a:lnTo>
                <a:close/>
              </a:path>
            </a:pathLst>
          </a:custGeom>
          <a:solidFill>
            <a:schemeClr val="accent1"/>
          </a:solidFill>
          <a:ln w="12700" cap="flat" cmpd="sng" algn="ctr">
            <a:solidFill>
              <a:schemeClr val="tx1"/>
            </a:solidFill>
            <a:prstDash val="solid"/>
            <a:round/>
            <a:headEnd type="none" w="med" len="med"/>
            <a:tailEnd type="none" w="med" len="med"/>
          </a:ln>
        </p:spPr>
        <p:txBody>
          <a:bodyPr/>
          <a:lstStyle/>
          <a:p>
            <a:endParaRPr lang="hu-HU"/>
          </a:p>
        </p:txBody>
      </p:sp>
      <p:sp>
        <p:nvSpPr>
          <p:cNvPr id="24" name="Freeform 23"/>
          <p:cNvSpPr>
            <a:spLocks/>
          </p:cNvSpPr>
          <p:nvPr/>
        </p:nvSpPr>
        <p:spPr bwMode="auto">
          <a:xfrm>
            <a:off x="2238375" y="3846513"/>
            <a:ext cx="584200" cy="1025525"/>
          </a:xfrm>
          <a:custGeom>
            <a:avLst/>
            <a:gdLst>
              <a:gd name="T0" fmla="*/ 0 w 583325"/>
              <a:gd name="T1" fmla="*/ 0 h 1024758"/>
              <a:gd name="T2" fmla="*/ 561808 w 583325"/>
              <a:gd name="T3" fmla="*/ 238615 h 1024758"/>
              <a:gd name="T4" fmla="*/ 593913 w 583325"/>
              <a:gd name="T5" fmla="*/ 827201 h 1024758"/>
              <a:gd name="T6" fmla="*/ 1 w 583325"/>
              <a:gd name="T7" fmla="*/ 1034000 h 1024758"/>
              <a:gd name="T8" fmla="*/ 0 w 583325"/>
              <a:gd name="T9" fmla="*/ 0 h 1024758"/>
              <a:gd name="T10" fmla="*/ 0 60000 65536"/>
              <a:gd name="T11" fmla="*/ 0 60000 65536"/>
              <a:gd name="T12" fmla="*/ 0 60000 65536"/>
              <a:gd name="T13" fmla="*/ 0 60000 65536"/>
              <a:gd name="T14" fmla="*/ 0 60000 65536"/>
              <a:gd name="T15" fmla="*/ 0 w 583325"/>
              <a:gd name="T16" fmla="*/ 0 h 1024758"/>
              <a:gd name="T17" fmla="*/ 583325 w 583325"/>
              <a:gd name="T18" fmla="*/ 1024758 h 1024758"/>
            </a:gdLst>
            <a:ahLst/>
            <a:cxnLst>
              <a:cxn ang="T10">
                <a:pos x="T0" y="T1"/>
              </a:cxn>
              <a:cxn ang="T11">
                <a:pos x="T2" y="T3"/>
              </a:cxn>
              <a:cxn ang="T12">
                <a:pos x="T4" y="T5"/>
              </a:cxn>
              <a:cxn ang="T13">
                <a:pos x="T6" y="T7"/>
              </a:cxn>
              <a:cxn ang="T14">
                <a:pos x="T8" y="T9"/>
              </a:cxn>
            </a:cxnLst>
            <a:rect l="T15" t="T16" r="T17" b="T18"/>
            <a:pathLst>
              <a:path w="583325" h="1024758">
                <a:moveTo>
                  <a:pt x="0" y="0"/>
                </a:moveTo>
                <a:lnTo>
                  <a:pt x="551794" y="236483"/>
                </a:lnTo>
                <a:lnTo>
                  <a:pt x="583325" y="819807"/>
                </a:lnTo>
                <a:lnTo>
                  <a:pt x="1" y="1024758"/>
                </a:lnTo>
                <a:cubicBezTo>
                  <a:pt x="1" y="683172"/>
                  <a:pt x="0" y="341586"/>
                  <a:pt x="0" y="0"/>
                </a:cubicBezTo>
                <a:close/>
              </a:path>
            </a:pathLst>
          </a:custGeom>
          <a:solidFill>
            <a:schemeClr val="accent1"/>
          </a:solidFill>
          <a:ln w="12700" cap="flat" cmpd="sng" algn="ctr">
            <a:solidFill>
              <a:schemeClr val="tx1"/>
            </a:solidFill>
            <a:prstDash val="solid"/>
            <a:round/>
            <a:headEnd type="none" w="med" len="med"/>
            <a:tailEnd type="none" w="med" len="med"/>
          </a:ln>
        </p:spPr>
        <p:txBody>
          <a:bodyPr/>
          <a:lstStyle/>
          <a:p>
            <a:endParaRPr lang="hu-HU"/>
          </a:p>
        </p:txBody>
      </p:sp>
      <p:sp>
        <p:nvSpPr>
          <p:cNvPr id="23567" name="Freeform 24"/>
          <p:cNvSpPr>
            <a:spLocks/>
          </p:cNvSpPr>
          <p:nvPr/>
        </p:nvSpPr>
        <p:spPr bwMode="auto">
          <a:xfrm>
            <a:off x="3200400" y="4982702"/>
            <a:ext cx="693738" cy="440198"/>
          </a:xfrm>
          <a:custGeom>
            <a:avLst/>
            <a:gdLst>
              <a:gd name="T0" fmla="*/ 31555 w 693683"/>
              <a:gd name="T1" fmla="*/ 423048 h 425669"/>
              <a:gd name="T2" fmla="*/ 0 w 693683"/>
              <a:gd name="T3" fmla="*/ 0 h 425669"/>
              <a:gd name="T4" fmla="*/ 552321 w 693683"/>
              <a:gd name="T5" fmla="*/ 0 h 425669"/>
              <a:gd name="T6" fmla="*/ 694343 w 693683"/>
              <a:gd name="T7" fmla="*/ 407380 h 425669"/>
              <a:gd name="T8" fmla="*/ 31555 w 693683"/>
              <a:gd name="T9" fmla="*/ 423048 h 425669"/>
              <a:gd name="T10" fmla="*/ 0 60000 65536"/>
              <a:gd name="T11" fmla="*/ 0 60000 65536"/>
              <a:gd name="T12" fmla="*/ 0 60000 65536"/>
              <a:gd name="T13" fmla="*/ 0 60000 65536"/>
              <a:gd name="T14" fmla="*/ 0 60000 65536"/>
              <a:gd name="T15" fmla="*/ 0 w 693683"/>
              <a:gd name="T16" fmla="*/ 0 h 425669"/>
              <a:gd name="T17" fmla="*/ 693683 w 693683"/>
              <a:gd name="T18" fmla="*/ 425669 h 425669"/>
              <a:gd name="connsiteX0" fmla="*/ 31531 w 693683"/>
              <a:gd name="connsiteY0" fmla="*/ 440425 h 440425"/>
              <a:gd name="connsiteX1" fmla="*/ 0 w 693683"/>
              <a:gd name="connsiteY1" fmla="*/ 14756 h 440425"/>
              <a:gd name="connsiteX2" fmla="*/ 507508 w 693683"/>
              <a:gd name="connsiteY2" fmla="*/ 0 h 440425"/>
              <a:gd name="connsiteX3" fmla="*/ 693683 w 693683"/>
              <a:gd name="connsiteY3" fmla="*/ 424660 h 440425"/>
              <a:gd name="connsiteX4" fmla="*/ 31531 w 693683"/>
              <a:gd name="connsiteY4" fmla="*/ 440425 h 44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683" h="440425">
                <a:moveTo>
                  <a:pt x="31531" y="440425"/>
                </a:moveTo>
                <a:lnTo>
                  <a:pt x="0" y="14756"/>
                </a:lnTo>
                <a:lnTo>
                  <a:pt x="507508" y="0"/>
                </a:lnTo>
                <a:lnTo>
                  <a:pt x="693683" y="424660"/>
                </a:lnTo>
                <a:lnTo>
                  <a:pt x="31531" y="440425"/>
                </a:lnTo>
                <a:close/>
              </a:path>
            </a:pathLst>
          </a:custGeom>
          <a:solidFill>
            <a:schemeClr val="accent1"/>
          </a:solidFill>
          <a:ln w="12700" cap="flat" cmpd="sng" algn="ctr">
            <a:solidFill>
              <a:schemeClr val="tx1"/>
            </a:solidFill>
            <a:prstDash val="solid"/>
            <a:round/>
            <a:headEnd type="none" w="med" len="med"/>
            <a:tailEnd type="none" w="med" len="med"/>
          </a:ln>
        </p:spPr>
        <p:txBody>
          <a:bodyPr/>
          <a:lstStyle/>
          <a:p>
            <a:endParaRPr lang="hu-HU"/>
          </a:p>
        </p:txBody>
      </p:sp>
      <p:cxnSp>
        <p:nvCxnSpPr>
          <p:cNvPr id="23568" name="Straight Connector 25"/>
          <p:cNvCxnSpPr>
            <a:cxnSpLocks noChangeShapeType="1"/>
          </p:cNvCxnSpPr>
          <p:nvPr/>
        </p:nvCxnSpPr>
        <p:spPr bwMode="auto">
          <a:xfrm flipH="1">
            <a:off x="5527675" y="3997325"/>
            <a:ext cx="838200" cy="534988"/>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cxnSp>
        <p:nvCxnSpPr>
          <p:cNvPr id="23569" name="Straight Connector 26"/>
          <p:cNvCxnSpPr>
            <a:cxnSpLocks noChangeShapeType="1"/>
          </p:cNvCxnSpPr>
          <p:nvPr/>
        </p:nvCxnSpPr>
        <p:spPr bwMode="auto">
          <a:xfrm flipH="1">
            <a:off x="4768850" y="4508500"/>
            <a:ext cx="766763" cy="495300"/>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
        <p:nvSpPr>
          <p:cNvPr id="23570" name="Rectangle 4"/>
          <p:cNvSpPr>
            <a:spLocks noChangeArrowheads="1"/>
          </p:cNvSpPr>
          <p:nvPr/>
        </p:nvSpPr>
        <p:spPr bwMode="auto">
          <a:xfrm>
            <a:off x="2784475" y="3387725"/>
            <a:ext cx="2743200" cy="16002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19" name="Oval 6"/>
          <p:cNvSpPr>
            <a:spLocks noChangeArrowheads="1"/>
          </p:cNvSpPr>
          <p:nvPr/>
        </p:nvSpPr>
        <p:spPr bwMode="auto">
          <a:xfrm>
            <a:off x="3889690" y="3659037"/>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21" name="Rectangle 34"/>
          <p:cNvSpPr>
            <a:spLocks noChangeArrowheads="1"/>
          </p:cNvSpPr>
          <p:nvPr/>
        </p:nvSpPr>
        <p:spPr bwMode="auto">
          <a:xfrm>
            <a:off x="3072128" y="3428850"/>
            <a:ext cx="817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dirty="0"/>
              <a:t>(</a:t>
            </a:r>
            <a:r>
              <a:rPr lang="hu-HU" altLang="hu-HU" i="1" dirty="0"/>
              <a:t>x</a:t>
            </a:r>
            <a:r>
              <a:rPr lang="en-US" altLang="hu-HU" i="1" dirty="0"/>
              <a:t>, y</a:t>
            </a:r>
            <a:r>
              <a:rPr lang="en-US" altLang="hu-HU" dirty="0"/>
              <a:t>)</a:t>
            </a:r>
            <a:endParaRPr lang="hu-HU" altLang="hu-HU" dirty="0"/>
          </a:p>
        </p:txBody>
      </p:sp>
      <p:cxnSp>
        <p:nvCxnSpPr>
          <p:cNvPr id="22" name="Straight Connector 31"/>
          <p:cNvCxnSpPr>
            <a:cxnSpLocks noChangeShapeType="1"/>
          </p:cNvCxnSpPr>
          <p:nvPr/>
        </p:nvCxnSpPr>
        <p:spPr bwMode="auto">
          <a:xfrm flipH="1" flipV="1">
            <a:off x="4624387" y="3590925"/>
            <a:ext cx="766762" cy="219869"/>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
        <p:nvSpPr>
          <p:cNvPr id="23" name="Szabadkézi sokszög 22"/>
          <p:cNvSpPr/>
          <p:nvPr/>
        </p:nvSpPr>
        <p:spPr>
          <a:xfrm>
            <a:off x="4070555" y="3746090"/>
            <a:ext cx="1076632" cy="781665"/>
          </a:xfrm>
          <a:custGeom>
            <a:avLst/>
            <a:gdLst>
              <a:gd name="connsiteX0" fmla="*/ 294968 w 1076632"/>
              <a:gd name="connsiteY0" fmla="*/ 0 h 781665"/>
              <a:gd name="connsiteX1" fmla="*/ 0 w 1076632"/>
              <a:gd name="connsiteY1" fmla="*/ 501445 h 781665"/>
              <a:gd name="connsiteX2" fmla="*/ 752168 w 1076632"/>
              <a:gd name="connsiteY2" fmla="*/ 781665 h 781665"/>
              <a:gd name="connsiteX3" fmla="*/ 324464 w 1076632"/>
              <a:gd name="connsiteY3" fmla="*/ 398207 h 781665"/>
              <a:gd name="connsiteX4" fmla="*/ 1076632 w 1076632"/>
              <a:gd name="connsiteY4" fmla="*/ 501445 h 781665"/>
              <a:gd name="connsiteX5" fmla="*/ 663677 w 1076632"/>
              <a:gd name="connsiteY5" fmla="*/ 103239 h 781665"/>
              <a:gd name="connsiteX6" fmla="*/ 294968 w 1076632"/>
              <a:gd name="connsiteY6" fmla="*/ 0 h 78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632" h="781665">
                <a:moveTo>
                  <a:pt x="294968" y="0"/>
                </a:moveTo>
                <a:lnTo>
                  <a:pt x="0" y="501445"/>
                </a:lnTo>
                <a:lnTo>
                  <a:pt x="752168" y="781665"/>
                </a:lnTo>
                <a:lnTo>
                  <a:pt x="324464" y="398207"/>
                </a:lnTo>
                <a:lnTo>
                  <a:pt x="1076632" y="501445"/>
                </a:lnTo>
                <a:lnTo>
                  <a:pt x="663677" y="103239"/>
                </a:lnTo>
                <a:lnTo>
                  <a:pt x="294968"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xit" presetSubtype="8" fill="hold" grpId="0" nodeType="clickEffect">
                                  <p:stCondLst>
                                    <p:cond delay="0"/>
                                  </p:stCondLst>
                                  <p:childTnLst>
                                    <p:anim calcmode="lin" valueType="num">
                                      <p:cBhvr additive="base">
                                        <p:cTn id="10" dur="500"/>
                                        <p:tgtEl>
                                          <p:spTgt spid="24"/>
                                        </p:tgtEl>
                                        <p:attrNameLst>
                                          <p:attrName>ppt_x</p:attrName>
                                        </p:attrNameLst>
                                      </p:cBhvr>
                                      <p:tavLst>
                                        <p:tav tm="0">
                                          <p:val>
                                            <p:strVal val="ppt_x"/>
                                          </p:val>
                                        </p:tav>
                                        <p:tav tm="100000">
                                          <p:val>
                                            <p:strVal val="0-ppt_w/2"/>
                                          </p:val>
                                        </p:tav>
                                      </p:tavLst>
                                    </p:anim>
                                    <p:anim calcmode="lin" valueType="num">
                                      <p:cBhvr additive="base">
                                        <p:cTn id="11" dur="500"/>
                                        <p:tgtEl>
                                          <p:spTgt spid="24"/>
                                        </p:tgtEl>
                                        <p:attrNameLst>
                                          <p:attrName>ppt_y</p:attrName>
                                        </p:attrNameLst>
                                      </p:cBhvr>
                                      <p:tavLst>
                                        <p:tav tm="0">
                                          <p:val>
                                            <p:strVal val="ppt_y"/>
                                          </p:val>
                                        </p:tav>
                                        <p:tav tm="100000">
                                          <p:val>
                                            <p:strVal val="ppt_y"/>
                                          </p:val>
                                        </p:tav>
                                      </p:tavLst>
                                    </p:anim>
                                    <p:set>
                                      <p:cBhvr>
                                        <p:cTn id="12"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1"/>
          <p:cNvSpPr>
            <a:spLocks noChangeArrowheads="1"/>
          </p:cNvSpPr>
          <p:nvPr/>
        </p:nvSpPr>
        <p:spPr bwMode="auto">
          <a:xfrm>
            <a:off x="898525" y="2617788"/>
            <a:ext cx="6496050" cy="2386012"/>
          </a:xfrm>
          <a:prstGeom prst="rect">
            <a:avLst/>
          </a:prstGeom>
          <a:solidFill>
            <a:schemeClr val="bg2"/>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6" name="Rectangle 2"/>
          <p:cNvSpPr>
            <a:spLocks noGrp="1" noChangeArrowheads="1"/>
          </p:cNvSpPr>
          <p:nvPr>
            <p:ph type="title"/>
          </p:nvPr>
        </p:nvSpPr>
        <p:spPr>
          <a:xfrm>
            <a:off x="685800" y="400050"/>
            <a:ext cx="7772400" cy="1143000"/>
          </a:xfrm>
        </p:spPr>
        <p:txBody>
          <a:bodyPr/>
          <a:lstStyle/>
          <a:p>
            <a:pPr>
              <a:defRPr/>
            </a:pPr>
            <a:r>
              <a:rPr lang="hu-HU" dirty="0" smtClean="0">
                <a:solidFill>
                  <a:srgbClr val="FF0000"/>
                </a:solidFill>
              </a:rPr>
              <a:t>Vágás</a:t>
            </a:r>
          </a:p>
        </p:txBody>
      </p:sp>
      <p:sp>
        <p:nvSpPr>
          <p:cNvPr id="24581" name="Rectangle 11"/>
          <p:cNvSpPr>
            <a:spLocks noChangeArrowheads="1"/>
          </p:cNvSpPr>
          <p:nvPr/>
        </p:nvSpPr>
        <p:spPr bwMode="auto">
          <a:xfrm>
            <a:off x="4535488" y="5003800"/>
            <a:ext cx="7159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800" i="1"/>
              <a:t>y</a:t>
            </a:r>
            <a:r>
              <a:rPr lang="hu-HU" altLang="hu-HU" sz="2800" baseline="-25000"/>
              <a:t>min</a:t>
            </a:r>
          </a:p>
        </p:txBody>
      </p:sp>
      <p:sp>
        <p:nvSpPr>
          <p:cNvPr id="24582" name="Line 19"/>
          <p:cNvSpPr>
            <a:spLocks noChangeShapeType="1"/>
          </p:cNvSpPr>
          <p:nvPr/>
        </p:nvSpPr>
        <p:spPr bwMode="auto">
          <a:xfrm>
            <a:off x="841375" y="4992688"/>
            <a:ext cx="6684963"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24583" name="Rectangle 4"/>
          <p:cNvSpPr>
            <a:spLocks noChangeArrowheads="1"/>
          </p:cNvSpPr>
          <p:nvPr/>
        </p:nvSpPr>
        <p:spPr bwMode="auto">
          <a:xfrm>
            <a:off x="2784475" y="3387725"/>
            <a:ext cx="2743200" cy="16002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20" name="Rectangle 19"/>
          <p:cNvSpPr/>
          <p:nvPr/>
        </p:nvSpPr>
        <p:spPr>
          <a:xfrm>
            <a:off x="3200400" y="1638300"/>
            <a:ext cx="5959475" cy="522288"/>
          </a:xfrm>
          <a:prstGeom prst="rect">
            <a:avLst/>
          </a:prstGeom>
        </p:spPr>
        <p:txBody>
          <a:bodyPr>
            <a:spAutoFit/>
          </a:bodyPr>
          <a:lstStyle/>
          <a:p>
            <a:pPr marL="742950" lvl="1" indent="-285750">
              <a:spcBef>
                <a:spcPct val="20000"/>
              </a:spcBef>
              <a:buClr>
                <a:srgbClr val="FFFFFF"/>
              </a:buClr>
              <a:buSzPct val="100000"/>
              <a:defRPr/>
            </a:pPr>
            <a:r>
              <a:rPr lang="hu-HU" sz="2800" i="1" kern="0" dirty="0">
                <a:solidFill>
                  <a:srgbClr val="FFFFFF"/>
                </a:solidFill>
                <a:latin typeface="Times New Roman"/>
              </a:rPr>
              <a:t>y &gt; y</a:t>
            </a:r>
            <a:r>
              <a:rPr lang="hu-HU" sz="2800" kern="0" baseline="-25000" dirty="0">
                <a:solidFill>
                  <a:srgbClr val="FFFFFF"/>
                </a:solidFill>
                <a:latin typeface="Times New Roman"/>
              </a:rPr>
              <a:t>min</a:t>
            </a:r>
          </a:p>
        </p:txBody>
      </p:sp>
      <p:sp>
        <p:nvSpPr>
          <p:cNvPr id="24586" name="Rectangle 21"/>
          <p:cNvSpPr>
            <a:spLocks noChangeArrowheads="1"/>
          </p:cNvSpPr>
          <p:nvPr/>
        </p:nvSpPr>
        <p:spPr bwMode="auto">
          <a:xfrm>
            <a:off x="1308100" y="3341688"/>
            <a:ext cx="849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a:t>Belül</a:t>
            </a:r>
          </a:p>
        </p:txBody>
      </p:sp>
      <p:sp>
        <p:nvSpPr>
          <p:cNvPr id="24587" name="Rectangle 22"/>
          <p:cNvSpPr>
            <a:spLocks noChangeArrowheads="1"/>
          </p:cNvSpPr>
          <p:nvPr/>
        </p:nvSpPr>
        <p:spPr bwMode="auto">
          <a:xfrm>
            <a:off x="1308100" y="5921375"/>
            <a:ext cx="885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a:t>Kívül</a:t>
            </a:r>
          </a:p>
        </p:txBody>
      </p:sp>
      <p:sp>
        <p:nvSpPr>
          <p:cNvPr id="24" name="Line 17"/>
          <p:cNvSpPr>
            <a:spLocks noChangeShapeType="1"/>
          </p:cNvSpPr>
          <p:nvPr/>
        </p:nvSpPr>
        <p:spPr bwMode="auto">
          <a:xfrm flipV="1">
            <a:off x="3894138" y="4987925"/>
            <a:ext cx="874712" cy="522288"/>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24589" name="Freeform 24"/>
          <p:cNvSpPr>
            <a:spLocks/>
          </p:cNvSpPr>
          <p:nvPr/>
        </p:nvSpPr>
        <p:spPr bwMode="auto">
          <a:xfrm>
            <a:off x="2790825" y="4067175"/>
            <a:ext cx="946150" cy="962025"/>
          </a:xfrm>
          <a:custGeom>
            <a:avLst/>
            <a:gdLst>
              <a:gd name="T0" fmla="*/ 0 w 945930"/>
              <a:gd name="T1" fmla="*/ 0 h 961697"/>
              <a:gd name="T2" fmla="*/ 0 w 945930"/>
              <a:gd name="T3" fmla="*/ 601548 h 961697"/>
              <a:gd name="T4" fmla="*/ 395241 w 945930"/>
              <a:gd name="T5" fmla="*/ 490735 h 961697"/>
              <a:gd name="T6" fmla="*/ 426857 w 945930"/>
              <a:gd name="T7" fmla="*/ 965640 h 961697"/>
              <a:gd name="T8" fmla="*/ 948572 w 945930"/>
              <a:gd name="T9" fmla="*/ 949811 h 961697"/>
              <a:gd name="T10" fmla="*/ 600766 w 945930"/>
              <a:gd name="T11" fmla="*/ 15826 h 961697"/>
              <a:gd name="T12" fmla="*/ 379428 w 945930"/>
              <a:gd name="T13" fmla="*/ 189967 h 961697"/>
              <a:gd name="T14" fmla="*/ 0 w 945930"/>
              <a:gd name="T15" fmla="*/ 0 h 961697"/>
              <a:gd name="T16" fmla="*/ 0 60000 65536"/>
              <a:gd name="T17" fmla="*/ 0 60000 65536"/>
              <a:gd name="T18" fmla="*/ 0 60000 65536"/>
              <a:gd name="T19" fmla="*/ 0 60000 65536"/>
              <a:gd name="T20" fmla="*/ 0 60000 65536"/>
              <a:gd name="T21" fmla="*/ 0 60000 65536"/>
              <a:gd name="T22" fmla="*/ 0 60000 65536"/>
              <a:gd name="T23" fmla="*/ 0 60000 65536"/>
              <a:gd name="T24" fmla="*/ 0 w 945930"/>
              <a:gd name="T25" fmla="*/ 0 h 961697"/>
              <a:gd name="T26" fmla="*/ 945930 w 945930"/>
              <a:gd name="T27" fmla="*/ 961697 h 9616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5930" h="961697">
                <a:moveTo>
                  <a:pt x="0" y="0"/>
                </a:moveTo>
                <a:lnTo>
                  <a:pt x="0" y="599090"/>
                </a:lnTo>
                <a:lnTo>
                  <a:pt x="394137" y="488731"/>
                </a:lnTo>
                <a:lnTo>
                  <a:pt x="425669" y="961697"/>
                </a:lnTo>
                <a:lnTo>
                  <a:pt x="945930" y="945931"/>
                </a:lnTo>
                <a:lnTo>
                  <a:pt x="599089" y="15766"/>
                </a:lnTo>
                <a:lnTo>
                  <a:pt x="378372" y="189187"/>
                </a:lnTo>
                <a:lnTo>
                  <a:pt x="0" y="0"/>
                </a:lnTo>
                <a:close/>
              </a:path>
            </a:pathLst>
          </a:custGeom>
          <a:solidFill>
            <a:schemeClr val="accent1"/>
          </a:solidFill>
          <a:ln w="12700" cap="flat" cmpd="sng" algn="ctr">
            <a:solidFill>
              <a:schemeClr val="tx1"/>
            </a:solidFill>
            <a:prstDash val="solid"/>
            <a:round/>
            <a:headEnd type="none" w="med" len="med"/>
            <a:tailEnd type="none" w="med" len="med"/>
          </a:ln>
        </p:spPr>
        <p:txBody>
          <a:bodyPr/>
          <a:lstStyle/>
          <a:p>
            <a:endParaRPr lang="hu-HU"/>
          </a:p>
        </p:txBody>
      </p:sp>
      <p:sp>
        <p:nvSpPr>
          <p:cNvPr id="26" name="Freeform 25"/>
          <p:cNvSpPr>
            <a:spLocks/>
          </p:cNvSpPr>
          <p:nvPr/>
        </p:nvSpPr>
        <p:spPr bwMode="auto">
          <a:xfrm>
            <a:off x="3200400" y="4997450"/>
            <a:ext cx="693738" cy="425450"/>
          </a:xfrm>
          <a:custGeom>
            <a:avLst/>
            <a:gdLst>
              <a:gd name="T0" fmla="*/ 31555 w 693683"/>
              <a:gd name="T1" fmla="*/ 423048 h 425669"/>
              <a:gd name="T2" fmla="*/ 0 w 693683"/>
              <a:gd name="T3" fmla="*/ 0 h 425669"/>
              <a:gd name="T4" fmla="*/ 552321 w 693683"/>
              <a:gd name="T5" fmla="*/ 0 h 425669"/>
              <a:gd name="T6" fmla="*/ 694343 w 693683"/>
              <a:gd name="T7" fmla="*/ 407380 h 425669"/>
              <a:gd name="T8" fmla="*/ 31555 w 693683"/>
              <a:gd name="T9" fmla="*/ 423048 h 425669"/>
              <a:gd name="T10" fmla="*/ 0 60000 65536"/>
              <a:gd name="T11" fmla="*/ 0 60000 65536"/>
              <a:gd name="T12" fmla="*/ 0 60000 65536"/>
              <a:gd name="T13" fmla="*/ 0 60000 65536"/>
              <a:gd name="T14" fmla="*/ 0 60000 65536"/>
              <a:gd name="T15" fmla="*/ 0 w 693683"/>
              <a:gd name="T16" fmla="*/ 0 h 425669"/>
              <a:gd name="T17" fmla="*/ 693683 w 693683"/>
              <a:gd name="T18" fmla="*/ 425669 h 425669"/>
            </a:gdLst>
            <a:ahLst/>
            <a:cxnLst>
              <a:cxn ang="T10">
                <a:pos x="T0" y="T1"/>
              </a:cxn>
              <a:cxn ang="T11">
                <a:pos x="T2" y="T3"/>
              </a:cxn>
              <a:cxn ang="T12">
                <a:pos x="T4" y="T5"/>
              </a:cxn>
              <a:cxn ang="T13">
                <a:pos x="T6" y="T7"/>
              </a:cxn>
              <a:cxn ang="T14">
                <a:pos x="T8" y="T9"/>
              </a:cxn>
            </a:cxnLst>
            <a:rect l="T15" t="T16" r="T17" b="T18"/>
            <a:pathLst>
              <a:path w="693683" h="425669">
                <a:moveTo>
                  <a:pt x="31531" y="425669"/>
                </a:moveTo>
                <a:lnTo>
                  <a:pt x="0" y="0"/>
                </a:lnTo>
                <a:lnTo>
                  <a:pt x="551793" y="0"/>
                </a:lnTo>
                <a:lnTo>
                  <a:pt x="693683" y="409904"/>
                </a:lnTo>
                <a:lnTo>
                  <a:pt x="31531" y="425669"/>
                </a:lnTo>
                <a:close/>
              </a:path>
            </a:pathLst>
          </a:custGeom>
          <a:solidFill>
            <a:schemeClr val="accent1"/>
          </a:solidFill>
          <a:ln w="12700" cap="flat" cmpd="sng" algn="ctr">
            <a:solidFill>
              <a:schemeClr val="tx1"/>
            </a:solidFill>
            <a:prstDash val="solid"/>
            <a:round/>
            <a:headEnd type="none" w="med" len="med"/>
            <a:tailEnd type="none" w="med" len="med"/>
          </a:ln>
        </p:spPr>
        <p:txBody>
          <a:bodyPr/>
          <a:lstStyle/>
          <a:p>
            <a:endParaRPr lang="hu-HU"/>
          </a:p>
        </p:txBody>
      </p:sp>
      <p:cxnSp>
        <p:nvCxnSpPr>
          <p:cNvPr id="24591" name="Straight Connector 26"/>
          <p:cNvCxnSpPr>
            <a:cxnSpLocks noChangeShapeType="1"/>
          </p:cNvCxnSpPr>
          <p:nvPr/>
        </p:nvCxnSpPr>
        <p:spPr bwMode="auto">
          <a:xfrm flipH="1">
            <a:off x="5527675" y="3997325"/>
            <a:ext cx="838200" cy="534988"/>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cxnSp>
        <p:nvCxnSpPr>
          <p:cNvPr id="24592" name="Straight Connector 27"/>
          <p:cNvCxnSpPr>
            <a:cxnSpLocks noChangeShapeType="1"/>
          </p:cNvCxnSpPr>
          <p:nvPr/>
        </p:nvCxnSpPr>
        <p:spPr bwMode="auto">
          <a:xfrm flipH="1">
            <a:off x="4768850" y="4508500"/>
            <a:ext cx="766763" cy="495300"/>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
        <p:nvSpPr>
          <p:cNvPr id="24593" name="Rectangle 21"/>
          <p:cNvSpPr>
            <a:spLocks noChangeArrowheads="1"/>
          </p:cNvSpPr>
          <p:nvPr/>
        </p:nvSpPr>
        <p:spPr bwMode="auto">
          <a:xfrm>
            <a:off x="2787650" y="3392488"/>
            <a:ext cx="2743200" cy="16002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18" name="Oval 6"/>
          <p:cNvSpPr>
            <a:spLocks noChangeArrowheads="1"/>
          </p:cNvSpPr>
          <p:nvPr/>
        </p:nvSpPr>
        <p:spPr bwMode="auto">
          <a:xfrm>
            <a:off x="3889690" y="3659037"/>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19" name="Rectangle 34"/>
          <p:cNvSpPr>
            <a:spLocks noChangeArrowheads="1"/>
          </p:cNvSpPr>
          <p:nvPr/>
        </p:nvSpPr>
        <p:spPr bwMode="auto">
          <a:xfrm>
            <a:off x="3072128" y="3428850"/>
            <a:ext cx="817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dirty="0"/>
              <a:t>(</a:t>
            </a:r>
            <a:r>
              <a:rPr lang="hu-HU" altLang="hu-HU" i="1" dirty="0"/>
              <a:t>x</a:t>
            </a:r>
            <a:r>
              <a:rPr lang="en-US" altLang="hu-HU" i="1" dirty="0"/>
              <a:t>, y</a:t>
            </a:r>
            <a:r>
              <a:rPr lang="en-US" altLang="hu-HU" dirty="0"/>
              <a:t>)</a:t>
            </a:r>
            <a:endParaRPr lang="hu-HU" altLang="hu-HU" dirty="0"/>
          </a:p>
        </p:txBody>
      </p:sp>
      <p:cxnSp>
        <p:nvCxnSpPr>
          <p:cNvPr id="21" name="Straight Connector 31"/>
          <p:cNvCxnSpPr>
            <a:cxnSpLocks noChangeShapeType="1"/>
          </p:cNvCxnSpPr>
          <p:nvPr/>
        </p:nvCxnSpPr>
        <p:spPr bwMode="auto">
          <a:xfrm flipH="1" flipV="1">
            <a:off x="4624387" y="3590925"/>
            <a:ext cx="766762" cy="219869"/>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
        <p:nvSpPr>
          <p:cNvPr id="22" name="Szabadkézi sokszög 21"/>
          <p:cNvSpPr/>
          <p:nvPr/>
        </p:nvSpPr>
        <p:spPr>
          <a:xfrm>
            <a:off x="4070555" y="3746090"/>
            <a:ext cx="1076632" cy="781665"/>
          </a:xfrm>
          <a:custGeom>
            <a:avLst/>
            <a:gdLst>
              <a:gd name="connsiteX0" fmla="*/ 294968 w 1076632"/>
              <a:gd name="connsiteY0" fmla="*/ 0 h 781665"/>
              <a:gd name="connsiteX1" fmla="*/ 0 w 1076632"/>
              <a:gd name="connsiteY1" fmla="*/ 501445 h 781665"/>
              <a:gd name="connsiteX2" fmla="*/ 752168 w 1076632"/>
              <a:gd name="connsiteY2" fmla="*/ 781665 h 781665"/>
              <a:gd name="connsiteX3" fmla="*/ 324464 w 1076632"/>
              <a:gd name="connsiteY3" fmla="*/ 398207 h 781665"/>
              <a:gd name="connsiteX4" fmla="*/ 1076632 w 1076632"/>
              <a:gd name="connsiteY4" fmla="*/ 501445 h 781665"/>
              <a:gd name="connsiteX5" fmla="*/ 663677 w 1076632"/>
              <a:gd name="connsiteY5" fmla="*/ 103239 h 781665"/>
              <a:gd name="connsiteX6" fmla="*/ 294968 w 1076632"/>
              <a:gd name="connsiteY6" fmla="*/ 0 h 78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632" h="781665">
                <a:moveTo>
                  <a:pt x="294968" y="0"/>
                </a:moveTo>
                <a:lnTo>
                  <a:pt x="0" y="501445"/>
                </a:lnTo>
                <a:lnTo>
                  <a:pt x="752168" y="781665"/>
                </a:lnTo>
                <a:lnTo>
                  <a:pt x="324464" y="398207"/>
                </a:lnTo>
                <a:lnTo>
                  <a:pt x="1076632" y="501445"/>
                </a:lnTo>
                <a:lnTo>
                  <a:pt x="663677" y="103239"/>
                </a:lnTo>
                <a:lnTo>
                  <a:pt x="294968"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26"/>
                                        </p:tgtEl>
                                        <p:attrNameLst>
                                          <p:attrName>ppt_x</p:attrName>
                                        </p:attrNameLst>
                                      </p:cBhvr>
                                      <p:tavLst>
                                        <p:tav tm="0">
                                          <p:val>
                                            <p:strVal val="ppt_x"/>
                                          </p:val>
                                        </p:tav>
                                        <p:tav tm="100000">
                                          <p:val>
                                            <p:strVal val="ppt_x"/>
                                          </p:val>
                                        </p:tav>
                                      </p:tavLst>
                                    </p:anim>
                                    <p:anim calcmode="lin" valueType="num">
                                      <p:cBhvr additive="base">
                                        <p:cTn id="7" dur="500"/>
                                        <p:tgtEl>
                                          <p:spTgt spid="26"/>
                                        </p:tgtEl>
                                        <p:attrNameLst>
                                          <p:attrName>ppt_y</p:attrName>
                                        </p:attrNameLst>
                                      </p:cBhvr>
                                      <p:tavLst>
                                        <p:tav tm="0">
                                          <p:val>
                                            <p:strVal val="ppt_y"/>
                                          </p:val>
                                        </p:tav>
                                        <p:tav tm="100000">
                                          <p:val>
                                            <p:strVal val="1+ppt_h/2"/>
                                          </p:val>
                                        </p:tav>
                                      </p:tavLst>
                                    </p:anim>
                                    <p:set>
                                      <p:cBhvr>
                                        <p:cTn id="8" dur="1" fill="hold">
                                          <p:stCondLst>
                                            <p:cond delay="499"/>
                                          </p:stCondLst>
                                        </p:cTn>
                                        <p:tgtEl>
                                          <p:spTgt spid="26"/>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24"/>
                                        </p:tgtEl>
                                        <p:attrNameLst>
                                          <p:attrName>ppt_x</p:attrName>
                                        </p:attrNameLst>
                                      </p:cBhvr>
                                      <p:tavLst>
                                        <p:tav tm="0">
                                          <p:val>
                                            <p:strVal val="ppt_x"/>
                                          </p:val>
                                        </p:tav>
                                        <p:tav tm="100000">
                                          <p:val>
                                            <p:strVal val="ppt_x"/>
                                          </p:val>
                                        </p:tav>
                                      </p:tavLst>
                                    </p:anim>
                                    <p:anim calcmode="lin" valueType="num">
                                      <p:cBhvr additive="base">
                                        <p:cTn id="11" dur="500"/>
                                        <p:tgtEl>
                                          <p:spTgt spid="24"/>
                                        </p:tgtEl>
                                        <p:attrNameLst>
                                          <p:attrName>ppt_y</p:attrName>
                                        </p:attrNameLst>
                                      </p:cBhvr>
                                      <p:tavLst>
                                        <p:tav tm="0">
                                          <p:val>
                                            <p:strVal val="ppt_y"/>
                                          </p:val>
                                        </p:tav>
                                        <p:tav tm="100000">
                                          <p:val>
                                            <p:strVal val="1+ppt_h/2"/>
                                          </p:val>
                                        </p:tav>
                                      </p:tavLst>
                                    </p:anim>
                                    <p:set>
                                      <p:cBhvr>
                                        <p:cTn id="12"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0">
            <a:hlinkClick r:id="" action="ppaction://ole?verb=0"/>
          </p:cNvPr>
          <p:cNvGraphicFramePr>
            <a:graphicFrameLocks/>
          </p:cNvGraphicFramePr>
          <p:nvPr/>
        </p:nvGraphicFramePr>
        <p:xfrm>
          <a:off x="5562600" y="2206625"/>
          <a:ext cx="3471863" cy="2643188"/>
        </p:xfrm>
        <a:graphic>
          <a:graphicData uri="http://schemas.openxmlformats.org/presentationml/2006/ole">
            <mc:AlternateContent xmlns:mc="http://schemas.openxmlformats.org/markup-compatibility/2006">
              <mc:Choice xmlns:v="urn:schemas-microsoft-com:vml" Requires="v">
                <p:oleObj spid="_x0000_s68832" name="Klip" r:id="rId4" imgW="3253680" imgH="2476800" progId="">
                  <p:embed/>
                </p:oleObj>
              </mc:Choice>
              <mc:Fallback>
                <p:oleObj name="Klip" r:id="rId4" imgW="3253680" imgH="2476800" progId="">
                  <p:embed/>
                  <p:pic>
                    <p:nvPicPr>
                      <p:cNvPr id="0"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2206625"/>
                        <a:ext cx="3471863" cy="264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Freeform 4"/>
          <p:cNvSpPr>
            <a:spLocks/>
          </p:cNvSpPr>
          <p:nvPr/>
        </p:nvSpPr>
        <p:spPr bwMode="auto">
          <a:xfrm>
            <a:off x="1185863" y="1368425"/>
            <a:ext cx="1982787" cy="1144588"/>
          </a:xfrm>
          <a:custGeom>
            <a:avLst/>
            <a:gdLst>
              <a:gd name="T0" fmla="*/ 2147483647 w 1249"/>
              <a:gd name="T1" fmla="*/ 0 h 721"/>
              <a:gd name="T2" fmla="*/ 0 w 1249"/>
              <a:gd name="T3" fmla="*/ 2147483647 h 721"/>
              <a:gd name="T4" fmla="*/ 2147483647 w 1249"/>
              <a:gd name="T5" fmla="*/ 2147483647 h 721"/>
              <a:gd name="T6" fmla="*/ 2147483647 w 1249"/>
              <a:gd name="T7" fmla="*/ 0 h 721"/>
              <a:gd name="T8" fmla="*/ 0 60000 65536"/>
              <a:gd name="T9" fmla="*/ 0 60000 65536"/>
              <a:gd name="T10" fmla="*/ 0 60000 65536"/>
              <a:gd name="T11" fmla="*/ 0 60000 65536"/>
              <a:gd name="T12" fmla="*/ 0 w 1249"/>
              <a:gd name="T13" fmla="*/ 0 h 721"/>
              <a:gd name="T14" fmla="*/ 1249 w 1249"/>
              <a:gd name="T15" fmla="*/ 721 h 721"/>
            </a:gdLst>
            <a:ahLst/>
            <a:cxnLst>
              <a:cxn ang="T8">
                <a:pos x="T0" y="T1"/>
              </a:cxn>
              <a:cxn ang="T9">
                <a:pos x="T2" y="T3"/>
              </a:cxn>
              <a:cxn ang="T10">
                <a:pos x="T4" y="T5"/>
              </a:cxn>
              <a:cxn ang="T11">
                <a:pos x="T6" y="T7"/>
              </a:cxn>
            </a:cxnLst>
            <a:rect l="T12" t="T13" r="T14" b="T15"/>
            <a:pathLst>
              <a:path w="1249" h="721">
                <a:moveTo>
                  <a:pt x="597" y="0"/>
                </a:moveTo>
                <a:lnTo>
                  <a:pt x="0" y="720"/>
                </a:lnTo>
                <a:lnTo>
                  <a:pt x="1248" y="720"/>
                </a:lnTo>
                <a:lnTo>
                  <a:pt x="597" y="0"/>
                </a:lnTo>
              </a:path>
            </a:pathLst>
          </a:custGeom>
          <a:solidFill>
            <a:srgbClr val="FF0000"/>
          </a:solidFill>
          <a:ln w="12699" cap="rnd">
            <a:noFill/>
            <a:round/>
            <a:headEnd/>
            <a:tailEnd/>
          </a:ln>
        </p:spPr>
        <p:txBody>
          <a:bodyPr/>
          <a:lstStyle/>
          <a:p>
            <a:endParaRPr lang="hu-HU"/>
          </a:p>
        </p:txBody>
      </p:sp>
      <p:sp>
        <p:nvSpPr>
          <p:cNvPr id="6" name="Line 5"/>
          <p:cNvSpPr>
            <a:spLocks noChangeShapeType="1"/>
          </p:cNvSpPr>
          <p:nvPr/>
        </p:nvSpPr>
        <p:spPr bwMode="auto">
          <a:xfrm flipV="1">
            <a:off x="271463" y="3952875"/>
            <a:ext cx="0" cy="16129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7" name="Line 6"/>
          <p:cNvSpPr>
            <a:spLocks noChangeShapeType="1"/>
          </p:cNvSpPr>
          <p:nvPr/>
        </p:nvSpPr>
        <p:spPr bwMode="auto">
          <a:xfrm>
            <a:off x="277813" y="5559425"/>
            <a:ext cx="15113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grpSp>
        <p:nvGrpSpPr>
          <p:cNvPr id="8" name="Group 9"/>
          <p:cNvGrpSpPr>
            <a:grpSpLocks/>
          </p:cNvGrpSpPr>
          <p:nvPr/>
        </p:nvGrpSpPr>
        <p:grpSpPr bwMode="auto">
          <a:xfrm>
            <a:off x="1154113" y="2517775"/>
            <a:ext cx="1884362" cy="1968500"/>
            <a:chOff x="796" y="1828"/>
            <a:chExt cx="1187" cy="1240"/>
          </a:xfrm>
          <a:solidFill>
            <a:srgbClr val="FFC000"/>
          </a:solidFill>
        </p:grpSpPr>
        <p:sp>
          <p:nvSpPr>
            <p:cNvPr id="9" name="Rectangle 7"/>
            <p:cNvSpPr>
              <a:spLocks noChangeArrowheads="1"/>
            </p:cNvSpPr>
            <p:nvPr/>
          </p:nvSpPr>
          <p:spPr bwMode="auto">
            <a:xfrm>
              <a:off x="916" y="1828"/>
              <a:ext cx="1048" cy="1240"/>
            </a:xfrm>
            <a:prstGeom prst="rect">
              <a:avLst/>
            </a:prstGeom>
            <a:grpFill/>
            <a:ln w="12699">
              <a:noFill/>
              <a:miter lim="800000"/>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p>
          </p:txBody>
        </p:sp>
        <p:graphicFrame>
          <p:nvGraphicFramePr>
            <p:cNvPr id="10" name="Object 8">
              <a:hlinkClick r:id="" action="ppaction://ole?verb=0"/>
            </p:cNvPr>
            <p:cNvGraphicFramePr>
              <a:graphicFrameLocks/>
            </p:cNvGraphicFramePr>
            <p:nvPr/>
          </p:nvGraphicFramePr>
          <p:xfrm>
            <a:off x="796" y="2023"/>
            <a:ext cx="1187" cy="989"/>
          </p:xfrm>
          <a:graphic>
            <a:graphicData uri="http://schemas.openxmlformats.org/presentationml/2006/ole">
              <mc:AlternateContent xmlns:mc="http://schemas.openxmlformats.org/markup-compatibility/2006">
                <mc:Choice xmlns:v="urn:schemas-microsoft-com:vml" Requires="v">
                  <p:oleObj spid="_x0000_s68833" name="Microsoft ClipArt Gallery" r:id="rId6" imgW="1892190" imgH="1578410" progId="">
                    <p:embed/>
                  </p:oleObj>
                </mc:Choice>
                <mc:Fallback>
                  <p:oleObj name="Microsoft ClipArt Gallery" r:id="rId6" imgW="1892190" imgH="1578410" progId="">
                    <p:embed/>
                    <p:pic>
                      <p:nvPicPr>
                        <p:cNvPr id="0" name="Picture 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6" y="2023"/>
                          <a:ext cx="1187" cy="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1" name="Rectangle 10"/>
          <p:cNvSpPr>
            <a:spLocks noChangeArrowheads="1"/>
          </p:cNvSpPr>
          <p:nvPr/>
        </p:nvSpPr>
        <p:spPr bwMode="auto">
          <a:xfrm>
            <a:off x="766763" y="2397125"/>
            <a:ext cx="3124200" cy="2209800"/>
          </a:xfrm>
          <a:prstGeom prst="rect">
            <a:avLst/>
          </a:prstGeom>
          <a:noFill/>
          <a:ln w="76199">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p>
        </p:txBody>
      </p:sp>
      <p:sp>
        <p:nvSpPr>
          <p:cNvPr id="12" name="Rectangle 11"/>
          <p:cNvSpPr>
            <a:spLocks noChangeArrowheads="1"/>
          </p:cNvSpPr>
          <p:nvPr/>
        </p:nvSpPr>
        <p:spPr bwMode="auto">
          <a:xfrm>
            <a:off x="774724" y="4724400"/>
            <a:ext cx="3116239"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dirty="0" smtClean="0"/>
              <a:t>Kamera ablak (</a:t>
            </a:r>
            <a:r>
              <a:rPr lang="hu-HU" altLang="hu-HU" dirty="0" err="1" smtClean="0"/>
              <a:t>window</a:t>
            </a:r>
            <a:r>
              <a:rPr lang="hu-HU" altLang="hu-HU" dirty="0" smtClean="0"/>
              <a:t>)</a:t>
            </a:r>
            <a:endParaRPr lang="hu-HU" altLang="hu-HU" dirty="0"/>
          </a:p>
        </p:txBody>
      </p:sp>
      <p:sp>
        <p:nvSpPr>
          <p:cNvPr id="13" name="Rectangle 12"/>
          <p:cNvSpPr>
            <a:spLocks noChangeArrowheads="1"/>
          </p:cNvSpPr>
          <p:nvPr/>
        </p:nvSpPr>
        <p:spPr bwMode="auto">
          <a:xfrm>
            <a:off x="6329363" y="2854325"/>
            <a:ext cx="1600200" cy="1143000"/>
          </a:xfrm>
          <a:prstGeom prst="rect">
            <a:avLst/>
          </a:prstGeom>
          <a:noFill/>
          <a:ln w="76199">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p>
        </p:txBody>
      </p:sp>
      <p:sp>
        <p:nvSpPr>
          <p:cNvPr id="14" name="Rectangle 13"/>
          <p:cNvSpPr>
            <a:spLocks noChangeArrowheads="1"/>
          </p:cNvSpPr>
          <p:nvPr/>
        </p:nvSpPr>
        <p:spPr bwMode="auto">
          <a:xfrm>
            <a:off x="6578806" y="3934904"/>
            <a:ext cx="1248741"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dirty="0" err="1"/>
              <a:t>viewport</a:t>
            </a:r>
            <a:endParaRPr lang="hu-HU" altLang="hu-HU" dirty="0"/>
          </a:p>
        </p:txBody>
      </p:sp>
      <p:grpSp>
        <p:nvGrpSpPr>
          <p:cNvPr id="15" name="Group 16"/>
          <p:cNvGrpSpPr>
            <a:grpSpLocks/>
          </p:cNvGrpSpPr>
          <p:nvPr/>
        </p:nvGrpSpPr>
        <p:grpSpPr bwMode="auto">
          <a:xfrm>
            <a:off x="6748463" y="2898775"/>
            <a:ext cx="785812" cy="977900"/>
            <a:chOff x="4320" y="2068"/>
            <a:chExt cx="495" cy="616"/>
          </a:xfrm>
          <a:solidFill>
            <a:srgbClr val="FFC000"/>
          </a:solidFill>
        </p:grpSpPr>
        <p:sp>
          <p:nvSpPr>
            <p:cNvPr id="16" name="Rectangle 14"/>
            <p:cNvSpPr>
              <a:spLocks noChangeArrowheads="1"/>
            </p:cNvSpPr>
            <p:nvPr/>
          </p:nvSpPr>
          <p:spPr bwMode="auto">
            <a:xfrm>
              <a:off x="4373" y="2068"/>
              <a:ext cx="432" cy="616"/>
            </a:xfrm>
            <a:prstGeom prst="rect">
              <a:avLst/>
            </a:prstGeom>
            <a:grpFill/>
            <a:ln w="12699">
              <a:noFill/>
              <a:miter lim="800000"/>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p>
          </p:txBody>
        </p:sp>
        <p:graphicFrame>
          <p:nvGraphicFramePr>
            <p:cNvPr id="17" name="Object 15">
              <a:hlinkClick r:id="" action="ppaction://ole?verb=0"/>
            </p:cNvPr>
            <p:cNvGraphicFramePr>
              <a:graphicFrameLocks/>
            </p:cNvGraphicFramePr>
            <p:nvPr/>
          </p:nvGraphicFramePr>
          <p:xfrm>
            <a:off x="4320" y="2164"/>
            <a:ext cx="495" cy="494"/>
          </p:xfrm>
          <a:graphic>
            <a:graphicData uri="http://schemas.openxmlformats.org/presentationml/2006/ole">
              <mc:AlternateContent xmlns:mc="http://schemas.openxmlformats.org/markup-compatibility/2006">
                <mc:Choice xmlns:v="urn:schemas-microsoft-com:vml" Requires="v">
                  <p:oleObj spid="_x0000_s68834" name="Microsoft ClipArt Gallery" r:id="rId8" imgW="1892190" imgH="1578410" progId="">
                    <p:embed/>
                  </p:oleObj>
                </mc:Choice>
                <mc:Fallback>
                  <p:oleObj name="Microsoft ClipArt Gallery" r:id="rId8" imgW="1892190" imgH="1578410" progId="">
                    <p:embed/>
                    <p:pic>
                      <p:nvPicPr>
                        <p:cNvPr id="0" name="Picture 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0" y="2164"/>
                          <a:ext cx="495" cy="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8" name="Line 17"/>
          <p:cNvSpPr>
            <a:spLocks noChangeShapeType="1"/>
          </p:cNvSpPr>
          <p:nvPr/>
        </p:nvSpPr>
        <p:spPr bwMode="auto">
          <a:xfrm>
            <a:off x="6799263" y="2924944"/>
            <a:ext cx="736600" cy="0"/>
          </a:xfrm>
          <a:prstGeom prst="line">
            <a:avLst/>
          </a:prstGeom>
          <a:noFill/>
          <a:ln w="101599">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19" name="Rectangle 18"/>
          <p:cNvSpPr>
            <a:spLocks noChangeArrowheads="1"/>
          </p:cNvSpPr>
          <p:nvPr/>
        </p:nvSpPr>
        <p:spPr bwMode="auto">
          <a:xfrm>
            <a:off x="403225" y="1149350"/>
            <a:ext cx="125888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2800"/>
              <a:t>Modell</a:t>
            </a:r>
          </a:p>
        </p:txBody>
      </p:sp>
      <p:sp>
        <p:nvSpPr>
          <p:cNvPr id="20" name="Rectangle 19"/>
          <p:cNvSpPr>
            <a:spLocks noChangeArrowheads="1"/>
          </p:cNvSpPr>
          <p:nvPr/>
        </p:nvSpPr>
        <p:spPr bwMode="auto">
          <a:xfrm>
            <a:off x="7451725" y="1484313"/>
            <a:ext cx="82073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2800"/>
              <a:t>Kép</a:t>
            </a:r>
          </a:p>
        </p:txBody>
      </p:sp>
      <p:sp>
        <p:nvSpPr>
          <p:cNvPr id="21" name="Rectangle 20"/>
          <p:cNvSpPr>
            <a:spLocks noChangeArrowheads="1"/>
          </p:cNvSpPr>
          <p:nvPr/>
        </p:nvSpPr>
        <p:spPr bwMode="auto">
          <a:xfrm>
            <a:off x="5795963" y="5229225"/>
            <a:ext cx="2738437"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a:t>Saját színnel rajzolás</a:t>
            </a:r>
          </a:p>
        </p:txBody>
      </p:sp>
      <p:sp>
        <p:nvSpPr>
          <p:cNvPr id="24" name="Rectangle 23"/>
          <p:cNvSpPr>
            <a:spLocks noChangeArrowheads="1"/>
          </p:cNvSpPr>
          <p:nvPr/>
        </p:nvSpPr>
        <p:spPr bwMode="auto">
          <a:xfrm>
            <a:off x="2994025" y="1676400"/>
            <a:ext cx="236855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a:t>(200, 200)</a:t>
            </a:r>
          </a:p>
        </p:txBody>
      </p:sp>
      <p:sp>
        <p:nvSpPr>
          <p:cNvPr id="26" name="Line 25"/>
          <p:cNvSpPr>
            <a:spLocks noChangeShapeType="1"/>
          </p:cNvSpPr>
          <p:nvPr/>
        </p:nvSpPr>
        <p:spPr bwMode="auto">
          <a:xfrm flipH="1">
            <a:off x="3008313" y="2060575"/>
            <a:ext cx="546100" cy="444500"/>
          </a:xfrm>
          <a:prstGeom prst="line">
            <a:avLst/>
          </a:prstGeom>
          <a:noFill/>
          <a:ln w="12699">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0" name="Rectangle 29"/>
          <p:cNvSpPr>
            <a:spLocks noChangeArrowheads="1"/>
          </p:cNvSpPr>
          <p:nvPr/>
        </p:nvSpPr>
        <p:spPr bwMode="auto">
          <a:xfrm>
            <a:off x="1774825" y="1676400"/>
            <a:ext cx="65246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a:t>szín</a:t>
            </a:r>
          </a:p>
        </p:txBody>
      </p:sp>
      <p:sp>
        <p:nvSpPr>
          <p:cNvPr id="31" name="Oval 31"/>
          <p:cNvSpPr>
            <a:spLocks noChangeArrowheads="1"/>
          </p:cNvSpPr>
          <p:nvPr/>
        </p:nvSpPr>
        <p:spPr bwMode="auto">
          <a:xfrm>
            <a:off x="862013" y="5421313"/>
            <a:ext cx="71437" cy="287337"/>
          </a:xfrm>
          <a:prstGeom prst="ellipse">
            <a:avLst/>
          </a:prstGeom>
          <a:solidFill>
            <a:schemeClr val="accent2"/>
          </a:solidFill>
          <a:ln w="12700">
            <a:solidFill>
              <a:schemeClr val="tx1"/>
            </a:solidFill>
            <a:round/>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p>
        </p:txBody>
      </p:sp>
      <p:sp>
        <p:nvSpPr>
          <p:cNvPr id="32" name="Cím 1"/>
          <p:cNvSpPr>
            <a:spLocks noGrp="1"/>
          </p:cNvSpPr>
          <p:nvPr>
            <p:ph type="title"/>
          </p:nvPr>
        </p:nvSpPr>
        <p:spPr>
          <a:xfrm>
            <a:off x="457200" y="274638"/>
            <a:ext cx="8229600" cy="1143000"/>
          </a:xfrm>
        </p:spPr>
        <p:txBody>
          <a:bodyPr/>
          <a:lstStyle/>
          <a:p>
            <a:r>
              <a:rPr lang="hu-HU" dirty="0" smtClean="0">
                <a:solidFill>
                  <a:srgbClr val="FF0000"/>
                </a:solidFill>
              </a:rPr>
              <a:t>2D képszintézis</a:t>
            </a:r>
            <a:endParaRPr lang="hu-HU" dirty="0">
              <a:solidFill>
                <a:srgbClr val="FF0000"/>
              </a:solidFill>
            </a:endParaRPr>
          </a:p>
        </p:txBody>
      </p:sp>
      <p:sp>
        <p:nvSpPr>
          <p:cNvPr id="33" name="Rectangle 11"/>
          <p:cNvSpPr>
            <a:spLocks noChangeArrowheads="1"/>
          </p:cNvSpPr>
          <p:nvPr/>
        </p:nvSpPr>
        <p:spPr bwMode="auto">
          <a:xfrm>
            <a:off x="203402" y="5872222"/>
            <a:ext cx="3357202"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dirty="0" smtClean="0"/>
              <a:t>Világ koordinátarendszer</a:t>
            </a:r>
            <a:endParaRPr lang="hu-HU" altLang="hu-HU" dirty="0"/>
          </a:p>
        </p:txBody>
      </p:sp>
      <p:sp>
        <p:nvSpPr>
          <p:cNvPr id="27" name="Line 5"/>
          <p:cNvSpPr>
            <a:spLocks noChangeShapeType="1"/>
          </p:cNvSpPr>
          <p:nvPr/>
        </p:nvSpPr>
        <p:spPr bwMode="auto">
          <a:xfrm flipV="1">
            <a:off x="6005810" y="2830562"/>
            <a:ext cx="0" cy="16129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28" name="Line 6"/>
          <p:cNvSpPr>
            <a:spLocks noChangeShapeType="1"/>
          </p:cNvSpPr>
          <p:nvPr/>
        </p:nvSpPr>
        <p:spPr bwMode="auto">
          <a:xfrm>
            <a:off x="6012160" y="4437112"/>
            <a:ext cx="15113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29" name="Téglalap 28"/>
          <p:cNvSpPr/>
          <p:nvPr/>
        </p:nvSpPr>
        <p:spPr>
          <a:xfrm>
            <a:off x="5940152" y="4437112"/>
            <a:ext cx="1459054" cy="430887"/>
          </a:xfrm>
          <a:prstGeom prst="rect">
            <a:avLst/>
          </a:prstGeom>
        </p:spPr>
        <p:txBody>
          <a:bodyPr wrap="none">
            <a:spAutoFit/>
          </a:bodyPr>
          <a:lstStyle/>
          <a:p>
            <a:r>
              <a:rPr lang="hu-HU" altLang="hu-HU" dirty="0" smtClean="0"/>
              <a:t>Unit</a:t>
            </a:r>
            <a:r>
              <a:rPr lang="en-US" altLang="hu-HU" dirty="0" smtClean="0"/>
              <a:t>=pixel</a:t>
            </a:r>
            <a:endParaRPr lang="hu-HU" dirty="0"/>
          </a:p>
        </p:txBody>
      </p:sp>
      <p:sp>
        <p:nvSpPr>
          <p:cNvPr id="34" name="Oval 31"/>
          <p:cNvSpPr>
            <a:spLocks noChangeArrowheads="1"/>
          </p:cNvSpPr>
          <p:nvPr/>
        </p:nvSpPr>
        <p:spPr bwMode="auto">
          <a:xfrm>
            <a:off x="6156747" y="4293791"/>
            <a:ext cx="71437" cy="287337"/>
          </a:xfrm>
          <a:prstGeom prst="ellipse">
            <a:avLst/>
          </a:prstGeom>
          <a:solidFill>
            <a:schemeClr val="accent2"/>
          </a:solidFill>
          <a:ln w="12700">
            <a:solidFill>
              <a:schemeClr val="tx1"/>
            </a:solidFill>
            <a:round/>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p>
        </p:txBody>
      </p:sp>
      <p:sp>
        <p:nvSpPr>
          <p:cNvPr id="35" name="Oval 31"/>
          <p:cNvSpPr>
            <a:spLocks noChangeArrowheads="1"/>
          </p:cNvSpPr>
          <p:nvPr/>
        </p:nvSpPr>
        <p:spPr bwMode="auto">
          <a:xfrm>
            <a:off x="7020272" y="3429000"/>
            <a:ext cx="72008" cy="72008"/>
          </a:xfrm>
          <a:prstGeom prst="ellipse">
            <a:avLst/>
          </a:prstGeom>
          <a:solidFill>
            <a:schemeClr val="accent2"/>
          </a:solidFill>
          <a:ln w="12700">
            <a:solidFill>
              <a:schemeClr val="tx1"/>
            </a:solidFill>
            <a:round/>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p>
        </p:txBody>
      </p:sp>
      <p:sp>
        <p:nvSpPr>
          <p:cNvPr id="36" name="Line 5"/>
          <p:cNvSpPr>
            <a:spLocks noChangeShapeType="1"/>
          </p:cNvSpPr>
          <p:nvPr/>
        </p:nvSpPr>
        <p:spPr bwMode="auto">
          <a:xfrm flipV="1">
            <a:off x="6005810" y="2830562"/>
            <a:ext cx="0" cy="16129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7" name="Line 6"/>
          <p:cNvSpPr>
            <a:spLocks noChangeShapeType="1"/>
          </p:cNvSpPr>
          <p:nvPr/>
        </p:nvSpPr>
        <p:spPr bwMode="auto">
          <a:xfrm>
            <a:off x="6012160" y="4437112"/>
            <a:ext cx="15113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8" name="Téglalap 37"/>
          <p:cNvSpPr/>
          <p:nvPr/>
        </p:nvSpPr>
        <p:spPr>
          <a:xfrm>
            <a:off x="5940152" y="4437112"/>
            <a:ext cx="1459054" cy="430887"/>
          </a:xfrm>
          <a:prstGeom prst="rect">
            <a:avLst/>
          </a:prstGeom>
        </p:spPr>
        <p:txBody>
          <a:bodyPr wrap="none">
            <a:spAutoFit/>
          </a:bodyPr>
          <a:lstStyle/>
          <a:p>
            <a:r>
              <a:rPr lang="hu-HU" altLang="hu-HU" dirty="0" smtClean="0"/>
              <a:t>Unit</a:t>
            </a:r>
            <a:r>
              <a:rPr lang="en-US" altLang="hu-HU" dirty="0" smtClean="0"/>
              <a:t>=pixel</a:t>
            </a:r>
            <a:endParaRPr lang="hu-HU" dirty="0"/>
          </a:p>
        </p:txBody>
      </p:sp>
      <p:sp>
        <p:nvSpPr>
          <p:cNvPr id="39" name="Oval 31"/>
          <p:cNvSpPr>
            <a:spLocks noChangeArrowheads="1"/>
          </p:cNvSpPr>
          <p:nvPr/>
        </p:nvSpPr>
        <p:spPr bwMode="auto">
          <a:xfrm>
            <a:off x="6156747" y="4293791"/>
            <a:ext cx="71437" cy="287337"/>
          </a:xfrm>
          <a:prstGeom prst="ellipse">
            <a:avLst/>
          </a:prstGeom>
          <a:solidFill>
            <a:schemeClr val="accent2"/>
          </a:solidFill>
          <a:ln w="12700">
            <a:solidFill>
              <a:schemeClr val="tx1"/>
            </a:solidFill>
            <a:round/>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p>
        </p:txBody>
      </p:sp>
      <p:sp>
        <p:nvSpPr>
          <p:cNvPr id="41" name="Szabadkézi sokszög 40"/>
          <p:cNvSpPr/>
          <p:nvPr/>
        </p:nvSpPr>
        <p:spPr>
          <a:xfrm>
            <a:off x="1983346" y="2221606"/>
            <a:ext cx="5087155" cy="1435994"/>
          </a:xfrm>
          <a:custGeom>
            <a:avLst/>
            <a:gdLst>
              <a:gd name="connsiteX0" fmla="*/ 5087155 w 5087155"/>
              <a:gd name="connsiteY0" fmla="*/ 1242811 h 1435994"/>
              <a:gd name="connsiteX1" fmla="*/ 2884868 w 5087155"/>
              <a:gd name="connsiteY1" fmla="*/ 32197 h 1435994"/>
              <a:gd name="connsiteX2" fmla="*/ 0 w 5087155"/>
              <a:gd name="connsiteY2" fmla="*/ 1435994 h 1435994"/>
            </a:gdLst>
            <a:ahLst/>
            <a:cxnLst>
              <a:cxn ang="0">
                <a:pos x="connsiteX0" y="connsiteY0"/>
              </a:cxn>
              <a:cxn ang="0">
                <a:pos x="connsiteX1" y="connsiteY1"/>
              </a:cxn>
              <a:cxn ang="0">
                <a:pos x="connsiteX2" y="connsiteY2"/>
              </a:cxn>
            </a:cxnLst>
            <a:rect l="l" t="t" r="r" b="b"/>
            <a:pathLst>
              <a:path w="5087155" h="1435994">
                <a:moveTo>
                  <a:pt x="5087155" y="1242811"/>
                </a:moveTo>
                <a:cubicBezTo>
                  <a:pt x="4409941" y="621405"/>
                  <a:pt x="3732727" y="0"/>
                  <a:pt x="2884868" y="32197"/>
                </a:cubicBezTo>
                <a:cubicBezTo>
                  <a:pt x="2037009" y="64394"/>
                  <a:pt x="1018504" y="750194"/>
                  <a:pt x="0" y="1435994"/>
                </a:cubicBezTo>
              </a:path>
            </a:pathLst>
          </a:custGeom>
          <a:ln w="5715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Tree>
    <p:extLst>
      <p:ext uri="{BB962C8B-B14F-4D97-AF65-F5344CB8AC3E}">
        <p14:creationId xmlns:p14="http://schemas.microsoft.com/office/powerpoint/2010/main" val="17569329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0.70"/>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1"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1"/>
          <p:cNvSpPr>
            <a:spLocks noChangeArrowheads="1"/>
          </p:cNvSpPr>
          <p:nvPr/>
        </p:nvSpPr>
        <p:spPr bwMode="auto">
          <a:xfrm>
            <a:off x="898525" y="2490788"/>
            <a:ext cx="4637088" cy="4162425"/>
          </a:xfrm>
          <a:prstGeom prst="rect">
            <a:avLst/>
          </a:prstGeom>
          <a:solidFill>
            <a:schemeClr val="bg2"/>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25605" name="Rectangle 10"/>
          <p:cNvSpPr>
            <a:spLocks noChangeArrowheads="1"/>
          </p:cNvSpPr>
          <p:nvPr/>
        </p:nvSpPr>
        <p:spPr bwMode="auto">
          <a:xfrm>
            <a:off x="5611813" y="2557463"/>
            <a:ext cx="7540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800" i="1"/>
              <a:t>x</a:t>
            </a:r>
            <a:r>
              <a:rPr lang="hu-HU" altLang="hu-HU" sz="2800" baseline="-25000"/>
              <a:t>max</a:t>
            </a:r>
          </a:p>
        </p:txBody>
      </p:sp>
      <p:sp>
        <p:nvSpPr>
          <p:cNvPr id="25606" name="Line 19"/>
          <p:cNvSpPr>
            <a:spLocks noChangeShapeType="1"/>
          </p:cNvSpPr>
          <p:nvPr/>
        </p:nvSpPr>
        <p:spPr bwMode="auto">
          <a:xfrm>
            <a:off x="5541963" y="2365375"/>
            <a:ext cx="0" cy="428783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25607" name="Rectangle 4"/>
          <p:cNvSpPr>
            <a:spLocks noChangeArrowheads="1"/>
          </p:cNvSpPr>
          <p:nvPr/>
        </p:nvSpPr>
        <p:spPr bwMode="auto">
          <a:xfrm>
            <a:off x="2784475" y="3387725"/>
            <a:ext cx="2743200" cy="16002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13" name="Rectangle 12"/>
          <p:cNvSpPr/>
          <p:nvPr/>
        </p:nvSpPr>
        <p:spPr>
          <a:xfrm>
            <a:off x="2995613" y="1638300"/>
            <a:ext cx="6164262" cy="522288"/>
          </a:xfrm>
          <a:prstGeom prst="rect">
            <a:avLst/>
          </a:prstGeom>
        </p:spPr>
        <p:txBody>
          <a:bodyPr>
            <a:spAutoFit/>
          </a:bodyPr>
          <a:lstStyle/>
          <a:p>
            <a:pPr marL="742950" lvl="1" indent="-285750">
              <a:spcBef>
                <a:spcPct val="20000"/>
              </a:spcBef>
              <a:buClr>
                <a:srgbClr val="FFFFFF"/>
              </a:buClr>
              <a:buSzPct val="100000"/>
              <a:defRPr/>
            </a:pPr>
            <a:r>
              <a:rPr lang="hu-HU" sz="2800" i="1" kern="0" dirty="0">
                <a:solidFill>
                  <a:srgbClr val="FFFFFF"/>
                </a:solidFill>
                <a:latin typeface="Times New Roman"/>
              </a:rPr>
              <a:t>x &lt; x</a:t>
            </a:r>
            <a:r>
              <a:rPr lang="hu-HU" sz="2800" kern="0" baseline="-25000" dirty="0">
                <a:solidFill>
                  <a:srgbClr val="FFFFFF"/>
                </a:solidFill>
                <a:latin typeface="Times New Roman"/>
              </a:rPr>
              <a:t>max</a:t>
            </a:r>
          </a:p>
        </p:txBody>
      </p:sp>
      <p:sp>
        <p:nvSpPr>
          <p:cNvPr id="25610" name="Rectangle 14"/>
          <p:cNvSpPr>
            <a:spLocks noChangeArrowheads="1"/>
          </p:cNvSpPr>
          <p:nvPr/>
        </p:nvSpPr>
        <p:spPr bwMode="auto">
          <a:xfrm>
            <a:off x="4395788" y="6153150"/>
            <a:ext cx="849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a:t>Belül</a:t>
            </a:r>
          </a:p>
        </p:txBody>
      </p:sp>
      <p:sp>
        <p:nvSpPr>
          <p:cNvPr id="25611" name="Rectangle 15"/>
          <p:cNvSpPr>
            <a:spLocks noChangeArrowheads="1"/>
          </p:cNvSpPr>
          <p:nvPr/>
        </p:nvSpPr>
        <p:spPr bwMode="auto">
          <a:xfrm>
            <a:off x="5980113" y="6153150"/>
            <a:ext cx="885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a:t>Kívül</a:t>
            </a:r>
          </a:p>
        </p:txBody>
      </p:sp>
      <p:sp>
        <p:nvSpPr>
          <p:cNvPr id="25612" name="Freeform 17"/>
          <p:cNvSpPr>
            <a:spLocks/>
          </p:cNvSpPr>
          <p:nvPr/>
        </p:nvSpPr>
        <p:spPr bwMode="auto">
          <a:xfrm>
            <a:off x="2790825" y="4051300"/>
            <a:ext cx="946150" cy="962025"/>
          </a:xfrm>
          <a:custGeom>
            <a:avLst/>
            <a:gdLst>
              <a:gd name="T0" fmla="*/ 0 w 945930"/>
              <a:gd name="T1" fmla="*/ 0 h 961697"/>
              <a:gd name="T2" fmla="*/ 0 w 945930"/>
              <a:gd name="T3" fmla="*/ 601548 h 961697"/>
              <a:gd name="T4" fmla="*/ 395241 w 945930"/>
              <a:gd name="T5" fmla="*/ 490735 h 961697"/>
              <a:gd name="T6" fmla="*/ 426857 w 945930"/>
              <a:gd name="T7" fmla="*/ 965640 h 961697"/>
              <a:gd name="T8" fmla="*/ 948572 w 945930"/>
              <a:gd name="T9" fmla="*/ 949811 h 961697"/>
              <a:gd name="T10" fmla="*/ 600766 w 945930"/>
              <a:gd name="T11" fmla="*/ 15826 h 961697"/>
              <a:gd name="T12" fmla="*/ 379428 w 945930"/>
              <a:gd name="T13" fmla="*/ 189967 h 961697"/>
              <a:gd name="T14" fmla="*/ 0 w 945930"/>
              <a:gd name="T15" fmla="*/ 0 h 961697"/>
              <a:gd name="T16" fmla="*/ 0 60000 65536"/>
              <a:gd name="T17" fmla="*/ 0 60000 65536"/>
              <a:gd name="T18" fmla="*/ 0 60000 65536"/>
              <a:gd name="T19" fmla="*/ 0 60000 65536"/>
              <a:gd name="T20" fmla="*/ 0 60000 65536"/>
              <a:gd name="T21" fmla="*/ 0 60000 65536"/>
              <a:gd name="T22" fmla="*/ 0 60000 65536"/>
              <a:gd name="T23" fmla="*/ 0 60000 65536"/>
              <a:gd name="T24" fmla="*/ 0 w 945930"/>
              <a:gd name="T25" fmla="*/ 0 h 961697"/>
              <a:gd name="T26" fmla="*/ 945930 w 945930"/>
              <a:gd name="T27" fmla="*/ 961697 h 9616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5930" h="961697">
                <a:moveTo>
                  <a:pt x="0" y="0"/>
                </a:moveTo>
                <a:lnTo>
                  <a:pt x="0" y="599090"/>
                </a:lnTo>
                <a:lnTo>
                  <a:pt x="394137" y="488731"/>
                </a:lnTo>
                <a:lnTo>
                  <a:pt x="425669" y="961697"/>
                </a:lnTo>
                <a:lnTo>
                  <a:pt x="945930" y="945931"/>
                </a:lnTo>
                <a:lnTo>
                  <a:pt x="599089" y="15766"/>
                </a:lnTo>
                <a:lnTo>
                  <a:pt x="378372" y="189187"/>
                </a:lnTo>
                <a:lnTo>
                  <a:pt x="0" y="0"/>
                </a:lnTo>
                <a:close/>
              </a:path>
            </a:pathLst>
          </a:custGeom>
          <a:solidFill>
            <a:schemeClr val="accent1"/>
          </a:solidFill>
          <a:ln w="12700" cap="flat" cmpd="sng" algn="ctr">
            <a:solidFill>
              <a:schemeClr val="tx1"/>
            </a:solidFill>
            <a:prstDash val="solid"/>
            <a:round/>
            <a:headEnd type="none" w="med" len="med"/>
            <a:tailEnd type="none" w="med" len="med"/>
          </a:ln>
        </p:spPr>
        <p:txBody>
          <a:bodyPr/>
          <a:lstStyle/>
          <a:p>
            <a:endParaRPr lang="hu-HU"/>
          </a:p>
        </p:txBody>
      </p:sp>
      <p:cxnSp>
        <p:nvCxnSpPr>
          <p:cNvPr id="20" name="Straight Connector 19"/>
          <p:cNvCxnSpPr>
            <a:cxnSpLocks noChangeShapeType="1"/>
          </p:cNvCxnSpPr>
          <p:nvPr/>
        </p:nvCxnSpPr>
        <p:spPr bwMode="auto">
          <a:xfrm flipH="1">
            <a:off x="5527675" y="3997325"/>
            <a:ext cx="838200" cy="534988"/>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cxnSp>
        <p:nvCxnSpPr>
          <p:cNvPr id="25614" name="Straight Connector 20"/>
          <p:cNvCxnSpPr>
            <a:cxnSpLocks noChangeShapeType="1"/>
          </p:cNvCxnSpPr>
          <p:nvPr/>
        </p:nvCxnSpPr>
        <p:spPr bwMode="auto">
          <a:xfrm flipH="1">
            <a:off x="4768850" y="4508500"/>
            <a:ext cx="766763" cy="495300"/>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
        <p:nvSpPr>
          <p:cNvPr id="25615" name="Rectangle 21"/>
          <p:cNvSpPr>
            <a:spLocks noChangeArrowheads="1"/>
          </p:cNvSpPr>
          <p:nvPr/>
        </p:nvSpPr>
        <p:spPr bwMode="auto">
          <a:xfrm>
            <a:off x="2787650" y="3392488"/>
            <a:ext cx="2743200" cy="16002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2" name="Cím 1"/>
          <p:cNvSpPr>
            <a:spLocks noGrp="1"/>
          </p:cNvSpPr>
          <p:nvPr>
            <p:ph type="title"/>
          </p:nvPr>
        </p:nvSpPr>
        <p:spPr/>
        <p:txBody>
          <a:bodyPr/>
          <a:lstStyle/>
          <a:p>
            <a:r>
              <a:rPr lang="hu-HU" dirty="0" smtClean="0">
                <a:solidFill>
                  <a:srgbClr val="FF0000"/>
                </a:solidFill>
              </a:rPr>
              <a:t>Vágás</a:t>
            </a:r>
            <a:endParaRPr lang="hu-HU" dirty="0">
              <a:solidFill>
                <a:srgbClr val="FF0000"/>
              </a:solidFill>
            </a:endParaRPr>
          </a:p>
        </p:txBody>
      </p:sp>
      <p:sp>
        <p:nvSpPr>
          <p:cNvPr id="16" name="Oval 6"/>
          <p:cNvSpPr>
            <a:spLocks noChangeArrowheads="1"/>
          </p:cNvSpPr>
          <p:nvPr/>
        </p:nvSpPr>
        <p:spPr bwMode="auto">
          <a:xfrm>
            <a:off x="3889690" y="3659037"/>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17" name="Rectangle 34"/>
          <p:cNvSpPr>
            <a:spLocks noChangeArrowheads="1"/>
          </p:cNvSpPr>
          <p:nvPr/>
        </p:nvSpPr>
        <p:spPr bwMode="auto">
          <a:xfrm>
            <a:off x="3072128" y="3428850"/>
            <a:ext cx="817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dirty="0"/>
              <a:t>(</a:t>
            </a:r>
            <a:r>
              <a:rPr lang="hu-HU" altLang="hu-HU" i="1" dirty="0"/>
              <a:t>x</a:t>
            </a:r>
            <a:r>
              <a:rPr lang="en-US" altLang="hu-HU" i="1" dirty="0"/>
              <a:t>, y</a:t>
            </a:r>
            <a:r>
              <a:rPr lang="en-US" altLang="hu-HU" dirty="0"/>
              <a:t>)</a:t>
            </a:r>
            <a:endParaRPr lang="hu-HU" altLang="hu-HU" dirty="0"/>
          </a:p>
        </p:txBody>
      </p:sp>
      <p:cxnSp>
        <p:nvCxnSpPr>
          <p:cNvPr id="18" name="Straight Connector 31"/>
          <p:cNvCxnSpPr>
            <a:cxnSpLocks noChangeShapeType="1"/>
          </p:cNvCxnSpPr>
          <p:nvPr/>
        </p:nvCxnSpPr>
        <p:spPr bwMode="auto">
          <a:xfrm flipH="1" flipV="1">
            <a:off x="4624387" y="3590925"/>
            <a:ext cx="766762" cy="219869"/>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
        <p:nvSpPr>
          <p:cNvPr id="19" name="Szabadkézi sokszög 18"/>
          <p:cNvSpPr/>
          <p:nvPr/>
        </p:nvSpPr>
        <p:spPr>
          <a:xfrm>
            <a:off x="4070555" y="3746090"/>
            <a:ext cx="1076632" cy="781665"/>
          </a:xfrm>
          <a:custGeom>
            <a:avLst/>
            <a:gdLst>
              <a:gd name="connsiteX0" fmla="*/ 294968 w 1076632"/>
              <a:gd name="connsiteY0" fmla="*/ 0 h 781665"/>
              <a:gd name="connsiteX1" fmla="*/ 0 w 1076632"/>
              <a:gd name="connsiteY1" fmla="*/ 501445 h 781665"/>
              <a:gd name="connsiteX2" fmla="*/ 752168 w 1076632"/>
              <a:gd name="connsiteY2" fmla="*/ 781665 h 781665"/>
              <a:gd name="connsiteX3" fmla="*/ 324464 w 1076632"/>
              <a:gd name="connsiteY3" fmla="*/ 398207 h 781665"/>
              <a:gd name="connsiteX4" fmla="*/ 1076632 w 1076632"/>
              <a:gd name="connsiteY4" fmla="*/ 501445 h 781665"/>
              <a:gd name="connsiteX5" fmla="*/ 663677 w 1076632"/>
              <a:gd name="connsiteY5" fmla="*/ 103239 h 781665"/>
              <a:gd name="connsiteX6" fmla="*/ 294968 w 1076632"/>
              <a:gd name="connsiteY6" fmla="*/ 0 h 78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632" h="781665">
                <a:moveTo>
                  <a:pt x="294968" y="0"/>
                </a:moveTo>
                <a:lnTo>
                  <a:pt x="0" y="501445"/>
                </a:lnTo>
                <a:lnTo>
                  <a:pt x="752168" y="781665"/>
                </a:lnTo>
                <a:lnTo>
                  <a:pt x="324464" y="398207"/>
                </a:lnTo>
                <a:lnTo>
                  <a:pt x="1076632" y="501445"/>
                </a:lnTo>
                <a:lnTo>
                  <a:pt x="663677" y="103239"/>
                </a:lnTo>
                <a:lnTo>
                  <a:pt x="294968"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2" fill="hold" nodeType="clickEffect">
                                  <p:stCondLst>
                                    <p:cond delay="0"/>
                                  </p:stCondLst>
                                  <p:childTnLst>
                                    <p:anim calcmode="lin" valueType="num">
                                      <p:cBhvr additive="base">
                                        <p:cTn id="6" dur="500"/>
                                        <p:tgtEl>
                                          <p:spTgt spid="20"/>
                                        </p:tgtEl>
                                        <p:attrNameLst>
                                          <p:attrName>ppt_x</p:attrName>
                                        </p:attrNameLst>
                                      </p:cBhvr>
                                      <p:tavLst>
                                        <p:tav tm="0">
                                          <p:val>
                                            <p:strVal val="ppt_x"/>
                                          </p:val>
                                        </p:tav>
                                        <p:tav tm="100000">
                                          <p:val>
                                            <p:strVal val="1+ppt_w/2"/>
                                          </p:val>
                                        </p:tav>
                                      </p:tavLst>
                                    </p:anim>
                                    <p:anim calcmode="lin" valueType="num">
                                      <p:cBhvr additive="base">
                                        <p:cTn id="7" dur="500"/>
                                        <p:tgtEl>
                                          <p:spTgt spid="20"/>
                                        </p:tgtEl>
                                        <p:attrNameLst>
                                          <p:attrName>ppt_y</p:attrName>
                                        </p:attrNameLst>
                                      </p:cBhvr>
                                      <p:tavLst>
                                        <p:tav tm="0">
                                          <p:val>
                                            <p:strVal val="ppt_y"/>
                                          </p:val>
                                        </p:tav>
                                        <p:tav tm="100000">
                                          <p:val>
                                            <p:strVal val="ppt_y"/>
                                          </p:val>
                                        </p:tav>
                                      </p:tavLst>
                                    </p:anim>
                                    <p:set>
                                      <p:cBhvr>
                                        <p:cTn id="8"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1"/>
          <p:cNvSpPr>
            <a:spLocks noChangeArrowheads="1"/>
          </p:cNvSpPr>
          <p:nvPr/>
        </p:nvSpPr>
        <p:spPr bwMode="auto">
          <a:xfrm>
            <a:off x="2803525" y="3376613"/>
            <a:ext cx="2743200" cy="1600200"/>
          </a:xfrm>
          <a:prstGeom prst="rect">
            <a:avLst/>
          </a:prstGeom>
          <a:solidFill>
            <a:schemeClr val="bg2"/>
          </a:solidFill>
          <a:ln w="5715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4" name="Rectangle 21"/>
          <p:cNvSpPr>
            <a:spLocks noChangeArrowheads="1"/>
          </p:cNvSpPr>
          <p:nvPr/>
        </p:nvSpPr>
        <p:spPr bwMode="auto">
          <a:xfrm>
            <a:off x="898525" y="3373438"/>
            <a:ext cx="6496050" cy="3122612"/>
          </a:xfrm>
          <a:prstGeom prst="rect">
            <a:avLst/>
          </a:prstGeom>
          <a:solidFill>
            <a:schemeClr val="bg2"/>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5" name="Rectangle 2"/>
          <p:cNvSpPr>
            <a:spLocks noGrp="1" noChangeArrowheads="1"/>
          </p:cNvSpPr>
          <p:nvPr>
            <p:ph type="title"/>
          </p:nvPr>
        </p:nvSpPr>
        <p:spPr>
          <a:xfrm>
            <a:off x="685800" y="400050"/>
            <a:ext cx="7772400" cy="1143000"/>
          </a:xfrm>
        </p:spPr>
        <p:txBody>
          <a:bodyPr/>
          <a:lstStyle/>
          <a:p>
            <a:pPr>
              <a:defRPr/>
            </a:pPr>
            <a:r>
              <a:rPr lang="hu-HU" dirty="0" smtClean="0">
                <a:solidFill>
                  <a:srgbClr val="FF0000"/>
                </a:solidFill>
              </a:rPr>
              <a:t>Vágás</a:t>
            </a:r>
          </a:p>
        </p:txBody>
      </p:sp>
      <p:sp>
        <p:nvSpPr>
          <p:cNvPr id="8" name="Line 19"/>
          <p:cNvSpPr>
            <a:spLocks noChangeShapeType="1"/>
          </p:cNvSpPr>
          <p:nvPr/>
        </p:nvSpPr>
        <p:spPr bwMode="auto">
          <a:xfrm>
            <a:off x="898525" y="3376613"/>
            <a:ext cx="6683375"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26631" name="Rectangle 4"/>
          <p:cNvSpPr>
            <a:spLocks noChangeArrowheads="1"/>
          </p:cNvSpPr>
          <p:nvPr/>
        </p:nvSpPr>
        <p:spPr bwMode="auto">
          <a:xfrm>
            <a:off x="2784475" y="3387725"/>
            <a:ext cx="2743200" cy="16002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10" name="Rectangle 9"/>
          <p:cNvSpPr/>
          <p:nvPr/>
        </p:nvSpPr>
        <p:spPr>
          <a:xfrm>
            <a:off x="3200400" y="1638300"/>
            <a:ext cx="5959475" cy="522288"/>
          </a:xfrm>
          <a:prstGeom prst="rect">
            <a:avLst/>
          </a:prstGeom>
        </p:spPr>
        <p:txBody>
          <a:bodyPr>
            <a:spAutoFit/>
          </a:bodyPr>
          <a:lstStyle/>
          <a:p>
            <a:pPr marL="742950" lvl="1" indent="-285750">
              <a:spcBef>
                <a:spcPct val="20000"/>
              </a:spcBef>
              <a:buClr>
                <a:srgbClr val="FFFFFF"/>
              </a:buClr>
              <a:buSzPct val="100000"/>
              <a:defRPr/>
            </a:pPr>
            <a:r>
              <a:rPr lang="hu-HU" sz="2800" i="1" kern="0" dirty="0">
                <a:solidFill>
                  <a:srgbClr val="FFFFFF"/>
                </a:solidFill>
                <a:latin typeface="Times New Roman"/>
              </a:rPr>
              <a:t>y &lt; y</a:t>
            </a:r>
            <a:r>
              <a:rPr lang="hu-HU" sz="2800" kern="0" baseline="-25000" dirty="0">
                <a:solidFill>
                  <a:srgbClr val="FFFFFF"/>
                </a:solidFill>
                <a:latin typeface="Times New Roman"/>
              </a:rPr>
              <a:t>max</a:t>
            </a:r>
          </a:p>
        </p:txBody>
      </p:sp>
      <p:sp>
        <p:nvSpPr>
          <p:cNvPr id="12" name="Rectangle 11"/>
          <p:cNvSpPr>
            <a:spLocks noChangeArrowheads="1"/>
          </p:cNvSpPr>
          <p:nvPr/>
        </p:nvSpPr>
        <p:spPr bwMode="auto">
          <a:xfrm>
            <a:off x="1308100" y="3444875"/>
            <a:ext cx="849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a:t>Belül</a:t>
            </a:r>
          </a:p>
        </p:txBody>
      </p:sp>
      <p:sp>
        <p:nvSpPr>
          <p:cNvPr id="13" name="Rectangle 12"/>
          <p:cNvSpPr>
            <a:spLocks noChangeArrowheads="1"/>
          </p:cNvSpPr>
          <p:nvPr/>
        </p:nvSpPr>
        <p:spPr bwMode="auto">
          <a:xfrm>
            <a:off x="1260475" y="2155825"/>
            <a:ext cx="885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a:t>Kívül</a:t>
            </a:r>
          </a:p>
        </p:txBody>
      </p:sp>
      <p:sp>
        <p:nvSpPr>
          <p:cNvPr id="26636" name="Freeform 14"/>
          <p:cNvSpPr>
            <a:spLocks/>
          </p:cNvSpPr>
          <p:nvPr/>
        </p:nvSpPr>
        <p:spPr bwMode="auto">
          <a:xfrm>
            <a:off x="2790825" y="4051300"/>
            <a:ext cx="946150" cy="962025"/>
          </a:xfrm>
          <a:custGeom>
            <a:avLst/>
            <a:gdLst>
              <a:gd name="T0" fmla="*/ 0 w 945930"/>
              <a:gd name="T1" fmla="*/ 0 h 961697"/>
              <a:gd name="T2" fmla="*/ 0 w 945930"/>
              <a:gd name="T3" fmla="*/ 601548 h 961697"/>
              <a:gd name="T4" fmla="*/ 395241 w 945930"/>
              <a:gd name="T5" fmla="*/ 490735 h 961697"/>
              <a:gd name="T6" fmla="*/ 426857 w 945930"/>
              <a:gd name="T7" fmla="*/ 965640 h 961697"/>
              <a:gd name="T8" fmla="*/ 948572 w 945930"/>
              <a:gd name="T9" fmla="*/ 949811 h 961697"/>
              <a:gd name="T10" fmla="*/ 600766 w 945930"/>
              <a:gd name="T11" fmla="*/ 15826 h 961697"/>
              <a:gd name="T12" fmla="*/ 379428 w 945930"/>
              <a:gd name="T13" fmla="*/ 189967 h 961697"/>
              <a:gd name="T14" fmla="*/ 0 w 945930"/>
              <a:gd name="T15" fmla="*/ 0 h 961697"/>
              <a:gd name="T16" fmla="*/ 0 60000 65536"/>
              <a:gd name="T17" fmla="*/ 0 60000 65536"/>
              <a:gd name="T18" fmla="*/ 0 60000 65536"/>
              <a:gd name="T19" fmla="*/ 0 60000 65536"/>
              <a:gd name="T20" fmla="*/ 0 60000 65536"/>
              <a:gd name="T21" fmla="*/ 0 60000 65536"/>
              <a:gd name="T22" fmla="*/ 0 60000 65536"/>
              <a:gd name="T23" fmla="*/ 0 60000 65536"/>
              <a:gd name="T24" fmla="*/ 0 w 945930"/>
              <a:gd name="T25" fmla="*/ 0 h 961697"/>
              <a:gd name="T26" fmla="*/ 945930 w 945930"/>
              <a:gd name="T27" fmla="*/ 961697 h 9616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5930" h="961697">
                <a:moveTo>
                  <a:pt x="0" y="0"/>
                </a:moveTo>
                <a:lnTo>
                  <a:pt x="0" y="599090"/>
                </a:lnTo>
                <a:lnTo>
                  <a:pt x="394137" y="488731"/>
                </a:lnTo>
                <a:lnTo>
                  <a:pt x="425669" y="961697"/>
                </a:lnTo>
                <a:lnTo>
                  <a:pt x="945930" y="945931"/>
                </a:lnTo>
                <a:lnTo>
                  <a:pt x="599089" y="15766"/>
                </a:lnTo>
                <a:lnTo>
                  <a:pt x="378372" y="189187"/>
                </a:lnTo>
                <a:lnTo>
                  <a:pt x="0" y="0"/>
                </a:lnTo>
                <a:close/>
              </a:path>
            </a:pathLst>
          </a:custGeom>
          <a:solidFill>
            <a:schemeClr val="accent1"/>
          </a:solidFill>
          <a:ln w="12700" cap="flat" cmpd="sng" algn="ctr">
            <a:solidFill>
              <a:schemeClr val="tx1"/>
            </a:solidFill>
            <a:prstDash val="solid"/>
            <a:round/>
            <a:headEnd type="none" w="med" len="med"/>
            <a:tailEnd type="none" w="med" len="med"/>
          </a:ln>
        </p:spPr>
        <p:txBody>
          <a:bodyPr/>
          <a:lstStyle/>
          <a:p>
            <a:endParaRPr lang="hu-HU"/>
          </a:p>
        </p:txBody>
      </p:sp>
      <p:cxnSp>
        <p:nvCxnSpPr>
          <p:cNvPr id="26637" name="Straight Connector 17"/>
          <p:cNvCxnSpPr>
            <a:cxnSpLocks noChangeShapeType="1"/>
          </p:cNvCxnSpPr>
          <p:nvPr/>
        </p:nvCxnSpPr>
        <p:spPr bwMode="auto">
          <a:xfrm flipH="1">
            <a:off x="4768850" y="4508500"/>
            <a:ext cx="766763" cy="495300"/>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
        <p:nvSpPr>
          <p:cNvPr id="26638" name="Rectangle 21"/>
          <p:cNvSpPr>
            <a:spLocks noChangeArrowheads="1"/>
          </p:cNvSpPr>
          <p:nvPr/>
        </p:nvSpPr>
        <p:spPr bwMode="auto">
          <a:xfrm>
            <a:off x="2787650" y="3392488"/>
            <a:ext cx="2743200" cy="16002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15" name="Oval 6"/>
          <p:cNvSpPr>
            <a:spLocks noChangeArrowheads="1"/>
          </p:cNvSpPr>
          <p:nvPr/>
        </p:nvSpPr>
        <p:spPr bwMode="auto">
          <a:xfrm>
            <a:off x="3889690" y="3659037"/>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16" name="Rectangle 34"/>
          <p:cNvSpPr>
            <a:spLocks noChangeArrowheads="1"/>
          </p:cNvSpPr>
          <p:nvPr/>
        </p:nvSpPr>
        <p:spPr bwMode="auto">
          <a:xfrm>
            <a:off x="3072128" y="3428850"/>
            <a:ext cx="817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dirty="0"/>
              <a:t>(</a:t>
            </a:r>
            <a:r>
              <a:rPr lang="hu-HU" altLang="hu-HU" i="1" dirty="0"/>
              <a:t>x</a:t>
            </a:r>
            <a:r>
              <a:rPr lang="en-US" altLang="hu-HU" i="1" dirty="0"/>
              <a:t>, y</a:t>
            </a:r>
            <a:r>
              <a:rPr lang="en-US" altLang="hu-HU" dirty="0"/>
              <a:t>)</a:t>
            </a:r>
            <a:endParaRPr lang="hu-HU" altLang="hu-HU" dirty="0"/>
          </a:p>
        </p:txBody>
      </p:sp>
      <p:cxnSp>
        <p:nvCxnSpPr>
          <p:cNvPr id="17" name="Straight Connector 31"/>
          <p:cNvCxnSpPr>
            <a:cxnSpLocks noChangeShapeType="1"/>
          </p:cNvCxnSpPr>
          <p:nvPr/>
        </p:nvCxnSpPr>
        <p:spPr bwMode="auto">
          <a:xfrm flipH="1" flipV="1">
            <a:off x="4624387" y="3590925"/>
            <a:ext cx="766762" cy="219869"/>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
        <p:nvSpPr>
          <p:cNvPr id="18" name="Szabadkézi sokszög 17"/>
          <p:cNvSpPr/>
          <p:nvPr/>
        </p:nvSpPr>
        <p:spPr>
          <a:xfrm>
            <a:off x="4070555" y="3746090"/>
            <a:ext cx="1076632" cy="781665"/>
          </a:xfrm>
          <a:custGeom>
            <a:avLst/>
            <a:gdLst>
              <a:gd name="connsiteX0" fmla="*/ 294968 w 1076632"/>
              <a:gd name="connsiteY0" fmla="*/ 0 h 781665"/>
              <a:gd name="connsiteX1" fmla="*/ 0 w 1076632"/>
              <a:gd name="connsiteY1" fmla="*/ 501445 h 781665"/>
              <a:gd name="connsiteX2" fmla="*/ 752168 w 1076632"/>
              <a:gd name="connsiteY2" fmla="*/ 781665 h 781665"/>
              <a:gd name="connsiteX3" fmla="*/ 324464 w 1076632"/>
              <a:gd name="connsiteY3" fmla="*/ 398207 h 781665"/>
              <a:gd name="connsiteX4" fmla="*/ 1076632 w 1076632"/>
              <a:gd name="connsiteY4" fmla="*/ 501445 h 781665"/>
              <a:gd name="connsiteX5" fmla="*/ 663677 w 1076632"/>
              <a:gd name="connsiteY5" fmla="*/ 103239 h 781665"/>
              <a:gd name="connsiteX6" fmla="*/ 294968 w 1076632"/>
              <a:gd name="connsiteY6" fmla="*/ 0 h 78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632" h="781665">
                <a:moveTo>
                  <a:pt x="294968" y="0"/>
                </a:moveTo>
                <a:lnTo>
                  <a:pt x="0" y="501445"/>
                </a:lnTo>
                <a:lnTo>
                  <a:pt x="752168" y="781665"/>
                </a:lnTo>
                <a:lnTo>
                  <a:pt x="324464" y="398207"/>
                </a:lnTo>
                <a:lnTo>
                  <a:pt x="1076632" y="501445"/>
                </a:lnTo>
                <a:lnTo>
                  <a:pt x="663677" y="103239"/>
                </a:lnTo>
                <a:lnTo>
                  <a:pt x="294968"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425450" y="1758950"/>
            <a:ext cx="2743200" cy="1703388"/>
          </a:xfrm>
          <a:prstGeom prst="rect">
            <a:avLst/>
          </a:prstGeom>
          <a:solidFill>
            <a:schemeClr val="bg2"/>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p:sp>
        <p:nvSpPr>
          <p:cNvPr id="86018" name="Rectangle 2"/>
          <p:cNvSpPr>
            <a:spLocks noGrp="1" noChangeArrowheads="1"/>
          </p:cNvSpPr>
          <p:nvPr>
            <p:ph type="title"/>
          </p:nvPr>
        </p:nvSpPr>
        <p:spPr>
          <a:xfrm>
            <a:off x="674688" y="441325"/>
            <a:ext cx="7772400" cy="1143000"/>
          </a:xfrm>
        </p:spPr>
        <p:txBody>
          <a:bodyPr>
            <a:normAutofit/>
          </a:bodyPr>
          <a:lstStyle/>
          <a:p>
            <a:pPr>
              <a:defRPr/>
            </a:pPr>
            <a:r>
              <a:rPr lang="hu-HU" dirty="0" smtClean="0">
                <a:solidFill>
                  <a:srgbClr val="FF0000"/>
                </a:solidFill>
              </a:rPr>
              <a:t>Szakasz vágás</a:t>
            </a:r>
            <a:r>
              <a:rPr lang="en-US" dirty="0" smtClean="0">
                <a:solidFill>
                  <a:srgbClr val="FF0000"/>
                </a:solidFill>
              </a:rPr>
              <a:t>: </a:t>
            </a:r>
            <a:r>
              <a:rPr lang="en-US" i="1" dirty="0" smtClean="0">
                <a:solidFill>
                  <a:srgbClr val="FF0000"/>
                </a:solidFill>
                <a:latin typeface="Times New Roman" panose="02020603050405020304" pitchFamily="18" charset="0"/>
                <a:cs typeface="Times New Roman" panose="02020603050405020304" pitchFamily="18" charset="0"/>
              </a:rPr>
              <a:t>x</a:t>
            </a:r>
            <a:r>
              <a:rPr lang="en-US" dirty="0" smtClean="0">
                <a:solidFill>
                  <a:srgbClr val="FF0000"/>
                </a:solidFill>
                <a:latin typeface="Times New Roman" panose="02020603050405020304" pitchFamily="18" charset="0"/>
                <a:cs typeface="Times New Roman" panose="02020603050405020304" pitchFamily="18" charset="0"/>
              </a:rPr>
              <a:t> &lt; </a:t>
            </a:r>
            <a:r>
              <a:rPr lang="hu-HU" altLang="hu-HU" i="1" dirty="0" err="1" smtClean="0">
                <a:solidFill>
                  <a:srgbClr val="FF0000"/>
                </a:solidFill>
                <a:latin typeface="Times New Roman" panose="02020603050405020304" pitchFamily="18" charset="0"/>
                <a:cs typeface="Times New Roman" panose="02020603050405020304" pitchFamily="18" charset="0"/>
              </a:rPr>
              <a:t>x</a:t>
            </a:r>
            <a:r>
              <a:rPr lang="hu-HU" altLang="hu-HU" baseline="-25000" dirty="0" err="1" smtClean="0">
                <a:solidFill>
                  <a:srgbClr val="FF0000"/>
                </a:solidFill>
                <a:latin typeface="Times New Roman" panose="02020603050405020304" pitchFamily="18" charset="0"/>
                <a:cs typeface="Times New Roman" panose="02020603050405020304" pitchFamily="18" charset="0"/>
              </a:rPr>
              <a:t>max</a:t>
            </a:r>
            <a:r>
              <a:rPr lang="en-US" dirty="0" smtClean="0">
                <a:solidFill>
                  <a:srgbClr val="FF0000"/>
                </a:solidFill>
                <a:latin typeface="Times New Roman" panose="02020603050405020304" pitchFamily="18" charset="0"/>
                <a:cs typeface="Times New Roman" panose="02020603050405020304" pitchFamily="18" charset="0"/>
              </a:rPr>
              <a:t> </a:t>
            </a:r>
            <a:endParaRPr lang="hu-HU" dirty="0" smtClean="0">
              <a:solidFill>
                <a:srgbClr val="FF0000"/>
              </a:solidFill>
              <a:latin typeface="Times New Roman" panose="02020603050405020304" pitchFamily="18" charset="0"/>
              <a:cs typeface="Times New Roman" panose="02020603050405020304" pitchFamily="18" charset="0"/>
            </a:endParaRPr>
          </a:p>
        </p:txBody>
      </p:sp>
      <p:sp>
        <p:nvSpPr>
          <p:cNvPr id="27652" name="Rectangle 3"/>
          <p:cNvSpPr>
            <a:spLocks noGrp="1" noChangeArrowheads="1"/>
          </p:cNvSpPr>
          <p:nvPr>
            <p:ph idx="1"/>
          </p:nvPr>
        </p:nvSpPr>
        <p:spPr>
          <a:xfrm>
            <a:off x="659219" y="3505199"/>
            <a:ext cx="8091081" cy="2828527"/>
          </a:xfrm>
          <a:noFill/>
        </p:spPr>
        <p:txBody>
          <a:bodyPr>
            <a:normAutofit fontScale="92500" lnSpcReduction="10000"/>
          </a:bodyPr>
          <a:lstStyle/>
          <a:p>
            <a:pPr marL="0" indent="0">
              <a:buFont typeface="Monotype Sorts" pitchFamily="2" charset="2"/>
              <a:buNone/>
            </a:pPr>
            <a:r>
              <a:rPr lang="hu-HU" altLang="hu-HU" i="1" dirty="0" smtClean="0">
                <a:latin typeface="Times New Roman" panose="02020603050405020304" pitchFamily="18" charset="0"/>
                <a:cs typeface="Times New Roman" panose="02020603050405020304" pitchFamily="18" charset="0"/>
              </a:rPr>
              <a:t>x</a:t>
            </a:r>
            <a:r>
              <a:rPr lang="hu-HU" altLang="hu-HU" dirty="0" smtClean="0">
                <a:latin typeface="Times New Roman" panose="02020603050405020304" pitchFamily="18" charset="0"/>
                <a:cs typeface="Times New Roman" panose="02020603050405020304" pitchFamily="18" charset="0"/>
              </a:rPr>
              <a:t>(</a:t>
            </a:r>
            <a:r>
              <a:rPr lang="hu-HU" altLang="hu-HU" i="1" dirty="0" smtClean="0">
                <a:latin typeface="Times New Roman" panose="02020603050405020304" pitchFamily="18" charset="0"/>
                <a:cs typeface="Times New Roman" panose="02020603050405020304" pitchFamily="18" charset="0"/>
              </a:rPr>
              <a:t>t</a:t>
            </a:r>
            <a:r>
              <a:rPr lang="hu-HU" altLang="hu-HU" dirty="0" smtClean="0">
                <a:latin typeface="Times New Roman" panose="02020603050405020304" pitchFamily="18" charset="0"/>
                <a:cs typeface="Times New Roman" panose="02020603050405020304" pitchFamily="18" charset="0"/>
              </a:rPr>
              <a:t>) = </a:t>
            </a:r>
            <a:r>
              <a:rPr lang="hu-HU" altLang="hu-HU" i="1" dirty="0" smtClean="0">
                <a:latin typeface="Times New Roman" panose="02020603050405020304" pitchFamily="18" charset="0"/>
                <a:cs typeface="Times New Roman" panose="02020603050405020304" pitchFamily="18" charset="0"/>
              </a:rPr>
              <a:t>x</a:t>
            </a:r>
            <a:r>
              <a:rPr lang="hu-HU" altLang="hu-HU" baseline="-25000" dirty="0" smtClean="0">
                <a:latin typeface="Times New Roman" panose="02020603050405020304" pitchFamily="18" charset="0"/>
                <a:cs typeface="Times New Roman" panose="02020603050405020304" pitchFamily="18" charset="0"/>
              </a:rPr>
              <a:t>1</a:t>
            </a:r>
            <a:r>
              <a:rPr lang="hu-HU" altLang="hu-HU" dirty="0" smtClean="0">
                <a:latin typeface="Times New Roman" panose="02020603050405020304" pitchFamily="18" charset="0"/>
                <a:cs typeface="Times New Roman" panose="02020603050405020304" pitchFamily="18" charset="0"/>
              </a:rPr>
              <a:t> + (</a:t>
            </a:r>
            <a:r>
              <a:rPr lang="hu-HU" altLang="hu-HU" i="1" dirty="0" smtClean="0">
                <a:latin typeface="Times New Roman" panose="02020603050405020304" pitchFamily="18" charset="0"/>
                <a:cs typeface="Times New Roman" panose="02020603050405020304" pitchFamily="18" charset="0"/>
              </a:rPr>
              <a:t>x</a:t>
            </a:r>
            <a:r>
              <a:rPr lang="hu-HU" altLang="hu-HU" baseline="-25000" dirty="0" smtClean="0">
                <a:latin typeface="Times New Roman" panose="02020603050405020304" pitchFamily="18" charset="0"/>
                <a:cs typeface="Times New Roman" panose="02020603050405020304" pitchFamily="18" charset="0"/>
              </a:rPr>
              <a:t>2</a:t>
            </a:r>
            <a:r>
              <a:rPr lang="hu-HU" altLang="hu-HU" dirty="0" smtClean="0">
                <a:latin typeface="Times New Roman" panose="02020603050405020304" pitchFamily="18" charset="0"/>
                <a:cs typeface="Times New Roman" panose="02020603050405020304" pitchFamily="18" charset="0"/>
              </a:rPr>
              <a:t> - </a:t>
            </a:r>
            <a:r>
              <a:rPr lang="hu-HU" altLang="hu-HU" i="1" dirty="0" smtClean="0">
                <a:latin typeface="Times New Roman" panose="02020603050405020304" pitchFamily="18" charset="0"/>
                <a:cs typeface="Times New Roman" panose="02020603050405020304" pitchFamily="18" charset="0"/>
              </a:rPr>
              <a:t>x</a:t>
            </a:r>
            <a:r>
              <a:rPr lang="hu-HU" altLang="hu-HU" baseline="-25000" dirty="0" smtClean="0">
                <a:latin typeface="Times New Roman" panose="02020603050405020304" pitchFamily="18" charset="0"/>
                <a:cs typeface="Times New Roman" panose="02020603050405020304" pitchFamily="18" charset="0"/>
              </a:rPr>
              <a:t>1</a:t>
            </a:r>
            <a:r>
              <a:rPr lang="hu-HU" altLang="hu-HU" dirty="0" smtClean="0">
                <a:latin typeface="Times New Roman" panose="02020603050405020304" pitchFamily="18" charset="0"/>
                <a:cs typeface="Times New Roman" panose="02020603050405020304" pitchFamily="18" charset="0"/>
              </a:rPr>
              <a:t>)</a:t>
            </a:r>
            <a:r>
              <a:rPr lang="hu-HU" altLang="hu-HU" i="1" dirty="0" smtClean="0">
                <a:latin typeface="Times New Roman" panose="02020603050405020304" pitchFamily="18" charset="0"/>
                <a:cs typeface="Times New Roman" panose="02020603050405020304" pitchFamily="18" charset="0"/>
              </a:rPr>
              <a:t>t</a:t>
            </a:r>
            <a:r>
              <a:rPr lang="hu-HU" altLang="hu-HU" dirty="0" smtClean="0">
                <a:latin typeface="Times New Roman" panose="02020603050405020304" pitchFamily="18" charset="0"/>
                <a:cs typeface="Times New Roman" panose="02020603050405020304" pitchFamily="18" charset="0"/>
              </a:rPr>
              <a:t>,    </a:t>
            </a:r>
            <a:r>
              <a:rPr lang="hu-HU" altLang="hu-HU" i="1" dirty="0" smtClean="0">
                <a:latin typeface="Times New Roman" panose="02020603050405020304" pitchFamily="18" charset="0"/>
                <a:cs typeface="Times New Roman" panose="02020603050405020304" pitchFamily="18" charset="0"/>
              </a:rPr>
              <a:t>y</a:t>
            </a:r>
            <a:r>
              <a:rPr lang="hu-HU" altLang="hu-HU" dirty="0" smtClean="0">
                <a:latin typeface="Times New Roman" panose="02020603050405020304" pitchFamily="18" charset="0"/>
                <a:cs typeface="Times New Roman" panose="02020603050405020304" pitchFamily="18" charset="0"/>
              </a:rPr>
              <a:t>(</a:t>
            </a:r>
            <a:r>
              <a:rPr lang="hu-HU" altLang="hu-HU" i="1" dirty="0" smtClean="0">
                <a:latin typeface="Times New Roman" panose="02020603050405020304" pitchFamily="18" charset="0"/>
                <a:cs typeface="Times New Roman" panose="02020603050405020304" pitchFamily="18" charset="0"/>
              </a:rPr>
              <a:t>t</a:t>
            </a:r>
            <a:r>
              <a:rPr lang="hu-HU" altLang="hu-HU" dirty="0" smtClean="0">
                <a:latin typeface="Times New Roman" panose="02020603050405020304" pitchFamily="18" charset="0"/>
                <a:cs typeface="Times New Roman" panose="02020603050405020304" pitchFamily="18" charset="0"/>
              </a:rPr>
              <a:t>) = </a:t>
            </a:r>
            <a:r>
              <a:rPr lang="hu-HU" altLang="hu-HU" i="1" dirty="0" smtClean="0">
                <a:latin typeface="Times New Roman" panose="02020603050405020304" pitchFamily="18" charset="0"/>
                <a:cs typeface="Times New Roman" panose="02020603050405020304" pitchFamily="18" charset="0"/>
              </a:rPr>
              <a:t>y</a:t>
            </a:r>
            <a:r>
              <a:rPr lang="hu-HU" altLang="hu-HU" baseline="-25000" dirty="0" smtClean="0">
                <a:latin typeface="Times New Roman" panose="02020603050405020304" pitchFamily="18" charset="0"/>
                <a:cs typeface="Times New Roman" panose="02020603050405020304" pitchFamily="18" charset="0"/>
              </a:rPr>
              <a:t>1</a:t>
            </a:r>
            <a:r>
              <a:rPr lang="hu-HU" altLang="hu-HU" dirty="0" smtClean="0">
                <a:latin typeface="Times New Roman" panose="02020603050405020304" pitchFamily="18" charset="0"/>
                <a:cs typeface="Times New Roman" panose="02020603050405020304" pitchFamily="18" charset="0"/>
              </a:rPr>
              <a:t> + (</a:t>
            </a:r>
            <a:r>
              <a:rPr lang="hu-HU" altLang="hu-HU" i="1" dirty="0" smtClean="0">
                <a:latin typeface="Times New Roman" panose="02020603050405020304" pitchFamily="18" charset="0"/>
                <a:cs typeface="Times New Roman" panose="02020603050405020304" pitchFamily="18" charset="0"/>
              </a:rPr>
              <a:t>y</a:t>
            </a:r>
            <a:r>
              <a:rPr lang="hu-HU" altLang="hu-HU" baseline="-25000" dirty="0" smtClean="0">
                <a:latin typeface="Times New Roman" panose="02020603050405020304" pitchFamily="18" charset="0"/>
                <a:cs typeface="Times New Roman" panose="02020603050405020304" pitchFamily="18" charset="0"/>
              </a:rPr>
              <a:t>2</a:t>
            </a:r>
            <a:r>
              <a:rPr lang="hu-HU" altLang="hu-HU" dirty="0" smtClean="0">
                <a:latin typeface="Times New Roman" panose="02020603050405020304" pitchFamily="18" charset="0"/>
                <a:cs typeface="Times New Roman" panose="02020603050405020304" pitchFamily="18" charset="0"/>
              </a:rPr>
              <a:t> - </a:t>
            </a:r>
            <a:r>
              <a:rPr lang="hu-HU" altLang="hu-HU" i="1" dirty="0" smtClean="0">
                <a:latin typeface="Times New Roman" panose="02020603050405020304" pitchFamily="18" charset="0"/>
                <a:cs typeface="Times New Roman" panose="02020603050405020304" pitchFamily="18" charset="0"/>
              </a:rPr>
              <a:t>y</a:t>
            </a:r>
            <a:r>
              <a:rPr lang="hu-HU" altLang="hu-HU" baseline="-25000" dirty="0" smtClean="0">
                <a:latin typeface="Times New Roman" panose="02020603050405020304" pitchFamily="18" charset="0"/>
                <a:cs typeface="Times New Roman" panose="02020603050405020304" pitchFamily="18" charset="0"/>
              </a:rPr>
              <a:t>1</a:t>
            </a:r>
            <a:r>
              <a:rPr lang="hu-HU" altLang="hu-HU" dirty="0" smtClean="0">
                <a:latin typeface="Times New Roman" panose="02020603050405020304" pitchFamily="18" charset="0"/>
                <a:cs typeface="Times New Roman" panose="02020603050405020304" pitchFamily="18" charset="0"/>
              </a:rPr>
              <a:t>)</a:t>
            </a:r>
            <a:r>
              <a:rPr lang="hu-HU" altLang="hu-HU" i="1" dirty="0" smtClean="0">
                <a:latin typeface="Times New Roman" panose="02020603050405020304" pitchFamily="18" charset="0"/>
                <a:cs typeface="Times New Roman" panose="02020603050405020304" pitchFamily="18" charset="0"/>
              </a:rPr>
              <a:t>t</a:t>
            </a:r>
          </a:p>
          <a:p>
            <a:pPr marL="0" indent="0">
              <a:buFont typeface="Monotype Sorts" pitchFamily="2" charset="2"/>
              <a:buNone/>
            </a:pPr>
            <a:r>
              <a:rPr lang="hu-HU" altLang="hu-HU" i="1" dirty="0" smtClean="0">
                <a:latin typeface="Times New Roman" panose="02020603050405020304" pitchFamily="18" charset="0"/>
                <a:cs typeface="Times New Roman" panose="02020603050405020304" pitchFamily="18" charset="0"/>
              </a:rPr>
              <a:t>x</a:t>
            </a:r>
            <a:r>
              <a:rPr lang="hu-HU" altLang="hu-HU" dirty="0" smtClean="0">
                <a:latin typeface="Times New Roman" panose="02020603050405020304" pitchFamily="18" charset="0"/>
                <a:cs typeface="Times New Roman" panose="02020603050405020304" pitchFamily="18" charset="0"/>
              </a:rPr>
              <a:t> = </a:t>
            </a:r>
            <a:r>
              <a:rPr lang="hu-HU" altLang="hu-HU" i="1" dirty="0" err="1" smtClean="0">
                <a:latin typeface="Times New Roman" panose="02020603050405020304" pitchFamily="18" charset="0"/>
                <a:cs typeface="Times New Roman" panose="02020603050405020304" pitchFamily="18" charset="0"/>
              </a:rPr>
              <a:t>x</a:t>
            </a:r>
            <a:r>
              <a:rPr lang="hu-HU" altLang="hu-HU" baseline="-25000" dirty="0" err="1" smtClean="0">
                <a:latin typeface="Times New Roman" panose="02020603050405020304" pitchFamily="18" charset="0"/>
                <a:cs typeface="Times New Roman" panose="02020603050405020304" pitchFamily="18" charset="0"/>
              </a:rPr>
              <a:t>max</a:t>
            </a:r>
            <a:endParaRPr lang="hu-HU" altLang="hu-HU" baseline="-25000" dirty="0" smtClean="0">
              <a:latin typeface="Times New Roman" panose="02020603050405020304" pitchFamily="18" charset="0"/>
              <a:cs typeface="Times New Roman" panose="02020603050405020304" pitchFamily="18" charset="0"/>
            </a:endParaRPr>
          </a:p>
          <a:p>
            <a:pPr marL="0" indent="0">
              <a:buFont typeface="Monotype Sorts" pitchFamily="2" charset="2"/>
              <a:buNone/>
            </a:pPr>
            <a:endParaRPr lang="hu-HU" altLang="hu-HU" baseline="-25000" dirty="0" smtClean="0">
              <a:latin typeface="Times New Roman" panose="02020603050405020304" pitchFamily="18" charset="0"/>
              <a:cs typeface="Times New Roman" panose="02020603050405020304" pitchFamily="18" charset="0"/>
            </a:endParaRPr>
          </a:p>
          <a:p>
            <a:pPr marL="457200" lvl="1" indent="0">
              <a:buSzPct val="75000"/>
              <a:buNone/>
            </a:pPr>
            <a:r>
              <a:rPr lang="hu-HU" altLang="hu-HU" dirty="0" smtClean="0"/>
              <a:t>Metszés: </a:t>
            </a:r>
            <a:r>
              <a:rPr lang="hu-HU" altLang="hu-HU" i="1" dirty="0" err="1" smtClean="0">
                <a:latin typeface="Times New Roman" panose="02020603050405020304" pitchFamily="18" charset="0"/>
                <a:cs typeface="Times New Roman" panose="02020603050405020304" pitchFamily="18" charset="0"/>
              </a:rPr>
              <a:t>x</a:t>
            </a:r>
            <a:r>
              <a:rPr lang="hu-HU" altLang="hu-HU" baseline="-25000" dirty="0" err="1" smtClean="0">
                <a:latin typeface="Times New Roman" panose="02020603050405020304" pitchFamily="18" charset="0"/>
                <a:cs typeface="Times New Roman" panose="02020603050405020304" pitchFamily="18" charset="0"/>
              </a:rPr>
              <a:t>max</a:t>
            </a:r>
            <a:r>
              <a:rPr lang="hu-HU" altLang="hu-HU" dirty="0" smtClean="0">
                <a:latin typeface="Times New Roman" panose="02020603050405020304" pitchFamily="18" charset="0"/>
                <a:cs typeface="Times New Roman" panose="02020603050405020304" pitchFamily="18" charset="0"/>
              </a:rPr>
              <a:t>= </a:t>
            </a:r>
            <a:r>
              <a:rPr lang="hu-HU" altLang="hu-HU" i="1" dirty="0" smtClean="0">
                <a:latin typeface="Times New Roman" panose="02020603050405020304" pitchFamily="18" charset="0"/>
                <a:cs typeface="Times New Roman" panose="02020603050405020304" pitchFamily="18" charset="0"/>
              </a:rPr>
              <a:t>x</a:t>
            </a:r>
            <a:r>
              <a:rPr lang="hu-HU" altLang="hu-HU" baseline="-25000" dirty="0" smtClean="0">
                <a:latin typeface="Times New Roman" panose="02020603050405020304" pitchFamily="18" charset="0"/>
                <a:cs typeface="Times New Roman" panose="02020603050405020304" pitchFamily="18" charset="0"/>
              </a:rPr>
              <a:t>1</a:t>
            </a:r>
            <a:r>
              <a:rPr lang="hu-HU" altLang="hu-HU" dirty="0" smtClean="0">
                <a:latin typeface="Times New Roman" panose="02020603050405020304" pitchFamily="18" charset="0"/>
                <a:cs typeface="Times New Roman" panose="02020603050405020304" pitchFamily="18" charset="0"/>
              </a:rPr>
              <a:t> + (</a:t>
            </a:r>
            <a:r>
              <a:rPr lang="hu-HU" altLang="hu-HU" i="1" dirty="0" smtClean="0">
                <a:latin typeface="Times New Roman" panose="02020603050405020304" pitchFamily="18" charset="0"/>
                <a:cs typeface="Times New Roman" panose="02020603050405020304" pitchFamily="18" charset="0"/>
              </a:rPr>
              <a:t>x</a:t>
            </a:r>
            <a:r>
              <a:rPr lang="hu-HU" altLang="hu-HU" baseline="-25000" dirty="0" smtClean="0">
                <a:latin typeface="Times New Roman" panose="02020603050405020304" pitchFamily="18" charset="0"/>
                <a:cs typeface="Times New Roman" panose="02020603050405020304" pitchFamily="18" charset="0"/>
              </a:rPr>
              <a:t>2</a:t>
            </a:r>
            <a:r>
              <a:rPr lang="hu-HU" altLang="hu-HU" dirty="0" smtClean="0">
                <a:latin typeface="Times New Roman" panose="02020603050405020304" pitchFamily="18" charset="0"/>
                <a:cs typeface="Times New Roman" panose="02020603050405020304" pitchFamily="18" charset="0"/>
              </a:rPr>
              <a:t> - </a:t>
            </a:r>
            <a:r>
              <a:rPr lang="hu-HU" altLang="hu-HU" i="1" dirty="0" smtClean="0">
                <a:latin typeface="Times New Roman" panose="02020603050405020304" pitchFamily="18" charset="0"/>
                <a:cs typeface="Times New Roman" panose="02020603050405020304" pitchFamily="18" charset="0"/>
              </a:rPr>
              <a:t>x</a:t>
            </a:r>
            <a:r>
              <a:rPr lang="hu-HU" altLang="hu-HU" baseline="-25000" dirty="0" smtClean="0">
                <a:latin typeface="Times New Roman" panose="02020603050405020304" pitchFamily="18" charset="0"/>
                <a:cs typeface="Times New Roman" panose="02020603050405020304" pitchFamily="18" charset="0"/>
              </a:rPr>
              <a:t>1</a:t>
            </a:r>
            <a:r>
              <a:rPr lang="hu-HU" altLang="hu-HU" dirty="0" smtClean="0">
                <a:latin typeface="Times New Roman" panose="02020603050405020304" pitchFamily="18" charset="0"/>
                <a:cs typeface="Times New Roman" panose="02020603050405020304" pitchFamily="18" charset="0"/>
              </a:rPr>
              <a:t>)</a:t>
            </a:r>
            <a:r>
              <a:rPr lang="hu-HU" altLang="hu-HU" i="1" dirty="0" smtClean="0">
                <a:latin typeface="Times New Roman" panose="02020603050405020304" pitchFamily="18" charset="0"/>
                <a:cs typeface="Times New Roman" panose="02020603050405020304" pitchFamily="18" charset="0"/>
              </a:rPr>
              <a:t>t          </a:t>
            </a:r>
            <a:r>
              <a:rPr lang="hu-HU" altLang="hu-HU" i="1" dirty="0" err="1" smtClean="0">
                <a:latin typeface="Times New Roman" panose="02020603050405020304" pitchFamily="18" charset="0"/>
                <a:cs typeface="Times New Roman" panose="02020603050405020304" pitchFamily="18" charset="0"/>
              </a:rPr>
              <a:t>t</a:t>
            </a:r>
            <a:r>
              <a:rPr lang="hu-HU" altLang="hu-HU" i="1" dirty="0" smtClean="0">
                <a:latin typeface="Times New Roman" panose="02020603050405020304" pitchFamily="18" charset="0"/>
                <a:cs typeface="Times New Roman" panose="02020603050405020304" pitchFamily="18" charset="0"/>
              </a:rPr>
              <a:t> </a:t>
            </a:r>
            <a:r>
              <a:rPr lang="hu-HU" altLang="hu-HU" dirty="0" smtClean="0">
                <a:latin typeface="Times New Roman" panose="02020603050405020304" pitchFamily="18" charset="0"/>
                <a:cs typeface="Times New Roman" panose="02020603050405020304" pitchFamily="18" charset="0"/>
              </a:rPr>
              <a:t>= (</a:t>
            </a:r>
            <a:r>
              <a:rPr lang="hu-HU" altLang="hu-HU" i="1" dirty="0" smtClean="0">
                <a:latin typeface="Times New Roman" panose="02020603050405020304" pitchFamily="18" charset="0"/>
                <a:cs typeface="Times New Roman" panose="02020603050405020304" pitchFamily="18" charset="0"/>
              </a:rPr>
              <a:t>x</a:t>
            </a:r>
            <a:r>
              <a:rPr lang="hu-HU" altLang="hu-HU" baseline="-25000" dirty="0" smtClean="0">
                <a:latin typeface="Times New Roman" panose="02020603050405020304" pitchFamily="18" charset="0"/>
                <a:cs typeface="Times New Roman" panose="02020603050405020304" pitchFamily="18" charset="0"/>
              </a:rPr>
              <a:t>max</a:t>
            </a:r>
            <a:r>
              <a:rPr lang="hu-HU" altLang="hu-HU" dirty="0" smtClean="0">
                <a:latin typeface="Times New Roman" panose="02020603050405020304" pitchFamily="18" charset="0"/>
                <a:cs typeface="Times New Roman" panose="02020603050405020304" pitchFamily="18" charset="0"/>
              </a:rPr>
              <a:t>-</a:t>
            </a:r>
            <a:r>
              <a:rPr lang="hu-HU" altLang="hu-HU" i="1" dirty="0" smtClean="0">
                <a:latin typeface="Times New Roman" panose="02020603050405020304" pitchFamily="18" charset="0"/>
                <a:cs typeface="Times New Roman" panose="02020603050405020304" pitchFamily="18" charset="0"/>
              </a:rPr>
              <a:t>x</a:t>
            </a:r>
            <a:r>
              <a:rPr lang="hu-HU" altLang="hu-HU" baseline="-25000" dirty="0" smtClean="0">
                <a:latin typeface="Times New Roman" panose="02020603050405020304" pitchFamily="18" charset="0"/>
                <a:cs typeface="Times New Roman" panose="02020603050405020304" pitchFamily="18" charset="0"/>
              </a:rPr>
              <a:t>1</a:t>
            </a:r>
            <a:r>
              <a:rPr lang="hu-HU" altLang="hu-HU" dirty="0" smtClean="0">
                <a:latin typeface="Times New Roman" panose="02020603050405020304" pitchFamily="18" charset="0"/>
                <a:cs typeface="Times New Roman" panose="02020603050405020304" pitchFamily="18" charset="0"/>
              </a:rPr>
              <a:t>)/(</a:t>
            </a:r>
            <a:r>
              <a:rPr lang="hu-HU" altLang="hu-HU" i="1" dirty="0" smtClean="0">
                <a:latin typeface="Times New Roman" panose="02020603050405020304" pitchFamily="18" charset="0"/>
                <a:cs typeface="Times New Roman" panose="02020603050405020304" pitchFamily="18" charset="0"/>
              </a:rPr>
              <a:t>x</a:t>
            </a:r>
            <a:r>
              <a:rPr lang="hu-HU" altLang="hu-HU" baseline="-25000" dirty="0" smtClean="0">
                <a:latin typeface="Times New Roman" panose="02020603050405020304" pitchFamily="18" charset="0"/>
                <a:cs typeface="Times New Roman" panose="02020603050405020304" pitchFamily="18" charset="0"/>
              </a:rPr>
              <a:t>2</a:t>
            </a:r>
            <a:r>
              <a:rPr lang="hu-HU" altLang="hu-HU" dirty="0" smtClean="0">
                <a:latin typeface="Times New Roman" panose="02020603050405020304" pitchFamily="18" charset="0"/>
                <a:cs typeface="Times New Roman" panose="02020603050405020304" pitchFamily="18" charset="0"/>
              </a:rPr>
              <a:t>-</a:t>
            </a:r>
            <a:r>
              <a:rPr lang="hu-HU" altLang="hu-HU" i="1" dirty="0" smtClean="0">
                <a:latin typeface="Times New Roman" panose="02020603050405020304" pitchFamily="18" charset="0"/>
                <a:cs typeface="Times New Roman" panose="02020603050405020304" pitchFamily="18" charset="0"/>
              </a:rPr>
              <a:t>x</a:t>
            </a:r>
            <a:r>
              <a:rPr lang="hu-HU" altLang="hu-HU" baseline="-25000" dirty="0" smtClean="0">
                <a:latin typeface="Times New Roman" panose="02020603050405020304" pitchFamily="18" charset="0"/>
                <a:cs typeface="Times New Roman" panose="02020603050405020304" pitchFamily="18" charset="0"/>
              </a:rPr>
              <a:t>1</a:t>
            </a:r>
            <a:r>
              <a:rPr lang="hu-HU" altLang="hu-HU" dirty="0" smtClean="0">
                <a:latin typeface="Times New Roman" panose="02020603050405020304" pitchFamily="18" charset="0"/>
                <a:cs typeface="Times New Roman" panose="02020603050405020304" pitchFamily="18" charset="0"/>
              </a:rPr>
              <a:t>)</a:t>
            </a:r>
          </a:p>
          <a:p>
            <a:pPr marL="0" indent="0">
              <a:buFont typeface="Monotype Sorts" pitchFamily="2" charset="2"/>
              <a:buNone/>
            </a:pPr>
            <a:r>
              <a:rPr lang="hu-HU" altLang="hu-HU" dirty="0" smtClean="0">
                <a:latin typeface="Times New Roman" panose="02020603050405020304" pitchFamily="18" charset="0"/>
                <a:cs typeface="Times New Roman" panose="02020603050405020304" pitchFamily="18" charset="0"/>
              </a:rPr>
              <a:t>  </a:t>
            </a:r>
          </a:p>
          <a:p>
            <a:pPr marL="0" indent="0">
              <a:buFont typeface="Monotype Sorts" pitchFamily="2" charset="2"/>
              <a:buNone/>
            </a:pPr>
            <a:r>
              <a:rPr lang="hu-HU" altLang="hu-HU" i="1" dirty="0" err="1" smtClean="0">
                <a:latin typeface="Times New Roman" panose="02020603050405020304" pitchFamily="18" charset="0"/>
                <a:cs typeface="Times New Roman" panose="02020603050405020304" pitchFamily="18" charset="0"/>
              </a:rPr>
              <a:t>x</a:t>
            </a:r>
            <a:r>
              <a:rPr lang="hu-HU" altLang="hu-HU" i="1" baseline="-25000" dirty="0" err="1" smtClean="0">
                <a:latin typeface="Times New Roman" panose="02020603050405020304" pitchFamily="18" charset="0"/>
                <a:cs typeface="Times New Roman" panose="02020603050405020304" pitchFamily="18" charset="0"/>
              </a:rPr>
              <a:t>i</a:t>
            </a:r>
            <a:r>
              <a:rPr lang="hu-HU" altLang="hu-HU" dirty="0" smtClean="0">
                <a:latin typeface="Times New Roman" panose="02020603050405020304" pitchFamily="18" charset="0"/>
                <a:cs typeface="Times New Roman" panose="02020603050405020304" pitchFamily="18" charset="0"/>
              </a:rPr>
              <a:t> = </a:t>
            </a:r>
            <a:r>
              <a:rPr lang="hu-HU" altLang="hu-HU" i="1" dirty="0" err="1" smtClean="0">
                <a:latin typeface="Times New Roman" panose="02020603050405020304" pitchFamily="18" charset="0"/>
                <a:cs typeface="Times New Roman" panose="02020603050405020304" pitchFamily="18" charset="0"/>
              </a:rPr>
              <a:t>x</a:t>
            </a:r>
            <a:r>
              <a:rPr lang="hu-HU" altLang="hu-HU" baseline="-25000" dirty="0" err="1" smtClean="0">
                <a:latin typeface="Times New Roman" panose="02020603050405020304" pitchFamily="18" charset="0"/>
                <a:cs typeface="Times New Roman" panose="02020603050405020304" pitchFamily="18" charset="0"/>
              </a:rPr>
              <a:t>max</a:t>
            </a:r>
            <a:r>
              <a:rPr lang="hu-HU" altLang="hu-HU" dirty="0" smtClean="0">
                <a:latin typeface="Times New Roman" panose="02020603050405020304" pitchFamily="18" charset="0"/>
                <a:cs typeface="Times New Roman" panose="02020603050405020304" pitchFamily="18" charset="0"/>
              </a:rPr>
              <a:t>  	 </a:t>
            </a:r>
            <a:r>
              <a:rPr lang="hu-HU" altLang="hu-HU" i="1" dirty="0" err="1" smtClean="0">
                <a:latin typeface="Times New Roman" panose="02020603050405020304" pitchFamily="18" charset="0"/>
                <a:cs typeface="Times New Roman" panose="02020603050405020304" pitchFamily="18" charset="0"/>
              </a:rPr>
              <a:t>y</a:t>
            </a:r>
            <a:r>
              <a:rPr lang="hu-HU" altLang="hu-HU" i="1" baseline="-25000" dirty="0" err="1" smtClean="0">
                <a:latin typeface="Times New Roman" panose="02020603050405020304" pitchFamily="18" charset="0"/>
                <a:cs typeface="Times New Roman" panose="02020603050405020304" pitchFamily="18" charset="0"/>
              </a:rPr>
              <a:t>i</a:t>
            </a:r>
            <a:r>
              <a:rPr lang="hu-HU" altLang="hu-HU" baseline="-25000" dirty="0" smtClean="0">
                <a:latin typeface="Times New Roman" panose="02020603050405020304" pitchFamily="18" charset="0"/>
                <a:cs typeface="Times New Roman" panose="02020603050405020304" pitchFamily="18" charset="0"/>
              </a:rPr>
              <a:t> </a:t>
            </a:r>
            <a:r>
              <a:rPr lang="hu-HU" altLang="hu-HU" dirty="0" smtClean="0">
                <a:latin typeface="Times New Roman" panose="02020603050405020304" pitchFamily="18" charset="0"/>
                <a:cs typeface="Times New Roman" panose="02020603050405020304" pitchFamily="18" charset="0"/>
              </a:rPr>
              <a:t>= </a:t>
            </a:r>
            <a:r>
              <a:rPr lang="hu-HU" altLang="hu-HU" i="1" dirty="0" smtClean="0">
                <a:latin typeface="Times New Roman" panose="02020603050405020304" pitchFamily="18" charset="0"/>
                <a:cs typeface="Times New Roman" panose="02020603050405020304" pitchFamily="18" charset="0"/>
              </a:rPr>
              <a:t>y</a:t>
            </a:r>
            <a:r>
              <a:rPr lang="hu-HU" altLang="hu-HU" baseline="-25000" dirty="0" smtClean="0">
                <a:latin typeface="Times New Roman" panose="02020603050405020304" pitchFamily="18" charset="0"/>
                <a:cs typeface="Times New Roman" panose="02020603050405020304" pitchFamily="18" charset="0"/>
              </a:rPr>
              <a:t>1 </a:t>
            </a:r>
            <a:r>
              <a:rPr lang="hu-HU" altLang="hu-HU" dirty="0" smtClean="0">
                <a:latin typeface="Times New Roman" panose="02020603050405020304" pitchFamily="18" charset="0"/>
                <a:cs typeface="Times New Roman" panose="02020603050405020304" pitchFamily="18" charset="0"/>
              </a:rPr>
              <a:t>+ (</a:t>
            </a:r>
            <a:r>
              <a:rPr lang="hu-HU" altLang="hu-HU" i="1" dirty="0" smtClean="0">
                <a:latin typeface="Times New Roman" panose="02020603050405020304" pitchFamily="18" charset="0"/>
                <a:cs typeface="Times New Roman" panose="02020603050405020304" pitchFamily="18" charset="0"/>
              </a:rPr>
              <a:t>y</a:t>
            </a:r>
            <a:r>
              <a:rPr lang="hu-HU" altLang="hu-HU" baseline="-25000" dirty="0" smtClean="0">
                <a:latin typeface="Times New Roman" panose="02020603050405020304" pitchFamily="18" charset="0"/>
                <a:cs typeface="Times New Roman" panose="02020603050405020304" pitchFamily="18" charset="0"/>
              </a:rPr>
              <a:t>2</a:t>
            </a:r>
            <a:r>
              <a:rPr lang="hu-HU" altLang="hu-HU" dirty="0" smtClean="0">
                <a:latin typeface="Times New Roman" panose="02020603050405020304" pitchFamily="18" charset="0"/>
                <a:cs typeface="Times New Roman" panose="02020603050405020304" pitchFamily="18" charset="0"/>
              </a:rPr>
              <a:t> - </a:t>
            </a:r>
            <a:r>
              <a:rPr lang="hu-HU" altLang="hu-HU" i="1" dirty="0" smtClean="0">
                <a:latin typeface="Times New Roman" panose="02020603050405020304" pitchFamily="18" charset="0"/>
                <a:cs typeface="Times New Roman" panose="02020603050405020304" pitchFamily="18" charset="0"/>
              </a:rPr>
              <a:t>y</a:t>
            </a:r>
            <a:r>
              <a:rPr lang="hu-HU" altLang="hu-HU" baseline="-25000" dirty="0" smtClean="0">
                <a:latin typeface="Times New Roman" panose="02020603050405020304" pitchFamily="18" charset="0"/>
                <a:cs typeface="Times New Roman" panose="02020603050405020304" pitchFamily="18" charset="0"/>
              </a:rPr>
              <a:t>1</a:t>
            </a:r>
            <a:r>
              <a:rPr lang="hu-HU" altLang="hu-HU" dirty="0" smtClean="0">
                <a:latin typeface="Times New Roman" panose="02020603050405020304" pitchFamily="18" charset="0"/>
                <a:cs typeface="Times New Roman" panose="02020603050405020304" pitchFamily="18" charset="0"/>
              </a:rPr>
              <a:t>) (</a:t>
            </a:r>
            <a:r>
              <a:rPr lang="hu-HU" altLang="hu-HU" i="1" dirty="0" smtClean="0">
                <a:latin typeface="Times New Roman" panose="02020603050405020304" pitchFamily="18" charset="0"/>
                <a:cs typeface="Times New Roman" panose="02020603050405020304" pitchFamily="18" charset="0"/>
              </a:rPr>
              <a:t>x</a:t>
            </a:r>
            <a:r>
              <a:rPr lang="hu-HU" altLang="hu-HU" baseline="-25000" dirty="0" smtClean="0">
                <a:latin typeface="Times New Roman" panose="02020603050405020304" pitchFamily="18" charset="0"/>
                <a:cs typeface="Times New Roman" panose="02020603050405020304" pitchFamily="18" charset="0"/>
              </a:rPr>
              <a:t>max</a:t>
            </a:r>
            <a:r>
              <a:rPr lang="hu-HU" altLang="hu-HU" dirty="0" smtClean="0">
                <a:latin typeface="Times New Roman" panose="02020603050405020304" pitchFamily="18" charset="0"/>
                <a:cs typeface="Times New Roman" panose="02020603050405020304" pitchFamily="18" charset="0"/>
              </a:rPr>
              <a:t>-</a:t>
            </a:r>
            <a:r>
              <a:rPr lang="hu-HU" altLang="hu-HU" i="1" dirty="0" smtClean="0">
                <a:latin typeface="Times New Roman" panose="02020603050405020304" pitchFamily="18" charset="0"/>
                <a:cs typeface="Times New Roman" panose="02020603050405020304" pitchFamily="18" charset="0"/>
              </a:rPr>
              <a:t>x</a:t>
            </a:r>
            <a:r>
              <a:rPr lang="hu-HU" altLang="hu-HU" baseline="-25000" dirty="0" smtClean="0">
                <a:latin typeface="Times New Roman" panose="02020603050405020304" pitchFamily="18" charset="0"/>
                <a:cs typeface="Times New Roman" panose="02020603050405020304" pitchFamily="18" charset="0"/>
              </a:rPr>
              <a:t>1</a:t>
            </a:r>
            <a:r>
              <a:rPr lang="hu-HU" altLang="hu-HU" dirty="0" smtClean="0">
                <a:latin typeface="Times New Roman" panose="02020603050405020304" pitchFamily="18" charset="0"/>
                <a:cs typeface="Times New Roman" panose="02020603050405020304" pitchFamily="18" charset="0"/>
              </a:rPr>
              <a:t>)/(</a:t>
            </a:r>
            <a:r>
              <a:rPr lang="hu-HU" altLang="hu-HU" i="1" dirty="0" smtClean="0">
                <a:latin typeface="Times New Roman" panose="02020603050405020304" pitchFamily="18" charset="0"/>
                <a:cs typeface="Times New Roman" panose="02020603050405020304" pitchFamily="18" charset="0"/>
              </a:rPr>
              <a:t>x</a:t>
            </a:r>
            <a:r>
              <a:rPr lang="hu-HU" altLang="hu-HU" baseline="-25000" dirty="0" smtClean="0">
                <a:latin typeface="Times New Roman" panose="02020603050405020304" pitchFamily="18" charset="0"/>
                <a:cs typeface="Times New Roman" panose="02020603050405020304" pitchFamily="18" charset="0"/>
              </a:rPr>
              <a:t>2</a:t>
            </a:r>
            <a:r>
              <a:rPr lang="hu-HU" altLang="hu-HU" dirty="0" smtClean="0">
                <a:latin typeface="Times New Roman" panose="02020603050405020304" pitchFamily="18" charset="0"/>
                <a:cs typeface="Times New Roman" panose="02020603050405020304" pitchFamily="18" charset="0"/>
              </a:rPr>
              <a:t>-</a:t>
            </a:r>
            <a:r>
              <a:rPr lang="hu-HU" altLang="hu-HU" i="1" dirty="0" smtClean="0">
                <a:latin typeface="Times New Roman" panose="02020603050405020304" pitchFamily="18" charset="0"/>
                <a:cs typeface="Times New Roman" panose="02020603050405020304" pitchFamily="18" charset="0"/>
              </a:rPr>
              <a:t>x</a:t>
            </a:r>
            <a:r>
              <a:rPr lang="hu-HU" altLang="hu-HU" baseline="-25000" dirty="0" smtClean="0">
                <a:latin typeface="Times New Roman" panose="02020603050405020304" pitchFamily="18" charset="0"/>
                <a:cs typeface="Times New Roman" panose="02020603050405020304" pitchFamily="18" charset="0"/>
              </a:rPr>
              <a:t>1</a:t>
            </a:r>
            <a:r>
              <a:rPr lang="hu-HU" altLang="hu-HU" dirty="0" smtClean="0">
                <a:latin typeface="Times New Roman" panose="02020603050405020304" pitchFamily="18" charset="0"/>
                <a:cs typeface="Times New Roman" panose="02020603050405020304" pitchFamily="18" charset="0"/>
              </a:rPr>
              <a:t>)</a:t>
            </a:r>
          </a:p>
        </p:txBody>
      </p:sp>
      <p:sp>
        <p:nvSpPr>
          <p:cNvPr id="27653" name="Line 4"/>
          <p:cNvSpPr>
            <a:spLocks noChangeShapeType="1"/>
          </p:cNvSpPr>
          <p:nvPr/>
        </p:nvSpPr>
        <p:spPr bwMode="auto">
          <a:xfrm>
            <a:off x="3148013" y="1752600"/>
            <a:ext cx="0" cy="1676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27654" name="Line 5"/>
          <p:cNvSpPr>
            <a:spLocks noChangeShapeType="1"/>
          </p:cNvSpPr>
          <p:nvPr/>
        </p:nvSpPr>
        <p:spPr bwMode="auto">
          <a:xfrm flipV="1">
            <a:off x="1928813" y="2286000"/>
            <a:ext cx="2743200" cy="9144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27655" name="Rectangle 6"/>
          <p:cNvSpPr>
            <a:spLocks noChangeArrowheads="1"/>
          </p:cNvSpPr>
          <p:nvPr/>
        </p:nvSpPr>
        <p:spPr bwMode="auto">
          <a:xfrm>
            <a:off x="1319213" y="2540000"/>
            <a:ext cx="993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200" i="1" dirty="0">
                <a:solidFill>
                  <a:srgbClr val="00B050"/>
                </a:solidFill>
              </a:rPr>
              <a:t>x</a:t>
            </a:r>
            <a:r>
              <a:rPr lang="hu-HU" altLang="hu-HU" sz="3200" baseline="-25000" dirty="0">
                <a:solidFill>
                  <a:srgbClr val="00B050"/>
                </a:solidFill>
              </a:rPr>
              <a:t>1</a:t>
            </a:r>
            <a:r>
              <a:rPr lang="hu-HU" altLang="hu-HU" sz="3200" i="1" dirty="0">
                <a:solidFill>
                  <a:srgbClr val="00B050"/>
                </a:solidFill>
              </a:rPr>
              <a:t>,</a:t>
            </a:r>
            <a:r>
              <a:rPr lang="hu-HU" altLang="hu-HU" sz="3200" i="1" baseline="-25000" dirty="0">
                <a:solidFill>
                  <a:srgbClr val="00B050"/>
                </a:solidFill>
              </a:rPr>
              <a:t> </a:t>
            </a:r>
            <a:r>
              <a:rPr lang="hu-HU" altLang="hu-HU" sz="3200" i="1" dirty="0">
                <a:solidFill>
                  <a:srgbClr val="00B050"/>
                </a:solidFill>
              </a:rPr>
              <a:t>y</a:t>
            </a:r>
            <a:r>
              <a:rPr lang="hu-HU" altLang="hu-HU" sz="3200" baseline="-25000" dirty="0">
                <a:solidFill>
                  <a:srgbClr val="00B050"/>
                </a:solidFill>
              </a:rPr>
              <a:t>1</a:t>
            </a:r>
          </a:p>
        </p:txBody>
      </p:sp>
      <p:sp>
        <p:nvSpPr>
          <p:cNvPr id="27656" name="Oval 7"/>
          <p:cNvSpPr>
            <a:spLocks noChangeArrowheads="1"/>
          </p:cNvSpPr>
          <p:nvPr/>
        </p:nvSpPr>
        <p:spPr bwMode="auto">
          <a:xfrm>
            <a:off x="1852613" y="3124200"/>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p:sp>
        <p:nvSpPr>
          <p:cNvPr id="27657" name="Rectangle 8"/>
          <p:cNvSpPr>
            <a:spLocks noChangeArrowheads="1"/>
          </p:cNvSpPr>
          <p:nvPr/>
        </p:nvSpPr>
        <p:spPr bwMode="auto">
          <a:xfrm>
            <a:off x="4443413" y="2463800"/>
            <a:ext cx="993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200" i="1" dirty="0">
                <a:solidFill>
                  <a:srgbClr val="FF0000"/>
                </a:solidFill>
              </a:rPr>
              <a:t>x</a:t>
            </a:r>
            <a:r>
              <a:rPr lang="hu-HU" altLang="hu-HU" sz="3200" baseline="-25000" dirty="0">
                <a:solidFill>
                  <a:srgbClr val="FF0000"/>
                </a:solidFill>
              </a:rPr>
              <a:t>2</a:t>
            </a:r>
            <a:r>
              <a:rPr lang="hu-HU" altLang="hu-HU" sz="3200" i="1" dirty="0">
                <a:solidFill>
                  <a:srgbClr val="FF0000"/>
                </a:solidFill>
              </a:rPr>
              <a:t>,</a:t>
            </a:r>
            <a:r>
              <a:rPr lang="hu-HU" altLang="hu-HU" sz="3200" i="1" baseline="-25000" dirty="0">
                <a:solidFill>
                  <a:srgbClr val="FF0000"/>
                </a:solidFill>
              </a:rPr>
              <a:t> </a:t>
            </a:r>
            <a:r>
              <a:rPr lang="hu-HU" altLang="hu-HU" sz="3200" i="1" dirty="0">
                <a:solidFill>
                  <a:srgbClr val="FF0000"/>
                </a:solidFill>
              </a:rPr>
              <a:t>y</a:t>
            </a:r>
            <a:r>
              <a:rPr lang="hu-HU" altLang="hu-HU" sz="3200" baseline="-25000" dirty="0">
                <a:solidFill>
                  <a:srgbClr val="FF0000"/>
                </a:solidFill>
              </a:rPr>
              <a:t>2</a:t>
            </a:r>
          </a:p>
        </p:txBody>
      </p:sp>
      <p:sp>
        <p:nvSpPr>
          <p:cNvPr id="27658" name="Oval 9"/>
          <p:cNvSpPr>
            <a:spLocks noChangeArrowheads="1"/>
          </p:cNvSpPr>
          <p:nvPr/>
        </p:nvSpPr>
        <p:spPr bwMode="auto">
          <a:xfrm>
            <a:off x="4595813" y="2209800"/>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p:sp>
        <p:nvSpPr>
          <p:cNvPr id="27659" name="Rectangle 10"/>
          <p:cNvSpPr>
            <a:spLocks noChangeArrowheads="1"/>
          </p:cNvSpPr>
          <p:nvPr/>
        </p:nvSpPr>
        <p:spPr bwMode="auto">
          <a:xfrm>
            <a:off x="3148013" y="1460500"/>
            <a:ext cx="83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200" i="1" dirty="0" err="1"/>
              <a:t>x</a:t>
            </a:r>
            <a:r>
              <a:rPr lang="hu-HU" altLang="hu-HU" sz="3200" baseline="-25000" dirty="0" err="1"/>
              <a:t>max</a:t>
            </a:r>
            <a:endParaRPr lang="hu-HU" altLang="hu-HU" sz="3200" baseline="-25000" dirty="0"/>
          </a:p>
        </p:txBody>
      </p:sp>
      <p:sp>
        <p:nvSpPr>
          <p:cNvPr id="27660" name="Rectangle 11"/>
          <p:cNvSpPr>
            <a:spLocks noChangeArrowheads="1"/>
          </p:cNvSpPr>
          <p:nvPr/>
        </p:nvSpPr>
        <p:spPr bwMode="auto">
          <a:xfrm>
            <a:off x="2322513" y="2209800"/>
            <a:ext cx="873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200" i="1"/>
              <a:t>x</a:t>
            </a:r>
            <a:r>
              <a:rPr lang="hu-HU" altLang="hu-HU" sz="3200" i="1" baseline="-25000"/>
              <a:t>i</a:t>
            </a:r>
            <a:r>
              <a:rPr lang="hu-HU" altLang="hu-HU" sz="3200" i="1"/>
              <a:t>,</a:t>
            </a:r>
            <a:r>
              <a:rPr lang="hu-HU" altLang="hu-HU" sz="3200" i="1" baseline="-25000"/>
              <a:t> </a:t>
            </a:r>
            <a:r>
              <a:rPr lang="hu-HU" altLang="hu-HU" sz="3200" i="1"/>
              <a:t>y</a:t>
            </a:r>
            <a:r>
              <a:rPr lang="hu-HU" altLang="hu-HU" sz="3200" i="1" baseline="-25000"/>
              <a:t>i</a:t>
            </a:r>
          </a:p>
        </p:txBody>
      </p:sp>
      <p:sp>
        <p:nvSpPr>
          <p:cNvPr id="27661" name="Rectangle 13"/>
          <p:cNvSpPr>
            <a:spLocks noChangeArrowheads="1"/>
          </p:cNvSpPr>
          <p:nvPr/>
        </p:nvSpPr>
        <p:spPr bwMode="auto">
          <a:xfrm>
            <a:off x="630154" y="5724126"/>
            <a:ext cx="7291387" cy="609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27662" name="Freeform 14"/>
          <p:cNvSpPr>
            <a:spLocks/>
          </p:cNvSpPr>
          <p:nvPr/>
        </p:nvSpPr>
        <p:spPr bwMode="auto">
          <a:xfrm>
            <a:off x="3224213" y="2362200"/>
            <a:ext cx="1447800" cy="850900"/>
          </a:xfrm>
          <a:custGeom>
            <a:avLst/>
            <a:gdLst>
              <a:gd name="T0" fmla="*/ 2147483647 w 912"/>
              <a:gd name="T1" fmla="*/ 0 h 536"/>
              <a:gd name="T2" fmla="*/ 2147483647 w 912"/>
              <a:gd name="T3" fmla="*/ 2147483647 h 536"/>
              <a:gd name="T4" fmla="*/ 0 w 912"/>
              <a:gd name="T5" fmla="*/ 2147483647 h 536"/>
              <a:gd name="T6" fmla="*/ 0 60000 65536"/>
              <a:gd name="T7" fmla="*/ 0 60000 65536"/>
              <a:gd name="T8" fmla="*/ 0 60000 65536"/>
              <a:gd name="T9" fmla="*/ 0 w 912"/>
              <a:gd name="T10" fmla="*/ 0 h 536"/>
              <a:gd name="T11" fmla="*/ 912 w 912"/>
              <a:gd name="T12" fmla="*/ 536 h 536"/>
            </a:gdLst>
            <a:ahLst/>
            <a:cxnLst>
              <a:cxn ang="T6">
                <a:pos x="T0" y="T1"/>
              </a:cxn>
              <a:cxn ang="T7">
                <a:pos x="T2" y="T3"/>
              </a:cxn>
              <a:cxn ang="T8">
                <a:pos x="T4" y="T5"/>
              </a:cxn>
            </a:cxnLst>
            <a:rect l="T9" t="T10" r="T11" b="T12"/>
            <a:pathLst>
              <a:path w="912" h="536">
                <a:moveTo>
                  <a:pt x="912" y="0"/>
                </a:moveTo>
                <a:cubicBezTo>
                  <a:pt x="820" y="212"/>
                  <a:pt x="728" y="424"/>
                  <a:pt x="576" y="480"/>
                </a:cubicBezTo>
                <a:cubicBezTo>
                  <a:pt x="424" y="536"/>
                  <a:pt x="212" y="436"/>
                  <a:pt x="0" y="336"/>
                </a:cubicBezTo>
              </a:path>
            </a:pathLst>
          </a:custGeom>
          <a:noFill/>
          <a:ln w="127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7663" name="Oval 15"/>
          <p:cNvSpPr>
            <a:spLocks noChangeArrowheads="1"/>
          </p:cNvSpPr>
          <p:nvPr/>
        </p:nvSpPr>
        <p:spPr bwMode="auto">
          <a:xfrm>
            <a:off x="3071813" y="2743200"/>
            <a:ext cx="152400" cy="152400"/>
          </a:xfrm>
          <a:prstGeom prst="ellipse">
            <a:avLst/>
          </a:prstGeom>
          <a:solidFill>
            <a:srgbClr val="ED13B4"/>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p:sp>
        <p:nvSpPr>
          <p:cNvPr id="2" name="Jobbra nyíl 1"/>
          <p:cNvSpPr/>
          <p:nvPr/>
        </p:nvSpPr>
        <p:spPr>
          <a:xfrm>
            <a:off x="5188690" y="4976035"/>
            <a:ext cx="425302" cy="21265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Line 5"/>
          <p:cNvSpPr>
            <a:spLocks noChangeShapeType="1"/>
          </p:cNvSpPr>
          <p:nvPr/>
        </p:nvSpPr>
        <p:spPr bwMode="auto">
          <a:xfrm>
            <a:off x="5613992" y="2072354"/>
            <a:ext cx="1686460" cy="670846"/>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18" name="Rectangle 6"/>
          <p:cNvSpPr>
            <a:spLocks noChangeArrowheads="1"/>
          </p:cNvSpPr>
          <p:nvPr/>
        </p:nvSpPr>
        <p:spPr bwMode="auto">
          <a:xfrm>
            <a:off x="5275086" y="1411953"/>
            <a:ext cx="993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200" i="1" dirty="0">
                <a:solidFill>
                  <a:srgbClr val="FF0000"/>
                </a:solidFill>
              </a:rPr>
              <a:t>x</a:t>
            </a:r>
            <a:r>
              <a:rPr lang="hu-HU" altLang="hu-HU" sz="3200" baseline="-25000" dirty="0">
                <a:solidFill>
                  <a:srgbClr val="FF0000"/>
                </a:solidFill>
              </a:rPr>
              <a:t>1</a:t>
            </a:r>
            <a:r>
              <a:rPr lang="hu-HU" altLang="hu-HU" sz="3200" i="1" dirty="0">
                <a:solidFill>
                  <a:srgbClr val="FF0000"/>
                </a:solidFill>
              </a:rPr>
              <a:t>,</a:t>
            </a:r>
            <a:r>
              <a:rPr lang="hu-HU" altLang="hu-HU" sz="3200" i="1" baseline="-25000" dirty="0">
                <a:solidFill>
                  <a:srgbClr val="FF0000"/>
                </a:solidFill>
              </a:rPr>
              <a:t> </a:t>
            </a:r>
            <a:r>
              <a:rPr lang="hu-HU" altLang="hu-HU" sz="3200" i="1" dirty="0">
                <a:solidFill>
                  <a:srgbClr val="FF0000"/>
                </a:solidFill>
              </a:rPr>
              <a:t>y</a:t>
            </a:r>
            <a:r>
              <a:rPr lang="hu-HU" altLang="hu-HU" sz="3200" baseline="-25000" dirty="0">
                <a:solidFill>
                  <a:srgbClr val="FF0000"/>
                </a:solidFill>
              </a:rPr>
              <a:t>1</a:t>
            </a:r>
          </a:p>
        </p:txBody>
      </p:sp>
      <p:sp>
        <p:nvSpPr>
          <p:cNvPr id="19" name="Oval 7"/>
          <p:cNvSpPr>
            <a:spLocks noChangeArrowheads="1"/>
          </p:cNvSpPr>
          <p:nvPr/>
        </p:nvSpPr>
        <p:spPr bwMode="auto">
          <a:xfrm>
            <a:off x="5537792" y="1996154"/>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p:sp>
        <p:nvSpPr>
          <p:cNvPr id="20" name="Rectangle 8"/>
          <p:cNvSpPr>
            <a:spLocks noChangeArrowheads="1"/>
          </p:cNvSpPr>
          <p:nvPr/>
        </p:nvSpPr>
        <p:spPr bwMode="auto">
          <a:xfrm>
            <a:off x="6958013" y="1975669"/>
            <a:ext cx="993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200" i="1" dirty="0">
                <a:solidFill>
                  <a:srgbClr val="FF0000"/>
                </a:solidFill>
              </a:rPr>
              <a:t>x</a:t>
            </a:r>
            <a:r>
              <a:rPr lang="hu-HU" altLang="hu-HU" sz="3200" baseline="-25000" dirty="0">
                <a:solidFill>
                  <a:srgbClr val="FF0000"/>
                </a:solidFill>
              </a:rPr>
              <a:t>2</a:t>
            </a:r>
            <a:r>
              <a:rPr lang="hu-HU" altLang="hu-HU" sz="3200" i="1" dirty="0">
                <a:solidFill>
                  <a:srgbClr val="FF0000"/>
                </a:solidFill>
              </a:rPr>
              <a:t>,</a:t>
            </a:r>
            <a:r>
              <a:rPr lang="hu-HU" altLang="hu-HU" sz="3200" i="1" baseline="-25000" dirty="0">
                <a:solidFill>
                  <a:srgbClr val="FF0000"/>
                </a:solidFill>
              </a:rPr>
              <a:t> </a:t>
            </a:r>
            <a:r>
              <a:rPr lang="hu-HU" altLang="hu-HU" sz="3200" i="1" dirty="0">
                <a:solidFill>
                  <a:srgbClr val="FF0000"/>
                </a:solidFill>
              </a:rPr>
              <a:t>y</a:t>
            </a:r>
            <a:r>
              <a:rPr lang="hu-HU" altLang="hu-HU" sz="3200" baseline="-25000" dirty="0">
                <a:solidFill>
                  <a:srgbClr val="FF0000"/>
                </a:solidFill>
              </a:rPr>
              <a:t>2</a:t>
            </a:r>
          </a:p>
        </p:txBody>
      </p:sp>
      <p:sp>
        <p:nvSpPr>
          <p:cNvPr id="21" name="Oval 9"/>
          <p:cNvSpPr>
            <a:spLocks noChangeArrowheads="1"/>
          </p:cNvSpPr>
          <p:nvPr/>
        </p:nvSpPr>
        <p:spPr bwMode="auto">
          <a:xfrm>
            <a:off x="7224252" y="2679700"/>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p:sp>
        <p:nvSpPr>
          <p:cNvPr id="22" name="Line 5"/>
          <p:cNvSpPr>
            <a:spLocks noChangeShapeType="1"/>
          </p:cNvSpPr>
          <p:nvPr/>
        </p:nvSpPr>
        <p:spPr bwMode="auto">
          <a:xfrm>
            <a:off x="630154" y="1975669"/>
            <a:ext cx="1481756" cy="47625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23" name="Rectangle 6"/>
          <p:cNvSpPr>
            <a:spLocks noChangeArrowheads="1"/>
          </p:cNvSpPr>
          <p:nvPr/>
        </p:nvSpPr>
        <p:spPr bwMode="auto">
          <a:xfrm>
            <a:off x="148014" y="1340052"/>
            <a:ext cx="993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200" i="1" dirty="0">
                <a:solidFill>
                  <a:srgbClr val="00B050"/>
                </a:solidFill>
              </a:rPr>
              <a:t>x</a:t>
            </a:r>
            <a:r>
              <a:rPr lang="hu-HU" altLang="hu-HU" sz="3200" baseline="-25000" dirty="0">
                <a:solidFill>
                  <a:srgbClr val="00B050"/>
                </a:solidFill>
              </a:rPr>
              <a:t>1</a:t>
            </a:r>
            <a:r>
              <a:rPr lang="hu-HU" altLang="hu-HU" sz="3200" i="1" dirty="0">
                <a:solidFill>
                  <a:srgbClr val="00B050"/>
                </a:solidFill>
              </a:rPr>
              <a:t>,</a:t>
            </a:r>
            <a:r>
              <a:rPr lang="hu-HU" altLang="hu-HU" sz="3200" i="1" baseline="-25000" dirty="0">
                <a:solidFill>
                  <a:srgbClr val="00B050"/>
                </a:solidFill>
              </a:rPr>
              <a:t> </a:t>
            </a:r>
            <a:r>
              <a:rPr lang="hu-HU" altLang="hu-HU" sz="3200" i="1" dirty="0">
                <a:solidFill>
                  <a:srgbClr val="00B050"/>
                </a:solidFill>
              </a:rPr>
              <a:t>y</a:t>
            </a:r>
            <a:r>
              <a:rPr lang="hu-HU" altLang="hu-HU" sz="3200" baseline="-25000" dirty="0">
                <a:solidFill>
                  <a:srgbClr val="00B050"/>
                </a:solidFill>
              </a:rPr>
              <a:t>1</a:t>
            </a:r>
          </a:p>
        </p:txBody>
      </p:sp>
      <p:sp>
        <p:nvSpPr>
          <p:cNvPr id="24" name="Oval 7"/>
          <p:cNvSpPr>
            <a:spLocks noChangeArrowheads="1"/>
          </p:cNvSpPr>
          <p:nvPr/>
        </p:nvSpPr>
        <p:spPr bwMode="auto">
          <a:xfrm flipH="1" flipV="1">
            <a:off x="516398" y="1872020"/>
            <a:ext cx="128504" cy="138881"/>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p:sp>
        <p:nvSpPr>
          <p:cNvPr id="25" name="Rectangle 8"/>
          <p:cNvSpPr>
            <a:spLocks noChangeArrowheads="1"/>
          </p:cNvSpPr>
          <p:nvPr/>
        </p:nvSpPr>
        <p:spPr bwMode="auto">
          <a:xfrm>
            <a:off x="1355725" y="1649360"/>
            <a:ext cx="993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200" i="1" dirty="0">
                <a:solidFill>
                  <a:srgbClr val="00B050"/>
                </a:solidFill>
              </a:rPr>
              <a:t>x</a:t>
            </a:r>
            <a:r>
              <a:rPr lang="hu-HU" altLang="hu-HU" sz="3200" baseline="-25000" dirty="0">
                <a:solidFill>
                  <a:srgbClr val="00B050"/>
                </a:solidFill>
              </a:rPr>
              <a:t>2</a:t>
            </a:r>
            <a:r>
              <a:rPr lang="hu-HU" altLang="hu-HU" sz="3200" i="1" dirty="0">
                <a:solidFill>
                  <a:srgbClr val="00B050"/>
                </a:solidFill>
              </a:rPr>
              <a:t>,</a:t>
            </a:r>
            <a:r>
              <a:rPr lang="hu-HU" altLang="hu-HU" sz="3200" i="1" baseline="-25000" dirty="0">
                <a:solidFill>
                  <a:srgbClr val="00B050"/>
                </a:solidFill>
              </a:rPr>
              <a:t> </a:t>
            </a:r>
            <a:r>
              <a:rPr lang="hu-HU" altLang="hu-HU" sz="3200" i="1" dirty="0">
                <a:solidFill>
                  <a:srgbClr val="00B050"/>
                </a:solidFill>
              </a:rPr>
              <a:t>y</a:t>
            </a:r>
            <a:r>
              <a:rPr lang="hu-HU" altLang="hu-HU" sz="3200" baseline="-25000" dirty="0">
                <a:solidFill>
                  <a:srgbClr val="00B050"/>
                </a:solidFill>
              </a:rPr>
              <a:t>2</a:t>
            </a:r>
          </a:p>
        </p:txBody>
      </p:sp>
      <p:sp>
        <p:nvSpPr>
          <p:cNvPr id="26" name="Oval 9"/>
          <p:cNvSpPr>
            <a:spLocks noChangeArrowheads="1"/>
          </p:cNvSpPr>
          <p:nvPr/>
        </p:nvSpPr>
        <p:spPr bwMode="auto">
          <a:xfrm>
            <a:off x="2035710" y="2388419"/>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ppt_x"/>
                                          </p:val>
                                        </p:tav>
                                      </p:tavLst>
                                    </p:anim>
                                    <p:anim calcmode="lin" valueType="num">
                                      <p:cBhvr additive="base">
                                        <p:cTn id="7" dur="500"/>
                                        <p:tgtEl>
                                          <p:spTgt spid="17"/>
                                        </p:tgtEl>
                                        <p:attrNameLst>
                                          <p:attrName>ppt_y</p:attrName>
                                        </p:attrNameLst>
                                      </p:cBhvr>
                                      <p:tavLst>
                                        <p:tav tm="0">
                                          <p:val>
                                            <p:strVal val="ppt_y"/>
                                          </p:val>
                                        </p:tav>
                                        <p:tav tm="100000">
                                          <p:val>
                                            <p:strVal val="1+ppt_h/2"/>
                                          </p:val>
                                        </p:tav>
                                      </p:tavLst>
                                    </p:anim>
                                    <p:set>
                                      <p:cBhvr>
                                        <p:cTn id="8" dur="1" fill="hold">
                                          <p:stCondLst>
                                            <p:cond delay="499"/>
                                          </p:stCondLst>
                                        </p:cTn>
                                        <p:tgtEl>
                                          <p:spTgt spid="17"/>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8"/>
                                        </p:tgtEl>
                                        <p:attrNameLst>
                                          <p:attrName>ppt_x</p:attrName>
                                        </p:attrNameLst>
                                      </p:cBhvr>
                                      <p:tavLst>
                                        <p:tav tm="0">
                                          <p:val>
                                            <p:strVal val="ppt_x"/>
                                          </p:val>
                                        </p:tav>
                                        <p:tav tm="100000">
                                          <p:val>
                                            <p:strVal val="ppt_x"/>
                                          </p:val>
                                        </p:tav>
                                      </p:tavLst>
                                    </p:anim>
                                    <p:anim calcmode="lin" valueType="num">
                                      <p:cBhvr additive="base">
                                        <p:cTn id="11" dur="500"/>
                                        <p:tgtEl>
                                          <p:spTgt spid="18"/>
                                        </p:tgtEl>
                                        <p:attrNameLst>
                                          <p:attrName>ppt_y</p:attrName>
                                        </p:attrNameLst>
                                      </p:cBhvr>
                                      <p:tavLst>
                                        <p:tav tm="0">
                                          <p:val>
                                            <p:strVal val="ppt_y"/>
                                          </p:val>
                                        </p:tav>
                                        <p:tav tm="100000">
                                          <p:val>
                                            <p:strVal val="1+ppt_h/2"/>
                                          </p:val>
                                        </p:tav>
                                      </p:tavLst>
                                    </p:anim>
                                    <p:set>
                                      <p:cBhvr>
                                        <p:cTn id="12" dur="1" fill="hold">
                                          <p:stCondLst>
                                            <p:cond delay="499"/>
                                          </p:stCondLst>
                                        </p:cTn>
                                        <p:tgtEl>
                                          <p:spTgt spid="18"/>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19"/>
                                        </p:tgtEl>
                                        <p:attrNameLst>
                                          <p:attrName>ppt_x</p:attrName>
                                        </p:attrNameLst>
                                      </p:cBhvr>
                                      <p:tavLst>
                                        <p:tav tm="0">
                                          <p:val>
                                            <p:strVal val="ppt_x"/>
                                          </p:val>
                                        </p:tav>
                                        <p:tav tm="100000">
                                          <p:val>
                                            <p:strVal val="ppt_x"/>
                                          </p:val>
                                        </p:tav>
                                      </p:tavLst>
                                    </p:anim>
                                    <p:anim calcmode="lin" valueType="num">
                                      <p:cBhvr additive="base">
                                        <p:cTn id="15" dur="500"/>
                                        <p:tgtEl>
                                          <p:spTgt spid="19"/>
                                        </p:tgtEl>
                                        <p:attrNameLst>
                                          <p:attrName>ppt_y</p:attrName>
                                        </p:attrNameLst>
                                      </p:cBhvr>
                                      <p:tavLst>
                                        <p:tav tm="0">
                                          <p:val>
                                            <p:strVal val="ppt_y"/>
                                          </p:val>
                                        </p:tav>
                                        <p:tav tm="100000">
                                          <p:val>
                                            <p:strVal val="1+ppt_h/2"/>
                                          </p:val>
                                        </p:tav>
                                      </p:tavLst>
                                    </p:anim>
                                    <p:set>
                                      <p:cBhvr>
                                        <p:cTn id="16" dur="1" fill="hold">
                                          <p:stCondLst>
                                            <p:cond delay="499"/>
                                          </p:stCondLst>
                                        </p:cTn>
                                        <p:tgtEl>
                                          <p:spTgt spid="19"/>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20"/>
                                        </p:tgtEl>
                                        <p:attrNameLst>
                                          <p:attrName>ppt_x</p:attrName>
                                        </p:attrNameLst>
                                      </p:cBhvr>
                                      <p:tavLst>
                                        <p:tav tm="0">
                                          <p:val>
                                            <p:strVal val="ppt_x"/>
                                          </p:val>
                                        </p:tav>
                                        <p:tav tm="100000">
                                          <p:val>
                                            <p:strVal val="ppt_x"/>
                                          </p:val>
                                        </p:tav>
                                      </p:tavLst>
                                    </p:anim>
                                    <p:anim calcmode="lin" valueType="num">
                                      <p:cBhvr additive="base">
                                        <p:cTn id="19" dur="500"/>
                                        <p:tgtEl>
                                          <p:spTgt spid="20"/>
                                        </p:tgtEl>
                                        <p:attrNameLst>
                                          <p:attrName>ppt_y</p:attrName>
                                        </p:attrNameLst>
                                      </p:cBhvr>
                                      <p:tavLst>
                                        <p:tav tm="0">
                                          <p:val>
                                            <p:strVal val="ppt_y"/>
                                          </p:val>
                                        </p:tav>
                                        <p:tav tm="100000">
                                          <p:val>
                                            <p:strVal val="1+ppt_h/2"/>
                                          </p:val>
                                        </p:tav>
                                      </p:tavLst>
                                    </p:anim>
                                    <p:set>
                                      <p:cBhvr>
                                        <p:cTn id="20" dur="1" fill="hold">
                                          <p:stCondLst>
                                            <p:cond delay="499"/>
                                          </p:stCondLst>
                                        </p:cTn>
                                        <p:tgtEl>
                                          <p:spTgt spid="20"/>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500"/>
                                        <p:tgtEl>
                                          <p:spTgt spid="21"/>
                                        </p:tgtEl>
                                        <p:attrNameLst>
                                          <p:attrName>ppt_x</p:attrName>
                                        </p:attrNameLst>
                                      </p:cBhvr>
                                      <p:tavLst>
                                        <p:tav tm="0">
                                          <p:val>
                                            <p:strVal val="ppt_x"/>
                                          </p:val>
                                        </p:tav>
                                        <p:tav tm="100000">
                                          <p:val>
                                            <p:strVal val="ppt_x"/>
                                          </p:val>
                                        </p:tav>
                                      </p:tavLst>
                                    </p:anim>
                                    <p:anim calcmode="lin" valueType="num">
                                      <p:cBhvr additive="base">
                                        <p:cTn id="23" dur="500"/>
                                        <p:tgtEl>
                                          <p:spTgt spid="21"/>
                                        </p:tgtEl>
                                        <p:attrNameLst>
                                          <p:attrName>ppt_y</p:attrName>
                                        </p:attrNameLst>
                                      </p:cBhvr>
                                      <p:tavLst>
                                        <p:tav tm="0">
                                          <p:val>
                                            <p:strVal val="ppt_y"/>
                                          </p:val>
                                        </p:tav>
                                        <p:tav tm="100000">
                                          <p:val>
                                            <p:strVal val="1+ppt_h/2"/>
                                          </p:val>
                                        </p:tav>
                                      </p:tavLst>
                                    </p:anim>
                                    <p:set>
                                      <p:cBhvr>
                                        <p:cTn id="24"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animBg="1"/>
      <p:bldP spid="20" grpId="0"/>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83" name="Text Box 14"/>
          <p:cNvSpPr txBox="1">
            <a:spLocks noChangeArrowheads="1"/>
          </p:cNvSpPr>
          <p:nvPr/>
        </p:nvSpPr>
        <p:spPr bwMode="auto">
          <a:xfrm>
            <a:off x="263192" y="2344925"/>
            <a:ext cx="902335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b="1" dirty="0" err="1">
                <a:latin typeface="Courier New" pitchFamily="49" charset="0"/>
              </a:rPr>
              <a:t>PolygonClip</a:t>
            </a:r>
            <a:r>
              <a:rPr lang="hu-HU" altLang="hu-HU" sz="2000" b="1" dirty="0">
                <a:latin typeface="Courier New" pitchFamily="49" charset="0"/>
              </a:rPr>
              <a:t>(p[n] </a:t>
            </a:r>
            <a:r>
              <a:rPr lang="hu-HU" altLang="hu-HU" sz="2000" b="1" dirty="0">
                <a:latin typeface="Courier New" pitchFamily="49" charset="0"/>
                <a:sym typeface="Wingdings" pitchFamily="2" charset="2"/>
              </a:rPr>
              <a:t></a:t>
            </a:r>
            <a:r>
              <a:rPr lang="hu-HU" altLang="hu-HU" sz="2000" b="1" dirty="0">
                <a:latin typeface="Courier New" pitchFamily="49" charset="0"/>
              </a:rPr>
              <a:t> q[m]) </a:t>
            </a:r>
          </a:p>
          <a:p>
            <a:r>
              <a:rPr lang="en-US" altLang="hu-HU" sz="2000" b="1" dirty="0">
                <a:latin typeface="Courier New" pitchFamily="49" charset="0"/>
              </a:rPr>
              <a:t>   </a:t>
            </a:r>
            <a:r>
              <a:rPr lang="hu-HU" altLang="hu-HU" sz="2000" b="1" dirty="0">
                <a:latin typeface="Courier New" pitchFamily="49" charset="0"/>
              </a:rPr>
              <a:t>m = 0;</a:t>
            </a:r>
          </a:p>
          <a:p>
            <a:r>
              <a:rPr lang="hu-HU" altLang="hu-HU" sz="2000" b="1" dirty="0">
                <a:latin typeface="Courier New" pitchFamily="49" charset="0"/>
              </a:rPr>
              <a:t>   </a:t>
            </a:r>
            <a:r>
              <a:rPr lang="hu-HU" altLang="hu-HU" sz="2000" b="1" dirty="0" err="1">
                <a:latin typeface="Courier New" pitchFamily="49" charset="0"/>
              </a:rPr>
              <a:t>for</a:t>
            </a:r>
            <a:r>
              <a:rPr lang="hu-HU" altLang="hu-HU" sz="2000" b="1" dirty="0">
                <a:latin typeface="Courier New" pitchFamily="49" charset="0"/>
              </a:rPr>
              <a:t>( i=0; i &lt; n; i++) {     </a:t>
            </a:r>
          </a:p>
          <a:p>
            <a:r>
              <a:rPr lang="en-US" altLang="hu-HU" sz="2000" b="1" dirty="0">
                <a:latin typeface="Courier New" pitchFamily="49" charset="0"/>
              </a:rPr>
              <a:t>      </a:t>
            </a:r>
            <a:r>
              <a:rPr lang="hu-HU" altLang="hu-HU" sz="2000" b="1" dirty="0" err="1">
                <a:latin typeface="Courier New" pitchFamily="49" charset="0"/>
              </a:rPr>
              <a:t>if</a:t>
            </a:r>
            <a:r>
              <a:rPr lang="hu-HU" altLang="hu-HU" sz="2000" b="1" dirty="0">
                <a:latin typeface="Courier New" pitchFamily="49" charset="0"/>
              </a:rPr>
              <a:t> (p[i] belső) { </a:t>
            </a:r>
          </a:p>
          <a:p>
            <a:r>
              <a:rPr lang="hu-HU" altLang="hu-HU" sz="2000" b="1" dirty="0">
                <a:latin typeface="Courier New" pitchFamily="49" charset="0"/>
              </a:rPr>
              <a:t>	</a:t>
            </a:r>
            <a:r>
              <a:rPr lang="en-US" altLang="hu-HU" sz="2000" b="1" dirty="0">
                <a:latin typeface="Courier New" pitchFamily="49" charset="0"/>
              </a:rPr>
              <a:t>   </a:t>
            </a:r>
            <a:r>
              <a:rPr lang="hu-HU" altLang="hu-HU" sz="2000" b="1" dirty="0">
                <a:latin typeface="Courier New" pitchFamily="49" charset="0"/>
              </a:rPr>
              <a:t>q[m++] = p[i]</a:t>
            </a:r>
            <a:r>
              <a:rPr lang="en-US" altLang="hu-HU" sz="2000" b="1" dirty="0">
                <a:latin typeface="Courier New" pitchFamily="49" charset="0"/>
              </a:rPr>
              <a:t>;</a:t>
            </a:r>
            <a:endParaRPr lang="hu-HU" altLang="hu-HU" sz="2000" b="1" dirty="0">
              <a:latin typeface="Courier New" pitchFamily="49" charset="0"/>
            </a:endParaRPr>
          </a:p>
          <a:p>
            <a:r>
              <a:rPr lang="hu-HU" altLang="hu-HU" sz="2000" b="1" dirty="0">
                <a:latin typeface="Courier New" pitchFamily="49" charset="0"/>
              </a:rPr>
              <a:t>	</a:t>
            </a:r>
            <a:r>
              <a:rPr lang="en-US" altLang="hu-HU" sz="2000" b="1" dirty="0">
                <a:latin typeface="Courier New" pitchFamily="49" charset="0"/>
              </a:rPr>
              <a:t>   </a:t>
            </a:r>
            <a:r>
              <a:rPr lang="hu-HU" altLang="hu-HU" sz="2000" b="1" dirty="0" err="1">
                <a:latin typeface="Courier New" pitchFamily="49" charset="0"/>
              </a:rPr>
              <a:t>if</a:t>
            </a:r>
            <a:r>
              <a:rPr lang="hu-HU" altLang="hu-HU" sz="2000" b="1" dirty="0">
                <a:latin typeface="Courier New" pitchFamily="49" charset="0"/>
              </a:rPr>
              <a:t> (p[i+1] külső)  </a:t>
            </a:r>
          </a:p>
          <a:p>
            <a:r>
              <a:rPr lang="hu-HU" altLang="hu-HU" sz="2000" b="1" dirty="0">
                <a:latin typeface="Courier New" pitchFamily="49" charset="0"/>
              </a:rPr>
              <a:t>	</a:t>
            </a:r>
            <a:r>
              <a:rPr lang="en-US" altLang="hu-HU" sz="2000" b="1" dirty="0">
                <a:latin typeface="Courier New" pitchFamily="49" charset="0"/>
              </a:rPr>
              <a:t>      </a:t>
            </a:r>
            <a:r>
              <a:rPr lang="hu-HU" altLang="hu-HU" sz="2000" b="1" dirty="0">
                <a:latin typeface="Courier New" pitchFamily="49" charset="0"/>
              </a:rPr>
              <a:t>q[m++] = </a:t>
            </a:r>
            <a:r>
              <a:rPr lang="hu-HU" altLang="hu-HU" sz="2000" b="1" dirty="0" err="1">
                <a:latin typeface="Courier New" pitchFamily="49" charset="0"/>
              </a:rPr>
              <a:t>Intersect</a:t>
            </a:r>
            <a:r>
              <a:rPr lang="hu-HU" altLang="hu-HU" sz="2000" b="1" dirty="0">
                <a:latin typeface="Courier New" pitchFamily="49" charset="0"/>
              </a:rPr>
              <a:t>(p[i],</a:t>
            </a:r>
            <a:r>
              <a:rPr lang="en-US" altLang="hu-HU" sz="2000" b="1" dirty="0">
                <a:latin typeface="Courier New" pitchFamily="49" charset="0"/>
              </a:rPr>
              <a:t> </a:t>
            </a:r>
            <a:r>
              <a:rPr lang="hu-HU" altLang="hu-HU" sz="2000" b="1" dirty="0">
                <a:latin typeface="Courier New" pitchFamily="49" charset="0"/>
              </a:rPr>
              <a:t>p[i+1], </a:t>
            </a:r>
            <a:r>
              <a:rPr lang="hu-HU" altLang="hu-HU" sz="2000" b="1" dirty="0" err="1">
                <a:latin typeface="Courier New" pitchFamily="49" charset="0"/>
              </a:rPr>
              <a:t>vágóegyenes</a:t>
            </a:r>
            <a:r>
              <a:rPr lang="hu-HU" altLang="hu-HU" sz="2000" b="1" dirty="0">
                <a:latin typeface="Courier New" pitchFamily="49" charset="0"/>
              </a:rPr>
              <a:t>)</a:t>
            </a:r>
            <a:r>
              <a:rPr lang="en-US" altLang="hu-HU" sz="2000" b="1" dirty="0">
                <a:latin typeface="Courier New" pitchFamily="49" charset="0"/>
              </a:rPr>
              <a:t>;</a:t>
            </a:r>
            <a:endParaRPr lang="hu-HU" altLang="hu-HU" sz="2000" b="1" dirty="0">
              <a:latin typeface="Courier New" pitchFamily="49" charset="0"/>
            </a:endParaRPr>
          </a:p>
          <a:p>
            <a:r>
              <a:rPr lang="en-US" altLang="hu-HU" sz="2000" b="1" dirty="0">
                <a:latin typeface="Courier New" pitchFamily="49" charset="0"/>
              </a:rPr>
              <a:t>      </a:t>
            </a:r>
            <a:r>
              <a:rPr lang="hu-HU" altLang="hu-HU" sz="2000" b="1" dirty="0">
                <a:latin typeface="Courier New" pitchFamily="49" charset="0"/>
              </a:rPr>
              <a:t>} </a:t>
            </a:r>
            <a:r>
              <a:rPr lang="hu-HU" altLang="hu-HU" sz="2000" b="1" dirty="0" err="1">
                <a:latin typeface="Courier New" pitchFamily="49" charset="0"/>
              </a:rPr>
              <a:t>else</a:t>
            </a:r>
            <a:r>
              <a:rPr lang="hu-HU" altLang="hu-HU" sz="2000" b="1" dirty="0">
                <a:latin typeface="Courier New" pitchFamily="49" charset="0"/>
              </a:rPr>
              <a:t> { </a:t>
            </a:r>
          </a:p>
          <a:p>
            <a:r>
              <a:rPr lang="hu-HU" altLang="hu-HU" sz="2000" b="1" dirty="0">
                <a:latin typeface="Courier New" pitchFamily="49" charset="0"/>
              </a:rPr>
              <a:t>	</a:t>
            </a:r>
            <a:r>
              <a:rPr lang="en-US" altLang="hu-HU" sz="2000" b="1" dirty="0">
                <a:latin typeface="Courier New" pitchFamily="49" charset="0"/>
              </a:rPr>
              <a:t>   </a:t>
            </a:r>
            <a:r>
              <a:rPr lang="hu-HU" altLang="hu-HU" sz="2000" b="1" dirty="0" err="1">
                <a:latin typeface="Courier New" pitchFamily="49" charset="0"/>
              </a:rPr>
              <a:t>if</a:t>
            </a:r>
            <a:r>
              <a:rPr lang="hu-HU" altLang="hu-HU" sz="2000" b="1" dirty="0">
                <a:latin typeface="Courier New" pitchFamily="49" charset="0"/>
              </a:rPr>
              <a:t>  (p[i+1] belső) </a:t>
            </a:r>
          </a:p>
          <a:p>
            <a:r>
              <a:rPr lang="hu-HU" altLang="hu-HU" sz="2000" b="1" dirty="0">
                <a:latin typeface="Courier New" pitchFamily="49" charset="0"/>
              </a:rPr>
              <a:t>	</a:t>
            </a:r>
            <a:r>
              <a:rPr lang="en-US" altLang="hu-HU" sz="2000" b="1" dirty="0">
                <a:latin typeface="Courier New" pitchFamily="49" charset="0"/>
              </a:rPr>
              <a:t>      </a:t>
            </a:r>
            <a:r>
              <a:rPr lang="hu-HU" altLang="hu-HU" sz="2000" b="1" dirty="0">
                <a:latin typeface="Courier New" pitchFamily="49" charset="0"/>
              </a:rPr>
              <a:t>q[m++] = </a:t>
            </a:r>
            <a:r>
              <a:rPr lang="hu-HU" altLang="hu-HU" sz="2000" b="1" dirty="0" err="1">
                <a:latin typeface="Courier New" pitchFamily="49" charset="0"/>
              </a:rPr>
              <a:t>Intersect</a:t>
            </a:r>
            <a:r>
              <a:rPr lang="hu-HU" altLang="hu-HU" sz="2000" b="1" dirty="0">
                <a:latin typeface="Courier New" pitchFamily="49" charset="0"/>
              </a:rPr>
              <a:t>(p[i],</a:t>
            </a:r>
            <a:r>
              <a:rPr lang="en-US" altLang="hu-HU" sz="2000" b="1" dirty="0">
                <a:latin typeface="Courier New" pitchFamily="49" charset="0"/>
              </a:rPr>
              <a:t> </a:t>
            </a:r>
            <a:r>
              <a:rPr lang="hu-HU" altLang="hu-HU" sz="2000" b="1" dirty="0">
                <a:latin typeface="Courier New" pitchFamily="49" charset="0"/>
              </a:rPr>
              <a:t>p[i+1], </a:t>
            </a:r>
            <a:r>
              <a:rPr lang="hu-HU" altLang="hu-HU" sz="2000" b="1" dirty="0" err="1">
                <a:latin typeface="Courier New" pitchFamily="49" charset="0"/>
              </a:rPr>
              <a:t>vágóegyenes</a:t>
            </a:r>
            <a:r>
              <a:rPr lang="hu-HU" altLang="hu-HU" sz="2000" b="1" dirty="0">
                <a:latin typeface="Courier New" pitchFamily="49" charset="0"/>
              </a:rPr>
              <a:t>)</a:t>
            </a:r>
            <a:r>
              <a:rPr lang="en-US" altLang="hu-HU" sz="2000" b="1" dirty="0">
                <a:latin typeface="Courier New" pitchFamily="49" charset="0"/>
              </a:rPr>
              <a:t>;</a:t>
            </a:r>
            <a:endParaRPr lang="hu-HU" altLang="hu-HU" sz="2000" b="1" dirty="0">
              <a:latin typeface="Courier New" pitchFamily="49" charset="0"/>
            </a:endParaRPr>
          </a:p>
          <a:p>
            <a:r>
              <a:rPr lang="en-US" altLang="hu-HU" sz="2000" b="1" dirty="0">
                <a:latin typeface="Courier New" pitchFamily="49" charset="0"/>
              </a:rPr>
              <a:t>      </a:t>
            </a:r>
            <a:r>
              <a:rPr lang="hu-HU" altLang="hu-HU" sz="2000" b="1" dirty="0">
                <a:latin typeface="Courier New" pitchFamily="49" charset="0"/>
              </a:rPr>
              <a:t>}</a:t>
            </a:r>
          </a:p>
          <a:p>
            <a:r>
              <a:rPr lang="hu-HU" altLang="hu-HU" sz="2000" b="1" dirty="0">
                <a:latin typeface="Courier New" pitchFamily="49" charset="0"/>
              </a:rPr>
              <a:t>   }</a:t>
            </a:r>
          </a:p>
          <a:p>
            <a:r>
              <a:rPr lang="hu-HU" altLang="hu-HU" sz="2000" b="1" dirty="0">
                <a:latin typeface="Courier New" pitchFamily="49" charset="0"/>
              </a:rPr>
              <a:t>}</a:t>
            </a:r>
          </a:p>
        </p:txBody>
      </p:sp>
      <p:sp>
        <p:nvSpPr>
          <p:cNvPr id="188418" name="Rectangle 2"/>
          <p:cNvSpPr>
            <a:spLocks noGrp="1" noChangeArrowheads="1"/>
          </p:cNvSpPr>
          <p:nvPr>
            <p:ph type="title"/>
          </p:nvPr>
        </p:nvSpPr>
        <p:spPr>
          <a:xfrm>
            <a:off x="399256" y="357188"/>
            <a:ext cx="8382000" cy="1143000"/>
          </a:xfrm>
        </p:spPr>
        <p:txBody>
          <a:bodyPr>
            <a:normAutofit fontScale="90000"/>
          </a:bodyPr>
          <a:lstStyle/>
          <a:p>
            <a:pPr algn="l">
              <a:defRPr/>
            </a:pPr>
            <a:r>
              <a:rPr lang="hu-HU" sz="3600" dirty="0" smtClean="0">
                <a:solidFill>
                  <a:srgbClr val="FF0000"/>
                </a:solidFill>
              </a:rPr>
              <a:t>(Ivan) </a:t>
            </a:r>
            <a:r>
              <a:rPr lang="hu-HU" dirty="0" err="1" smtClean="0">
                <a:solidFill>
                  <a:srgbClr val="FF0000"/>
                </a:solidFill>
              </a:rPr>
              <a:t>Sutherland-</a:t>
            </a:r>
            <a:r>
              <a:rPr lang="hu-HU" sz="3600" dirty="0" smtClean="0">
                <a:solidFill>
                  <a:srgbClr val="FF0000"/>
                </a:solidFill>
              </a:rPr>
              <a:t>(</a:t>
            </a:r>
            <a:r>
              <a:rPr lang="hu-HU" sz="3600" dirty="0" err="1" smtClean="0">
                <a:solidFill>
                  <a:srgbClr val="FF0000"/>
                </a:solidFill>
              </a:rPr>
              <a:t>Gary</a:t>
            </a:r>
            <a:r>
              <a:rPr lang="hu-HU" sz="3600" dirty="0" smtClean="0">
                <a:solidFill>
                  <a:srgbClr val="FF0000"/>
                </a:solidFill>
              </a:rPr>
              <a:t>) </a:t>
            </a:r>
            <a:r>
              <a:rPr lang="hu-HU" dirty="0" err="1" smtClean="0">
                <a:solidFill>
                  <a:srgbClr val="FF0000"/>
                </a:solidFill>
              </a:rPr>
              <a:t>Hodgman</a:t>
            </a:r>
            <a:r>
              <a:rPr lang="hu-HU" dirty="0" smtClean="0">
                <a:solidFill>
                  <a:srgbClr val="FF0000"/>
                </a:solidFill>
              </a:rPr>
              <a:t> </a:t>
            </a:r>
            <a:br>
              <a:rPr lang="hu-HU" dirty="0" smtClean="0">
                <a:solidFill>
                  <a:srgbClr val="FF0000"/>
                </a:solidFill>
              </a:rPr>
            </a:br>
            <a:r>
              <a:rPr lang="hu-HU" dirty="0" smtClean="0">
                <a:solidFill>
                  <a:srgbClr val="FF0000"/>
                </a:solidFill>
              </a:rPr>
              <a:t>poligonvágás</a:t>
            </a:r>
          </a:p>
        </p:txBody>
      </p:sp>
      <p:sp>
        <p:nvSpPr>
          <p:cNvPr id="188431" name="AutoShape 15"/>
          <p:cNvSpPr>
            <a:spLocks noChangeArrowheads="1"/>
          </p:cNvSpPr>
          <p:nvPr/>
        </p:nvSpPr>
        <p:spPr bwMode="auto">
          <a:xfrm>
            <a:off x="4972050" y="5735638"/>
            <a:ext cx="3922713" cy="849312"/>
          </a:xfrm>
          <a:prstGeom prst="wedgeEllipseCallout">
            <a:avLst>
              <a:gd name="adj1" fmla="val -12403"/>
              <a:gd name="adj2" fmla="val -89065"/>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altLang="hu-HU" sz="2000"/>
              <a:t>Els</a:t>
            </a:r>
            <a:r>
              <a:rPr lang="hu-HU" altLang="hu-HU" sz="2000"/>
              <a:t>ő pontot még egyszer a tömb végére</a:t>
            </a:r>
          </a:p>
        </p:txBody>
      </p:sp>
      <p:sp>
        <p:nvSpPr>
          <p:cNvPr id="21" name="Rectangle 6"/>
          <p:cNvSpPr>
            <a:spLocks noChangeArrowheads="1"/>
          </p:cNvSpPr>
          <p:nvPr/>
        </p:nvSpPr>
        <p:spPr bwMode="auto">
          <a:xfrm>
            <a:off x="4900247" y="2462667"/>
            <a:ext cx="4114800" cy="1703388"/>
          </a:xfrm>
          <a:prstGeom prst="rect">
            <a:avLst/>
          </a:prstGeom>
          <a:solidFill>
            <a:schemeClr val="bg2"/>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p:sp>
        <p:nvSpPr>
          <p:cNvPr id="22" name="Freeform 4"/>
          <p:cNvSpPr>
            <a:spLocks/>
          </p:cNvSpPr>
          <p:nvPr/>
        </p:nvSpPr>
        <p:spPr bwMode="auto">
          <a:xfrm>
            <a:off x="5233622" y="928688"/>
            <a:ext cx="3586163" cy="2822575"/>
          </a:xfrm>
          <a:custGeom>
            <a:avLst/>
            <a:gdLst>
              <a:gd name="T0" fmla="*/ 0 w 10000"/>
              <a:gd name="T1" fmla="*/ 2147483647 h 10000"/>
              <a:gd name="T2" fmla="*/ 2147483647 w 10000"/>
              <a:gd name="T3" fmla="*/ 0 h 10000"/>
              <a:gd name="T4" fmla="*/ 2147483647 w 10000"/>
              <a:gd name="T5" fmla="*/ 2147483647 h 10000"/>
              <a:gd name="T6" fmla="*/ 2147483647 w 10000"/>
              <a:gd name="T7" fmla="*/ 2147483647 h 10000"/>
              <a:gd name="T8" fmla="*/ 2147483647 w 10000"/>
              <a:gd name="T9" fmla="*/ 2147483647 h 10000"/>
              <a:gd name="T10" fmla="*/ 0 w 10000"/>
              <a:gd name="T11" fmla="*/ 2147483647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 name="connsiteX0" fmla="*/ 0 w 10000"/>
              <a:gd name="connsiteY0" fmla="*/ 8974 h 10000"/>
              <a:gd name="connsiteX1" fmla="*/ 2326 w 10000"/>
              <a:gd name="connsiteY1" fmla="*/ 0 h 10000"/>
              <a:gd name="connsiteX2" fmla="*/ 5674 w 10000"/>
              <a:gd name="connsiteY2" fmla="*/ 1777 h 10000"/>
              <a:gd name="connsiteX3" fmla="*/ 8873 w 10000"/>
              <a:gd name="connsiteY3" fmla="*/ 3578 h 10000"/>
              <a:gd name="connsiteX4" fmla="*/ 10000 w 10000"/>
              <a:gd name="connsiteY4" fmla="*/ 7179 h 10000"/>
              <a:gd name="connsiteX5" fmla="*/ 6047 w 10000"/>
              <a:gd name="connsiteY5" fmla="*/ 10000 h 10000"/>
              <a:gd name="connsiteX6" fmla="*/ 0 w 10000"/>
              <a:gd name="connsiteY6" fmla="*/ 8974 h 10000"/>
              <a:gd name="connsiteX0" fmla="*/ 0 w 10000"/>
              <a:gd name="connsiteY0" fmla="*/ 8974 h 10000"/>
              <a:gd name="connsiteX1" fmla="*/ 2326 w 10000"/>
              <a:gd name="connsiteY1" fmla="*/ 0 h 10000"/>
              <a:gd name="connsiteX2" fmla="*/ 5314 w 10000"/>
              <a:gd name="connsiteY2" fmla="*/ 3148 h 10000"/>
              <a:gd name="connsiteX3" fmla="*/ 8873 w 10000"/>
              <a:gd name="connsiteY3" fmla="*/ 3578 h 10000"/>
              <a:gd name="connsiteX4" fmla="*/ 10000 w 10000"/>
              <a:gd name="connsiteY4" fmla="*/ 7179 h 10000"/>
              <a:gd name="connsiteX5" fmla="*/ 6047 w 10000"/>
              <a:gd name="connsiteY5" fmla="*/ 10000 h 10000"/>
              <a:gd name="connsiteX6" fmla="*/ 0 w 10000"/>
              <a:gd name="connsiteY6" fmla="*/ 897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8974"/>
                </a:moveTo>
                <a:lnTo>
                  <a:pt x="2326" y="0"/>
                </a:lnTo>
                <a:lnTo>
                  <a:pt x="5314" y="3148"/>
                </a:lnTo>
                <a:lnTo>
                  <a:pt x="8873" y="3578"/>
                </a:lnTo>
                <a:lnTo>
                  <a:pt x="10000" y="7179"/>
                </a:lnTo>
                <a:lnTo>
                  <a:pt x="6047" y="10000"/>
                </a:lnTo>
                <a:lnTo>
                  <a:pt x="0" y="8974"/>
                </a:lnTo>
                <a:close/>
              </a:path>
            </a:pathLst>
          </a:custGeom>
          <a:solidFill>
            <a:schemeClr val="tx2">
              <a:lumMod val="20000"/>
              <a:lumOff val="80000"/>
            </a:schemeClr>
          </a:solidFill>
          <a:ln w="12700" cap="flat" cmpd="sng">
            <a:solidFill>
              <a:schemeClr val="tx1"/>
            </a:solidFill>
            <a:prstDash val="solid"/>
            <a:round/>
            <a:headEnd/>
            <a:tailEnd/>
          </a:ln>
        </p:spPr>
        <p:txBody>
          <a:bodyPr wrap="none" anchor="ctr"/>
          <a:lstStyle/>
          <a:p>
            <a:endParaRPr lang="hu-HU"/>
          </a:p>
        </p:txBody>
      </p:sp>
      <p:sp>
        <p:nvSpPr>
          <p:cNvPr id="23" name="Line 3"/>
          <p:cNvSpPr>
            <a:spLocks noChangeShapeType="1"/>
          </p:cNvSpPr>
          <p:nvPr/>
        </p:nvSpPr>
        <p:spPr bwMode="auto">
          <a:xfrm>
            <a:off x="4900247" y="2449513"/>
            <a:ext cx="4419600" cy="15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24" name="Oval 5"/>
          <p:cNvSpPr>
            <a:spLocks noChangeArrowheads="1"/>
          </p:cNvSpPr>
          <p:nvPr/>
        </p:nvSpPr>
        <p:spPr bwMode="auto">
          <a:xfrm>
            <a:off x="7318010" y="3679825"/>
            <a:ext cx="166687" cy="144463"/>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25" name="Oval 6"/>
          <p:cNvSpPr>
            <a:spLocks noChangeArrowheads="1"/>
          </p:cNvSpPr>
          <p:nvPr/>
        </p:nvSpPr>
        <p:spPr bwMode="auto">
          <a:xfrm>
            <a:off x="5151072" y="3389313"/>
            <a:ext cx="166688" cy="14605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26" name="Oval 7"/>
          <p:cNvSpPr>
            <a:spLocks noChangeArrowheads="1"/>
          </p:cNvSpPr>
          <p:nvPr/>
        </p:nvSpPr>
        <p:spPr bwMode="auto">
          <a:xfrm>
            <a:off x="5484447" y="2376488"/>
            <a:ext cx="166688" cy="144462"/>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27" name="Oval 8"/>
          <p:cNvSpPr>
            <a:spLocks noChangeArrowheads="1"/>
          </p:cNvSpPr>
          <p:nvPr/>
        </p:nvSpPr>
        <p:spPr bwMode="auto">
          <a:xfrm>
            <a:off x="8568960" y="2376488"/>
            <a:ext cx="166687" cy="144462"/>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28" name="Oval 9"/>
          <p:cNvSpPr>
            <a:spLocks noChangeArrowheads="1"/>
          </p:cNvSpPr>
          <p:nvPr/>
        </p:nvSpPr>
        <p:spPr bwMode="auto">
          <a:xfrm>
            <a:off x="8735647" y="2882900"/>
            <a:ext cx="166688" cy="144463"/>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pic>
        <p:nvPicPr>
          <p:cNvPr id="29" name="Picture 21" descr="sket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4452" y="0"/>
            <a:ext cx="16478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Szövegdoboz 29"/>
          <p:cNvSpPr txBox="1"/>
          <p:nvPr/>
        </p:nvSpPr>
        <p:spPr>
          <a:xfrm>
            <a:off x="7052539" y="3100388"/>
            <a:ext cx="697627" cy="461665"/>
          </a:xfrm>
          <a:prstGeom prst="rect">
            <a:avLst/>
          </a:prstGeom>
          <a:noFill/>
        </p:spPr>
        <p:txBody>
          <a:bodyPr wrap="none" rtlCol="0">
            <a:spAutoFit/>
          </a:bodyPr>
          <a:lstStyle/>
          <a:p>
            <a:r>
              <a:rPr lang="en-US" dirty="0"/>
              <a:t>p</a:t>
            </a:r>
            <a:r>
              <a:rPr lang="en-US" dirty="0" smtClean="0"/>
              <a:t>[0]</a:t>
            </a:r>
            <a:endParaRPr lang="en-US" dirty="0"/>
          </a:p>
        </p:txBody>
      </p:sp>
      <p:sp>
        <p:nvSpPr>
          <p:cNvPr id="31" name="Szövegdoboz 30"/>
          <p:cNvSpPr txBox="1"/>
          <p:nvPr/>
        </p:nvSpPr>
        <p:spPr>
          <a:xfrm>
            <a:off x="5306680" y="2977227"/>
            <a:ext cx="697627" cy="461665"/>
          </a:xfrm>
          <a:prstGeom prst="rect">
            <a:avLst/>
          </a:prstGeom>
          <a:noFill/>
        </p:spPr>
        <p:txBody>
          <a:bodyPr wrap="none" rtlCol="0">
            <a:spAutoFit/>
          </a:bodyPr>
          <a:lstStyle/>
          <a:p>
            <a:r>
              <a:rPr lang="en-US" dirty="0" smtClean="0"/>
              <a:t>p[1]</a:t>
            </a:r>
            <a:endParaRPr lang="en-US" dirty="0"/>
          </a:p>
        </p:txBody>
      </p:sp>
      <p:sp>
        <p:nvSpPr>
          <p:cNvPr id="32" name="Szövegdoboz 31"/>
          <p:cNvSpPr txBox="1"/>
          <p:nvPr/>
        </p:nvSpPr>
        <p:spPr>
          <a:xfrm>
            <a:off x="5869973" y="1140767"/>
            <a:ext cx="697627" cy="461665"/>
          </a:xfrm>
          <a:prstGeom prst="rect">
            <a:avLst/>
          </a:prstGeom>
          <a:noFill/>
        </p:spPr>
        <p:txBody>
          <a:bodyPr wrap="none" rtlCol="0">
            <a:spAutoFit/>
          </a:bodyPr>
          <a:lstStyle/>
          <a:p>
            <a:r>
              <a:rPr lang="en-US" dirty="0" smtClean="0"/>
              <a:t>p[2]</a:t>
            </a:r>
            <a:endParaRPr lang="en-US" dirty="0"/>
          </a:p>
        </p:txBody>
      </p:sp>
      <p:sp>
        <p:nvSpPr>
          <p:cNvPr id="33" name="Szövegdoboz 32"/>
          <p:cNvSpPr txBox="1"/>
          <p:nvPr/>
        </p:nvSpPr>
        <p:spPr>
          <a:xfrm>
            <a:off x="7681625" y="1860866"/>
            <a:ext cx="697627" cy="461665"/>
          </a:xfrm>
          <a:prstGeom prst="rect">
            <a:avLst/>
          </a:prstGeom>
          <a:noFill/>
        </p:spPr>
        <p:txBody>
          <a:bodyPr wrap="none" rtlCol="0">
            <a:spAutoFit/>
          </a:bodyPr>
          <a:lstStyle/>
          <a:p>
            <a:r>
              <a:rPr lang="en-US" dirty="0" smtClean="0"/>
              <a:t>p[4]</a:t>
            </a:r>
            <a:endParaRPr lang="en-US" dirty="0"/>
          </a:p>
        </p:txBody>
      </p:sp>
      <p:sp>
        <p:nvSpPr>
          <p:cNvPr id="34" name="Szövegdoboz 33"/>
          <p:cNvSpPr txBox="1"/>
          <p:nvPr/>
        </p:nvSpPr>
        <p:spPr>
          <a:xfrm>
            <a:off x="8030438" y="2637136"/>
            <a:ext cx="697627" cy="461665"/>
          </a:xfrm>
          <a:prstGeom prst="rect">
            <a:avLst/>
          </a:prstGeom>
          <a:noFill/>
        </p:spPr>
        <p:txBody>
          <a:bodyPr wrap="none" rtlCol="0">
            <a:spAutoFit/>
          </a:bodyPr>
          <a:lstStyle/>
          <a:p>
            <a:r>
              <a:rPr lang="en-US" dirty="0" smtClean="0"/>
              <a:t>p[5]</a:t>
            </a:r>
            <a:endParaRPr lang="en-US" dirty="0"/>
          </a:p>
        </p:txBody>
      </p:sp>
      <p:sp>
        <p:nvSpPr>
          <p:cNvPr id="35" name="Szövegdoboz 34"/>
          <p:cNvSpPr txBox="1"/>
          <p:nvPr/>
        </p:nvSpPr>
        <p:spPr>
          <a:xfrm>
            <a:off x="7654992" y="3538856"/>
            <a:ext cx="697627" cy="461665"/>
          </a:xfrm>
          <a:prstGeom prst="rect">
            <a:avLst/>
          </a:prstGeom>
          <a:noFill/>
        </p:spPr>
        <p:txBody>
          <a:bodyPr wrap="none" rtlCol="0">
            <a:spAutoFit/>
          </a:bodyPr>
          <a:lstStyle/>
          <a:p>
            <a:r>
              <a:rPr lang="en-US" dirty="0" smtClean="0"/>
              <a:t>q[0]</a:t>
            </a:r>
            <a:endParaRPr lang="en-US" dirty="0"/>
          </a:p>
        </p:txBody>
      </p:sp>
      <p:sp>
        <p:nvSpPr>
          <p:cNvPr id="36" name="Szövegdoboz 35"/>
          <p:cNvSpPr txBox="1"/>
          <p:nvPr/>
        </p:nvSpPr>
        <p:spPr>
          <a:xfrm>
            <a:off x="5135633" y="3520430"/>
            <a:ext cx="697627" cy="461665"/>
          </a:xfrm>
          <a:prstGeom prst="rect">
            <a:avLst/>
          </a:prstGeom>
          <a:noFill/>
        </p:spPr>
        <p:txBody>
          <a:bodyPr wrap="none" rtlCol="0">
            <a:spAutoFit/>
          </a:bodyPr>
          <a:lstStyle/>
          <a:p>
            <a:r>
              <a:rPr lang="en-US" dirty="0" smtClean="0"/>
              <a:t>q[1]</a:t>
            </a:r>
            <a:endParaRPr lang="en-US" dirty="0"/>
          </a:p>
        </p:txBody>
      </p:sp>
      <p:sp>
        <p:nvSpPr>
          <p:cNvPr id="37" name="Szövegdoboz 36"/>
          <p:cNvSpPr txBox="1"/>
          <p:nvPr/>
        </p:nvSpPr>
        <p:spPr>
          <a:xfrm>
            <a:off x="4870164" y="1878310"/>
            <a:ext cx="697627" cy="461665"/>
          </a:xfrm>
          <a:prstGeom prst="rect">
            <a:avLst/>
          </a:prstGeom>
          <a:noFill/>
        </p:spPr>
        <p:txBody>
          <a:bodyPr wrap="none" rtlCol="0">
            <a:spAutoFit/>
          </a:bodyPr>
          <a:lstStyle/>
          <a:p>
            <a:r>
              <a:rPr lang="en-US" dirty="0" smtClean="0"/>
              <a:t>q[2]</a:t>
            </a:r>
            <a:endParaRPr lang="en-US" dirty="0"/>
          </a:p>
        </p:txBody>
      </p:sp>
      <p:sp>
        <p:nvSpPr>
          <p:cNvPr id="38" name="Szövegdoboz 37"/>
          <p:cNvSpPr txBox="1"/>
          <p:nvPr/>
        </p:nvSpPr>
        <p:spPr>
          <a:xfrm>
            <a:off x="8470971" y="1904154"/>
            <a:ext cx="697627" cy="461665"/>
          </a:xfrm>
          <a:prstGeom prst="rect">
            <a:avLst/>
          </a:prstGeom>
          <a:noFill/>
        </p:spPr>
        <p:txBody>
          <a:bodyPr wrap="none" rtlCol="0">
            <a:spAutoFit/>
          </a:bodyPr>
          <a:lstStyle/>
          <a:p>
            <a:r>
              <a:rPr lang="en-US" dirty="0" smtClean="0"/>
              <a:t>q[3]</a:t>
            </a:r>
            <a:endParaRPr lang="en-US" dirty="0"/>
          </a:p>
        </p:txBody>
      </p:sp>
      <p:sp>
        <p:nvSpPr>
          <p:cNvPr id="39" name="Szövegdoboz 38"/>
          <p:cNvSpPr txBox="1"/>
          <p:nvPr/>
        </p:nvSpPr>
        <p:spPr>
          <a:xfrm>
            <a:off x="8379251" y="3058765"/>
            <a:ext cx="697627" cy="461665"/>
          </a:xfrm>
          <a:prstGeom prst="rect">
            <a:avLst/>
          </a:prstGeom>
          <a:noFill/>
        </p:spPr>
        <p:txBody>
          <a:bodyPr wrap="none" rtlCol="0">
            <a:spAutoFit/>
          </a:bodyPr>
          <a:lstStyle/>
          <a:p>
            <a:r>
              <a:rPr lang="en-US" dirty="0" smtClean="0"/>
              <a:t>q[4]</a:t>
            </a:r>
            <a:endParaRPr lang="en-US" dirty="0"/>
          </a:p>
        </p:txBody>
      </p:sp>
      <p:sp>
        <p:nvSpPr>
          <p:cNvPr id="40" name="Szövegdoboz 39"/>
          <p:cNvSpPr txBox="1"/>
          <p:nvPr/>
        </p:nvSpPr>
        <p:spPr>
          <a:xfrm>
            <a:off x="6703726" y="1782433"/>
            <a:ext cx="697627" cy="461665"/>
          </a:xfrm>
          <a:prstGeom prst="rect">
            <a:avLst/>
          </a:prstGeom>
          <a:noFill/>
        </p:spPr>
        <p:txBody>
          <a:bodyPr wrap="none" rtlCol="0">
            <a:spAutoFit/>
          </a:bodyPr>
          <a:lstStyle/>
          <a:p>
            <a:r>
              <a:rPr lang="en-US" dirty="0" smtClean="0"/>
              <a:t>p[3]</a:t>
            </a:r>
            <a:endParaRPr lang="en-US" dirty="0"/>
          </a:p>
        </p:txBody>
      </p:sp>
      <p:sp>
        <p:nvSpPr>
          <p:cNvPr id="41" name="Freeform 10"/>
          <p:cNvSpPr>
            <a:spLocks/>
          </p:cNvSpPr>
          <p:nvPr/>
        </p:nvSpPr>
        <p:spPr bwMode="auto">
          <a:xfrm>
            <a:off x="5233622" y="2449513"/>
            <a:ext cx="3586163" cy="1301750"/>
          </a:xfrm>
          <a:custGeom>
            <a:avLst/>
            <a:gdLst>
              <a:gd name="T0" fmla="*/ 2147483647 w 2259"/>
              <a:gd name="T1" fmla="*/ 2147483647 h 820"/>
              <a:gd name="T2" fmla="*/ 0 w 2259"/>
              <a:gd name="T3" fmla="*/ 2147483647 h 820"/>
              <a:gd name="T4" fmla="*/ 2147483647 w 2259"/>
              <a:gd name="T5" fmla="*/ 0 h 820"/>
              <a:gd name="T6" fmla="*/ 2147483647 w 2259"/>
              <a:gd name="T7" fmla="*/ 2147483647 h 820"/>
              <a:gd name="T8" fmla="*/ 2147483647 w 2259"/>
              <a:gd name="T9" fmla="*/ 2147483647 h 820"/>
              <a:gd name="T10" fmla="*/ 2147483647 w 2259"/>
              <a:gd name="T11" fmla="*/ 2147483647 h 820"/>
              <a:gd name="T12" fmla="*/ 0 60000 65536"/>
              <a:gd name="T13" fmla="*/ 0 60000 65536"/>
              <a:gd name="T14" fmla="*/ 0 60000 65536"/>
              <a:gd name="T15" fmla="*/ 0 60000 65536"/>
              <a:gd name="T16" fmla="*/ 0 60000 65536"/>
              <a:gd name="T17" fmla="*/ 0 60000 65536"/>
              <a:gd name="T18" fmla="*/ 0 w 2259"/>
              <a:gd name="T19" fmla="*/ 0 h 820"/>
              <a:gd name="T20" fmla="*/ 2259 w 2259"/>
              <a:gd name="T21" fmla="*/ 820 h 820"/>
            </a:gdLst>
            <a:ahLst/>
            <a:cxnLst>
              <a:cxn ang="T12">
                <a:pos x="T0" y="T1"/>
              </a:cxn>
              <a:cxn ang="T13">
                <a:pos x="T2" y="T3"/>
              </a:cxn>
              <a:cxn ang="T14">
                <a:pos x="T4" y="T5"/>
              </a:cxn>
              <a:cxn ang="T15">
                <a:pos x="T6" y="T7"/>
              </a:cxn>
              <a:cxn ang="T16">
                <a:pos x="T8" y="T9"/>
              </a:cxn>
              <a:cxn ang="T17">
                <a:pos x="T10" y="T11"/>
              </a:cxn>
            </a:cxnLst>
            <a:rect l="T18" t="T19" r="T20" b="T21"/>
            <a:pathLst>
              <a:path w="2259" h="820">
                <a:moveTo>
                  <a:pt x="1366" y="820"/>
                </a:moveTo>
                <a:lnTo>
                  <a:pt x="0" y="638"/>
                </a:lnTo>
                <a:lnTo>
                  <a:pt x="210" y="0"/>
                </a:lnTo>
                <a:lnTo>
                  <a:pt x="2120" y="6"/>
                </a:lnTo>
                <a:lnTo>
                  <a:pt x="2259" y="319"/>
                </a:lnTo>
                <a:lnTo>
                  <a:pt x="1366" y="820"/>
                </a:lnTo>
                <a:close/>
              </a:path>
            </a:pathLst>
          </a:custGeom>
          <a:solidFill>
            <a:srgbClr val="FFC000">
              <a:alpha val="50195"/>
            </a:srgbClr>
          </a:solidFill>
          <a:ln w="12700" cap="flat" cmpd="sng">
            <a:solidFill>
              <a:schemeClr val="tx1"/>
            </a:solidFill>
            <a:prstDash val="solid"/>
            <a:round/>
            <a:headEnd/>
            <a:tailEnd/>
          </a:ln>
        </p:spPr>
        <p:txBody>
          <a:bodyPr wrap="none" anchor="ctr"/>
          <a:lstStyle/>
          <a:p>
            <a:endParaRPr lang="hu-HU"/>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4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84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31" grpId="0" animBg="1"/>
      <p:bldP spid="24" grpId="0" animBg="1"/>
      <p:bldP spid="25" grpId="0" animBg="1"/>
      <p:bldP spid="26" grpId="0" animBg="1"/>
      <p:bldP spid="27" grpId="0" animBg="1"/>
      <p:bldP spid="28" grpId="0" animBg="1"/>
      <p:bldP spid="35" grpId="0"/>
      <p:bldP spid="36" grpId="0"/>
      <p:bldP spid="37" grpId="0"/>
      <p:bldP spid="38" grpId="0"/>
      <p:bldP spid="39" grpId="0"/>
      <p:bldP spid="4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p:cNvSpPr>
            <a:spLocks noGrp="1"/>
          </p:cNvSpPr>
          <p:nvPr>
            <p:ph type="title"/>
          </p:nvPr>
        </p:nvSpPr>
        <p:spPr>
          <a:xfrm>
            <a:off x="0" y="274638"/>
            <a:ext cx="9144000" cy="1143000"/>
          </a:xfrm>
        </p:spPr>
        <p:txBody>
          <a:bodyPr>
            <a:normAutofit fontScale="90000"/>
          </a:bodyPr>
          <a:lstStyle/>
          <a:p>
            <a:r>
              <a:rPr lang="hu-HU" dirty="0" err="1" smtClean="0">
                <a:solidFill>
                  <a:srgbClr val="FF0000"/>
                </a:solidFill>
              </a:rPr>
              <a:t>Viewport</a:t>
            </a:r>
            <a:r>
              <a:rPr lang="hu-HU" dirty="0" smtClean="0">
                <a:solidFill>
                  <a:srgbClr val="FF0000"/>
                </a:solidFill>
              </a:rPr>
              <a:t> transzformáció:</a:t>
            </a:r>
            <a:br>
              <a:rPr lang="hu-HU" dirty="0" smtClean="0">
                <a:solidFill>
                  <a:srgbClr val="FF0000"/>
                </a:solidFill>
              </a:rPr>
            </a:br>
            <a:r>
              <a:rPr lang="hu-HU" sz="4000" dirty="0" smtClean="0">
                <a:solidFill>
                  <a:srgbClr val="FF0000"/>
                </a:solidFill>
              </a:rPr>
              <a:t>Normalizáltból képernyő koordinátákba (GPU)</a:t>
            </a:r>
            <a:endParaRPr lang="hu-HU" sz="4000" dirty="0">
              <a:solidFill>
                <a:srgbClr val="FF0000"/>
              </a:solidFill>
            </a:endParaRPr>
          </a:p>
        </p:txBody>
      </p:sp>
      <p:sp>
        <p:nvSpPr>
          <p:cNvPr id="4" name="AutoShape 4"/>
          <p:cNvSpPr>
            <a:spLocks noChangeArrowheads="1"/>
          </p:cNvSpPr>
          <p:nvPr/>
        </p:nvSpPr>
        <p:spPr bwMode="auto">
          <a:xfrm rot="19126453">
            <a:off x="1209726" y="2843499"/>
            <a:ext cx="846137" cy="800100"/>
          </a:xfrm>
          <a:prstGeom prst="flowChartMagneticTape">
            <a:avLst/>
          </a:prstGeom>
          <a:solidFill>
            <a:srgbClr val="A09C00"/>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cxnSp>
        <p:nvCxnSpPr>
          <p:cNvPr id="5" name="Egyenes összekötő nyíllal 37"/>
          <p:cNvCxnSpPr>
            <a:cxnSpLocks noChangeShapeType="1"/>
          </p:cNvCxnSpPr>
          <p:nvPr/>
        </p:nvCxnSpPr>
        <p:spPr bwMode="auto">
          <a:xfrm flipV="1">
            <a:off x="1536752" y="2198974"/>
            <a:ext cx="11112" cy="1947863"/>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 name="Egyenes összekötő nyíllal 38"/>
          <p:cNvCxnSpPr>
            <a:cxnSpLocks noChangeShapeType="1"/>
          </p:cNvCxnSpPr>
          <p:nvPr/>
        </p:nvCxnSpPr>
        <p:spPr bwMode="auto">
          <a:xfrm flipV="1">
            <a:off x="639814" y="3210212"/>
            <a:ext cx="2011363"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 name="Téglalap 40"/>
          <p:cNvSpPr>
            <a:spLocks noChangeArrowheads="1"/>
          </p:cNvSpPr>
          <p:nvPr/>
        </p:nvSpPr>
        <p:spPr bwMode="auto">
          <a:xfrm>
            <a:off x="871589" y="2510124"/>
            <a:ext cx="1393825" cy="1400175"/>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8" name="Szövegdoboz 95"/>
          <p:cNvSpPr txBox="1">
            <a:spLocks noChangeArrowheads="1"/>
          </p:cNvSpPr>
          <p:nvPr/>
        </p:nvSpPr>
        <p:spPr bwMode="auto">
          <a:xfrm>
            <a:off x="1974902" y="2071974"/>
            <a:ext cx="774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a:t>(1,1)</a:t>
            </a:r>
          </a:p>
        </p:txBody>
      </p:sp>
      <p:sp>
        <p:nvSpPr>
          <p:cNvPr id="9" name="Oval 33"/>
          <p:cNvSpPr>
            <a:spLocks noChangeArrowheads="1"/>
          </p:cNvSpPr>
          <p:nvPr/>
        </p:nvSpPr>
        <p:spPr bwMode="auto">
          <a:xfrm>
            <a:off x="2070175" y="3080355"/>
            <a:ext cx="144463" cy="160337"/>
          </a:xfrm>
          <a:prstGeom prst="ellipse">
            <a:avLst/>
          </a:prstGeom>
          <a:solidFill>
            <a:srgbClr val="ED13B4"/>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10" name="Rectangle 34"/>
          <p:cNvSpPr>
            <a:spLocks noChangeArrowheads="1"/>
          </p:cNvSpPr>
          <p:nvPr/>
        </p:nvSpPr>
        <p:spPr bwMode="auto">
          <a:xfrm>
            <a:off x="1564907" y="2439886"/>
            <a:ext cx="9220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dirty="0"/>
              <a:t>(</a:t>
            </a:r>
            <a:r>
              <a:rPr lang="hu-HU" altLang="hu-HU" i="1" dirty="0" err="1" smtClean="0"/>
              <a:t>x</a:t>
            </a:r>
            <a:r>
              <a:rPr lang="hu-HU" altLang="hu-HU" i="1" baseline="-25000" dirty="0" err="1" smtClean="0"/>
              <a:t>c</a:t>
            </a:r>
            <a:r>
              <a:rPr lang="en-US" altLang="hu-HU" dirty="0" smtClean="0"/>
              <a:t>,</a:t>
            </a:r>
            <a:r>
              <a:rPr lang="en-US" altLang="hu-HU" i="1" dirty="0" smtClean="0"/>
              <a:t>y</a:t>
            </a:r>
            <a:r>
              <a:rPr lang="hu-HU" altLang="hu-HU" i="1" baseline="-25000" dirty="0" smtClean="0"/>
              <a:t>c</a:t>
            </a:r>
            <a:r>
              <a:rPr lang="en-US" altLang="hu-HU" dirty="0" smtClean="0"/>
              <a:t>)</a:t>
            </a:r>
            <a:endParaRPr lang="hu-HU" altLang="hu-HU" dirty="0"/>
          </a:p>
        </p:txBody>
      </p:sp>
      <p:sp>
        <p:nvSpPr>
          <p:cNvPr id="11" name="Text Box 45"/>
          <p:cNvSpPr txBox="1">
            <a:spLocks noChangeArrowheads="1"/>
          </p:cNvSpPr>
          <p:nvPr/>
        </p:nvSpPr>
        <p:spPr bwMode="auto">
          <a:xfrm>
            <a:off x="334352" y="1719548"/>
            <a:ext cx="256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a:latin typeface="+mn-lt"/>
              </a:rPr>
              <a:t>Normalizált eszköz</a:t>
            </a:r>
          </a:p>
        </p:txBody>
      </p:sp>
      <p:sp>
        <p:nvSpPr>
          <p:cNvPr id="12" name="Szövegdoboz 95"/>
          <p:cNvSpPr txBox="1">
            <a:spLocks noChangeArrowheads="1"/>
          </p:cNvSpPr>
          <p:nvPr/>
        </p:nvSpPr>
        <p:spPr bwMode="auto">
          <a:xfrm>
            <a:off x="375194" y="3921334"/>
            <a:ext cx="981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a:t>(-1,</a:t>
            </a:r>
            <a:r>
              <a:rPr lang="hu-HU" altLang="hu-HU" dirty="0" err="1"/>
              <a:t>-1</a:t>
            </a:r>
            <a:r>
              <a:rPr lang="hu-HU" altLang="hu-HU" dirty="0"/>
              <a:t>)</a:t>
            </a:r>
          </a:p>
        </p:txBody>
      </p:sp>
      <p:graphicFrame>
        <p:nvGraphicFramePr>
          <p:cNvPr id="13" name="Object 41">
            <a:hlinkClick r:id="" action="ppaction://ole?verb=0"/>
          </p:cNvPr>
          <p:cNvGraphicFramePr>
            <a:graphicFrameLocks/>
          </p:cNvGraphicFramePr>
          <p:nvPr>
            <p:extLst>
              <p:ext uri="{D42A27DB-BD31-4B8C-83A1-F6EECF244321}">
                <p14:modId xmlns:p14="http://schemas.microsoft.com/office/powerpoint/2010/main" val="1778914930"/>
              </p:ext>
            </p:extLst>
          </p:nvPr>
        </p:nvGraphicFramePr>
        <p:xfrm>
          <a:off x="5786394" y="1812418"/>
          <a:ext cx="2994025" cy="2795587"/>
        </p:xfrm>
        <a:graphic>
          <a:graphicData uri="http://schemas.openxmlformats.org/presentationml/2006/ole">
            <mc:AlternateContent xmlns:mc="http://schemas.openxmlformats.org/markup-compatibility/2006">
              <mc:Choice xmlns:v="urn:schemas-microsoft-com:vml" Requires="v">
                <p:oleObj spid="_x0000_s69685" name="Klip" r:id="rId4" imgW="3234240" imgH="2457360" progId="">
                  <p:embed/>
                </p:oleObj>
              </mc:Choice>
              <mc:Fallback>
                <p:oleObj name="Klip" r:id="rId4" imgW="3234240" imgH="245736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6394" y="1812418"/>
                        <a:ext cx="2994025" cy="2795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Line 43"/>
          <p:cNvSpPr>
            <a:spLocks noChangeShapeType="1"/>
          </p:cNvSpPr>
          <p:nvPr/>
        </p:nvSpPr>
        <p:spPr bwMode="auto">
          <a:xfrm flipH="1" flipV="1">
            <a:off x="6162631" y="2280730"/>
            <a:ext cx="0" cy="1860550"/>
          </a:xfrm>
          <a:prstGeom prst="line">
            <a:avLst/>
          </a:prstGeom>
          <a:noFill/>
          <a:ln w="2857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5" name="Rectangle 44"/>
          <p:cNvSpPr>
            <a:spLocks noChangeArrowheads="1"/>
          </p:cNvSpPr>
          <p:nvPr/>
        </p:nvSpPr>
        <p:spPr bwMode="auto">
          <a:xfrm>
            <a:off x="6808744" y="2568068"/>
            <a:ext cx="1423987" cy="1022350"/>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16" name="Text Box 46"/>
          <p:cNvSpPr txBox="1">
            <a:spLocks noChangeArrowheads="1"/>
          </p:cNvSpPr>
          <p:nvPr/>
        </p:nvSpPr>
        <p:spPr bwMode="auto">
          <a:xfrm>
            <a:off x="7389769" y="3593593"/>
            <a:ext cx="831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a:t>nézet</a:t>
            </a:r>
          </a:p>
        </p:txBody>
      </p:sp>
      <p:sp>
        <p:nvSpPr>
          <p:cNvPr id="17" name="AutoShape 47"/>
          <p:cNvSpPr>
            <a:spLocks noChangeArrowheads="1"/>
          </p:cNvSpPr>
          <p:nvPr/>
        </p:nvSpPr>
        <p:spPr bwMode="auto">
          <a:xfrm rot="19126453">
            <a:off x="7238232" y="2765442"/>
            <a:ext cx="509587" cy="590550"/>
          </a:xfrm>
          <a:prstGeom prst="flowChartMagneticTape">
            <a:avLst/>
          </a:prstGeom>
          <a:solidFill>
            <a:srgbClr val="A09C00"/>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18" name="Oval 48"/>
          <p:cNvSpPr>
            <a:spLocks noChangeArrowheads="1"/>
          </p:cNvSpPr>
          <p:nvPr/>
        </p:nvSpPr>
        <p:spPr bwMode="auto">
          <a:xfrm>
            <a:off x="7818131" y="3021183"/>
            <a:ext cx="104775" cy="131763"/>
          </a:xfrm>
          <a:prstGeom prst="ellipse">
            <a:avLst/>
          </a:prstGeom>
          <a:solidFill>
            <a:srgbClr val="ED13B4"/>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19" name="Rectangle 49"/>
          <p:cNvSpPr>
            <a:spLocks noChangeArrowheads="1"/>
          </p:cNvSpPr>
          <p:nvPr/>
        </p:nvSpPr>
        <p:spPr bwMode="auto">
          <a:xfrm>
            <a:off x="7315664" y="2507912"/>
            <a:ext cx="8258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dirty="0"/>
              <a:t>(</a:t>
            </a:r>
            <a:r>
              <a:rPr lang="hu-HU" altLang="hu-HU" i="1" dirty="0"/>
              <a:t>X</a:t>
            </a:r>
            <a:r>
              <a:rPr lang="en-US" altLang="hu-HU" dirty="0" smtClean="0"/>
              <a:t>,</a:t>
            </a:r>
            <a:r>
              <a:rPr lang="hu-HU" altLang="hu-HU" i="1" dirty="0" smtClean="0"/>
              <a:t>Y</a:t>
            </a:r>
            <a:r>
              <a:rPr lang="en-US" altLang="hu-HU" dirty="0"/>
              <a:t>)</a:t>
            </a:r>
            <a:endParaRPr lang="hu-HU" altLang="hu-HU" dirty="0"/>
          </a:p>
        </p:txBody>
      </p:sp>
      <p:sp>
        <p:nvSpPr>
          <p:cNvPr id="20" name="Rectangle 59"/>
          <p:cNvSpPr>
            <a:spLocks noChangeArrowheads="1"/>
          </p:cNvSpPr>
          <p:nvPr/>
        </p:nvSpPr>
        <p:spPr bwMode="auto">
          <a:xfrm>
            <a:off x="6203906" y="3420555"/>
            <a:ext cx="11721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200"/>
              <a:t>(</a:t>
            </a:r>
            <a:r>
              <a:rPr lang="hu-HU" altLang="hu-HU" sz="3200" i="1"/>
              <a:t>v</a:t>
            </a:r>
            <a:r>
              <a:rPr lang="hu-HU" altLang="hu-HU" sz="3200" baseline="-25000"/>
              <a:t>x</a:t>
            </a:r>
            <a:r>
              <a:rPr lang="hu-HU" altLang="hu-HU"/>
              <a:t>,</a:t>
            </a:r>
            <a:r>
              <a:rPr lang="hu-HU" altLang="hu-HU" sz="3200" i="1"/>
              <a:t>v</a:t>
            </a:r>
            <a:r>
              <a:rPr lang="hu-HU" altLang="hu-HU" sz="3200" baseline="-25000"/>
              <a:t>y</a:t>
            </a:r>
            <a:r>
              <a:rPr lang="hu-HU" altLang="hu-HU" sz="3200"/>
              <a:t>)</a:t>
            </a:r>
          </a:p>
        </p:txBody>
      </p:sp>
      <p:sp>
        <p:nvSpPr>
          <p:cNvPr id="21" name="Oval 60"/>
          <p:cNvSpPr>
            <a:spLocks noChangeArrowheads="1"/>
          </p:cNvSpPr>
          <p:nvPr/>
        </p:nvSpPr>
        <p:spPr bwMode="auto">
          <a:xfrm>
            <a:off x="6754769" y="3493580"/>
            <a:ext cx="117475" cy="144463"/>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22" name="Rectangle 61"/>
          <p:cNvSpPr>
            <a:spLocks noChangeArrowheads="1"/>
          </p:cNvSpPr>
          <p:nvPr/>
        </p:nvSpPr>
        <p:spPr bwMode="auto">
          <a:xfrm>
            <a:off x="7156930" y="1999219"/>
            <a:ext cx="5645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200" i="1" dirty="0" err="1"/>
              <a:t>v</a:t>
            </a:r>
            <a:r>
              <a:rPr lang="hu-HU" altLang="hu-HU" sz="3200" baseline="-25000" dirty="0" err="1"/>
              <a:t>w</a:t>
            </a:r>
            <a:endParaRPr lang="hu-HU" altLang="hu-HU" sz="3200" baseline="-25000" dirty="0"/>
          </a:p>
        </p:txBody>
      </p:sp>
      <p:sp>
        <p:nvSpPr>
          <p:cNvPr id="23" name="Rectangle 62"/>
          <p:cNvSpPr>
            <a:spLocks noChangeArrowheads="1"/>
          </p:cNvSpPr>
          <p:nvPr/>
        </p:nvSpPr>
        <p:spPr bwMode="auto">
          <a:xfrm>
            <a:off x="6341034" y="2758398"/>
            <a:ext cx="6062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200" i="1"/>
              <a:t>v</a:t>
            </a:r>
            <a:r>
              <a:rPr lang="hu-HU" altLang="hu-HU" sz="3200" baseline="-25000"/>
              <a:t>h</a:t>
            </a:r>
            <a:r>
              <a:rPr lang="hu-HU" altLang="hu-HU" sz="3200"/>
              <a:t> </a:t>
            </a:r>
          </a:p>
        </p:txBody>
      </p:sp>
      <p:sp>
        <p:nvSpPr>
          <p:cNvPr id="24" name="Text Box 45"/>
          <p:cNvSpPr txBox="1">
            <a:spLocks noChangeArrowheads="1"/>
          </p:cNvSpPr>
          <p:nvPr/>
        </p:nvSpPr>
        <p:spPr bwMode="auto">
          <a:xfrm>
            <a:off x="6834144" y="1752093"/>
            <a:ext cx="13985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a:t>Képernyő</a:t>
            </a:r>
          </a:p>
        </p:txBody>
      </p:sp>
      <p:sp>
        <p:nvSpPr>
          <p:cNvPr id="25" name="Jobbra nyíl 24"/>
          <p:cNvSpPr/>
          <p:nvPr/>
        </p:nvSpPr>
        <p:spPr>
          <a:xfrm>
            <a:off x="2749602" y="2332305"/>
            <a:ext cx="3012154" cy="181453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 name="Text Box 50"/>
          <p:cNvSpPr txBox="1">
            <a:spLocks noChangeArrowheads="1"/>
          </p:cNvSpPr>
          <p:nvPr/>
        </p:nvSpPr>
        <p:spPr bwMode="auto">
          <a:xfrm>
            <a:off x="2802194" y="2828418"/>
            <a:ext cx="2540000" cy="83026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i="1" dirty="0"/>
              <a:t>X </a:t>
            </a:r>
            <a:r>
              <a:rPr lang="hu-HU" altLang="hu-HU" dirty="0"/>
              <a:t>= </a:t>
            </a:r>
            <a:r>
              <a:rPr lang="hu-HU" altLang="hu-HU" i="1" dirty="0" err="1" smtClean="0"/>
              <a:t>v</a:t>
            </a:r>
            <a:r>
              <a:rPr lang="hu-HU" altLang="hu-HU" baseline="-25000" dirty="0" err="1" smtClean="0"/>
              <a:t>w</a:t>
            </a:r>
            <a:r>
              <a:rPr lang="hu-HU" altLang="hu-HU" dirty="0" smtClean="0"/>
              <a:t>(</a:t>
            </a:r>
            <a:r>
              <a:rPr lang="hu-HU" altLang="hu-HU" i="1" dirty="0" err="1" smtClean="0"/>
              <a:t>x</a:t>
            </a:r>
            <a:r>
              <a:rPr lang="hu-HU" altLang="hu-HU" i="1" baseline="-25000" dirty="0" err="1" smtClean="0"/>
              <a:t>c</a:t>
            </a:r>
            <a:r>
              <a:rPr lang="hu-HU" altLang="hu-HU" i="1" baseline="-25000" dirty="0" smtClean="0"/>
              <a:t> </a:t>
            </a:r>
            <a:r>
              <a:rPr lang="en-US" altLang="hu-HU" i="1" dirty="0" smtClean="0"/>
              <a:t>+</a:t>
            </a:r>
            <a:r>
              <a:rPr lang="en-US" altLang="hu-HU" dirty="0"/>
              <a:t>1</a:t>
            </a:r>
            <a:r>
              <a:rPr lang="hu-HU" altLang="hu-HU" dirty="0"/>
              <a:t>)/</a:t>
            </a:r>
            <a:r>
              <a:rPr lang="en-US" altLang="hu-HU" dirty="0"/>
              <a:t>2+</a:t>
            </a:r>
            <a:r>
              <a:rPr lang="en-US" altLang="hu-HU" i="1" dirty="0"/>
              <a:t>v</a:t>
            </a:r>
            <a:r>
              <a:rPr lang="en-US" altLang="hu-HU" baseline="-25000" dirty="0"/>
              <a:t>x</a:t>
            </a:r>
            <a:r>
              <a:rPr lang="hu-HU" altLang="hu-HU" i="1" dirty="0"/>
              <a:t> </a:t>
            </a:r>
            <a:r>
              <a:rPr lang="en-US" altLang="hu-HU" i="1" dirty="0"/>
              <a:t>Y </a:t>
            </a:r>
            <a:r>
              <a:rPr lang="hu-HU" altLang="hu-HU" dirty="0"/>
              <a:t>= </a:t>
            </a:r>
            <a:r>
              <a:rPr lang="hu-HU" altLang="hu-HU" i="1" dirty="0" err="1" smtClean="0"/>
              <a:t>v</a:t>
            </a:r>
            <a:r>
              <a:rPr lang="hu-HU" altLang="hu-HU" baseline="-25000" dirty="0" err="1" smtClean="0"/>
              <a:t>h</a:t>
            </a:r>
            <a:r>
              <a:rPr lang="hu-HU" altLang="hu-HU" dirty="0" smtClean="0"/>
              <a:t>(</a:t>
            </a:r>
            <a:r>
              <a:rPr lang="en-US" altLang="hu-HU" i="1" dirty="0" smtClean="0"/>
              <a:t>y</a:t>
            </a:r>
            <a:r>
              <a:rPr lang="hu-HU" altLang="hu-HU" i="1" baseline="-25000" dirty="0" smtClean="0"/>
              <a:t>c </a:t>
            </a:r>
            <a:r>
              <a:rPr lang="en-US" altLang="hu-HU" i="1" dirty="0" smtClean="0"/>
              <a:t>+</a:t>
            </a:r>
            <a:r>
              <a:rPr lang="en-US" altLang="hu-HU" dirty="0"/>
              <a:t>1</a:t>
            </a:r>
            <a:r>
              <a:rPr lang="hu-HU" altLang="hu-HU" dirty="0"/>
              <a:t>)/</a:t>
            </a:r>
            <a:r>
              <a:rPr lang="en-US" altLang="hu-HU" dirty="0"/>
              <a:t>2+</a:t>
            </a:r>
            <a:r>
              <a:rPr lang="en-US" altLang="hu-HU" i="1" dirty="0"/>
              <a:t>v</a:t>
            </a:r>
            <a:r>
              <a:rPr lang="en-US" altLang="hu-HU" baseline="-25000" dirty="0"/>
              <a:t>y</a:t>
            </a:r>
            <a:endParaRPr lang="hu-HU" altLang="hu-HU" baseline="-25000" dirty="0"/>
          </a:p>
        </p:txBody>
      </p:sp>
      <p:sp>
        <p:nvSpPr>
          <p:cNvPr id="27" name="Rectangle 2"/>
          <p:cNvSpPr>
            <a:spLocks noChangeArrowheads="1"/>
          </p:cNvSpPr>
          <p:nvPr/>
        </p:nvSpPr>
        <p:spPr bwMode="auto">
          <a:xfrm>
            <a:off x="1790090" y="5377367"/>
            <a:ext cx="59673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800" b="1" noProof="1">
                <a:latin typeface="Courier New" pitchFamily="49" charset="0"/>
              </a:rPr>
              <a:t>glViewport(vx, vy, vw, vh);</a:t>
            </a:r>
            <a:r>
              <a:rPr lang="en-GB" altLang="hu-HU" sz="2800" b="1" dirty="0">
                <a:latin typeface="Courier New" pitchFamily="49" charset="0"/>
              </a:rPr>
              <a:t> </a:t>
            </a:r>
            <a:endParaRPr lang="hu-HU" altLang="hu-HU" sz="2800" b="1" dirty="0"/>
          </a:p>
        </p:txBody>
      </p:sp>
      <p:sp>
        <p:nvSpPr>
          <p:cNvPr id="28" name="Line 5"/>
          <p:cNvSpPr>
            <a:spLocks noChangeShapeType="1"/>
          </p:cNvSpPr>
          <p:nvPr/>
        </p:nvSpPr>
        <p:spPr bwMode="auto">
          <a:xfrm flipV="1">
            <a:off x="6168038" y="2609342"/>
            <a:ext cx="0" cy="16129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29" name="Line 6"/>
          <p:cNvSpPr>
            <a:spLocks noChangeShapeType="1"/>
          </p:cNvSpPr>
          <p:nvPr/>
        </p:nvSpPr>
        <p:spPr bwMode="auto">
          <a:xfrm>
            <a:off x="6174388" y="4215892"/>
            <a:ext cx="15113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0" name="Téglalap 29"/>
          <p:cNvSpPr/>
          <p:nvPr/>
        </p:nvSpPr>
        <p:spPr>
          <a:xfrm>
            <a:off x="6102380" y="4215892"/>
            <a:ext cx="1877437" cy="461665"/>
          </a:xfrm>
          <a:prstGeom prst="rect">
            <a:avLst/>
          </a:prstGeom>
        </p:spPr>
        <p:txBody>
          <a:bodyPr wrap="none">
            <a:spAutoFit/>
          </a:bodyPr>
          <a:lstStyle/>
          <a:p>
            <a:r>
              <a:rPr lang="hu-HU" altLang="hu-HU" dirty="0" smtClean="0"/>
              <a:t>Egység</a:t>
            </a:r>
            <a:r>
              <a:rPr lang="en-US" altLang="hu-HU" dirty="0" smtClean="0"/>
              <a:t>=pixel</a:t>
            </a:r>
            <a:endParaRPr lang="hu-HU" dirty="0"/>
          </a:p>
        </p:txBody>
      </p:sp>
      <p:sp>
        <p:nvSpPr>
          <p:cNvPr id="31" name="Oval 31"/>
          <p:cNvSpPr>
            <a:spLocks noChangeArrowheads="1"/>
          </p:cNvSpPr>
          <p:nvPr/>
        </p:nvSpPr>
        <p:spPr bwMode="auto">
          <a:xfrm>
            <a:off x="6318975" y="4072571"/>
            <a:ext cx="71437" cy="287337"/>
          </a:xfrm>
          <a:prstGeom prst="ellipse">
            <a:avLst/>
          </a:prstGeom>
          <a:solidFill>
            <a:schemeClr val="accent2"/>
          </a:solidFill>
          <a:ln w="12700">
            <a:solidFill>
              <a:schemeClr val="tx1"/>
            </a:solidFill>
            <a:round/>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p>
        </p:txBody>
      </p:sp>
    </p:spTree>
    <p:extLst>
      <p:ext uri="{BB962C8B-B14F-4D97-AF65-F5344CB8AC3E}">
        <p14:creationId xmlns:p14="http://schemas.microsoft.com/office/powerpoint/2010/main" val="16756561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solidFill>
                  <a:srgbClr val="FF0000"/>
                </a:solidFill>
              </a:rPr>
              <a:t>Raszterizáció</a:t>
            </a:r>
            <a:r>
              <a:rPr lang="hu-HU" dirty="0" smtClean="0">
                <a:solidFill>
                  <a:srgbClr val="FF0000"/>
                </a:solidFill>
              </a:rPr>
              <a:t> (GPU)</a:t>
            </a:r>
            <a:endParaRPr lang="en-US" dirty="0">
              <a:solidFill>
                <a:srgbClr val="FF0000"/>
              </a:solidFill>
            </a:endParaRPr>
          </a:p>
        </p:txBody>
      </p:sp>
      <p:sp>
        <p:nvSpPr>
          <p:cNvPr id="18" name="Oval 4"/>
          <p:cNvSpPr>
            <a:spLocks noChangeArrowheads="1"/>
          </p:cNvSpPr>
          <p:nvPr/>
        </p:nvSpPr>
        <p:spPr bwMode="auto">
          <a:xfrm>
            <a:off x="1295400" y="2743200"/>
            <a:ext cx="2057400" cy="1219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hu-HU" dirty="0" smtClean="0">
                <a:latin typeface="+mn-lt"/>
              </a:rPr>
              <a:t>MVP</a:t>
            </a:r>
          </a:p>
          <a:p>
            <a:pPr algn="ctr"/>
            <a:r>
              <a:rPr lang="hu-HU" altLang="hu-HU" dirty="0" smtClean="0">
                <a:latin typeface="+mn-lt"/>
              </a:rPr>
              <a:t>transzformáció</a:t>
            </a:r>
            <a:endParaRPr lang="hu-HU" altLang="hu-HU" dirty="0">
              <a:latin typeface="+mn-lt"/>
            </a:endParaRPr>
          </a:p>
        </p:txBody>
      </p:sp>
      <p:sp>
        <p:nvSpPr>
          <p:cNvPr id="19" name="Oval 5"/>
          <p:cNvSpPr>
            <a:spLocks noChangeArrowheads="1"/>
          </p:cNvSpPr>
          <p:nvPr/>
        </p:nvSpPr>
        <p:spPr bwMode="auto">
          <a:xfrm>
            <a:off x="3733800" y="2743200"/>
            <a:ext cx="1431424" cy="1219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hu-HU" dirty="0" smtClean="0">
                <a:latin typeface="+mn-lt"/>
              </a:rPr>
              <a:t>vágás</a:t>
            </a:r>
            <a:endParaRPr lang="hu-HU" altLang="hu-HU" dirty="0">
              <a:latin typeface="+mn-lt"/>
            </a:endParaRPr>
          </a:p>
        </p:txBody>
      </p:sp>
      <p:sp>
        <p:nvSpPr>
          <p:cNvPr id="20" name="Oval 7"/>
          <p:cNvSpPr>
            <a:spLocks noChangeArrowheads="1"/>
          </p:cNvSpPr>
          <p:nvPr/>
        </p:nvSpPr>
        <p:spPr bwMode="auto">
          <a:xfrm>
            <a:off x="3581400" y="4903772"/>
            <a:ext cx="1905000" cy="914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hu-HU" dirty="0" err="1" smtClean="0">
                <a:latin typeface="+mn-lt"/>
              </a:rPr>
              <a:t>ras</a:t>
            </a:r>
            <a:r>
              <a:rPr lang="hu-HU" altLang="hu-HU" dirty="0" err="1" smtClean="0">
                <a:latin typeface="+mn-lt"/>
              </a:rPr>
              <a:t>zterizáció</a:t>
            </a:r>
            <a:endParaRPr lang="hu-HU" altLang="hu-HU" dirty="0">
              <a:latin typeface="+mn-lt"/>
            </a:endParaRPr>
          </a:p>
        </p:txBody>
      </p:sp>
      <p:sp>
        <p:nvSpPr>
          <p:cNvPr id="21" name="Oval 9"/>
          <p:cNvSpPr>
            <a:spLocks noChangeArrowheads="1"/>
          </p:cNvSpPr>
          <p:nvPr/>
        </p:nvSpPr>
        <p:spPr bwMode="auto">
          <a:xfrm>
            <a:off x="5867400" y="4903772"/>
            <a:ext cx="2057400" cy="914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hu-HU" dirty="0">
                <a:latin typeface="+mn-lt"/>
              </a:rPr>
              <a:t>Pixel </a:t>
            </a:r>
            <a:r>
              <a:rPr lang="en-US" altLang="hu-HU" dirty="0" smtClean="0">
                <a:latin typeface="+mn-lt"/>
              </a:rPr>
              <a:t>ops</a:t>
            </a:r>
            <a:endParaRPr lang="hu-HU" altLang="hu-HU" dirty="0">
              <a:latin typeface="+mn-lt"/>
            </a:endParaRPr>
          </a:p>
        </p:txBody>
      </p:sp>
      <p:sp>
        <p:nvSpPr>
          <p:cNvPr id="22" name="Rectangle 10"/>
          <p:cNvSpPr>
            <a:spLocks noChangeArrowheads="1"/>
          </p:cNvSpPr>
          <p:nvPr/>
        </p:nvSpPr>
        <p:spPr bwMode="auto">
          <a:xfrm>
            <a:off x="7323408" y="5941093"/>
            <a:ext cx="1752600" cy="69300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hu-HU" dirty="0" smtClean="0">
                <a:latin typeface="+mn-lt"/>
              </a:rPr>
              <a:t>Frame buffer</a:t>
            </a:r>
            <a:endParaRPr lang="hu-HU" altLang="hu-HU" dirty="0">
              <a:latin typeface="+mn-lt"/>
            </a:endParaRPr>
          </a:p>
        </p:txBody>
      </p:sp>
      <p:sp>
        <p:nvSpPr>
          <p:cNvPr id="23" name="Rectangle 11"/>
          <p:cNvSpPr>
            <a:spLocks noChangeArrowheads="1"/>
          </p:cNvSpPr>
          <p:nvPr/>
        </p:nvSpPr>
        <p:spPr bwMode="auto">
          <a:xfrm>
            <a:off x="304800" y="1600200"/>
            <a:ext cx="1752600" cy="914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hu-HU" dirty="0" smtClean="0">
                <a:latin typeface="+mn-lt"/>
              </a:rPr>
              <a:t>modell</a:t>
            </a:r>
            <a:endParaRPr lang="hu-HU" altLang="hu-HU" dirty="0">
              <a:latin typeface="+mn-lt"/>
            </a:endParaRPr>
          </a:p>
        </p:txBody>
      </p:sp>
      <p:sp>
        <p:nvSpPr>
          <p:cNvPr id="24" name="Line 12"/>
          <p:cNvSpPr>
            <a:spLocks noChangeShapeType="1"/>
          </p:cNvSpPr>
          <p:nvPr/>
        </p:nvSpPr>
        <p:spPr bwMode="auto">
          <a:xfrm>
            <a:off x="1066800" y="2514600"/>
            <a:ext cx="609600" cy="381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25" name="Line 13"/>
          <p:cNvSpPr>
            <a:spLocks noChangeShapeType="1"/>
          </p:cNvSpPr>
          <p:nvPr/>
        </p:nvSpPr>
        <p:spPr bwMode="auto">
          <a:xfrm>
            <a:off x="3352800" y="3352800"/>
            <a:ext cx="3810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26" name="Line 14"/>
          <p:cNvSpPr>
            <a:spLocks noChangeShapeType="1"/>
          </p:cNvSpPr>
          <p:nvPr/>
        </p:nvSpPr>
        <p:spPr bwMode="auto">
          <a:xfrm flipH="1">
            <a:off x="4895556" y="3826412"/>
            <a:ext cx="971844" cy="107736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27" name="Line 15"/>
          <p:cNvSpPr>
            <a:spLocks noChangeShapeType="1"/>
          </p:cNvSpPr>
          <p:nvPr/>
        </p:nvSpPr>
        <p:spPr bwMode="auto">
          <a:xfrm>
            <a:off x="5486400" y="5360972"/>
            <a:ext cx="3810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solidFill>
                <a:srgbClr val="FF0000"/>
              </a:solidFill>
              <a:latin typeface="+mn-lt"/>
            </a:endParaRPr>
          </a:p>
        </p:txBody>
      </p:sp>
      <p:sp>
        <p:nvSpPr>
          <p:cNvPr id="28" name="Line 16"/>
          <p:cNvSpPr>
            <a:spLocks noChangeShapeType="1"/>
          </p:cNvSpPr>
          <p:nvPr/>
        </p:nvSpPr>
        <p:spPr bwMode="auto">
          <a:xfrm>
            <a:off x="7852882" y="5483893"/>
            <a:ext cx="495300" cy="4572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29" name="Line 17"/>
          <p:cNvSpPr>
            <a:spLocks noChangeShapeType="1"/>
          </p:cNvSpPr>
          <p:nvPr/>
        </p:nvSpPr>
        <p:spPr bwMode="auto">
          <a:xfrm flipV="1">
            <a:off x="0" y="4441073"/>
            <a:ext cx="9144000" cy="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30" name="Text Box 19"/>
          <p:cNvSpPr txBox="1">
            <a:spLocks noChangeArrowheads="1"/>
          </p:cNvSpPr>
          <p:nvPr/>
        </p:nvSpPr>
        <p:spPr bwMode="auto">
          <a:xfrm>
            <a:off x="4337945" y="5825929"/>
            <a:ext cx="2720489" cy="83099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hu-HU" dirty="0" smtClean="0">
                <a:solidFill>
                  <a:srgbClr val="FF0000"/>
                </a:solidFill>
                <a:latin typeface="+mn-lt"/>
              </a:rPr>
              <a:t>Sok </a:t>
            </a:r>
            <a:r>
              <a:rPr lang="en-US" altLang="hu-HU" dirty="0" smtClean="0">
                <a:solidFill>
                  <a:srgbClr val="FF0000"/>
                </a:solidFill>
                <a:latin typeface="+mn-lt"/>
              </a:rPr>
              <a:t>(!) p</a:t>
            </a:r>
            <a:r>
              <a:rPr lang="hu-HU" altLang="hu-HU" dirty="0" err="1" smtClean="0">
                <a:solidFill>
                  <a:srgbClr val="FF0000"/>
                </a:solidFill>
                <a:latin typeface="+mn-lt"/>
              </a:rPr>
              <a:t>ixel</a:t>
            </a:r>
            <a:r>
              <a:rPr lang="en-US" altLang="hu-HU" dirty="0" smtClean="0">
                <a:solidFill>
                  <a:srgbClr val="FF0000"/>
                </a:solidFill>
                <a:latin typeface="+mn-lt"/>
              </a:rPr>
              <a:t>/</a:t>
            </a:r>
            <a:r>
              <a:rPr lang="en-US" altLang="hu-HU" dirty="0" err="1" smtClean="0">
                <a:solidFill>
                  <a:srgbClr val="FF0000"/>
                </a:solidFill>
                <a:latin typeface="+mn-lt"/>
              </a:rPr>
              <a:t>primit</a:t>
            </a:r>
            <a:r>
              <a:rPr lang="hu-HU" altLang="hu-HU" dirty="0" smtClean="0">
                <a:solidFill>
                  <a:srgbClr val="FF0000"/>
                </a:solidFill>
                <a:latin typeface="+mn-lt"/>
              </a:rPr>
              <a:t>ív</a:t>
            </a:r>
            <a:endParaRPr lang="en-US" altLang="hu-HU" dirty="0" smtClean="0">
              <a:solidFill>
                <a:srgbClr val="FF0000"/>
              </a:solidFill>
              <a:latin typeface="+mn-lt"/>
            </a:endParaRPr>
          </a:p>
          <a:p>
            <a:pPr algn="ctr"/>
            <a:r>
              <a:rPr lang="en-US" altLang="hu-HU" dirty="0" smtClean="0">
                <a:solidFill>
                  <a:srgbClr val="FF0000"/>
                </a:solidFill>
                <a:latin typeface="+mn-lt"/>
              </a:rPr>
              <a:t> </a:t>
            </a:r>
            <a:r>
              <a:rPr lang="en-US" altLang="hu-HU" dirty="0" err="1" smtClean="0">
                <a:solidFill>
                  <a:srgbClr val="FF0000"/>
                </a:solidFill>
                <a:latin typeface="+mn-lt"/>
              </a:rPr>
              <a:t>nanosec</a:t>
            </a:r>
            <a:r>
              <a:rPr lang="en-US" altLang="hu-HU" dirty="0" smtClean="0">
                <a:solidFill>
                  <a:srgbClr val="FF0000"/>
                </a:solidFill>
                <a:latin typeface="+mn-lt"/>
              </a:rPr>
              <a:t>/pixel</a:t>
            </a:r>
            <a:endParaRPr lang="hu-HU" altLang="hu-HU" dirty="0">
              <a:solidFill>
                <a:srgbClr val="FF0000"/>
              </a:solidFill>
              <a:latin typeface="+mn-lt"/>
            </a:endParaRPr>
          </a:p>
        </p:txBody>
      </p:sp>
      <p:sp>
        <p:nvSpPr>
          <p:cNvPr id="31" name="Text Box 18"/>
          <p:cNvSpPr txBox="1">
            <a:spLocks noChangeArrowheads="1"/>
          </p:cNvSpPr>
          <p:nvPr/>
        </p:nvSpPr>
        <p:spPr bwMode="auto">
          <a:xfrm>
            <a:off x="2476858" y="2052934"/>
            <a:ext cx="25458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smtClean="0">
                <a:latin typeface="+mn-lt"/>
              </a:rPr>
              <a:t>2-3 csúcs / primitív</a:t>
            </a:r>
            <a:endParaRPr lang="hu-HU" altLang="hu-HU" dirty="0">
              <a:latin typeface="+mn-lt"/>
            </a:endParaRPr>
          </a:p>
        </p:txBody>
      </p:sp>
      <p:sp>
        <p:nvSpPr>
          <p:cNvPr id="32" name="Oval 4"/>
          <p:cNvSpPr>
            <a:spLocks noChangeArrowheads="1"/>
          </p:cNvSpPr>
          <p:nvPr/>
        </p:nvSpPr>
        <p:spPr bwMode="auto">
          <a:xfrm>
            <a:off x="5529278" y="2733236"/>
            <a:ext cx="2057400" cy="1219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hu-HU" dirty="0" smtClean="0">
                <a:latin typeface="+mn-lt"/>
              </a:rPr>
              <a:t>viewport</a:t>
            </a:r>
          </a:p>
          <a:p>
            <a:pPr algn="ctr"/>
            <a:r>
              <a:rPr lang="hu-HU" altLang="hu-HU" dirty="0" smtClean="0">
                <a:latin typeface="+mn-lt"/>
              </a:rPr>
              <a:t>transzformáció</a:t>
            </a:r>
            <a:endParaRPr lang="hu-HU" altLang="hu-HU" dirty="0">
              <a:latin typeface="+mn-lt"/>
            </a:endParaRPr>
          </a:p>
        </p:txBody>
      </p:sp>
      <p:sp>
        <p:nvSpPr>
          <p:cNvPr id="33" name="Line 13"/>
          <p:cNvSpPr>
            <a:spLocks noChangeShapeType="1"/>
          </p:cNvSpPr>
          <p:nvPr/>
        </p:nvSpPr>
        <p:spPr bwMode="auto">
          <a:xfrm>
            <a:off x="5165224" y="3378588"/>
            <a:ext cx="3810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34" name="Téglalap 33"/>
          <p:cNvSpPr/>
          <p:nvPr/>
        </p:nvSpPr>
        <p:spPr>
          <a:xfrm>
            <a:off x="1217867" y="3952436"/>
            <a:ext cx="1943161" cy="461665"/>
          </a:xfrm>
          <a:prstGeom prst="rect">
            <a:avLst/>
          </a:prstGeom>
        </p:spPr>
        <p:txBody>
          <a:bodyPr wrap="none">
            <a:spAutoFit/>
          </a:bodyPr>
          <a:lstStyle/>
          <a:p>
            <a:r>
              <a:rPr lang="en-US" altLang="hu-HU" dirty="0">
                <a:latin typeface="+mn-lt"/>
              </a:rPr>
              <a:t>4 </a:t>
            </a:r>
            <a:r>
              <a:rPr lang="en-US" altLang="hu-HU" dirty="0" err="1" smtClean="0">
                <a:latin typeface="+mn-lt"/>
              </a:rPr>
              <a:t>mul</a:t>
            </a:r>
            <a:r>
              <a:rPr lang="en-US" altLang="hu-HU" dirty="0" smtClean="0">
                <a:latin typeface="+mn-lt"/>
              </a:rPr>
              <a:t> </a:t>
            </a:r>
            <a:r>
              <a:rPr lang="hu-HU" altLang="hu-HU" dirty="0">
                <a:latin typeface="+mn-lt"/>
              </a:rPr>
              <a:t>+ 4 </a:t>
            </a:r>
            <a:r>
              <a:rPr lang="en-US" altLang="hu-HU" dirty="0" smtClean="0">
                <a:latin typeface="+mn-lt"/>
              </a:rPr>
              <a:t>add</a:t>
            </a:r>
            <a:r>
              <a:rPr lang="hu-HU" altLang="hu-HU" dirty="0" smtClean="0">
                <a:latin typeface="+mn-lt"/>
              </a:rPr>
              <a:t> </a:t>
            </a:r>
            <a:endParaRPr lang="en-US" dirty="0">
              <a:latin typeface="+mn-lt"/>
            </a:endParaRPr>
          </a:p>
        </p:txBody>
      </p:sp>
      <p:sp>
        <p:nvSpPr>
          <p:cNvPr id="35" name="Téglalap 34"/>
          <p:cNvSpPr/>
          <p:nvPr/>
        </p:nvSpPr>
        <p:spPr>
          <a:xfrm>
            <a:off x="3243865" y="3939289"/>
            <a:ext cx="2272417" cy="461665"/>
          </a:xfrm>
          <a:prstGeom prst="rect">
            <a:avLst/>
          </a:prstGeom>
        </p:spPr>
        <p:txBody>
          <a:bodyPr wrap="none">
            <a:spAutoFit/>
          </a:bodyPr>
          <a:lstStyle/>
          <a:p>
            <a:r>
              <a:rPr lang="en-US" altLang="hu-HU" dirty="0" smtClean="0">
                <a:latin typeface="+mn-lt"/>
              </a:rPr>
              <a:t>4 comp</a:t>
            </a:r>
            <a:r>
              <a:rPr lang="hu-HU" altLang="hu-HU" dirty="0" smtClean="0">
                <a:latin typeface="+mn-lt"/>
              </a:rPr>
              <a:t>, ill. 1 OR</a:t>
            </a:r>
            <a:r>
              <a:rPr lang="en-US" altLang="hu-HU" dirty="0" smtClean="0">
                <a:latin typeface="+mn-lt"/>
              </a:rPr>
              <a:t> </a:t>
            </a:r>
            <a:endParaRPr lang="en-US" dirty="0">
              <a:latin typeface="+mn-lt"/>
            </a:endParaRPr>
          </a:p>
        </p:txBody>
      </p:sp>
      <p:sp>
        <p:nvSpPr>
          <p:cNvPr id="36" name="Téglalap 35"/>
          <p:cNvSpPr/>
          <p:nvPr/>
        </p:nvSpPr>
        <p:spPr>
          <a:xfrm>
            <a:off x="5669271" y="3924300"/>
            <a:ext cx="1943161" cy="461665"/>
          </a:xfrm>
          <a:prstGeom prst="rect">
            <a:avLst/>
          </a:prstGeom>
        </p:spPr>
        <p:txBody>
          <a:bodyPr wrap="none">
            <a:spAutoFit/>
          </a:bodyPr>
          <a:lstStyle/>
          <a:p>
            <a:r>
              <a:rPr lang="en-US" dirty="0" smtClean="0">
                <a:latin typeface="+mn-lt"/>
              </a:rPr>
              <a:t>2 </a:t>
            </a:r>
            <a:r>
              <a:rPr lang="en-US" dirty="0" err="1" smtClean="0">
                <a:latin typeface="+mn-lt"/>
              </a:rPr>
              <a:t>mul</a:t>
            </a:r>
            <a:r>
              <a:rPr lang="en-US" dirty="0" smtClean="0">
                <a:latin typeface="+mn-lt"/>
              </a:rPr>
              <a:t> </a:t>
            </a:r>
            <a:r>
              <a:rPr lang="en-US" dirty="0">
                <a:latin typeface="+mn-lt"/>
              </a:rPr>
              <a:t>+ </a:t>
            </a:r>
            <a:r>
              <a:rPr lang="en-US" dirty="0" smtClean="0">
                <a:latin typeface="+mn-lt"/>
              </a:rPr>
              <a:t>2 add </a:t>
            </a:r>
            <a:endParaRPr lang="en-US" dirty="0">
              <a:latin typeface="+mn-lt"/>
            </a:endParaRPr>
          </a:p>
        </p:txBody>
      </p:sp>
      <p:sp>
        <p:nvSpPr>
          <p:cNvPr id="37" name="Szövegdoboz 36"/>
          <p:cNvSpPr txBox="1"/>
          <p:nvPr/>
        </p:nvSpPr>
        <p:spPr>
          <a:xfrm>
            <a:off x="6896100" y="1588700"/>
            <a:ext cx="2133918" cy="646331"/>
          </a:xfrm>
          <a:prstGeom prst="rect">
            <a:avLst/>
          </a:prstGeom>
          <a:noFill/>
        </p:spPr>
        <p:txBody>
          <a:bodyPr wrap="none" rtlCol="0">
            <a:spAutoFit/>
          </a:bodyPr>
          <a:lstStyle/>
          <a:p>
            <a:r>
              <a:rPr lang="en-US" sz="3600" dirty="0" err="1" smtClean="0"/>
              <a:t>Primit</a:t>
            </a:r>
            <a:r>
              <a:rPr lang="hu-HU" sz="3600" dirty="0" smtClean="0"/>
              <a:t>ívek</a:t>
            </a:r>
            <a:endParaRPr lang="en-US" sz="3600" dirty="0"/>
          </a:p>
        </p:txBody>
      </p:sp>
      <p:sp>
        <p:nvSpPr>
          <p:cNvPr id="38" name="Szövegdoboz 37"/>
          <p:cNvSpPr txBox="1"/>
          <p:nvPr/>
        </p:nvSpPr>
        <p:spPr>
          <a:xfrm>
            <a:off x="394237" y="5849988"/>
            <a:ext cx="1569660" cy="646331"/>
          </a:xfrm>
          <a:prstGeom prst="rect">
            <a:avLst/>
          </a:prstGeom>
          <a:noFill/>
        </p:spPr>
        <p:txBody>
          <a:bodyPr wrap="none" rtlCol="0">
            <a:spAutoFit/>
          </a:bodyPr>
          <a:lstStyle/>
          <a:p>
            <a:r>
              <a:rPr lang="en-US" sz="3600" dirty="0" smtClean="0"/>
              <a:t>Pixel</a:t>
            </a:r>
            <a:r>
              <a:rPr lang="hu-HU" sz="3600" dirty="0" err="1" smtClean="0"/>
              <a:t>ek</a:t>
            </a:r>
            <a:endParaRPr lang="en-US" sz="3600"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a:defRPr/>
            </a:pPr>
            <a:r>
              <a:rPr lang="hu-HU" dirty="0" smtClean="0">
                <a:solidFill>
                  <a:srgbClr val="FF0000"/>
                </a:solidFill>
              </a:rPr>
              <a:t>Szakasz rajzolás</a:t>
            </a:r>
          </a:p>
        </p:txBody>
      </p:sp>
      <p:sp>
        <p:nvSpPr>
          <p:cNvPr id="30723" name="Rectangle 3"/>
          <p:cNvSpPr>
            <a:spLocks noChangeArrowheads="1"/>
          </p:cNvSpPr>
          <p:nvPr/>
        </p:nvSpPr>
        <p:spPr bwMode="auto">
          <a:xfrm>
            <a:off x="1219200" y="2362200"/>
            <a:ext cx="304800" cy="3048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0724" name="Rectangle 4"/>
          <p:cNvSpPr>
            <a:spLocks noChangeArrowheads="1"/>
          </p:cNvSpPr>
          <p:nvPr/>
        </p:nvSpPr>
        <p:spPr bwMode="auto">
          <a:xfrm>
            <a:off x="1828800" y="2362200"/>
            <a:ext cx="304800" cy="3048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0725" name="Rectangle 5"/>
          <p:cNvSpPr>
            <a:spLocks noChangeArrowheads="1"/>
          </p:cNvSpPr>
          <p:nvPr/>
        </p:nvSpPr>
        <p:spPr bwMode="auto">
          <a:xfrm>
            <a:off x="2438400" y="2362200"/>
            <a:ext cx="304800" cy="3048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0726" name="Rectangle 6"/>
          <p:cNvSpPr>
            <a:spLocks noChangeArrowheads="1"/>
          </p:cNvSpPr>
          <p:nvPr/>
        </p:nvSpPr>
        <p:spPr bwMode="auto">
          <a:xfrm>
            <a:off x="3048000" y="2362200"/>
            <a:ext cx="304800" cy="3048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0727" name="Rectangle 7"/>
          <p:cNvSpPr>
            <a:spLocks noChangeArrowheads="1"/>
          </p:cNvSpPr>
          <p:nvPr/>
        </p:nvSpPr>
        <p:spPr bwMode="auto">
          <a:xfrm>
            <a:off x="3657600" y="2362200"/>
            <a:ext cx="304800" cy="3048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0728" name="Rectangle 8"/>
          <p:cNvSpPr>
            <a:spLocks noChangeArrowheads="1"/>
          </p:cNvSpPr>
          <p:nvPr/>
        </p:nvSpPr>
        <p:spPr bwMode="auto">
          <a:xfrm>
            <a:off x="1219200" y="5029200"/>
            <a:ext cx="27432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0729" name="Rectangle 9"/>
          <p:cNvSpPr>
            <a:spLocks noChangeArrowheads="1"/>
          </p:cNvSpPr>
          <p:nvPr/>
        </p:nvSpPr>
        <p:spPr bwMode="auto">
          <a:xfrm>
            <a:off x="1219200" y="4267200"/>
            <a:ext cx="27432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0730" name="Rectangle 10"/>
          <p:cNvSpPr>
            <a:spLocks noChangeArrowheads="1"/>
          </p:cNvSpPr>
          <p:nvPr/>
        </p:nvSpPr>
        <p:spPr bwMode="auto">
          <a:xfrm>
            <a:off x="1219200" y="3505200"/>
            <a:ext cx="27432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0731" name="Rectangle 11"/>
          <p:cNvSpPr>
            <a:spLocks noChangeArrowheads="1"/>
          </p:cNvSpPr>
          <p:nvPr/>
        </p:nvSpPr>
        <p:spPr bwMode="auto">
          <a:xfrm>
            <a:off x="1219200" y="2743200"/>
            <a:ext cx="27432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0732" name="Line 14"/>
          <p:cNvSpPr>
            <a:spLocks noChangeShapeType="1"/>
          </p:cNvSpPr>
          <p:nvPr/>
        </p:nvSpPr>
        <p:spPr bwMode="auto">
          <a:xfrm>
            <a:off x="1219200" y="2362200"/>
            <a:ext cx="2743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30733" name="Freeform 16"/>
          <p:cNvSpPr>
            <a:spLocks/>
          </p:cNvSpPr>
          <p:nvPr/>
        </p:nvSpPr>
        <p:spPr bwMode="auto">
          <a:xfrm>
            <a:off x="1524000" y="3505200"/>
            <a:ext cx="2133600" cy="1143000"/>
          </a:xfrm>
          <a:custGeom>
            <a:avLst/>
            <a:gdLst>
              <a:gd name="T0" fmla="*/ 0 w 1344"/>
              <a:gd name="T1" fmla="*/ 2147483647 h 720"/>
              <a:gd name="T2" fmla="*/ 2147483647 w 1344"/>
              <a:gd name="T3" fmla="*/ 2147483647 h 720"/>
              <a:gd name="T4" fmla="*/ 2147483647 w 1344"/>
              <a:gd name="T5" fmla="*/ 2147483647 h 720"/>
              <a:gd name="T6" fmla="*/ 2147483647 w 1344"/>
              <a:gd name="T7" fmla="*/ 2147483647 h 720"/>
              <a:gd name="T8" fmla="*/ 2147483647 w 1344"/>
              <a:gd name="T9" fmla="*/ 2147483647 h 720"/>
              <a:gd name="T10" fmla="*/ 2147483647 w 1344"/>
              <a:gd name="T11" fmla="*/ 2147483647 h 720"/>
              <a:gd name="T12" fmla="*/ 2147483647 w 1344"/>
              <a:gd name="T13" fmla="*/ 0 h 720"/>
              <a:gd name="T14" fmla="*/ 2147483647 w 1344"/>
              <a:gd name="T15" fmla="*/ 0 h 720"/>
              <a:gd name="T16" fmla="*/ 2147483647 w 1344"/>
              <a:gd name="T17" fmla="*/ 2147483647 h 720"/>
              <a:gd name="T18" fmla="*/ 2147483647 w 1344"/>
              <a:gd name="T19" fmla="*/ 2147483647 h 720"/>
              <a:gd name="T20" fmla="*/ 2147483647 w 1344"/>
              <a:gd name="T21" fmla="*/ 2147483647 h 720"/>
              <a:gd name="T22" fmla="*/ 0 w 1344"/>
              <a:gd name="T23" fmla="*/ 2147483647 h 720"/>
              <a:gd name="T24" fmla="*/ 0 w 1344"/>
              <a:gd name="T25" fmla="*/ 2147483647 h 7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4"/>
              <a:gd name="T40" fmla="*/ 0 h 720"/>
              <a:gd name="T41" fmla="*/ 1344 w 1344"/>
              <a:gd name="T42" fmla="*/ 720 h 7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4" h="720">
                <a:moveTo>
                  <a:pt x="0" y="720"/>
                </a:moveTo>
                <a:lnTo>
                  <a:pt x="576" y="720"/>
                </a:lnTo>
                <a:lnTo>
                  <a:pt x="576" y="480"/>
                </a:lnTo>
                <a:lnTo>
                  <a:pt x="960" y="478"/>
                </a:lnTo>
                <a:lnTo>
                  <a:pt x="960" y="238"/>
                </a:lnTo>
                <a:lnTo>
                  <a:pt x="1344" y="240"/>
                </a:lnTo>
                <a:lnTo>
                  <a:pt x="1344" y="0"/>
                </a:lnTo>
                <a:lnTo>
                  <a:pt x="960" y="0"/>
                </a:lnTo>
                <a:lnTo>
                  <a:pt x="960" y="240"/>
                </a:lnTo>
                <a:lnTo>
                  <a:pt x="576" y="240"/>
                </a:lnTo>
                <a:lnTo>
                  <a:pt x="576" y="480"/>
                </a:lnTo>
                <a:lnTo>
                  <a:pt x="0" y="480"/>
                </a:lnTo>
                <a:lnTo>
                  <a:pt x="0" y="720"/>
                </a:lnTo>
                <a:close/>
              </a:path>
            </a:pathLst>
          </a:custGeom>
          <a:solidFill>
            <a:schemeClr val="accent2">
              <a:alpha val="50195"/>
            </a:schemeClr>
          </a:solidFill>
          <a:ln w="12700" cap="flat" cmpd="sng">
            <a:solidFill>
              <a:schemeClr val="tx1"/>
            </a:solidFill>
            <a:prstDash val="solid"/>
            <a:round/>
            <a:headEnd/>
            <a:tailEnd/>
          </a:ln>
        </p:spPr>
        <p:txBody>
          <a:bodyPr wrap="none" anchor="ctr"/>
          <a:lstStyle/>
          <a:p>
            <a:endParaRPr lang="hu-HU"/>
          </a:p>
        </p:txBody>
      </p:sp>
      <p:sp>
        <p:nvSpPr>
          <p:cNvPr id="30734" name="Line 15"/>
          <p:cNvSpPr>
            <a:spLocks noChangeShapeType="1"/>
          </p:cNvSpPr>
          <p:nvPr/>
        </p:nvSpPr>
        <p:spPr bwMode="auto">
          <a:xfrm flipV="1">
            <a:off x="1676400" y="3733800"/>
            <a:ext cx="1828800" cy="76200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30735" name="Text Box 17"/>
          <p:cNvSpPr txBox="1">
            <a:spLocks noChangeArrowheads="1"/>
          </p:cNvSpPr>
          <p:nvPr/>
        </p:nvSpPr>
        <p:spPr bwMode="auto">
          <a:xfrm>
            <a:off x="4860925" y="2022475"/>
            <a:ext cx="3547766"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a:t>Egyenes egyenlete:</a:t>
            </a:r>
          </a:p>
          <a:p>
            <a:r>
              <a:rPr lang="hu-HU" altLang="hu-HU" dirty="0"/>
              <a:t>	</a:t>
            </a:r>
            <a:r>
              <a:rPr lang="hu-HU" altLang="hu-HU" i="1" dirty="0"/>
              <a:t>y</a:t>
            </a:r>
            <a:r>
              <a:rPr lang="hu-HU" altLang="hu-HU" dirty="0"/>
              <a:t> = </a:t>
            </a:r>
            <a:r>
              <a:rPr lang="hu-HU" altLang="hu-HU" i="1" dirty="0" err="1"/>
              <a:t>mx</a:t>
            </a:r>
            <a:r>
              <a:rPr lang="hu-HU" altLang="hu-HU" dirty="0"/>
              <a:t> + </a:t>
            </a:r>
            <a:r>
              <a:rPr lang="hu-HU" altLang="hu-HU" i="1" dirty="0"/>
              <a:t>b</a:t>
            </a:r>
          </a:p>
          <a:p>
            <a:endParaRPr lang="hu-HU" altLang="hu-HU" i="1" dirty="0"/>
          </a:p>
          <a:p>
            <a:r>
              <a:rPr lang="hu-HU" altLang="hu-HU" dirty="0" err="1"/>
              <a:t>Egyeneshúzás</a:t>
            </a:r>
            <a:endParaRPr lang="hu-HU" altLang="hu-HU" dirty="0"/>
          </a:p>
          <a:p>
            <a:endParaRPr lang="hu-HU" altLang="hu-HU" dirty="0"/>
          </a:p>
          <a:p>
            <a:r>
              <a:rPr lang="hu-HU" altLang="hu-HU" dirty="0" err="1" smtClean="0"/>
              <a:t>for</a:t>
            </a:r>
            <a:r>
              <a:rPr lang="hu-HU" altLang="hu-HU" dirty="0" smtClean="0"/>
              <a:t>(x </a:t>
            </a:r>
            <a:r>
              <a:rPr lang="en-US" altLang="hu-HU" dirty="0"/>
              <a:t>= x1; x &lt;= x2; x++) {</a:t>
            </a:r>
          </a:p>
          <a:p>
            <a:r>
              <a:rPr lang="en-US" altLang="hu-HU" dirty="0"/>
              <a:t>	Y = </a:t>
            </a:r>
            <a:r>
              <a:rPr lang="hu-HU" altLang="hu-HU" dirty="0"/>
              <a:t>m*x + b;</a:t>
            </a:r>
          </a:p>
          <a:p>
            <a:r>
              <a:rPr lang="hu-HU" altLang="hu-HU" dirty="0"/>
              <a:t>	y = </a:t>
            </a:r>
            <a:r>
              <a:rPr lang="hu-HU" altLang="hu-HU" dirty="0" err="1" smtClean="0"/>
              <a:t>round</a:t>
            </a:r>
            <a:r>
              <a:rPr lang="hu-HU" altLang="hu-HU" dirty="0"/>
              <a:t>( </a:t>
            </a:r>
            <a:r>
              <a:rPr lang="hu-HU" altLang="hu-HU" dirty="0" err="1"/>
              <a:t>Y</a:t>
            </a:r>
            <a:r>
              <a:rPr lang="hu-HU" altLang="hu-HU" dirty="0"/>
              <a:t> );</a:t>
            </a:r>
          </a:p>
          <a:p>
            <a:r>
              <a:rPr lang="hu-HU" altLang="hu-HU" dirty="0"/>
              <a:t>	</a:t>
            </a:r>
            <a:r>
              <a:rPr lang="hu-HU" altLang="hu-HU" dirty="0" err="1"/>
              <a:t>write</a:t>
            </a:r>
            <a:r>
              <a:rPr lang="hu-HU" altLang="hu-HU" dirty="0"/>
              <a:t>( x, y );</a:t>
            </a:r>
          </a:p>
          <a:p>
            <a:r>
              <a:rPr lang="hu-HU" altLang="hu-HU" dirty="0"/>
              <a:t>}</a:t>
            </a:r>
          </a:p>
        </p:txBody>
      </p:sp>
      <p:sp>
        <p:nvSpPr>
          <p:cNvPr id="30736" name="Rectangle 18"/>
          <p:cNvSpPr>
            <a:spLocks noChangeArrowheads="1"/>
          </p:cNvSpPr>
          <p:nvPr/>
        </p:nvSpPr>
        <p:spPr bwMode="auto">
          <a:xfrm>
            <a:off x="4724400" y="3581400"/>
            <a:ext cx="4038600" cy="2362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0737" name="Rectangle 19"/>
          <p:cNvSpPr>
            <a:spLocks noChangeArrowheads="1"/>
          </p:cNvSpPr>
          <p:nvPr/>
        </p:nvSpPr>
        <p:spPr bwMode="auto">
          <a:xfrm>
            <a:off x="1447800" y="54864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a:t>x1</a:t>
            </a:r>
            <a:endParaRPr lang="hu-HU" altLang="hu-HU"/>
          </a:p>
        </p:txBody>
      </p:sp>
      <p:sp>
        <p:nvSpPr>
          <p:cNvPr id="30738" name="Rectangle 20"/>
          <p:cNvSpPr>
            <a:spLocks noChangeArrowheads="1"/>
          </p:cNvSpPr>
          <p:nvPr/>
        </p:nvSpPr>
        <p:spPr bwMode="auto">
          <a:xfrm>
            <a:off x="3276600" y="54864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a:t>x2</a:t>
            </a:r>
            <a:endParaRPr lang="hu-HU" altLang="hu-HU"/>
          </a:p>
        </p:txBody>
      </p:sp>
      <p:sp>
        <p:nvSpPr>
          <p:cNvPr id="2" name="Szövegdoboz 1"/>
          <p:cNvSpPr txBox="1"/>
          <p:nvPr/>
        </p:nvSpPr>
        <p:spPr>
          <a:xfrm>
            <a:off x="301105" y="1215833"/>
            <a:ext cx="2975495" cy="830997"/>
          </a:xfrm>
          <a:prstGeom prst="rect">
            <a:avLst/>
          </a:prstGeom>
          <a:noFill/>
        </p:spPr>
        <p:txBody>
          <a:bodyPr wrap="none" rtlCol="0">
            <a:spAutoFit/>
          </a:bodyPr>
          <a:lstStyle/>
          <a:p>
            <a:r>
              <a:rPr lang="hu-HU" dirty="0" smtClean="0"/>
              <a:t>Pont </a:t>
            </a:r>
            <a:r>
              <a:rPr lang="hu-HU" dirty="0" err="1" smtClean="0"/>
              <a:t>raszterizáció</a:t>
            </a:r>
            <a:r>
              <a:rPr lang="hu-HU" dirty="0" smtClean="0"/>
              <a:t>: </a:t>
            </a:r>
          </a:p>
          <a:p>
            <a:r>
              <a:rPr lang="hu-HU" dirty="0" smtClean="0"/>
              <a:t>koordináták kerekítése</a:t>
            </a: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normAutofit fontScale="90000"/>
          </a:bodyPr>
          <a:lstStyle/>
          <a:p>
            <a:pPr>
              <a:defRPr/>
            </a:pPr>
            <a:r>
              <a:rPr lang="hu-HU" dirty="0" smtClean="0">
                <a:solidFill>
                  <a:srgbClr val="FF0000"/>
                </a:solidFill>
              </a:rPr>
              <a:t>Inkrementális </a:t>
            </a:r>
            <a:r>
              <a:rPr lang="hu-HU" dirty="0" smtClean="0">
                <a:solidFill>
                  <a:srgbClr val="FF0000"/>
                </a:solidFill>
              </a:rPr>
              <a:t>elv</a:t>
            </a:r>
            <a:r>
              <a:rPr lang="en-US" dirty="0" smtClean="0">
                <a:solidFill>
                  <a:srgbClr val="FF0000"/>
                </a:solidFill>
              </a:rPr>
              <a:t> </a:t>
            </a:r>
            <a:r>
              <a:rPr lang="hu-HU" dirty="0" smtClean="0">
                <a:solidFill>
                  <a:srgbClr val="FF0000"/>
                </a:solidFill>
              </a:rPr>
              <a:t>és fixpontos program</a:t>
            </a:r>
            <a:endParaRPr lang="hu-HU" dirty="0" smtClean="0">
              <a:solidFill>
                <a:srgbClr val="FF0000"/>
              </a:solidFill>
            </a:endParaRPr>
          </a:p>
        </p:txBody>
      </p:sp>
      <p:sp>
        <p:nvSpPr>
          <p:cNvPr id="6" name="Rectangle 3"/>
          <p:cNvSpPr txBox="1">
            <a:spLocks noChangeArrowheads="1"/>
          </p:cNvSpPr>
          <p:nvPr/>
        </p:nvSpPr>
        <p:spPr>
          <a:xfrm>
            <a:off x="751408" y="1422713"/>
            <a:ext cx="7772400" cy="855793"/>
          </a:xfrm>
          <a:prstGeom prst="rect">
            <a:avLst/>
          </a:prstGeom>
          <a:noFill/>
        </p:spPr>
        <p:txBody>
          <a:bodyPr/>
          <a:lstStyle/>
          <a:p>
            <a:pPr>
              <a:spcBef>
                <a:spcPct val="20000"/>
              </a:spcBef>
              <a:buClr>
                <a:schemeClr val="accent2"/>
              </a:buClr>
              <a:buSzPct val="75000"/>
              <a:defRPr/>
            </a:pPr>
            <a:r>
              <a:rPr lang="hu-HU" sz="3200" kern="0" dirty="0">
                <a:latin typeface="+mn-lt"/>
              </a:rPr>
              <a:t>Egyenlet: </a:t>
            </a:r>
            <a:r>
              <a:rPr lang="hu-HU" sz="3200" i="1" kern="0" dirty="0">
                <a:cs typeface="Times New Roman" panose="02020603050405020304" pitchFamily="18" charset="0"/>
              </a:rPr>
              <a:t>Y</a:t>
            </a:r>
            <a:r>
              <a:rPr lang="hu-HU" sz="3200" kern="0" dirty="0">
                <a:cs typeface="Times New Roman" panose="02020603050405020304" pitchFamily="18" charset="0"/>
              </a:rPr>
              <a:t>(</a:t>
            </a:r>
            <a:r>
              <a:rPr lang="hu-HU" sz="3200" i="1" kern="0" dirty="0">
                <a:cs typeface="Times New Roman" panose="02020603050405020304" pitchFamily="18" charset="0"/>
              </a:rPr>
              <a:t>X</a:t>
            </a:r>
            <a:r>
              <a:rPr lang="hu-HU" sz="3200" kern="0" dirty="0">
                <a:cs typeface="Times New Roman" panose="02020603050405020304" pitchFamily="18" charset="0"/>
              </a:rPr>
              <a:t>) = </a:t>
            </a:r>
            <a:r>
              <a:rPr lang="hu-HU" sz="3200" i="1" kern="0" dirty="0" err="1">
                <a:cs typeface="Times New Roman" panose="02020603050405020304" pitchFamily="18" charset="0"/>
              </a:rPr>
              <a:t>mX</a:t>
            </a:r>
            <a:r>
              <a:rPr lang="hu-HU" sz="3200" i="1" kern="0" dirty="0">
                <a:cs typeface="Times New Roman" panose="02020603050405020304" pitchFamily="18" charset="0"/>
              </a:rPr>
              <a:t> + b</a:t>
            </a:r>
            <a:r>
              <a:rPr lang="en-US" sz="3200" i="1" kern="0" dirty="0">
                <a:cs typeface="Times New Roman" panose="02020603050405020304" pitchFamily="18" charset="0"/>
              </a:rPr>
              <a:t> </a:t>
            </a:r>
            <a:r>
              <a:rPr lang="hu-HU" sz="3200" kern="0" dirty="0">
                <a:cs typeface="Times New Roman" panose="02020603050405020304" pitchFamily="18" charset="0"/>
              </a:rPr>
              <a:t>= </a:t>
            </a:r>
            <a:r>
              <a:rPr lang="hu-HU" sz="3200" i="1" kern="0" dirty="0">
                <a:cs typeface="Times New Roman" panose="02020603050405020304" pitchFamily="18" charset="0"/>
              </a:rPr>
              <a:t>Y</a:t>
            </a:r>
            <a:r>
              <a:rPr lang="hu-HU" sz="3200" kern="0" dirty="0">
                <a:cs typeface="Times New Roman" panose="02020603050405020304" pitchFamily="18" charset="0"/>
              </a:rPr>
              <a:t>(</a:t>
            </a:r>
            <a:r>
              <a:rPr lang="hu-HU" sz="3200" i="1" kern="0" dirty="0">
                <a:cs typeface="Times New Roman" panose="02020603050405020304" pitchFamily="18" charset="0"/>
              </a:rPr>
              <a:t>X</a:t>
            </a:r>
            <a:r>
              <a:rPr lang="hu-HU" sz="3200" kern="0" dirty="0">
                <a:cs typeface="Times New Roman" panose="02020603050405020304" pitchFamily="18" charset="0"/>
              </a:rPr>
              <a:t>-1) + </a:t>
            </a:r>
            <a:r>
              <a:rPr lang="hu-HU" sz="3200" i="1" kern="0" dirty="0">
                <a:cs typeface="Times New Roman" panose="02020603050405020304" pitchFamily="18" charset="0"/>
              </a:rPr>
              <a:t>m</a:t>
            </a:r>
          </a:p>
        </p:txBody>
      </p:sp>
      <p:sp>
        <p:nvSpPr>
          <p:cNvPr id="7" name="Rectangle 3"/>
          <p:cNvSpPr>
            <a:spLocks noChangeArrowheads="1"/>
          </p:cNvSpPr>
          <p:nvPr/>
        </p:nvSpPr>
        <p:spPr bwMode="auto">
          <a:xfrm>
            <a:off x="157397" y="2829597"/>
            <a:ext cx="4377128" cy="3783087"/>
          </a:xfrm>
          <a:prstGeom prst="rect">
            <a:avLst/>
          </a:prstGeom>
          <a:solidFill>
            <a:schemeClr val="accent6">
              <a:lumMod val="20000"/>
              <a:lumOff val="80000"/>
            </a:schemeClr>
          </a:solidFill>
          <a:ln w="12700">
            <a:solidFill>
              <a:schemeClr val="accent6">
                <a:lumMod val="50000"/>
              </a:schemeClr>
            </a:solidFill>
            <a:miter lim="800000"/>
            <a:headEnd/>
            <a:tailEnd/>
          </a:ln>
        </p:spPr>
        <p:txBody>
          <a:bodyPr wrap="square" lIns="90488" tIns="44450" rIns="90488" bIns="44450">
            <a:spAutoFit/>
          </a:bodyPr>
          <a:lstStyle/>
          <a:p>
            <a:pPr>
              <a:defRPr/>
            </a:pPr>
            <a:r>
              <a:rPr lang="hu-HU" b="1" dirty="0" smtClean="0">
                <a:latin typeface="+mn-lt"/>
              </a:rPr>
              <a:t>Line</a:t>
            </a:r>
            <a:r>
              <a:rPr lang="en-US" b="1" dirty="0" smtClean="0">
                <a:latin typeface="+mn-lt"/>
              </a:rPr>
              <a:t>Float </a:t>
            </a:r>
            <a:r>
              <a:rPr lang="hu-HU" b="1" dirty="0" smtClean="0">
                <a:latin typeface="+mn-lt"/>
              </a:rPr>
              <a:t>(</a:t>
            </a:r>
            <a:r>
              <a:rPr lang="en-US" b="1" dirty="0" smtClean="0">
                <a:latin typeface="+mn-lt"/>
              </a:rPr>
              <a:t>short </a:t>
            </a:r>
            <a:r>
              <a:rPr lang="hu-HU" b="1" dirty="0" smtClean="0">
                <a:latin typeface="+mn-lt"/>
              </a:rPr>
              <a:t>x1,</a:t>
            </a:r>
            <a:r>
              <a:rPr lang="en-US" b="1" dirty="0" smtClean="0">
                <a:latin typeface="+mn-lt"/>
              </a:rPr>
              <a:t> short </a:t>
            </a:r>
            <a:r>
              <a:rPr lang="hu-HU" b="1" dirty="0">
                <a:latin typeface="+mn-lt"/>
              </a:rPr>
              <a:t>y1, </a:t>
            </a:r>
            <a:endParaRPr lang="en-US" b="1" dirty="0" smtClean="0">
              <a:latin typeface="+mn-lt"/>
            </a:endParaRPr>
          </a:p>
          <a:p>
            <a:pPr>
              <a:defRPr/>
            </a:pPr>
            <a:r>
              <a:rPr lang="en-US" b="1" dirty="0">
                <a:latin typeface="+mn-lt"/>
              </a:rPr>
              <a:t> </a:t>
            </a:r>
            <a:r>
              <a:rPr lang="en-US" b="1" dirty="0" smtClean="0">
                <a:latin typeface="+mn-lt"/>
              </a:rPr>
              <a:t>                  </a:t>
            </a:r>
            <a:r>
              <a:rPr lang="en-US" b="1" dirty="0" smtClean="0">
                <a:latin typeface="+mn-lt"/>
              </a:rPr>
              <a:t>short </a:t>
            </a:r>
            <a:r>
              <a:rPr lang="hu-HU" b="1" dirty="0">
                <a:latin typeface="+mn-lt"/>
              </a:rPr>
              <a:t>x2, </a:t>
            </a:r>
            <a:r>
              <a:rPr lang="en-US" b="1" dirty="0" smtClean="0">
                <a:latin typeface="+mn-lt"/>
              </a:rPr>
              <a:t>short </a:t>
            </a:r>
            <a:r>
              <a:rPr lang="hu-HU" b="1" dirty="0">
                <a:latin typeface="+mn-lt"/>
              </a:rPr>
              <a:t>y2) {</a:t>
            </a:r>
            <a:endParaRPr lang="hu-HU" sz="2000" b="1" dirty="0">
              <a:latin typeface="+mn-lt"/>
            </a:endParaRPr>
          </a:p>
          <a:p>
            <a:pPr>
              <a:defRPr/>
            </a:pPr>
            <a:r>
              <a:rPr lang="en-US" dirty="0">
                <a:latin typeface="+mn-lt"/>
              </a:rPr>
              <a:t> </a:t>
            </a:r>
            <a:r>
              <a:rPr lang="en-US" dirty="0" smtClean="0">
                <a:latin typeface="+mn-lt"/>
              </a:rPr>
              <a:t>    </a:t>
            </a:r>
            <a:r>
              <a:rPr lang="en-US" dirty="0" smtClean="0">
                <a:latin typeface="+mn-lt"/>
              </a:rPr>
              <a:t>float </a:t>
            </a:r>
            <a:r>
              <a:rPr lang="hu-HU" dirty="0">
                <a:latin typeface="+mn-lt"/>
              </a:rPr>
              <a:t>m = (y2 - y1)/(x2 - x1)</a:t>
            </a:r>
            <a:r>
              <a:rPr lang="en-US" dirty="0">
                <a:latin typeface="+mn-lt"/>
              </a:rPr>
              <a:t>;</a:t>
            </a:r>
            <a:endParaRPr lang="hu-HU" dirty="0">
              <a:latin typeface="+mn-lt"/>
            </a:endParaRPr>
          </a:p>
          <a:p>
            <a:pPr>
              <a:defRPr/>
            </a:pPr>
            <a:r>
              <a:rPr lang="en-US" dirty="0">
                <a:latin typeface="+mn-lt"/>
              </a:rPr>
              <a:t> </a:t>
            </a:r>
            <a:r>
              <a:rPr lang="en-US" dirty="0" smtClean="0">
                <a:latin typeface="+mn-lt"/>
              </a:rPr>
              <a:t>    </a:t>
            </a:r>
            <a:r>
              <a:rPr lang="en-US" dirty="0" smtClean="0">
                <a:latin typeface="+mn-lt"/>
              </a:rPr>
              <a:t>float </a:t>
            </a:r>
            <a:r>
              <a:rPr lang="hu-HU" dirty="0" smtClean="0">
                <a:latin typeface="+mn-lt"/>
              </a:rPr>
              <a:t>Y = y1</a:t>
            </a:r>
            <a:r>
              <a:rPr lang="en-US" dirty="0" smtClean="0">
                <a:latin typeface="+mn-lt"/>
              </a:rPr>
              <a:t>;</a:t>
            </a:r>
            <a:r>
              <a:rPr lang="hu-HU" dirty="0" smtClean="0">
                <a:latin typeface="+mn-lt"/>
              </a:rPr>
              <a:t> 		</a:t>
            </a:r>
            <a:r>
              <a:rPr lang="en-US" dirty="0" smtClean="0">
                <a:latin typeface="+mn-lt"/>
              </a:rPr>
              <a:t>      </a:t>
            </a:r>
          </a:p>
          <a:p>
            <a:pPr>
              <a:defRPr/>
            </a:pPr>
            <a:r>
              <a:rPr lang="en-US" dirty="0" smtClean="0">
                <a:latin typeface="+mn-lt"/>
              </a:rPr>
              <a:t>     </a:t>
            </a:r>
            <a:r>
              <a:rPr lang="en-US" dirty="0" smtClean="0">
                <a:latin typeface="+mn-lt"/>
              </a:rPr>
              <a:t>for(short </a:t>
            </a:r>
            <a:r>
              <a:rPr lang="en-US" dirty="0">
                <a:latin typeface="+mn-lt"/>
              </a:rPr>
              <a:t>x</a:t>
            </a:r>
            <a:r>
              <a:rPr lang="hu-HU" dirty="0">
                <a:latin typeface="+mn-lt"/>
              </a:rPr>
              <a:t> = x1</a:t>
            </a:r>
            <a:r>
              <a:rPr lang="en-US" dirty="0">
                <a:latin typeface="+mn-lt"/>
              </a:rPr>
              <a:t>; x &lt;= x2; x++)</a:t>
            </a:r>
            <a:r>
              <a:rPr lang="hu-HU" dirty="0">
                <a:latin typeface="+mn-lt"/>
              </a:rPr>
              <a:t> {  </a:t>
            </a:r>
          </a:p>
          <a:p>
            <a:pPr>
              <a:defRPr/>
            </a:pPr>
            <a:r>
              <a:rPr lang="en-US" dirty="0">
                <a:latin typeface="+mn-lt"/>
              </a:rPr>
              <a:t> </a:t>
            </a:r>
            <a:r>
              <a:rPr lang="en-US" dirty="0" smtClean="0">
                <a:latin typeface="+mn-lt"/>
              </a:rPr>
              <a:t>          </a:t>
            </a:r>
            <a:r>
              <a:rPr lang="en-US" dirty="0" smtClean="0">
                <a:latin typeface="+mn-lt"/>
              </a:rPr>
              <a:t>short </a:t>
            </a:r>
            <a:r>
              <a:rPr lang="hu-HU" dirty="0">
                <a:latin typeface="+mn-lt"/>
              </a:rPr>
              <a:t>y</a:t>
            </a:r>
            <a:r>
              <a:rPr lang="hu-HU" dirty="0" smtClean="0">
                <a:latin typeface="+mn-lt"/>
              </a:rPr>
              <a:t> </a:t>
            </a:r>
            <a:r>
              <a:rPr lang="hu-HU" dirty="0">
                <a:latin typeface="+mn-lt"/>
              </a:rPr>
              <a:t>= </a:t>
            </a:r>
            <a:r>
              <a:rPr lang="hu-HU" dirty="0" err="1" smtClean="0">
                <a:latin typeface="+mn-lt"/>
              </a:rPr>
              <a:t>round</a:t>
            </a:r>
            <a:r>
              <a:rPr lang="hu-HU" dirty="0" smtClean="0">
                <a:latin typeface="+mn-lt"/>
              </a:rPr>
              <a:t>(</a:t>
            </a:r>
            <a:r>
              <a:rPr lang="hu-HU" dirty="0" err="1" smtClean="0">
                <a:latin typeface="+mn-lt"/>
              </a:rPr>
              <a:t>Y</a:t>
            </a:r>
            <a:r>
              <a:rPr lang="hu-HU" dirty="0" smtClean="0">
                <a:latin typeface="+mn-lt"/>
              </a:rPr>
              <a:t>)</a:t>
            </a:r>
            <a:r>
              <a:rPr lang="en-US" dirty="0" smtClean="0">
                <a:latin typeface="+mn-lt"/>
              </a:rPr>
              <a:t>;</a:t>
            </a:r>
            <a:r>
              <a:rPr lang="en-US" dirty="0">
                <a:latin typeface="+mn-lt"/>
              </a:rPr>
              <a:t>	</a:t>
            </a:r>
            <a:endParaRPr lang="hu-HU" dirty="0">
              <a:solidFill>
                <a:schemeClr val="accent2"/>
              </a:solidFill>
              <a:latin typeface="+mn-lt"/>
            </a:endParaRPr>
          </a:p>
          <a:p>
            <a:pPr>
              <a:defRPr/>
            </a:pPr>
            <a:r>
              <a:rPr lang="en-US" dirty="0">
                <a:latin typeface="+mn-lt"/>
              </a:rPr>
              <a:t> </a:t>
            </a:r>
            <a:r>
              <a:rPr lang="en-US" dirty="0" smtClean="0">
                <a:latin typeface="+mn-lt"/>
              </a:rPr>
              <a:t>          </a:t>
            </a:r>
            <a:r>
              <a:rPr lang="hu-HU" dirty="0" err="1" smtClean="0">
                <a:latin typeface="+mn-lt"/>
              </a:rPr>
              <a:t>write</a:t>
            </a:r>
            <a:r>
              <a:rPr lang="hu-HU" dirty="0" smtClean="0">
                <a:latin typeface="+mn-lt"/>
              </a:rPr>
              <a:t>(</a:t>
            </a:r>
            <a:r>
              <a:rPr lang="en-US" dirty="0">
                <a:latin typeface="+mn-lt"/>
              </a:rPr>
              <a:t>x</a:t>
            </a:r>
            <a:r>
              <a:rPr lang="hu-HU" dirty="0">
                <a:latin typeface="+mn-lt"/>
              </a:rPr>
              <a:t>, </a:t>
            </a:r>
            <a:r>
              <a:rPr lang="hu-HU" dirty="0" smtClean="0">
                <a:latin typeface="+mn-lt"/>
              </a:rPr>
              <a:t>y, </a:t>
            </a:r>
            <a:r>
              <a:rPr lang="hu-HU" dirty="0" err="1">
                <a:latin typeface="+mn-lt"/>
              </a:rPr>
              <a:t>color</a:t>
            </a:r>
            <a:r>
              <a:rPr lang="hu-HU" dirty="0">
                <a:latin typeface="+mn-lt"/>
              </a:rPr>
              <a:t>)</a:t>
            </a:r>
            <a:r>
              <a:rPr lang="en-US" dirty="0">
                <a:latin typeface="+mn-lt"/>
              </a:rPr>
              <a:t>;</a:t>
            </a:r>
            <a:r>
              <a:rPr lang="hu-HU" dirty="0">
                <a:latin typeface="+mn-lt"/>
              </a:rPr>
              <a:t> </a:t>
            </a:r>
          </a:p>
          <a:p>
            <a:pPr>
              <a:defRPr/>
            </a:pPr>
            <a:r>
              <a:rPr lang="en-US" dirty="0">
                <a:latin typeface="+mn-lt"/>
              </a:rPr>
              <a:t> </a:t>
            </a:r>
            <a:r>
              <a:rPr lang="en-US" dirty="0" smtClean="0">
                <a:latin typeface="+mn-lt"/>
              </a:rPr>
              <a:t>          </a:t>
            </a:r>
            <a:r>
              <a:rPr lang="hu-HU" dirty="0" smtClean="0">
                <a:latin typeface="+mn-lt"/>
              </a:rPr>
              <a:t>Y </a:t>
            </a:r>
            <a:r>
              <a:rPr lang="hu-HU" dirty="0">
                <a:latin typeface="+mn-lt"/>
              </a:rPr>
              <a:t>= </a:t>
            </a:r>
            <a:r>
              <a:rPr lang="hu-HU" dirty="0" err="1" smtClean="0">
                <a:latin typeface="+mn-lt"/>
              </a:rPr>
              <a:t>Y</a:t>
            </a:r>
            <a:r>
              <a:rPr lang="hu-HU" dirty="0" smtClean="0">
                <a:latin typeface="+mn-lt"/>
              </a:rPr>
              <a:t>+m</a:t>
            </a:r>
            <a:r>
              <a:rPr lang="en-US" dirty="0">
                <a:latin typeface="+mn-lt"/>
              </a:rPr>
              <a:t>;</a:t>
            </a:r>
            <a:endParaRPr lang="hu-HU" dirty="0">
              <a:latin typeface="+mn-lt"/>
            </a:endParaRPr>
          </a:p>
          <a:p>
            <a:pPr>
              <a:defRPr/>
            </a:pPr>
            <a:r>
              <a:rPr lang="en-US" dirty="0">
                <a:latin typeface="+mn-lt"/>
              </a:rPr>
              <a:t> </a:t>
            </a:r>
            <a:r>
              <a:rPr lang="en-US" dirty="0" smtClean="0">
                <a:latin typeface="+mn-lt"/>
              </a:rPr>
              <a:t>    </a:t>
            </a:r>
            <a:r>
              <a:rPr lang="hu-HU" dirty="0" smtClean="0">
                <a:latin typeface="+mn-lt"/>
              </a:rPr>
              <a:t>}</a:t>
            </a:r>
            <a:endParaRPr lang="hu-HU" dirty="0">
              <a:latin typeface="+mn-lt"/>
            </a:endParaRPr>
          </a:p>
          <a:p>
            <a:pPr>
              <a:defRPr/>
            </a:pPr>
            <a:r>
              <a:rPr lang="hu-HU" dirty="0">
                <a:latin typeface="+mn-lt"/>
              </a:rPr>
              <a:t>}</a:t>
            </a:r>
          </a:p>
        </p:txBody>
      </p:sp>
      <p:sp>
        <p:nvSpPr>
          <p:cNvPr id="9" name="Rectangle 3"/>
          <p:cNvSpPr>
            <a:spLocks noChangeArrowheads="1"/>
          </p:cNvSpPr>
          <p:nvPr/>
        </p:nvSpPr>
        <p:spPr bwMode="auto">
          <a:xfrm>
            <a:off x="4634459" y="2090933"/>
            <a:ext cx="4397115" cy="4521751"/>
          </a:xfrm>
          <a:prstGeom prst="rect">
            <a:avLst/>
          </a:prstGeom>
          <a:solidFill>
            <a:schemeClr val="accent5">
              <a:lumMod val="20000"/>
              <a:lumOff val="80000"/>
            </a:schemeClr>
          </a:solidFill>
          <a:ln w="12700">
            <a:solidFill>
              <a:schemeClr val="accent5">
                <a:lumMod val="50000"/>
              </a:schemeClr>
            </a:solidFill>
            <a:miter lim="800000"/>
            <a:headEnd/>
            <a:tailEnd/>
          </a:ln>
        </p:spPr>
        <p:txBody>
          <a:bodyPr wrap="square" lIns="90488" tIns="44450" rIns="90488" bIns="44450">
            <a:spAutoFit/>
          </a:bodyPr>
          <a:lstStyle/>
          <a:p>
            <a:pPr>
              <a:defRPr/>
            </a:pPr>
            <a:r>
              <a:rPr lang="en-US" dirty="0" err="1">
                <a:latin typeface="+mn-lt"/>
              </a:rPr>
              <a:t>c</a:t>
            </a:r>
            <a:r>
              <a:rPr lang="en-US" dirty="0" err="1" smtClean="0">
                <a:latin typeface="+mn-lt"/>
              </a:rPr>
              <a:t>onst</a:t>
            </a:r>
            <a:r>
              <a:rPr lang="en-US" dirty="0" smtClean="0">
                <a:latin typeface="+mn-lt"/>
              </a:rPr>
              <a:t> </a:t>
            </a:r>
            <a:r>
              <a:rPr lang="en-US" dirty="0" err="1" smtClean="0">
                <a:latin typeface="+mn-lt"/>
              </a:rPr>
              <a:t>int</a:t>
            </a:r>
            <a:r>
              <a:rPr lang="en-US" dirty="0" smtClean="0">
                <a:latin typeface="+mn-lt"/>
              </a:rPr>
              <a:t> T=12;</a:t>
            </a:r>
          </a:p>
          <a:p>
            <a:pPr>
              <a:defRPr/>
            </a:pPr>
            <a:endParaRPr lang="en-US" b="1" dirty="0" smtClean="0">
              <a:latin typeface="+mn-lt"/>
            </a:endParaRPr>
          </a:p>
          <a:p>
            <a:pPr>
              <a:defRPr/>
            </a:pPr>
            <a:r>
              <a:rPr lang="hu-HU" b="1" dirty="0" smtClean="0">
                <a:latin typeface="+mn-lt"/>
              </a:rPr>
              <a:t>Line</a:t>
            </a:r>
            <a:r>
              <a:rPr lang="en-US" b="1" dirty="0" smtClean="0">
                <a:latin typeface="+mn-lt"/>
              </a:rPr>
              <a:t>Fix </a:t>
            </a:r>
            <a:r>
              <a:rPr lang="hu-HU" b="1" dirty="0" smtClean="0">
                <a:latin typeface="+mn-lt"/>
              </a:rPr>
              <a:t>(</a:t>
            </a:r>
            <a:r>
              <a:rPr lang="en-US" b="1" dirty="0" smtClean="0">
                <a:latin typeface="+mn-lt"/>
              </a:rPr>
              <a:t>short </a:t>
            </a:r>
            <a:r>
              <a:rPr lang="hu-HU" b="1" dirty="0">
                <a:latin typeface="+mn-lt"/>
              </a:rPr>
              <a:t>x1, </a:t>
            </a:r>
            <a:r>
              <a:rPr lang="en-US" b="1" dirty="0" smtClean="0">
                <a:latin typeface="+mn-lt"/>
              </a:rPr>
              <a:t>short </a:t>
            </a:r>
            <a:r>
              <a:rPr lang="hu-HU" b="1" dirty="0">
                <a:latin typeface="+mn-lt"/>
              </a:rPr>
              <a:t>y1, </a:t>
            </a:r>
            <a:endParaRPr lang="en-US" b="1" dirty="0" smtClean="0">
              <a:latin typeface="+mn-lt"/>
            </a:endParaRPr>
          </a:p>
          <a:p>
            <a:pPr>
              <a:defRPr/>
            </a:pPr>
            <a:r>
              <a:rPr lang="en-US" b="1" dirty="0">
                <a:latin typeface="+mn-lt"/>
              </a:rPr>
              <a:t> </a:t>
            </a:r>
            <a:r>
              <a:rPr lang="en-US" b="1" dirty="0" smtClean="0">
                <a:latin typeface="+mn-lt"/>
              </a:rPr>
              <a:t>               </a:t>
            </a:r>
            <a:r>
              <a:rPr lang="en-US" b="1" dirty="0" smtClean="0">
                <a:latin typeface="+mn-lt"/>
              </a:rPr>
              <a:t>short </a:t>
            </a:r>
            <a:r>
              <a:rPr lang="hu-HU" b="1" dirty="0">
                <a:latin typeface="+mn-lt"/>
              </a:rPr>
              <a:t>x2, </a:t>
            </a:r>
            <a:r>
              <a:rPr lang="en-US" b="1" dirty="0" smtClean="0">
                <a:latin typeface="+mn-lt"/>
              </a:rPr>
              <a:t>short </a:t>
            </a:r>
            <a:r>
              <a:rPr lang="hu-HU" b="1" dirty="0" smtClean="0">
                <a:latin typeface="+mn-lt"/>
              </a:rPr>
              <a:t>y2</a:t>
            </a:r>
            <a:r>
              <a:rPr lang="hu-HU" b="1" dirty="0">
                <a:latin typeface="+mn-lt"/>
              </a:rPr>
              <a:t>) {</a:t>
            </a:r>
          </a:p>
          <a:p>
            <a:pPr>
              <a:defRPr/>
            </a:pPr>
            <a:r>
              <a:rPr lang="en-US" dirty="0">
                <a:latin typeface="+mn-lt"/>
              </a:rPr>
              <a:t> </a:t>
            </a:r>
            <a:r>
              <a:rPr lang="en-US" dirty="0" smtClean="0">
                <a:latin typeface="+mn-lt"/>
              </a:rPr>
              <a:t>    </a:t>
            </a:r>
            <a:r>
              <a:rPr lang="en-US" dirty="0" err="1" smtClean="0">
                <a:latin typeface="+mn-lt"/>
              </a:rPr>
              <a:t>int</a:t>
            </a:r>
            <a:r>
              <a:rPr lang="en-US" dirty="0" smtClean="0">
                <a:latin typeface="+mn-lt"/>
              </a:rPr>
              <a:t> </a:t>
            </a:r>
            <a:r>
              <a:rPr lang="hu-HU" dirty="0">
                <a:latin typeface="+mn-lt"/>
              </a:rPr>
              <a:t>m = </a:t>
            </a:r>
            <a:r>
              <a:rPr lang="en-US" dirty="0" smtClean="0">
                <a:latin typeface="+mn-lt"/>
              </a:rPr>
              <a:t>(</a:t>
            </a:r>
            <a:r>
              <a:rPr lang="hu-HU" dirty="0" smtClean="0">
                <a:latin typeface="+mn-lt"/>
              </a:rPr>
              <a:t>(</a:t>
            </a:r>
            <a:r>
              <a:rPr lang="hu-HU" dirty="0">
                <a:latin typeface="+mn-lt"/>
              </a:rPr>
              <a:t>y2 - y1</a:t>
            </a:r>
            <a:r>
              <a:rPr lang="hu-HU" dirty="0" smtClean="0">
                <a:latin typeface="+mn-lt"/>
              </a:rPr>
              <a:t>)</a:t>
            </a:r>
            <a:r>
              <a:rPr lang="en-US" dirty="0" smtClean="0">
                <a:latin typeface="+mn-lt"/>
              </a:rPr>
              <a:t>&lt;&lt;T)</a:t>
            </a:r>
            <a:r>
              <a:rPr lang="hu-HU" dirty="0" smtClean="0">
                <a:latin typeface="+mn-lt"/>
              </a:rPr>
              <a:t>/(</a:t>
            </a:r>
            <a:r>
              <a:rPr lang="hu-HU" dirty="0">
                <a:latin typeface="+mn-lt"/>
              </a:rPr>
              <a:t>x2 - x1)</a:t>
            </a:r>
            <a:r>
              <a:rPr lang="en-US" dirty="0">
                <a:latin typeface="+mn-lt"/>
              </a:rPr>
              <a:t>;</a:t>
            </a:r>
            <a:endParaRPr lang="hu-HU" dirty="0">
              <a:latin typeface="+mn-lt"/>
            </a:endParaRPr>
          </a:p>
          <a:p>
            <a:pPr>
              <a:defRPr/>
            </a:pPr>
            <a:r>
              <a:rPr lang="en-US" dirty="0">
                <a:latin typeface="+mn-lt"/>
              </a:rPr>
              <a:t> </a:t>
            </a:r>
            <a:r>
              <a:rPr lang="en-US" dirty="0" smtClean="0">
                <a:latin typeface="+mn-lt"/>
              </a:rPr>
              <a:t>    </a:t>
            </a:r>
            <a:r>
              <a:rPr lang="en-US" dirty="0" err="1" smtClean="0">
                <a:latin typeface="+mn-lt"/>
              </a:rPr>
              <a:t>int</a:t>
            </a:r>
            <a:r>
              <a:rPr lang="en-US" dirty="0" smtClean="0">
                <a:latin typeface="+mn-lt"/>
              </a:rPr>
              <a:t> </a:t>
            </a:r>
            <a:r>
              <a:rPr lang="hu-HU" dirty="0">
                <a:latin typeface="+mn-lt"/>
              </a:rPr>
              <a:t>Y</a:t>
            </a:r>
            <a:r>
              <a:rPr lang="hu-HU" dirty="0" smtClean="0">
                <a:latin typeface="+mn-lt"/>
              </a:rPr>
              <a:t> </a:t>
            </a:r>
            <a:r>
              <a:rPr lang="hu-HU" dirty="0">
                <a:latin typeface="+mn-lt"/>
              </a:rPr>
              <a:t>= </a:t>
            </a:r>
            <a:r>
              <a:rPr lang="en-US" dirty="0" smtClean="0">
                <a:latin typeface="+mn-lt"/>
              </a:rPr>
              <a:t>(</a:t>
            </a:r>
            <a:r>
              <a:rPr lang="hu-HU" dirty="0" smtClean="0">
                <a:latin typeface="+mn-lt"/>
              </a:rPr>
              <a:t>y1</a:t>
            </a:r>
            <a:r>
              <a:rPr lang="en-US" dirty="0" smtClean="0">
                <a:latin typeface="+mn-lt"/>
              </a:rPr>
              <a:t>&lt;&lt;T) + (1&lt;&lt;(T-1))</a:t>
            </a:r>
            <a:r>
              <a:rPr lang="en-US" dirty="0" smtClean="0">
                <a:latin typeface="+mn-lt"/>
              </a:rPr>
              <a:t>;</a:t>
            </a:r>
            <a:r>
              <a:rPr lang="hu-HU" dirty="0" smtClean="0">
                <a:latin typeface="+mn-lt"/>
              </a:rPr>
              <a:t> </a:t>
            </a:r>
            <a:endParaRPr lang="hu-HU" dirty="0">
              <a:solidFill>
                <a:schemeClr val="accent2"/>
              </a:solidFill>
              <a:latin typeface="+mn-lt"/>
            </a:endParaRPr>
          </a:p>
          <a:p>
            <a:pPr>
              <a:defRPr/>
            </a:pPr>
            <a:r>
              <a:rPr lang="en-US" dirty="0">
                <a:latin typeface="+mn-lt"/>
              </a:rPr>
              <a:t> </a:t>
            </a:r>
            <a:r>
              <a:rPr lang="en-US" dirty="0" smtClean="0">
                <a:latin typeface="+mn-lt"/>
              </a:rPr>
              <a:t>    </a:t>
            </a:r>
            <a:r>
              <a:rPr lang="en-US" dirty="0" smtClean="0">
                <a:latin typeface="+mn-lt"/>
              </a:rPr>
              <a:t>for(short </a:t>
            </a:r>
            <a:r>
              <a:rPr lang="en-US" dirty="0">
                <a:latin typeface="+mn-lt"/>
              </a:rPr>
              <a:t>x</a:t>
            </a:r>
            <a:r>
              <a:rPr lang="hu-HU" dirty="0">
                <a:latin typeface="+mn-lt"/>
              </a:rPr>
              <a:t> = x1</a:t>
            </a:r>
            <a:r>
              <a:rPr lang="en-US" dirty="0">
                <a:latin typeface="+mn-lt"/>
              </a:rPr>
              <a:t>; x &lt;= x2; x++)</a:t>
            </a:r>
            <a:r>
              <a:rPr lang="hu-HU" dirty="0">
                <a:latin typeface="+mn-lt"/>
              </a:rPr>
              <a:t> {  </a:t>
            </a:r>
          </a:p>
          <a:p>
            <a:pPr>
              <a:defRPr/>
            </a:pPr>
            <a:r>
              <a:rPr lang="en-US" dirty="0">
                <a:latin typeface="+mn-lt"/>
              </a:rPr>
              <a:t> </a:t>
            </a:r>
            <a:r>
              <a:rPr lang="en-US" dirty="0" smtClean="0">
                <a:latin typeface="+mn-lt"/>
              </a:rPr>
              <a:t>          </a:t>
            </a:r>
            <a:r>
              <a:rPr lang="en-US" dirty="0" smtClean="0">
                <a:latin typeface="+mn-lt"/>
              </a:rPr>
              <a:t>short </a:t>
            </a:r>
            <a:r>
              <a:rPr lang="hu-HU" dirty="0">
                <a:latin typeface="+mn-lt"/>
              </a:rPr>
              <a:t>y</a:t>
            </a:r>
            <a:r>
              <a:rPr lang="hu-HU" dirty="0" smtClean="0">
                <a:latin typeface="+mn-lt"/>
              </a:rPr>
              <a:t> </a:t>
            </a:r>
            <a:r>
              <a:rPr lang="hu-HU" dirty="0">
                <a:latin typeface="+mn-lt"/>
              </a:rPr>
              <a:t>= </a:t>
            </a:r>
            <a:r>
              <a:rPr lang="hu-HU" dirty="0" err="1" smtClean="0">
                <a:latin typeface="+mn-lt"/>
              </a:rPr>
              <a:t>Y</a:t>
            </a:r>
            <a:r>
              <a:rPr lang="en-US" dirty="0" smtClean="0">
                <a:latin typeface="+mn-lt"/>
              </a:rPr>
              <a:t>&gt;&gt;T</a:t>
            </a:r>
            <a:r>
              <a:rPr lang="en-US" dirty="0" smtClean="0">
                <a:latin typeface="+mn-lt"/>
              </a:rPr>
              <a:t>;</a:t>
            </a:r>
            <a:r>
              <a:rPr lang="hu-HU" dirty="0">
                <a:latin typeface="+mn-lt"/>
              </a:rPr>
              <a:t>	</a:t>
            </a:r>
            <a:r>
              <a:rPr lang="en-US" dirty="0">
                <a:latin typeface="+mn-lt"/>
              </a:rPr>
              <a:t>	</a:t>
            </a:r>
            <a:endParaRPr lang="hu-HU" dirty="0">
              <a:solidFill>
                <a:schemeClr val="accent2"/>
              </a:solidFill>
              <a:latin typeface="+mn-lt"/>
            </a:endParaRPr>
          </a:p>
          <a:p>
            <a:pPr>
              <a:defRPr/>
            </a:pPr>
            <a:r>
              <a:rPr lang="en-US" dirty="0">
                <a:latin typeface="+mn-lt"/>
              </a:rPr>
              <a:t> </a:t>
            </a:r>
            <a:r>
              <a:rPr lang="en-US" dirty="0" smtClean="0">
                <a:latin typeface="+mn-lt"/>
              </a:rPr>
              <a:t>          </a:t>
            </a:r>
            <a:r>
              <a:rPr lang="hu-HU" dirty="0" err="1" smtClean="0">
                <a:latin typeface="+mn-lt"/>
              </a:rPr>
              <a:t>write</a:t>
            </a:r>
            <a:r>
              <a:rPr lang="hu-HU" dirty="0" smtClean="0">
                <a:latin typeface="+mn-lt"/>
              </a:rPr>
              <a:t>(</a:t>
            </a:r>
            <a:r>
              <a:rPr lang="en-US" dirty="0">
                <a:latin typeface="+mn-lt"/>
              </a:rPr>
              <a:t>x</a:t>
            </a:r>
            <a:r>
              <a:rPr lang="hu-HU" dirty="0">
                <a:latin typeface="+mn-lt"/>
              </a:rPr>
              <a:t>, </a:t>
            </a:r>
            <a:r>
              <a:rPr lang="hu-HU" dirty="0" smtClean="0">
                <a:latin typeface="+mn-lt"/>
              </a:rPr>
              <a:t>y, </a:t>
            </a:r>
            <a:r>
              <a:rPr lang="hu-HU" dirty="0" err="1">
                <a:latin typeface="+mn-lt"/>
              </a:rPr>
              <a:t>color</a:t>
            </a:r>
            <a:r>
              <a:rPr lang="hu-HU" dirty="0">
                <a:latin typeface="+mn-lt"/>
              </a:rPr>
              <a:t>)</a:t>
            </a:r>
            <a:r>
              <a:rPr lang="en-US" dirty="0">
                <a:latin typeface="+mn-lt"/>
              </a:rPr>
              <a:t>;</a:t>
            </a:r>
            <a:r>
              <a:rPr lang="hu-HU" dirty="0">
                <a:latin typeface="+mn-lt"/>
              </a:rPr>
              <a:t> </a:t>
            </a:r>
          </a:p>
          <a:p>
            <a:pPr>
              <a:defRPr/>
            </a:pPr>
            <a:r>
              <a:rPr lang="en-US" dirty="0">
                <a:latin typeface="+mn-lt"/>
              </a:rPr>
              <a:t> </a:t>
            </a:r>
            <a:r>
              <a:rPr lang="en-US" dirty="0" smtClean="0">
                <a:latin typeface="+mn-lt"/>
              </a:rPr>
              <a:t>          </a:t>
            </a:r>
            <a:r>
              <a:rPr lang="hu-HU" dirty="0" smtClean="0">
                <a:latin typeface="+mn-lt"/>
              </a:rPr>
              <a:t>Y </a:t>
            </a:r>
            <a:r>
              <a:rPr lang="hu-HU" dirty="0">
                <a:latin typeface="+mn-lt"/>
              </a:rPr>
              <a:t>= </a:t>
            </a:r>
            <a:r>
              <a:rPr lang="hu-HU" dirty="0" err="1" smtClean="0">
                <a:latin typeface="+mn-lt"/>
              </a:rPr>
              <a:t>Y</a:t>
            </a:r>
            <a:r>
              <a:rPr lang="hu-HU" dirty="0" smtClean="0">
                <a:latin typeface="+mn-lt"/>
              </a:rPr>
              <a:t>+m</a:t>
            </a:r>
            <a:r>
              <a:rPr lang="en-US" dirty="0">
                <a:latin typeface="+mn-lt"/>
              </a:rPr>
              <a:t>;</a:t>
            </a:r>
            <a:endParaRPr lang="hu-HU" dirty="0">
              <a:latin typeface="+mn-lt"/>
            </a:endParaRPr>
          </a:p>
          <a:p>
            <a:pPr>
              <a:defRPr/>
            </a:pPr>
            <a:r>
              <a:rPr lang="en-US" dirty="0">
                <a:latin typeface="+mn-lt"/>
              </a:rPr>
              <a:t> </a:t>
            </a:r>
            <a:r>
              <a:rPr lang="en-US" dirty="0" smtClean="0">
                <a:latin typeface="+mn-lt"/>
              </a:rPr>
              <a:t>    </a:t>
            </a:r>
            <a:r>
              <a:rPr lang="hu-HU" dirty="0" smtClean="0">
                <a:latin typeface="+mn-lt"/>
              </a:rPr>
              <a:t>}</a:t>
            </a:r>
            <a:endParaRPr lang="hu-HU" dirty="0">
              <a:latin typeface="+mn-lt"/>
            </a:endParaRPr>
          </a:p>
          <a:p>
            <a:pPr>
              <a:defRPr/>
            </a:pPr>
            <a:r>
              <a:rPr lang="hu-HU" dirty="0">
                <a:latin typeface="+mn-lt"/>
              </a:rPr>
              <a:t>}</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pPr>
              <a:defRPr/>
            </a:pPr>
            <a:r>
              <a:rPr lang="hu-HU" dirty="0" smtClean="0">
                <a:solidFill>
                  <a:srgbClr val="FF0000"/>
                </a:solidFill>
              </a:rPr>
              <a:t>DDA szakaszrajzoló hardver</a:t>
            </a:r>
          </a:p>
        </p:txBody>
      </p:sp>
      <p:sp>
        <p:nvSpPr>
          <p:cNvPr id="32771" name="Rectangle 3"/>
          <p:cNvSpPr>
            <a:spLocks noChangeArrowheads="1"/>
          </p:cNvSpPr>
          <p:nvPr/>
        </p:nvSpPr>
        <p:spPr bwMode="auto">
          <a:xfrm>
            <a:off x="1225550" y="2444750"/>
            <a:ext cx="2273300" cy="596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hu-HU" sz="2200" b="1"/>
              <a:t>X számláló</a:t>
            </a:r>
          </a:p>
        </p:txBody>
      </p:sp>
      <p:sp>
        <p:nvSpPr>
          <p:cNvPr id="32772" name="Rectangle 4"/>
          <p:cNvSpPr>
            <a:spLocks noChangeArrowheads="1"/>
          </p:cNvSpPr>
          <p:nvPr/>
        </p:nvSpPr>
        <p:spPr bwMode="auto">
          <a:xfrm>
            <a:off x="3968750" y="2444750"/>
            <a:ext cx="3568700" cy="596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hu-HU" sz="2200" b="1"/>
              <a:t>y regiszter</a:t>
            </a:r>
          </a:p>
        </p:txBody>
      </p:sp>
      <p:sp>
        <p:nvSpPr>
          <p:cNvPr id="32773" name="Freeform 5"/>
          <p:cNvSpPr>
            <a:spLocks/>
          </p:cNvSpPr>
          <p:nvPr/>
        </p:nvSpPr>
        <p:spPr bwMode="auto">
          <a:xfrm>
            <a:off x="4800600" y="3733800"/>
            <a:ext cx="3582988" cy="839788"/>
          </a:xfrm>
          <a:custGeom>
            <a:avLst/>
            <a:gdLst>
              <a:gd name="T0" fmla="*/ 2147483647 w 2257"/>
              <a:gd name="T1" fmla="*/ 0 h 529"/>
              <a:gd name="T2" fmla="*/ 0 w 2257"/>
              <a:gd name="T3" fmla="*/ 2147483647 h 529"/>
              <a:gd name="T4" fmla="*/ 2147483647 w 2257"/>
              <a:gd name="T5" fmla="*/ 2147483647 h 529"/>
              <a:gd name="T6" fmla="*/ 2147483647 w 2257"/>
              <a:gd name="T7" fmla="*/ 0 h 529"/>
              <a:gd name="T8" fmla="*/ 2147483647 w 2257"/>
              <a:gd name="T9" fmla="*/ 0 h 529"/>
              <a:gd name="T10" fmla="*/ 0 60000 65536"/>
              <a:gd name="T11" fmla="*/ 0 60000 65536"/>
              <a:gd name="T12" fmla="*/ 0 60000 65536"/>
              <a:gd name="T13" fmla="*/ 0 60000 65536"/>
              <a:gd name="T14" fmla="*/ 0 60000 65536"/>
              <a:gd name="T15" fmla="*/ 0 w 2257"/>
              <a:gd name="T16" fmla="*/ 0 h 529"/>
              <a:gd name="T17" fmla="*/ 2257 w 2257"/>
              <a:gd name="T18" fmla="*/ 529 h 529"/>
            </a:gdLst>
            <a:ahLst/>
            <a:cxnLst>
              <a:cxn ang="T10">
                <a:pos x="T0" y="T1"/>
              </a:cxn>
              <a:cxn ang="T11">
                <a:pos x="T2" y="T3"/>
              </a:cxn>
              <a:cxn ang="T12">
                <a:pos x="T4" y="T5"/>
              </a:cxn>
              <a:cxn ang="T13">
                <a:pos x="T6" y="T7"/>
              </a:cxn>
              <a:cxn ang="T14">
                <a:pos x="T8" y="T9"/>
              </a:cxn>
            </a:cxnLst>
            <a:rect l="T15" t="T16" r="T17" b="T18"/>
            <a:pathLst>
              <a:path w="2257" h="529">
                <a:moveTo>
                  <a:pt x="384" y="0"/>
                </a:moveTo>
                <a:lnTo>
                  <a:pt x="0" y="528"/>
                </a:lnTo>
                <a:lnTo>
                  <a:pt x="2256" y="528"/>
                </a:lnTo>
                <a:lnTo>
                  <a:pt x="1824" y="0"/>
                </a:lnTo>
                <a:lnTo>
                  <a:pt x="384" y="0"/>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32774" name="Line 6"/>
          <p:cNvSpPr>
            <a:spLocks noChangeShapeType="1"/>
          </p:cNvSpPr>
          <p:nvPr/>
        </p:nvSpPr>
        <p:spPr bwMode="auto">
          <a:xfrm flipV="1">
            <a:off x="2209800" y="3041650"/>
            <a:ext cx="0" cy="927100"/>
          </a:xfrm>
          <a:prstGeom prst="line">
            <a:avLst/>
          </a:prstGeom>
          <a:noFill/>
          <a:ln w="57150">
            <a:solidFill>
              <a:schemeClr val="tx1"/>
            </a:solidFill>
            <a:round/>
            <a:headEnd type="diamond" w="med" len="me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2775" name="Line 7"/>
          <p:cNvSpPr>
            <a:spLocks noChangeShapeType="1"/>
          </p:cNvSpPr>
          <p:nvPr/>
        </p:nvSpPr>
        <p:spPr bwMode="auto">
          <a:xfrm flipV="1">
            <a:off x="2362200" y="1898650"/>
            <a:ext cx="0" cy="5461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2776" name="Line 8"/>
          <p:cNvSpPr>
            <a:spLocks noChangeShapeType="1"/>
          </p:cNvSpPr>
          <p:nvPr/>
        </p:nvSpPr>
        <p:spPr bwMode="auto">
          <a:xfrm flipV="1">
            <a:off x="5105400" y="1898650"/>
            <a:ext cx="0" cy="5461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2777" name="Line 9"/>
          <p:cNvSpPr>
            <a:spLocks noChangeShapeType="1"/>
          </p:cNvSpPr>
          <p:nvPr/>
        </p:nvSpPr>
        <p:spPr bwMode="auto">
          <a:xfrm>
            <a:off x="5791200" y="2444750"/>
            <a:ext cx="0" cy="596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32778" name="Line 10"/>
          <p:cNvSpPr>
            <a:spLocks noChangeShapeType="1"/>
          </p:cNvSpPr>
          <p:nvPr/>
        </p:nvSpPr>
        <p:spPr bwMode="auto">
          <a:xfrm flipV="1">
            <a:off x="6477000" y="3041650"/>
            <a:ext cx="0" cy="6985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2779" name="Freeform 11"/>
          <p:cNvSpPr>
            <a:spLocks/>
          </p:cNvSpPr>
          <p:nvPr/>
        </p:nvSpPr>
        <p:spPr bwMode="auto">
          <a:xfrm>
            <a:off x="6477000" y="2133600"/>
            <a:ext cx="2135188" cy="2973388"/>
          </a:xfrm>
          <a:custGeom>
            <a:avLst/>
            <a:gdLst>
              <a:gd name="T0" fmla="*/ 0 w 1345"/>
              <a:gd name="T1" fmla="*/ 2147483647 h 1873"/>
              <a:gd name="T2" fmla="*/ 0 w 1345"/>
              <a:gd name="T3" fmla="*/ 0 h 1873"/>
              <a:gd name="T4" fmla="*/ 2147483647 w 1345"/>
              <a:gd name="T5" fmla="*/ 0 h 1873"/>
              <a:gd name="T6" fmla="*/ 2147483647 w 1345"/>
              <a:gd name="T7" fmla="*/ 2147483647 h 1873"/>
              <a:gd name="T8" fmla="*/ 2147483647 w 1345"/>
              <a:gd name="T9" fmla="*/ 2147483647 h 1873"/>
              <a:gd name="T10" fmla="*/ 2147483647 w 1345"/>
              <a:gd name="T11" fmla="*/ 2147483647 h 1873"/>
              <a:gd name="T12" fmla="*/ 0 60000 65536"/>
              <a:gd name="T13" fmla="*/ 0 60000 65536"/>
              <a:gd name="T14" fmla="*/ 0 60000 65536"/>
              <a:gd name="T15" fmla="*/ 0 60000 65536"/>
              <a:gd name="T16" fmla="*/ 0 60000 65536"/>
              <a:gd name="T17" fmla="*/ 0 60000 65536"/>
              <a:gd name="T18" fmla="*/ 0 w 1345"/>
              <a:gd name="T19" fmla="*/ 0 h 1873"/>
              <a:gd name="T20" fmla="*/ 1345 w 1345"/>
              <a:gd name="T21" fmla="*/ 1873 h 1873"/>
            </a:gdLst>
            <a:ahLst/>
            <a:cxnLst>
              <a:cxn ang="T12">
                <a:pos x="T0" y="T1"/>
              </a:cxn>
              <a:cxn ang="T13">
                <a:pos x="T2" y="T3"/>
              </a:cxn>
              <a:cxn ang="T14">
                <a:pos x="T4" y="T5"/>
              </a:cxn>
              <a:cxn ang="T15">
                <a:pos x="T6" y="T7"/>
              </a:cxn>
              <a:cxn ang="T16">
                <a:pos x="T8" y="T9"/>
              </a:cxn>
              <a:cxn ang="T17">
                <a:pos x="T10" y="T11"/>
              </a:cxn>
            </a:cxnLst>
            <a:rect l="T18" t="T19" r="T20" b="T21"/>
            <a:pathLst>
              <a:path w="1345" h="1873">
                <a:moveTo>
                  <a:pt x="0" y="192"/>
                </a:moveTo>
                <a:lnTo>
                  <a:pt x="0" y="0"/>
                </a:lnTo>
                <a:lnTo>
                  <a:pt x="1344" y="0"/>
                </a:lnTo>
                <a:lnTo>
                  <a:pt x="1344" y="1872"/>
                </a:lnTo>
                <a:lnTo>
                  <a:pt x="768" y="1872"/>
                </a:lnTo>
                <a:lnTo>
                  <a:pt x="768" y="1536"/>
                </a:lnTo>
              </a:path>
            </a:pathLst>
          </a:custGeom>
          <a:noFill/>
          <a:ln w="12700" cap="rnd"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32780" name="Line 12"/>
          <p:cNvSpPr>
            <a:spLocks noChangeShapeType="1"/>
          </p:cNvSpPr>
          <p:nvPr/>
        </p:nvSpPr>
        <p:spPr bwMode="auto">
          <a:xfrm flipV="1">
            <a:off x="5507038" y="4552950"/>
            <a:ext cx="0" cy="6985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2781" name="Rectangle 13"/>
          <p:cNvSpPr>
            <a:spLocks noChangeArrowheads="1"/>
          </p:cNvSpPr>
          <p:nvPr/>
        </p:nvSpPr>
        <p:spPr bwMode="auto">
          <a:xfrm>
            <a:off x="1884363" y="4117975"/>
            <a:ext cx="46037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200" b="1"/>
              <a:t>x1</a:t>
            </a:r>
          </a:p>
        </p:txBody>
      </p:sp>
      <p:sp>
        <p:nvSpPr>
          <p:cNvPr id="32782" name="Rectangle 14"/>
          <p:cNvSpPr>
            <a:spLocks noChangeArrowheads="1"/>
          </p:cNvSpPr>
          <p:nvPr/>
        </p:nvSpPr>
        <p:spPr bwMode="auto">
          <a:xfrm>
            <a:off x="5364163" y="5251450"/>
            <a:ext cx="414337"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200" b="1"/>
              <a:t>m</a:t>
            </a:r>
          </a:p>
        </p:txBody>
      </p:sp>
      <p:sp>
        <p:nvSpPr>
          <p:cNvPr id="32783" name="Rectangle 15"/>
          <p:cNvSpPr>
            <a:spLocks noChangeArrowheads="1"/>
          </p:cNvSpPr>
          <p:nvPr/>
        </p:nvSpPr>
        <p:spPr bwMode="auto">
          <a:xfrm>
            <a:off x="4191000" y="4149725"/>
            <a:ext cx="46037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200" b="1"/>
              <a:t>y1</a:t>
            </a:r>
          </a:p>
        </p:txBody>
      </p:sp>
      <p:sp>
        <p:nvSpPr>
          <p:cNvPr id="32784" name="Rectangle 17"/>
          <p:cNvSpPr>
            <a:spLocks noChangeArrowheads="1"/>
          </p:cNvSpPr>
          <p:nvPr/>
        </p:nvSpPr>
        <p:spPr bwMode="auto">
          <a:xfrm>
            <a:off x="2417763" y="1755775"/>
            <a:ext cx="411162"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200" b="1"/>
              <a:t>X</a:t>
            </a:r>
          </a:p>
        </p:txBody>
      </p:sp>
      <p:sp>
        <p:nvSpPr>
          <p:cNvPr id="32785" name="Rectangle 18"/>
          <p:cNvSpPr>
            <a:spLocks noChangeArrowheads="1"/>
          </p:cNvSpPr>
          <p:nvPr/>
        </p:nvSpPr>
        <p:spPr bwMode="auto">
          <a:xfrm>
            <a:off x="5084763" y="1755775"/>
            <a:ext cx="411162"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200" b="1"/>
              <a:t>Y</a:t>
            </a:r>
          </a:p>
        </p:txBody>
      </p:sp>
      <p:sp>
        <p:nvSpPr>
          <p:cNvPr id="32786" name="Freeform 19"/>
          <p:cNvSpPr>
            <a:spLocks/>
          </p:cNvSpPr>
          <p:nvPr/>
        </p:nvSpPr>
        <p:spPr bwMode="auto">
          <a:xfrm>
            <a:off x="533400" y="3048000"/>
            <a:ext cx="3430588" cy="534988"/>
          </a:xfrm>
          <a:custGeom>
            <a:avLst/>
            <a:gdLst>
              <a:gd name="T0" fmla="*/ 0 w 2161"/>
              <a:gd name="T1" fmla="*/ 2147483647 h 337"/>
              <a:gd name="T2" fmla="*/ 2147483647 w 2161"/>
              <a:gd name="T3" fmla="*/ 2147483647 h 337"/>
              <a:gd name="T4" fmla="*/ 2147483647 w 2161"/>
              <a:gd name="T5" fmla="*/ 2147483647 h 337"/>
              <a:gd name="T6" fmla="*/ 2147483647 w 2161"/>
              <a:gd name="T7" fmla="*/ 2147483647 h 337"/>
              <a:gd name="T8" fmla="*/ 2147483647 w 2161"/>
              <a:gd name="T9" fmla="*/ 2147483647 h 337"/>
              <a:gd name="T10" fmla="*/ 2147483647 w 2161"/>
              <a:gd name="T11" fmla="*/ 2147483647 h 337"/>
              <a:gd name="T12" fmla="*/ 2147483647 w 2161"/>
              <a:gd name="T13" fmla="*/ 2147483647 h 337"/>
              <a:gd name="T14" fmla="*/ 2147483647 w 2161"/>
              <a:gd name="T15" fmla="*/ 2147483647 h 337"/>
              <a:gd name="T16" fmla="*/ 2147483647 w 2161"/>
              <a:gd name="T17" fmla="*/ 2147483647 h 337"/>
              <a:gd name="T18" fmla="*/ 2147483647 w 2161"/>
              <a:gd name="T19" fmla="*/ 2147483647 h 337"/>
              <a:gd name="T20" fmla="*/ 2147483647 w 2161"/>
              <a:gd name="T21" fmla="*/ 2147483647 h 337"/>
              <a:gd name="T22" fmla="*/ 2147483647 w 2161"/>
              <a:gd name="T23" fmla="*/ 2147483647 h 337"/>
              <a:gd name="T24" fmla="*/ 2147483647 w 2161"/>
              <a:gd name="T25" fmla="*/ 2147483647 h 337"/>
              <a:gd name="T26" fmla="*/ 2147483647 w 2161"/>
              <a:gd name="T27" fmla="*/ 2147483647 h 337"/>
              <a:gd name="T28" fmla="*/ 2147483647 w 2161"/>
              <a:gd name="T29" fmla="*/ 2147483647 h 337"/>
              <a:gd name="T30" fmla="*/ 2147483647 w 2161"/>
              <a:gd name="T31" fmla="*/ 2147483647 h 337"/>
              <a:gd name="T32" fmla="*/ 2147483647 w 2161"/>
              <a:gd name="T33" fmla="*/ 2147483647 h 337"/>
              <a:gd name="T34" fmla="*/ 2147483647 w 2161"/>
              <a:gd name="T35" fmla="*/ 2147483647 h 337"/>
              <a:gd name="T36" fmla="*/ 2147483647 w 2161"/>
              <a:gd name="T37" fmla="*/ 2147483647 h 337"/>
              <a:gd name="T38" fmla="*/ 2147483647 w 2161"/>
              <a:gd name="T39" fmla="*/ 2147483647 h 337"/>
              <a:gd name="T40" fmla="*/ 2147483647 w 2161"/>
              <a:gd name="T41" fmla="*/ 2147483647 h 337"/>
              <a:gd name="T42" fmla="*/ 2147483647 w 2161"/>
              <a:gd name="T43" fmla="*/ 2147483647 h 337"/>
              <a:gd name="T44" fmla="*/ 2147483647 w 2161"/>
              <a:gd name="T45" fmla="*/ 2147483647 h 337"/>
              <a:gd name="T46" fmla="*/ 2147483647 w 2161"/>
              <a:gd name="T47" fmla="*/ 2147483647 h 337"/>
              <a:gd name="T48" fmla="*/ 2147483647 w 2161"/>
              <a:gd name="T49" fmla="*/ 2147483647 h 337"/>
              <a:gd name="T50" fmla="*/ 2147483647 w 2161"/>
              <a:gd name="T51" fmla="*/ 2147483647 h 337"/>
              <a:gd name="T52" fmla="*/ 2147483647 w 2161"/>
              <a:gd name="T53" fmla="*/ 2147483647 h 337"/>
              <a:gd name="T54" fmla="*/ 2147483647 w 2161"/>
              <a:gd name="T55" fmla="*/ 2147483647 h 337"/>
              <a:gd name="T56" fmla="*/ 2147483647 w 2161"/>
              <a:gd name="T57" fmla="*/ 0 h 3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61"/>
              <a:gd name="T88" fmla="*/ 0 h 337"/>
              <a:gd name="T89" fmla="*/ 2161 w 2161"/>
              <a:gd name="T90" fmla="*/ 337 h 3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61" h="337">
                <a:moveTo>
                  <a:pt x="0" y="336"/>
                </a:moveTo>
                <a:lnTo>
                  <a:pt x="39" y="335"/>
                </a:lnTo>
                <a:lnTo>
                  <a:pt x="102" y="335"/>
                </a:lnTo>
                <a:lnTo>
                  <a:pt x="186" y="335"/>
                </a:lnTo>
                <a:lnTo>
                  <a:pt x="291" y="335"/>
                </a:lnTo>
                <a:lnTo>
                  <a:pt x="355" y="335"/>
                </a:lnTo>
                <a:lnTo>
                  <a:pt x="397" y="335"/>
                </a:lnTo>
                <a:lnTo>
                  <a:pt x="555" y="335"/>
                </a:lnTo>
                <a:lnTo>
                  <a:pt x="681" y="335"/>
                </a:lnTo>
                <a:lnTo>
                  <a:pt x="765" y="335"/>
                </a:lnTo>
                <a:lnTo>
                  <a:pt x="797" y="335"/>
                </a:lnTo>
                <a:lnTo>
                  <a:pt x="881" y="335"/>
                </a:lnTo>
                <a:lnTo>
                  <a:pt x="944" y="335"/>
                </a:lnTo>
                <a:lnTo>
                  <a:pt x="1007" y="335"/>
                </a:lnTo>
                <a:lnTo>
                  <a:pt x="1049" y="335"/>
                </a:lnTo>
                <a:lnTo>
                  <a:pt x="1112" y="335"/>
                </a:lnTo>
                <a:lnTo>
                  <a:pt x="1197" y="335"/>
                </a:lnTo>
                <a:lnTo>
                  <a:pt x="1260" y="335"/>
                </a:lnTo>
                <a:lnTo>
                  <a:pt x="1302" y="335"/>
                </a:lnTo>
                <a:lnTo>
                  <a:pt x="1355" y="335"/>
                </a:lnTo>
                <a:lnTo>
                  <a:pt x="1460" y="335"/>
                </a:lnTo>
                <a:lnTo>
                  <a:pt x="1544" y="335"/>
                </a:lnTo>
                <a:lnTo>
                  <a:pt x="1607" y="335"/>
                </a:lnTo>
                <a:lnTo>
                  <a:pt x="1639" y="335"/>
                </a:lnTo>
                <a:lnTo>
                  <a:pt x="1723" y="335"/>
                </a:lnTo>
                <a:lnTo>
                  <a:pt x="1755" y="335"/>
                </a:lnTo>
                <a:lnTo>
                  <a:pt x="1797" y="335"/>
                </a:lnTo>
                <a:lnTo>
                  <a:pt x="1839" y="335"/>
                </a:lnTo>
                <a:lnTo>
                  <a:pt x="2160" y="0"/>
                </a:lnTo>
              </a:path>
            </a:pathLst>
          </a:custGeom>
          <a:noFill/>
          <a:ln w="12700" cap="rnd"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32787" name="Line 20"/>
          <p:cNvSpPr>
            <a:spLocks noChangeShapeType="1"/>
          </p:cNvSpPr>
          <p:nvPr/>
        </p:nvSpPr>
        <p:spPr bwMode="auto">
          <a:xfrm flipV="1">
            <a:off x="768350" y="3041650"/>
            <a:ext cx="444500" cy="5461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2788" name="Line 21"/>
          <p:cNvSpPr>
            <a:spLocks noChangeShapeType="1"/>
          </p:cNvSpPr>
          <p:nvPr/>
        </p:nvSpPr>
        <p:spPr bwMode="auto">
          <a:xfrm flipV="1">
            <a:off x="4456113" y="3048000"/>
            <a:ext cx="0" cy="920750"/>
          </a:xfrm>
          <a:prstGeom prst="line">
            <a:avLst/>
          </a:prstGeom>
          <a:noFill/>
          <a:ln w="57150">
            <a:solidFill>
              <a:schemeClr val="tx1"/>
            </a:solidFill>
            <a:round/>
            <a:headEnd type="diamond" w="med" len="me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2789" name="Text Box 22"/>
          <p:cNvSpPr txBox="1">
            <a:spLocks noChangeArrowheads="1"/>
          </p:cNvSpPr>
          <p:nvPr/>
        </p:nvSpPr>
        <p:spPr bwMode="auto">
          <a:xfrm>
            <a:off x="6384925" y="3770313"/>
            <a:ext cx="454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600">
                <a:latin typeface="Symbol" pitchFamily="18" charset="2"/>
              </a:rPr>
              <a:t>S</a:t>
            </a:r>
            <a:endParaRPr lang="hu-HU" altLang="hu-HU"/>
          </a:p>
        </p:txBody>
      </p:sp>
      <p:sp>
        <p:nvSpPr>
          <p:cNvPr id="32790" name="Rectangle 23"/>
          <p:cNvSpPr>
            <a:spLocks noChangeArrowheads="1"/>
          </p:cNvSpPr>
          <p:nvPr/>
        </p:nvSpPr>
        <p:spPr bwMode="auto">
          <a:xfrm>
            <a:off x="4953000" y="5251450"/>
            <a:ext cx="1163638" cy="4238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2791" name="Text Box 24"/>
          <p:cNvSpPr txBox="1">
            <a:spLocks noChangeArrowheads="1"/>
          </p:cNvSpPr>
          <p:nvPr/>
        </p:nvSpPr>
        <p:spPr bwMode="auto">
          <a:xfrm>
            <a:off x="419100" y="3640138"/>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a:t>CLK</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144463" y="296863"/>
            <a:ext cx="9288463" cy="1143000"/>
          </a:xfrm>
        </p:spPr>
        <p:txBody>
          <a:bodyPr/>
          <a:lstStyle/>
          <a:p>
            <a:pPr>
              <a:defRPr/>
            </a:pPr>
            <a:r>
              <a:rPr lang="hu-HU" dirty="0" smtClean="0">
                <a:solidFill>
                  <a:srgbClr val="FF0000"/>
                </a:solidFill>
              </a:rPr>
              <a:t>Háromszög kitöltés</a:t>
            </a:r>
          </a:p>
        </p:txBody>
      </p:sp>
      <p:sp>
        <p:nvSpPr>
          <p:cNvPr id="45" name="Freeform 15"/>
          <p:cNvSpPr>
            <a:spLocks/>
          </p:cNvSpPr>
          <p:nvPr/>
        </p:nvSpPr>
        <p:spPr bwMode="auto">
          <a:xfrm>
            <a:off x="1363663" y="1844675"/>
            <a:ext cx="2438400" cy="3733800"/>
          </a:xfrm>
          <a:custGeom>
            <a:avLst/>
            <a:gdLst>
              <a:gd name="T0" fmla="*/ 2147483647 w 1536"/>
              <a:gd name="T1" fmla="*/ 2147483647 h 2352"/>
              <a:gd name="T2" fmla="*/ 0 w 1536"/>
              <a:gd name="T3" fmla="*/ 2147483647 h 2352"/>
              <a:gd name="T4" fmla="*/ 2147483647 w 1536"/>
              <a:gd name="T5" fmla="*/ 0 h 2352"/>
              <a:gd name="T6" fmla="*/ 2147483647 w 1536"/>
              <a:gd name="T7" fmla="*/ 2147483647 h 2352"/>
              <a:gd name="T8" fmla="*/ 0 60000 65536"/>
              <a:gd name="T9" fmla="*/ 0 60000 65536"/>
              <a:gd name="T10" fmla="*/ 0 60000 65536"/>
              <a:gd name="T11" fmla="*/ 0 60000 65536"/>
              <a:gd name="T12" fmla="*/ 0 w 1536"/>
              <a:gd name="T13" fmla="*/ 0 h 2352"/>
              <a:gd name="T14" fmla="*/ 1536 w 1536"/>
              <a:gd name="T15" fmla="*/ 2352 h 2352"/>
            </a:gdLst>
            <a:ahLst/>
            <a:cxnLst>
              <a:cxn ang="T8">
                <a:pos x="T0" y="T1"/>
              </a:cxn>
              <a:cxn ang="T9">
                <a:pos x="T2" y="T3"/>
              </a:cxn>
              <a:cxn ang="T10">
                <a:pos x="T4" y="T5"/>
              </a:cxn>
              <a:cxn ang="T11">
                <a:pos x="T6" y="T7"/>
              </a:cxn>
            </a:cxnLst>
            <a:rect l="T12" t="T13" r="T14" b="T15"/>
            <a:pathLst>
              <a:path w="1536" h="2352">
                <a:moveTo>
                  <a:pt x="912" y="2352"/>
                </a:moveTo>
                <a:lnTo>
                  <a:pt x="0" y="1440"/>
                </a:lnTo>
                <a:lnTo>
                  <a:pt x="1536" y="0"/>
                </a:lnTo>
                <a:lnTo>
                  <a:pt x="912" y="2352"/>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hu-HU"/>
          </a:p>
        </p:txBody>
      </p:sp>
      <p:sp>
        <p:nvSpPr>
          <p:cNvPr id="46" name="Rectangle 16"/>
          <p:cNvSpPr>
            <a:spLocks noChangeArrowheads="1"/>
          </p:cNvSpPr>
          <p:nvPr/>
        </p:nvSpPr>
        <p:spPr bwMode="auto">
          <a:xfrm>
            <a:off x="2165350" y="451167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47" name="Rectangle 17"/>
          <p:cNvSpPr>
            <a:spLocks noChangeArrowheads="1"/>
          </p:cNvSpPr>
          <p:nvPr/>
        </p:nvSpPr>
        <p:spPr bwMode="auto">
          <a:xfrm>
            <a:off x="2470150" y="451167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48" name="Rectangle 18"/>
          <p:cNvSpPr>
            <a:spLocks noChangeArrowheads="1"/>
          </p:cNvSpPr>
          <p:nvPr/>
        </p:nvSpPr>
        <p:spPr bwMode="auto">
          <a:xfrm>
            <a:off x="1860550" y="451167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49" name="Rectangle 19"/>
          <p:cNvSpPr>
            <a:spLocks noChangeArrowheads="1"/>
          </p:cNvSpPr>
          <p:nvPr/>
        </p:nvSpPr>
        <p:spPr bwMode="auto">
          <a:xfrm>
            <a:off x="2774950" y="451167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0" name="Line 24"/>
          <p:cNvSpPr>
            <a:spLocks noChangeShapeType="1"/>
          </p:cNvSpPr>
          <p:nvPr/>
        </p:nvSpPr>
        <p:spPr bwMode="auto">
          <a:xfrm>
            <a:off x="1022350" y="4664075"/>
            <a:ext cx="2743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51" name="Rectangle 30"/>
          <p:cNvSpPr>
            <a:spLocks noChangeArrowheads="1"/>
          </p:cNvSpPr>
          <p:nvPr/>
        </p:nvSpPr>
        <p:spPr bwMode="auto">
          <a:xfrm>
            <a:off x="2516188" y="5661025"/>
            <a:ext cx="11747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800"/>
              <a:t>(</a:t>
            </a:r>
            <a:r>
              <a:rPr lang="hu-HU" altLang="hu-HU" sz="2800" i="1"/>
              <a:t>X</a:t>
            </a:r>
            <a:r>
              <a:rPr lang="hu-HU" altLang="hu-HU" sz="2800" baseline="-25000"/>
              <a:t>1</a:t>
            </a:r>
            <a:r>
              <a:rPr lang="hu-HU" altLang="hu-HU" sz="2800"/>
              <a:t>,</a:t>
            </a:r>
            <a:r>
              <a:rPr lang="hu-HU" altLang="hu-HU" sz="2800" i="1"/>
              <a:t>Y</a:t>
            </a:r>
            <a:r>
              <a:rPr lang="hu-HU" altLang="hu-HU" sz="2800" baseline="-25000"/>
              <a:t>1</a:t>
            </a:r>
            <a:r>
              <a:rPr lang="hu-HU" altLang="hu-HU" sz="2800"/>
              <a:t>)</a:t>
            </a:r>
          </a:p>
        </p:txBody>
      </p:sp>
      <p:sp>
        <p:nvSpPr>
          <p:cNvPr id="52" name="Rectangle 31"/>
          <p:cNvSpPr>
            <a:spLocks noChangeArrowheads="1"/>
          </p:cNvSpPr>
          <p:nvPr/>
        </p:nvSpPr>
        <p:spPr bwMode="auto">
          <a:xfrm>
            <a:off x="236538" y="3427413"/>
            <a:ext cx="1174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800"/>
              <a:t>(</a:t>
            </a:r>
            <a:r>
              <a:rPr lang="hu-HU" altLang="hu-HU" sz="2800" i="1"/>
              <a:t>X</a:t>
            </a:r>
            <a:r>
              <a:rPr lang="hu-HU" altLang="hu-HU" sz="2800" baseline="-25000"/>
              <a:t>2</a:t>
            </a:r>
            <a:r>
              <a:rPr lang="hu-HU" altLang="hu-HU" sz="2800"/>
              <a:t>,</a:t>
            </a:r>
            <a:r>
              <a:rPr lang="hu-HU" altLang="hu-HU" sz="2800" i="1"/>
              <a:t>Y</a:t>
            </a:r>
            <a:r>
              <a:rPr lang="hu-HU" altLang="hu-HU" sz="2800" baseline="-25000"/>
              <a:t>2</a:t>
            </a:r>
            <a:r>
              <a:rPr lang="hu-HU" altLang="hu-HU" sz="2800"/>
              <a:t>)</a:t>
            </a:r>
          </a:p>
        </p:txBody>
      </p:sp>
      <p:sp>
        <p:nvSpPr>
          <p:cNvPr id="53" name="Rectangle 32"/>
          <p:cNvSpPr>
            <a:spLocks noChangeArrowheads="1"/>
          </p:cNvSpPr>
          <p:nvPr/>
        </p:nvSpPr>
        <p:spPr bwMode="auto">
          <a:xfrm>
            <a:off x="3802063" y="1582738"/>
            <a:ext cx="11747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800"/>
              <a:t>(</a:t>
            </a:r>
            <a:r>
              <a:rPr lang="hu-HU" altLang="hu-HU" sz="2800" i="1"/>
              <a:t>X</a:t>
            </a:r>
            <a:r>
              <a:rPr lang="hu-HU" altLang="hu-HU" sz="2800" baseline="-25000"/>
              <a:t>3</a:t>
            </a:r>
            <a:r>
              <a:rPr lang="hu-HU" altLang="hu-HU" sz="2800"/>
              <a:t>,</a:t>
            </a:r>
            <a:r>
              <a:rPr lang="hu-HU" altLang="hu-HU" sz="2800" i="1"/>
              <a:t>Y</a:t>
            </a:r>
            <a:r>
              <a:rPr lang="hu-HU" altLang="hu-HU" sz="2800" baseline="-25000"/>
              <a:t>3</a:t>
            </a:r>
            <a:r>
              <a:rPr lang="hu-HU" altLang="hu-HU" sz="2800"/>
              <a:t>)</a:t>
            </a:r>
          </a:p>
        </p:txBody>
      </p:sp>
      <p:sp>
        <p:nvSpPr>
          <p:cNvPr id="54" name="Ellipszis 33"/>
          <p:cNvSpPr>
            <a:spLocks noChangeArrowheads="1"/>
          </p:cNvSpPr>
          <p:nvPr/>
        </p:nvSpPr>
        <p:spPr bwMode="auto">
          <a:xfrm>
            <a:off x="2984500" y="4581525"/>
            <a:ext cx="144463" cy="144463"/>
          </a:xfrm>
          <a:prstGeom prst="ellipse">
            <a:avLst/>
          </a:prstGeom>
          <a:solidFill>
            <a:srgbClr val="FFFF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5" name="Ellipszis 34"/>
          <p:cNvSpPr>
            <a:spLocks noChangeArrowheads="1"/>
          </p:cNvSpPr>
          <p:nvPr/>
        </p:nvSpPr>
        <p:spPr bwMode="auto">
          <a:xfrm>
            <a:off x="1868488" y="4581525"/>
            <a:ext cx="144462" cy="144463"/>
          </a:xfrm>
          <a:prstGeom prst="ellipse">
            <a:avLst/>
          </a:prstGeom>
          <a:solidFill>
            <a:srgbClr val="FFFF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6" name="Line 24"/>
          <p:cNvSpPr>
            <a:spLocks noChangeShapeType="1"/>
          </p:cNvSpPr>
          <p:nvPr/>
        </p:nvSpPr>
        <p:spPr bwMode="auto">
          <a:xfrm>
            <a:off x="1039813" y="5049838"/>
            <a:ext cx="2743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57" name="Ellipszis 36"/>
          <p:cNvSpPr>
            <a:spLocks noChangeArrowheads="1"/>
          </p:cNvSpPr>
          <p:nvPr/>
        </p:nvSpPr>
        <p:spPr bwMode="auto">
          <a:xfrm>
            <a:off x="2876550" y="4978400"/>
            <a:ext cx="144463" cy="142875"/>
          </a:xfrm>
          <a:prstGeom prst="ellipse">
            <a:avLst/>
          </a:prstGeom>
          <a:solidFill>
            <a:srgbClr val="FFFF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8" name="Ellipszis 37"/>
          <p:cNvSpPr>
            <a:spLocks noChangeArrowheads="1"/>
          </p:cNvSpPr>
          <p:nvPr/>
        </p:nvSpPr>
        <p:spPr bwMode="auto">
          <a:xfrm>
            <a:off x="2228850" y="4978400"/>
            <a:ext cx="142875" cy="142875"/>
          </a:xfrm>
          <a:prstGeom prst="ellipse">
            <a:avLst/>
          </a:prstGeom>
          <a:solidFill>
            <a:srgbClr val="FFFF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9" name="Line 24"/>
          <p:cNvSpPr>
            <a:spLocks noChangeShapeType="1"/>
          </p:cNvSpPr>
          <p:nvPr/>
        </p:nvSpPr>
        <p:spPr bwMode="auto">
          <a:xfrm>
            <a:off x="1039813" y="4329113"/>
            <a:ext cx="2743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60" name="Ellipszis 40"/>
          <p:cNvSpPr>
            <a:spLocks noChangeArrowheads="1"/>
          </p:cNvSpPr>
          <p:nvPr/>
        </p:nvSpPr>
        <p:spPr bwMode="auto">
          <a:xfrm>
            <a:off x="1508125" y="4257675"/>
            <a:ext cx="144463" cy="144463"/>
          </a:xfrm>
          <a:prstGeom prst="ellipse">
            <a:avLst/>
          </a:prstGeom>
          <a:solidFill>
            <a:srgbClr val="FFFF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61" name="Ellipszis 41"/>
          <p:cNvSpPr>
            <a:spLocks noChangeArrowheads="1"/>
          </p:cNvSpPr>
          <p:nvPr/>
        </p:nvSpPr>
        <p:spPr bwMode="auto">
          <a:xfrm>
            <a:off x="3092450" y="4257675"/>
            <a:ext cx="144463" cy="144463"/>
          </a:xfrm>
          <a:prstGeom prst="ellipse">
            <a:avLst/>
          </a:prstGeom>
          <a:solidFill>
            <a:srgbClr val="FFFF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62" name="Line 4"/>
          <p:cNvSpPr>
            <a:spLocks noChangeShapeType="1"/>
          </p:cNvSpPr>
          <p:nvPr/>
        </p:nvSpPr>
        <p:spPr bwMode="auto">
          <a:xfrm>
            <a:off x="4625975" y="4835525"/>
            <a:ext cx="414655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63" name="Line 5"/>
          <p:cNvSpPr>
            <a:spLocks noChangeShapeType="1"/>
          </p:cNvSpPr>
          <p:nvPr/>
        </p:nvSpPr>
        <p:spPr bwMode="auto">
          <a:xfrm flipV="1">
            <a:off x="4665663" y="2779713"/>
            <a:ext cx="0" cy="247808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64" name="Line 6"/>
          <p:cNvSpPr>
            <a:spLocks noChangeShapeType="1"/>
          </p:cNvSpPr>
          <p:nvPr/>
        </p:nvSpPr>
        <p:spPr bwMode="auto">
          <a:xfrm>
            <a:off x="4668838" y="4449763"/>
            <a:ext cx="3886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65" name="Line 7"/>
          <p:cNvSpPr>
            <a:spLocks noChangeShapeType="1"/>
          </p:cNvSpPr>
          <p:nvPr/>
        </p:nvSpPr>
        <p:spPr bwMode="auto">
          <a:xfrm>
            <a:off x="4668838" y="4048125"/>
            <a:ext cx="3886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66" name="Line 8"/>
          <p:cNvSpPr>
            <a:spLocks noChangeShapeType="1"/>
          </p:cNvSpPr>
          <p:nvPr/>
        </p:nvSpPr>
        <p:spPr bwMode="auto">
          <a:xfrm>
            <a:off x="4668838" y="3644900"/>
            <a:ext cx="3886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67" name="Line 9"/>
          <p:cNvSpPr>
            <a:spLocks noChangeShapeType="1"/>
          </p:cNvSpPr>
          <p:nvPr/>
        </p:nvSpPr>
        <p:spPr bwMode="auto">
          <a:xfrm>
            <a:off x="4668838" y="3243263"/>
            <a:ext cx="3886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68" name="Rectangle 10"/>
          <p:cNvSpPr>
            <a:spLocks noChangeArrowheads="1"/>
          </p:cNvSpPr>
          <p:nvPr/>
        </p:nvSpPr>
        <p:spPr bwMode="auto">
          <a:xfrm>
            <a:off x="4972050" y="3248025"/>
            <a:ext cx="295275" cy="15986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69" name="Rectangle 11"/>
          <p:cNvSpPr>
            <a:spLocks noChangeArrowheads="1"/>
          </p:cNvSpPr>
          <p:nvPr/>
        </p:nvSpPr>
        <p:spPr bwMode="auto">
          <a:xfrm>
            <a:off x="5578475" y="3248025"/>
            <a:ext cx="295275" cy="15986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70" name="Rectangle 12"/>
          <p:cNvSpPr>
            <a:spLocks noChangeArrowheads="1"/>
          </p:cNvSpPr>
          <p:nvPr/>
        </p:nvSpPr>
        <p:spPr bwMode="auto">
          <a:xfrm>
            <a:off x="6226175" y="3248025"/>
            <a:ext cx="296863" cy="15986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71" name="Rectangle 13"/>
          <p:cNvSpPr>
            <a:spLocks noChangeArrowheads="1"/>
          </p:cNvSpPr>
          <p:nvPr/>
        </p:nvSpPr>
        <p:spPr bwMode="auto">
          <a:xfrm>
            <a:off x="6832600" y="3248025"/>
            <a:ext cx="295275" cy="15986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72" name="Rectangle 14"/>
          <p:cNvSpPr>
            <a:spLocks noChangeArrowheads="1"/>
          </p:cNvSpPr>
          <p:nvPr/>
        </p:nvSpPr>
        <p:spPr bwMode="auto">
          <a:xfrm>
            <a:off x="7437438" y="3248025"/>
            <a:ext cx="296862" cy="15986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73" name="Rectangle 15"/>
          <p:cNvSpPr>
            <a:spLocks noChangeArrowheads="1"/>
          </p:cNvSpPr>
          <p:nvPr/>
        </p:nvSpPr>
        <p:spPr bwMode="auto">
          <a:xfrm>
            <a:off x="8043863" y="3248025"/>
            <a:ext cx="295275" cy="15986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74" name="Line 16"/>
          <p:cNvSpPr>
            <a:spLocks noChangeShapeType="1"/>
          </p:cNvSpPr>
          <p:nvPr/>
        </p:nvSpPr>
        <p:spPr bwMode="auto">
          <a:xfrm>
            <a:off x="4498975" y="4276725"/>
            <a:ext cx="4356100" cy="0"/>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75" name="Rectangle 20"/>
          <p:cNvSpPr>
            <a:spLocks noChangeArrowheads="1"/>
          </p:cNvSpPr>
          <p:nvPr/>
        </p:nvSpPr>
        <p:spPr bwMode="auto">
          <a:xfrm>
            <a:off x="4268788" y="3997325"/>
            <a:ext cx="17303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200" i="1"/>
              <a:t>y</a:t>
            </a:r>
          </a:p>
        </p:txBody>
      </p:sp>
      <p:sp>
        <p:nvSpPr>
          <p:cNvPr id="76" name="Rectangle 21"/>
          <p:cNvSpPr>
            <a:spLocks noChangeArrowheads="1"/>
          </p:cNvSpPr>
          <p:nvPr/>
        </p:nvSpPr>
        <p:spPr bwMode="auto">
          <a:xfrm>
            <a:off x="5519738" y="4911725"/>
            <a:ext cx="34925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200" i="1" dirty="0"/>
              <a:t>x</a:t>
            </a:r>
            <a:r>
              <a:rPr lang="hu-HU" altLang="hu-HU" sz="2200" dirty="0"/>
              <a:t>(</a:t>
            </a:r>
            <a:r>
              <a:rPr lang="hu-HU" altLang="hu-HU" sz="2200" i="1" dirty="0"/>
              <a:t>y</a:t>
            </a:r>
            <a:r>
              <a:rPr lang="hu-HU" altLang="hu-HU" sz="2200" dirty="0"/>
              <a:t>)</a:t>
            </a:r>
          </a:p>
        </p:txBody>
      </p:sp>
      <p:sp>
        <p:nvSpPr>
          <p:cNvPr id="77" name="Rectangle 22"/>
          <p:cNvSpPr>
            <a:spLocks noChangeArrowheads="1"/>
          </p:cNvSpPr>
          <p:nvPr/>
        </p:nvSpPr>
        <p:spPr bwMode="auto">
          <a:xfrm>
            <a:off x="5834063" y="2808288"/>
            <a:ext cx="605936"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sz="2200" dirty="0" smtClean="0"/>
              <a:t>1</a:t>
            </a:r>
            <a:r>
              <a:rPr lang="hu-HU" altLang="hu-HU" sz="2200" dirty="0" smtClean="0"/>
              <a:t>/</a:t>
            </a:r>
            <a:r>
              <a:rPr lang="en-US" altLang="hu-HU" sz="2200" i="1" dirty="0" smtClean="0"/>
              <a:t>m</a:t>
            </a:r>
            <a:endParaRPr lang="hu-HU" altLang="hu-HU" sz="2200" i="1" dirty="0"/>
          </a:p>
        </p:txBody>
      </p:sp>
      <p:sp>
        <p:nvSpPr>
          <p:cNvPr id="78" name="Line 23"/>
          <p:cNvSpPr>
            <a:spLocks noChangeShapeType="1"/>
          </p:cNvSpPr>
          <p:nvPr/>
        </p:nvSpPr>
        <p:spPr bwMode="auto">
          <a:xfrm flipV="1">
            <a:off x="4759325" y="3349625"/>
            <a:ext cx="3316288" cy="1338263"/>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79" name="Line 25"/>
          <p:cNvSpPr>
            <a:spLocks noChangeShapeType="1"/>
          </p:cNvSpPr>
          <p:nvPr/>
        </p:nvSpPr>
        <p:spPr bwMode="auto">
          <a:xfrm>
            <a:off x="4498975" y="3473450"/>
            <a:ext cx="4356100" cy="0"/>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80" name="Rectangle 26"/>
          <p:cNvSpPr>
            <a:spLocks noChangeArrowheads="1"/>
          </p:cNvSpPr>
          <p:nvPr/>
        </p:nvSpPr>
        <p:spPr bwMode="auto">
          <a:xfrm>
            <a:off x="6513513" y="4911725"/>
            <a:ext cx="519112"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200" i="1" dirty="0"/>
              <a:t>x</a:t>
            </a:r>
            <a:r>
              <a:rPr lang="hu-HU" altLang="hu-HU" sz="2200" dirty="0"/>
              <a:t>(</a:t>
            </a:r>
            <a:r>
              <a:rPr lang="hu-HU" altLang="hu-HU" sz="2200" i="1" dirty="0"/>
              <a:t>y</a:t>
            </a:r>
            <a:r>
              <a:rPr lang="hu-HU" altLang="hu-HU" sz="2200" dirty="0"/>
              <a:t>+1)</a:t>
            </a:r>
          </a:p>
        </p:txBody>
      </p:sp>
      <p:sp>
        <p:nvSpPr>
          <p:cNvPr id="81" name="Rectangle 27"/>
          <p:cNvSpPr>
            <a:spLocks noChangeArrowheads="1"/>
          </p:cNvSpPr>
          <p:nvPr/>
        </p:nvSpPr>
        <p:spPr bwMode="auto">
          <a:xfrm>
            <a:off x="7681913" y="4911725"/>
            <a:ext cx="519112"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200" i="1"/>
              <a:t>x</a:t>
            </a:r>
            <a:r>
              <a:rPr lang="hu-HU" altLang="hu-HU" sz="2200"/>
              <a:t>(</a:t>
            </a:r>
            <a:r>
              <a:rPr lang="hu-HU" altLang="hu-HU" sz="2200" i="1"/>
              <a:t>y</a:t>
            </a:r>
            <a:r>
              <a:rPr lang="hu-HU" altLang="hu-HU" sz="2200"/>
              <a:t>+2)</a:t>
            </a:r>
          </a:p>
        </p:txBody>
      </p:sp>
      <p:sp>
        <p:nvSpPr>
          <p:cNvPr id="82" name="Rectangle 28"/>
          <p:cNvSpPr>
            <a:spLocks noChangeArrowheads="1"/>
          </p:cNvSpPr>
          <p:nvPr/>
        </p:nvSpPr>
        <p:spPr bwMode="auto">
          <a:xfrm>
            <a:off x="7007543" y="2808288"/>
            <a:ext cx="605936"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sz="2200" dirty="0"/>
              <a:t>1</a:t>
            </a:r>
            <a:r>
              <a:rPr lang="hu-HU" altLang="hu-HU" sz="2200" dirty="0"/>
              <a:t>/</a:t>
            </a:r>
            <a:r>
              <a:rPr lang="en-US" altLang="hu-HU" sz="2200" i="1" dirty="0"/>
              <a:t>m</a:t>
            </a:r>
            <a:endParaRPr lang="hu-HU" altLang="hu-HU" sz="2200" i="1" dirty="0"/>
          </a:p>
        </p:txBody>
      </p:sp>
      <p:sp>
        <p:nvSpPr>
          <p:cNvPr id="83" name="Line 24"/>
          <p:cNvSpPr>
            <a:spLocks noChangeShapeType="1"/>
          </p:cNvSpPr>
          <p:nvPr/>
        </p:nvSpPr>
        <p:spPr bwMode="auto">
          <a:xfrm>
            <a:off x="4498975" y="3875088"/>
            <a:ext cx="4356100" cy="0"/>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84" name="Oval 19"/>
          <p:cNvSpPr>
            <a:spLocks noChangeArrowheads="1"/>
          </p:cNvSpPr>
          <p:nvPr/>
        </p:nvSpPr>
        <p:spPr bwMode="auto">
          <a:xfrm>
            <a:off x="7783513" y="3421063"/>
            <a:ext cx="79375" cy="104775"/>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85" name="Oval 17"/>
          <p:cNvSpPr>
            <a:spLocks noChangeArrowheads="1"/>
          </p:cNvSpPr>
          <p:nvPr/>
        </p:nvSpPr>
        <p:spPr bwMode="auto">
          <a:xfrm>
            <a:off x="6702425" y="3822700"/>
            <a:ext cx="79375" cy="104775"/>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86" name="Oval 18"/>
          <p:cNvSpPr>
            <a:spLocks noChangeArrowheads="1"/>
          </p:cNvSpPr>
          <p:nvPr/>
        </p:nvSpPr>
        <p:spPr bwMode="auto">
          <a:xfrm>
            <a:off x="5707063" y="4224338"/>
            <a:ext cx="79375" cy="104775"/>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87" name="Téglalap 86"/>
          <p:cNvSpPr/>
          <p:nvPr/>
        </p:nvSpPr>
        <p:spPr>
          <a:xfrm>
            <a:off x="5748656" y="1812637"/>
            <a:ext cx="1923925" cy="584775"/>
          </a:xfrm>
          <a:prstGeom prst="rect">
            <a:avLst/>
          </a:prstGeom>
        </p:spPr>
        <p:txBody>
          <a:bodyPr wrap="none">
            <a:spAutoFit/>
          </a:bodyPr>
          <a:lstStyle/>
          <a:p>
            <a:r>
              <a:rPr lang="hu-HU" altLang="hu-HU" sz="3200" i="1" dirty="0"/>
              <a:t>y</a:t>
            </a:r>
            <a:r>
              <a:rPr lang="hu-HU" altLang="hu-HU" sz="3200" dirty="0"/>
              <a:t> = </a:t>
            </a:r>
            <a:r>
              <a:rPr lang="hu-HU" altLang="hu-HU" sz="3200" i="1" dirty="0" err="1"/>
              <a:t>mx</a:t>
            </a:r>
            <a:r>
              <a:rPr lang="hu-HU" altLang="hu-HU" sz="3200" dirty="0"/>
              <a:t> + </a:t>
            </a:r>
            <a:r>
              <a:rPr lang="hu-HU" altLang="hu-HU" sz="3200" i="1" dirty="0"/>
              <a:t>b</a:t>
            </a:r>
          </a:p>
        </p:txBody>
      </p:sp>
      <p:sp>
        <p:nvSpPr>
          <p:cNvPr id="88" name="Téglalap 87"/>
          <p:cNvSpPr/>
          <p:nvPr/>
        </p:nvSpPr>
        <p:spPr>
          <a:xfrm>
            <a:off x="5326198" y="5714306"/>
            <a:ext cx="2893741" cy="523220"/>
          </a:xfrm>
          <a:prstGeom prst="rect">
            <a:avLst/>
          </a:prstGeom>
        </p:spPr>
        <p:txBody>
          <a:bodyPr wrap="none">
            <a:spAutoFit/>
          </a:bodyPr>
          <a:lstStyle/>
          <a:p>
            <a:r>
              <a:rPr lang="hu-HU" altLang="hu-HU" sz="2800" i="1" dirty="0"/>
              <a:t>x</a:t>
            </a:r>
            <a:r>
              <a:rPr lang="hu-HU" altLang="hu-HU" sz="2800" dirty="0"/>
              <a:t>(</a:t>
            </a:r>
            <a:r>
              <a:rPr lang="hu-HU" altLang="hu-HU" sz="2800" i="1" dirty="0"/>
              <a:t>y</a:t>
            </a:r>
            <a:r>
              <a:rPr lang="hu-HU" altLang="hu-HU" sz="2800" dirty="0"/>
              <a:t>+1</a:t>
            </a:r>
            <a:r>
              <a:rPr lang="hu-HU" altLang="hu-HU" sz="2800" dirty="0" smtClean="0"/>
              <a:t>)</a:t>
            </a:r>
            <a:r>
              <a:rPr lang="en-US" altLang="hu-HU" sz="2800" dirty="0" smtClean="0"/>
              <a:t> = </a:t>
            </a:r>
            <a:r>
              <a:rPr lang="hu-HU" altLang="hu-HU" sz="2800" i="1" dirty="0" smtClean="0"/>
              <a:t>x</a:t>
            </a:r>
            <a:r>
              <a:rPr lang="hu-HU" altLang="hu-HU" sz="2800" dirty="0" smtClean="0"/>
              <a:t>(</a:t>
            </a:r>
            <a:r>
              <a:rPr lang="hu-HU" altLang="hu-HU" sz="2800" i="1" dirty="0" smtClean="0"/>
              <a:t>y</a:t>
            </a:r>
            <a:r>
              <a:rPr lang="hu-HU" altLang="hu-HU" sz="2800" dirty="0" smtClean="0"/>
              <a:t>)</a:t>
            </a:r>
            <a:r>
              <a:rPr lang="en-US" altLang="hu-HU" sz="2800" dirty="0" smtClean="0"/>
              <a:t>+1/</a:t>
            </a:r>
            <a:r>
              <a:rPr lang="en-US" altLang="hu-HU" sz="2800" i="1" dirty="0" smtClean="0"/>
              <a:t>m</a:t>
            </a:r>
            <a:r>
              <a:rPr lang="en-US" altLang="hu-HU" sz="2800" dirty="0" smtClean="0"/>
              <a:t> </a:t>
            </a:r>
            <a:endParaRPr lang="hu-HU" altLang="hu-HU" sz="2800"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p:txBody>
          <a:bodyPr>
            <a:normAutofit fontScale="90000"/>
          </a:bodyPr>
          <a:lstStyle/>
          <a:p>
            <a:r>
              <a:rPr lang="hu-HU" dirty="0" smtClean="0">
                <a:solidFill>
                  <a:srgbClr val="FF0000"/>
                </a:solidFill>
              </a:rPr>
              <a:t>Pixel vezérelt megközelítés:</a:t>
            </a:r>
            <a:br>
              <a:rPr lang="hu-HU" dirty="0" smtClean="0">
                <a:solidFill>
                  <a:srgbClr val="FF0000"/>
                </a:solidFill>
              </a:rPr>
            </a:br>
            <a:r>
              <a:rPr lang="hu-HU" dirty="0" smtClean="0">
                <a:solidFill>
                  <a:srgbClr val="FF0000"/>
                </a:solidFill>
              </a:rPr>
              <a:t>Tartalmazás (objektum, pont)</a:t>
            </a:r>
            <a:endParaRPr lang="en-US" dirty="0">
              <a:solidFill>
                <a:srgbClr val="FF0000"/>
              </a:solidFill>
            </a:endParaRPr>
          </a:p>
        </p:txBody>
      </p:sp>
      <p:sp>
        <p:nvSpPr>
          <p:cNvPr id="20" name="Tartalom helye 19"/>
          <p:cNvSpPr>
            <a:spLocks noGrp="1"/>
          </p:cNvSpPr>
          <p:nvPr>
            <p:ph idx="1"/>
          </p:nvPr>
        </p:nvSpPr>
        <p:spPr/>
        <p:txBody>
          <a:bodyPr/>
          <a:lstStyle/>
          <a:p>
            <a:r>
              <a:rPr lang="hu-HU" dirty="0" smtClean="0"/>
              <a:t>Határ implicit görbe:</a:t>
            </a:r>
          </a:p>
          <a:p>
            <a:endParaRPr lang="en-US" dirty="0" smtClean="0"/>
          </a:p>
          <a:p>
            <a:endParaRPr lang="hu-HU" sz="2400" dirty="0"/>
          </a:p>
          <a:p>
            <a:r>
              <a:rPr lang="hu-HU" dirty="0" smtClean="0"/>
              <a:t>Határ parametrikus görbe: </a:t>
            </a:r>
            <a:endParaRPr lang="en-US" dirty="0"/>
          </a:p>
        </p:txBody>
      </p:sp>
      <p:sp>
        <p:nvSpPr>
          <p:cNvPr id="5" name="Szabadkézi sokszög 4"/>
          <p:cNvSpPr/>
          <p:nvPr/>
        </p:nvSpPr>
        <p:spPr>
          <a:xfrm>
            <a:off x="1025606" y="3786467"/>
            <a:ext cx="2928419" cy="2289737"/>
          </a:xfrm>
          <a:custGeom>
            <a:avLst/>
            <a:gdLst>
              <a:gd name="connsiteX0" fmla="*/ 248562 w 2928419"/>
              <a:gd name="connsiteY0" fmla="*/ 2330334 h 2515715"/>
              <a:gd name="connsiteX1" fmla="*/ 259448 w 2928419"/>
              <a:gd name="connsiteY1" fmla="*/ 87877 h 2515715"/>
              <a:gd name="connsiteX2" fmla="*/ 2915562 w 2928419"/>
              <a:gd name="connsiteY2" fmla="*/ 653934 h 2515715"/>
              <a:gd name="connsiteX3" fmla="*/ 1282705 w 2928419"/>
              <a:gd name="connsiteY3" fmla="*/ 2515391 h 2515715"/>
              <a:gd name="connsiteX4" fmla="*/ 1565733 w 2928419"/>
              <a:gd name="connsiteY4" fmla="*/ 817220 h 2515715"/>
              <a:gd name="connsiteX5" fmla="*/ 248562 w 2928419"/>
              <a:gd name="connsiteY5" fmla="*/ 2330334 h 251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8419" h="2515715">
                <a:moveTo>
                  <a:pt x="248562" y="2330334"/>
                </a:moveTo>
                <a:cubicBezTo>
                  <a:pt x="30848" y="2208777"/>
                  <a:pt x="-185052" y="367277"/>
                  <a:pt x="259448" y="87877"/>
                </a:cubicBezTo>
                <a:cubicBezTo>
                  <a:pt x="703948" y="-191523"/>
                  <a:pt x="2745019" y="249348"/>
                  <a:pt x="2915562" y="653934"/>
                </a:cubicBezTo>
                <a:cubicBezTo>
                  <a:pt x="3086105" y="1058520"/>
                  <a:pt x="1507677" y="2488177"/>
                  <a:pt x="1282705" y="2515391"/>
                </a:cubicBezTo>
                <a:cubicBezTo>
                  <a:pt x="1057734" y="2542605"/>
                  <a:pt x="1734462" y="851691"/>
                  <a:pt x="1565733" y="817220"/>
                </a:cubicBezTo>
                <a:cubicBezTo>
                  <a:pt x="1397004" y="782748"/>
                  <a:pt x="466276" y="2451891"/>
                  <a:pt x="248562" y="2330334"/>
                </a:cubicBezTo>
                <a:close/>
              </a:path>
            </a:pathLst>
          </a:cu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Ellipszis 5"/>
          <p:cNvSpPr/>
          <p:nvPr/>
        </p:nvSpPr>
        <p:spPr>
          <a:xfrm>
            <a:off x="1458616" y="4699496"/>
            <a:ext cx="216024" cy="21602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Egyenes összekötő nyíllal 6"/>
          <p:cNvCxnSpPr/>
          <p:nvPr/>
        </p:nvCxnSpPr>
        <p:spPr>
          <a:xfrm>
            <a:off x="594520" y="4256164"/>
            <a:ext cx="972108" cy="144016"/>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Szövegdoboz 7"/>
          <p:cNvSpPr txBox="1"/>
          <p:nvPr/>
        </p:nvSpPr>
        <p:spPr>
          <a:xfrm>
            <a:off x="1439270" y="3930154"/>
            <a:ext cx="780983" cy="430887"/>
          </a:xfrm>
          <a:prstGeom prst="rect">
            <a:avLst/>
          </a:prstGeom>
          <a:noFill/>
        </p:spPr>
        <p:txBody>
          <a:bodyPr wrap="none" rtlCol="0">
            <a:spAutoFit/>
          </a:bodyPr>
          <a:lstStyle/>
          <a:p>
            <a:r>
              <a:rPr lang="hu-HU" dirty="0" smtClean="0"/>
              <a:t>belül</a:t>
            </a:r>
            <a:endParaRPr lang="en-US" dirty="0"/>
          </a:p>
        </p:txBody>
      </p:sp>
      <p:sp>
        <p:nvSpPr>
          <p:cNvPr id="9" name="Szövegdoboz 8"/>
          <p:cNvSpPr txBox="1"/>
          <p:nvPr/>
        </p:nvSpPr>
        <p:spPr>
          <a:xfrm>
            <a:off x="200379" y="3718505"/>
            <a:ext cx="797013" cy="430887"/>
          </a:xfrm>
          <a:prstGeom prst="rect">
            <a:avLst/>
          </a:prstGeom>
          <a:noFill/>
        </p:spPr>
        <p:txBody>
          <a:bodyPr wrap="none" rtlCol="0">
            <a:spAutoFit/>
          </a:bodyPr>
          <a:lstStyle/>
          <a:p>
            <a:r>
              <a:rPr lang="hu-HU" dirty="0" smtClean="0"/>
              <a:t>kívül</a:t>
            </a:r>
            <a:endParaRPr lang="en-US" dirty="0"/>
          </a:p>
        </p:txBody>
      </p:sp>
      <p:sp>
        <p:nvSpPr>
          <p:cNvPr id="10" name="Szövegdoboz 9"/>
          <p:cNvSpPr txBox="1"/>
          <p:nvPr/>
        </p:nvSpPr>
        <p:spPr>
          <a:xfrm>
            <a:off x="3399252" y="5132705"/>
            <a:ext cx="843501" cy="430887"/>
          </a:xfrm>
          <a:prstGeom prst="rect">
            <a:avLst/>
          </a:prstGeom>
          <a:noFill/>
        </p:spPr>
        <p:txBody>
          <a:bodyPr wrap="none" rtlCol="0">
            <a:spAutoFit/>
          </a:bodyPr>
          <a:lstStyle/>
          <a:p>
            <a:r>
              <a:rPr lang="hu-HU" dirty="0" smtClean="0"/>
              <a:t>határ</a:t>
            </a:r>
            <a:endParaRPr lang="en-US" dirty="0"/>
          </a:p>
        </p:txBody>
      </p:sp>
      <p:sp>
        <p:nvSpPr>
          <p:cNvPr id="11" name="Szövegdoboz 10"/>
          <p:cNvSpPr txBox="1"/>
          <p:nvPr/>
        </p:nvSpPr>
        <p:spPr>
          <a:xfrm>
            <a:off x="1284148" y="6299598"/>
            <a:ext cx="2459328" cy="430887"/>
          </a:xfrm>
          <a:prstGeom prst="rect">
            <a:avLst/>
          </a:prstGeom>
          <a:noFill/>
        </p:spPr>
        <p:txBody>
          <a:bodyPr wrap="none" rtlCol="0">
            <a:spAutoFit/>
          </a:bodyPr>
          <a:lstStyle/>
          <a:p>
            <a:r>
              <a:rPr lang="en-US" dirty="0"/>
              <a:t>v</a:t>
            </a:r>
            <a:r>
              <a:rPr lang="hu-HU" dirty="0" err="1" smtClean="0"/>
              <a:t>égtelen</a:t>
            </a:r>
            <a:r>
              <a:rPr lang="hu-HU" dirty="0" smtClean="0"/>
              <a:t> kívül van</a:t>
            </a:r>
            <a:r>
              <a:rPr lang="en-US" dirty="0" smtClean="0"/>
              <a:t>!</a:t>
            </a:r>
            <a:endParaRPr lang="en-US" dirty="0"/>
          </a:p>
        </p:txBody>
      </p:sp>
      <p:cxnSp>
        <p:nvCxnSpPr>
          <p:cNvPr id="12" name="Egyenes összekötő nyíllal 11"/>
          <p:cNvCxnSpPr/>
          <p:nvPr/>
        </p:nvCxnSpPr>
        <p:spPr>
          <a:xfrm flipH="1" flipV="1">
            <a:off x="1674640" y="4847842"/>
            <a:ext cx="2232248" cy="158042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Szorzás 12"/>
          <p:cNvSpPr/>
          <p:nvPr/>
        </p:nvSpPr>
        <p:spPr>
          <a:xfrm>
            <a:off x="1856002" y="4915520"/>
            <a:ext cx="390491" cy="36004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zorzás 13"/>
          <p:cNvSpPr/>
          <p:nvPr/>
        </p:nvSpPr>
        <p:spPr>
          <a:xfrm>
            <a:off x="2220253" y="5203552"/>
            <a:ext cx="390491" cy="36004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zorzás 14"/>
          <p:cNvSpPr/>
          <p:nvPr/>
        </p:nvSpPr>
        <p:spPr>
          <a:xfrm>
            <a:off x="2682752" y="5491584"/>
            <a:ext cx="390491" cy="36004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zövegdoboz 15"/>
          <p:cNvSpPr txBox="1"/>
          <p:nvPr/>
        </p:nvSpPr>
        <p:spPr>
          <a:xfrm>
            <a:off x="3073243" y="5422611"/>
            <a:ext cx="325730" cy="430887"/>
          </a:xfrm>
          <a:prstGeom prst="rect">
            <a:avLst/>
          </a:prstGeom>
          <a:noFill/>
        </p:spPr>
        <p:txBody>
          <a:bodyPr wrap="none" rtlCol="0">
            <a:spAutoFit/>
          </a:bodyPr>
          <a:lstStyle/>
          <a:p>
            <a:r>
              <a:rPr lang="en-US" dirty="0" smtClean="0"/>
              <a:t>1</a:t>
            </a:r>
            <a:endParaRPr lang="en-US" dirty="0"/>
          </a:p>
        </p:txBody>
      </p:sp>
      <p:sp>
        <p:nvSpPr>
          <p:cNvPr id="17" name="Szövegdoboz 16"/>
          <p:cNvSpPr txBox="1"/>
          <p:nvPr/>
        </p:nvSpPr>
        <p:spPr>
          <a:xfrm>
            <a:off x="2489815" y="4952685"/>
            <a:ext cx="325730" cy="430887"/>
          </a:xfrm>
          <a:prstGeom prst="rect">
            <a:avLst/>
          </a:prstGeom>
          <a:noFill/>
        </p:spPr>
        <p:txBody>
          <a:bodyPr wrap="none" rtlCol="0">
            <a:spAutoFit/>
          </a:bodyPr>
          <a:lstStyle/>
          <a:p>
            <a:r>
              <a:rPr lang="en-US" dirty="0" smtClean="0"/>
              <a:t>2</a:t>
            </a:r>
            <a:endParaRPr lang="en-US" dirty="0"/>
          </a:p>
        </p:txBody>
      </p:sp>
      <p:sp>
        <p:nvSpPr>
          <p:cNvPr id="18" name="Szövegdoboz 17"/>
          <p:cNvSpPr txBox="1"/>
          <p:nvPr/>
        </p:nvSpPr>
        <p:spPr>
          <a:xfrm>
            <a:off x="1920763" y="4521798"/>
            <a:ext cx="325730" cy="430887"/>
          </a:xfrm>
          <a:prstGeom prst="rect">
            <a:avLst/>
          </a:prstGeom>
          <a:noFill/>
        </p:spPr>
        <p:txBody>
          <a:bodyPr wrap="none" rtlCol="0">
            <a:spAutoFit/>
          </a:bodyPr>
          <a:lstStyle/>
          <a:p>
            <a:r>
              <a:rPr lang="en-US" dirty="0" smtClean="0"/>
              <a:t>3</a:t>
            </a:r>
            <a:endParaRPr lang="en-US" dirty="0"/>
          </a:p>
        </p:txBody>
      </p:sp>
      <p:sp>
        <p:nvSpPr>
          <p:cNvPr id="19" name="Szabadkézi sokszög 18"/>
          <p:cNvSpPr/>
          <p:nvPr/>
        </p:nvSpPr>
        <p:spPr>
          <a:xfrm>
            <a:off x="5015331" y="3815963"/>
            <a:ext cx="3155276" cy="2699079"/>
          </a:xfrm>
          <a:custGeom>
            <a:avLst/>
            <a:gdLst>
              <a:gd name="connsiteX0" fmla="*/ 982699 w 3766181"/>
              <a:gd name="connsiteY0" fmla="*/ 3211383 h 3346732"/>
              <a:gd name="connsiteX1" fmla="*/ 1853556 w 3766181"/>
              <a:gd name="connsiteY1" fmla="*/ 97 h 3346732"/>
              <a:gd name="connsiteX2" fmla="*/ 3105413 w 3766181"/>
              <a:gd name="connsiteY2" fmla="*/ 3331126 h 3346732"/>
              <a:gd name="connsiteX3" fmla="*/ 2984 w 3766181"/>
              <a:gd name="connsiteY3" fmla="*/ 1241068 h 3346732"/>
              <a:gd name="connsiteX4" fmla="*/ 3758556 w 3766181"/>
              <a:gd name="connsiteY4" fmla="*/ 1012468 h 3346732"/>
              <a:gd name="connsiteX5" fmla="*/ 982699 w 3766181"/>
              <a:gd name="connsiteY5" fmla="*/ 3211383 h 334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6181" h="3346732">
                <a:moveTo>
                  <a:pt x="982699" y="3211383"/>
                </a:moveTo>
                <a:cubicBezTo>
                  <a:pt x="665199" y="3042655"/>
                  <a:pt x="1499770" y="-19860"/>
                  <a:pt x="1853556" y="97"/>
                </a:cubicBezTo>
                <a:cubicBezTo>
                  <a:pt x="2207342" y="20054"/>
                  <a:pt x="3413842" y="3124298"/>
                  <a:pt x="3105413" y="3331126"/>
                </a:cubicBezTo>
                <a:cubicBezTo>
                  <a:pt x="2796984" y="3537954"/>
                  <a:pt x="-105873" y="1627511"/>
                  <a:pt x="2984" y="1241068"/>
                </a:cubicBezTo>
                <a:cubicBezTo>
                  <a:pt x="111841" y="854625"/>
                  <a:pt x="3591642" y="680454"/>
                  <a:pt x="3758556" y="1012468"/>
                </a:cubicBezTo>
                <a:cubicBezTo>
                  <a:pt x="3925470" y="1344482"/>
                  <a:pt x="1300199" y="3380111"/>
                  <a:pt x="982699" y="3211383"/>
                </a:cubicBezTo>
                <a:close/>
              </a:path>
            </a:pathLst>
          </a:cu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églalap 20"/>
          <p:cNvSpPr/>
          <p:nvPr/>
        </p:nvSpPr>
        <p:spPr>
          <a:xfrm>
            <a:off x="4624451" y="1605823"/>
            <a:ext cx="3483646" cy="1569660"/>
          </a:xfrm>
          <a:prstGeom prst="rect">
            <a:avLst/>
          </a:prstGeom>
          <a:ln>
            <a:solidFill>
              <a:schemeClr val="tx1"/>
            </a:solidFill>
          </a:ln>
        </p:spPr>
        <p:txBody>
          <a:bodyPr wrap="none">
            <a:spAutoFit/>
          </a:bodyPr>
          <a:lstStyle/>
          <a:p>
            <a:r>
              <a:rPr lang="en-US" altLang="hu-HU" dirty="0" smtClean="0">
                <a:cs typeface="Times New Roman" panose="02020603050405020304" pitchFamily="18" charset="0"/>
              </a:rPr>
              <a:t>          &gt; 0  : </a:t>
            </a:r>
            <a:r>
              <a:rPr lang="en-US" altLang="hu-HU" dirty="0" err="1" smtClean="0">
                <a:cs typeface="Times New Roman" panose="02020603050405020304" pitchFamily="18" charset="0"/>
              </a:rPr>
              <a:t>egyik</a:t>
            </a:r>
            <a:r>
              <a:rPr lang="en-US" altLang="hu-HU" dirty="0" smtClean="0">
                <a:cs typeface="Times New Roman" panose="02020603050405020304" pitchFamily="18" charset="0"/>
              </a:rPr>
              <a:t> </a:t>
            </a:r>
            <a:r>
              <a:rPr lang="en-US" altLang="hu-HU" dirty="0" err="1" smtClean="0">
                <a:cs typeface="Times New Roman" panose="02020603050405020304" pitchFamily="18" charset="0"/>
              </a:rPr>
              <a:t>oldalon</a:t>
            </a:r>
            <a:endParaRPr lang="en-US" altLang="hu-HU" dirty="0" smtClean="0">
              <a:cs typeface="Times New Roman" panose="02020603050405020304" pitchFamily="18" charset="0"/>
            </a:endParaRPr>
          </a:p>
          <a:p>
            <a:r>
              <a:rPr lang="hu-HU" altLang="hu-HU" i="1" dirty="0" smtClean="0">
                <a:cs typeface="Times New Roman" panose="02020603050405020304" pitchFamily="18" charset="0"/>
              </a:rPr>
              <a:t>f</a:t>
            </a:r>
            <a:r>
              <a:rPr lang="hu-HU" altLang="hu-HU" dirty="0" smtClean="0">
                <a:cs typeface="Times New Roman" panose="02020603050405020304" pitchFamily="18" charset="0"/>
              </a:rPr>
              <a:t>(</a:t>
            </a:r>
            <a:r>
              <a:rPr lang="hu-HU" altLang="hu-HU" i="1" dirty="0" smtClean="0">
                <a:cs typeface="Times New Roman" panose="02020603050405020304" pitchFamily="18" charset="0"/>
              </a:rPr>
              <a:t>x</a:t>
            </a:r>
            <a:r>
              <a:rPr lang="hu-HU" altLang="hu-HU" dirty="0">
                <a:cs typeface="Times New Roman" panose="02020603050405020304" pitchFamily="18" charset="0"/>
              </a:rPr>
              <a:t>, </a:t>
            </a:r>
            <a:r>
              <a:rPr lang="hu-HU" altLang="hu-HU" i="1" dirty="0">
                <a:cs typeface="Times New Roman" panose="02020603050405020304" pitchFamily="18" charset="0"/>
              </a:rPr>
              <a:t>y</a:t>
            </a:r>
            <a:r>
              <a:rPr lang="hu-HU" altLang="hu-HU" dirty="0">
                <a:cs typeface="Times New Roman" panose="02020603050405020304" pitchFamily="18" charset="0"/>
              </a:rPr>
              <a:t>) = </a:t>
            </a:r>
            <a:r>
              <a:rPr lang="hu-HU" altLang="hu-HU" dirty="0" smtClean="0">
                <a:cs typeface="Times New Roman" panose="02020603050405020304" pitchFamily="18" charset="0"/>
              </a:rPr>
              <a:t>0</a:t>
            </a:r>
            <a:r>
              <a:rPr lang="en-US" altLang="hu-HU" dirty="0" smtClean="0">
                <a:cs typeface="Times New Roman" panose="02020603050405020304" pitchFamily="18" charset="0"/>
              </a:rPr>
              <a:t>  : hat</a:t>
            </a:r>
            <a:r>
              <a:rPr lang="hu-HU" altLang="hu-HU" dirty="0" smtClean="0">
                <a:cs typeface="Times New Roman" panose="02020603050405020304" pitchFamily="18" charset="0"/>
              </a:rPr>
              <a:t>áron</a:t>
            </a:r>
          </a:p>
          <a:p>
            <a:r>
              <a:rPr lang="en-US" altLang="hu-HU" dirty="0" smtClean="0">
                <a:cs typeface="Times New Roman" panose="02020603050405020304" pitchFamily="18" charset="0"/>
              </a:rPr>
              <a:t>          &lt; 0</a:t>
            </a:r>
            <a:r>
              <a:rPr lang="en-GB" altLang="hu-HU" dirty="0" smtClean="0">
                <a:cs typeface="Times New Roman" panose="02020603050405020304" pitchFamily="18" charset="0"/>
              </a:rPr>
              <a:t> </a:t>
            </a:r>
            <a:r>
              <a:rPr lang="hu-HU" altLang="hu-HU" dirty="0" smtClean="0">
                <a:cs typeface="Times New Roman" panose="02020603050405020304" pitchFamily="18" charset="0"/>
              </a:rPr>
              <a:t>  : másik oldalon</a:t>
            </a:r>
            <a:endParaRPr lang="en-US" altLang="hu-HU" dirty="0" smtClean="0">
              <a:cs typeface="Times New Roman" panose="02020603050405020304" pitchFamily="18" charset="0"/>
            </a:endParaRPr>
          </a:p>
          <a:p>
            <a:r>
              <a:rPr lang="en-US" dirty="0">
                <a:cs typeface="Times New Roman" panose="02020603050405020304" pitchFamily="18" charset="0"/>
              </a:rPr>
              <a:t>	 </a:t>
            </a:r>
            <a:r>
              <a:rPr lang="en-US" dirty="0" smtClean="0">
                <a:cs typeface="Times New Roman" panose="02020603050405020304" pitchFamily="18" charset="0"/>
              </a:rPr>
              <a:t>       (</a:t>
            </a:r>
            <a:r>
              <a:rPr lang="hu-HU" dirty="0" smtClean="0">
                <a:cs typeface="Times New Roman" panose="02020603050405020304" pitchFamily="18" charset="0"/>
              </a:rPr>
              <a:t>ált. </a:t>
            </a:r>
            <a:r>
              <a:rPr lang="en-US" dirty="0" smtClean="0">
                <a:cs typeface="Times New Roman" panose="02020603050405020304" pitchFamily="18" charset="0"/>
              </a:rPr>
              <a:t>bel</a:t>
            </a:r>
            <a:r>
              <a:rPr lang="hu-HU" dirty="0" smtClean="0">
                <a:cs typeface="Times New Roman" panose="02020603050405020304" pitchFamily="18" charset="0"/>
              </a:rPr>
              <a:t>ül)</a:t>
            </a:r>
            <a:endParaRPr lang="en-US" dirty="0"/>
          </a:p>
        </p:txBody>
      </p:sp>
      <p:sp>
        <p:nvSpPr>
          <p:cNvPr id="2" name="Ellipszis 1"/>
          <p:cNvSpPr/>
          <p:nvPr/>
        </p:nvSpPr>
        <p:spPr>
          <a:xfrm>
            <a:off x="594520" y="2228850"/>
            <a:ext cx="972108" cy="8985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Ellipszis 21"/>
          <p:cNvSpPr/>
          <p:nvPr/>
        </p:nvSpPr>
        <p:spPr>
          <a:xfrm>
            <a:off x="1687216" y="2299196"/>
            <a:ext cx="216024" cy="21602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Ellipszis 22"/>
          <p:cNvSpPr/>
          <p:nvPr/>
        </p:nvSpPr>
        <p:spPr>
          <a:xfrm>
            <a:off x="963316" y="2565896"/>
            <a:ext cx="216024"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églalap 2"/>
          <p:cNvSpPr/>
          <p:nvPr/>
        </p:nvSpPr>
        <p:spPr>
          <a:xfrm>
            <a:off x="1687216" y="2687671"/>
            <a:ext cx="2129109" cy="461665"/>
          </a:xfrm>
          <a:prstGeom prst="rect">
            <a:avLst/>
          </a:prstGeom>
        </p:spPr>
        <p:txBody>
          <a:bodyPr wrap="none">
            <a:spAutoFit/>
          </a:bodyPr>
          <a:lstStyle/>
          <a:p>
            <a:r>
              <a:rPr lang="hu-HU" altLang="hu-HU" i="1" dirty="0" smtClean="0">
                <a:cs typeface="Times New Roman" panose="02020603050405020304" pitchFamily="18" charset="0"/>
              </a:rPr>
              <a:t>f</a:t>
            </a:r>
            <a:r>
              <a:rPr lang="hu-HU" altLang="hu-HU" dirty="0" smtClean="0">
                <a:cs typeface="Times New Roman" panose="02020603050405020304" pitchFamily="18" charset="0"/>
              </a:rPr>
              <a:t>(</a:t>
            </a:r>
            <a:r>
              <a:rPr lang="hu-HU" altLang="hu-HU" b="1" i="1" dirty="0">
                <a:cs typeface="Times New Roman" panose="02020603050405020304" pitchFamily="18" charset="0"/>
              </a:rPr>
              <a:t>r</a:t>
            </a:r>
            <a:r>
              <a:rPr lang="hu-HU" altLang="hu-HU" dirty="0" smtClean="0">
                <a:cs typeface="Times New Roman" panose="02020603050405020304" pitchFamily="18" charset="0"/>
              </a:rPr>
              <a:t>) </a:t>
            </a:r>
            <a:r>
              <a:rPr lang="en-US" altLang="hu-HU" dirty="0" smtClean="0">
                <a:cs typeface="Times New Roman" panose="02020603050405020304" pitchFamily="18" charset="0"/>
              </a:rPr>
              <a:t>= |</a:t>
            </a:r>
            <a:r>
              <a:rPr lang="en-US" altLang="hu-HU" b="1" i="1" dirty="0" smtClean="0">
                <a:cs typeface="Times New Roman" panose="02020603050405020304" pitchFamily="18" charset="0"/>
              </a:rPr>
              <a:t>r</a:t>
            </a:r>
            <a:r>
              <a:rPr lang="en-US" altLang="hu-HU" dirty="0" smtClean="0">
                <a:cs typeface="Times New Roman" panose="02020603050405020304" pitchFamily="18" charset="0"/>
              </a:rPr>
              <a:t>-</a:t>
            </a:r>
            <a:r>
              <a:rPr lang="en-US" altLang="hu-HU" b="1" i="1" dirty="0" smtClean="0">
                <a:cs typeface="Times New Roman" panose="02020603050405020304" pitchFamily="18" charset="0"/>
              </a:rPr>
              <a:t>c</a:t>
            </a:r>
            <a:r>
              <a:rPr lang="en-US" altLang="hu-HU" dirty="0" smtClean="0">
                <a:cs typeface="Times New Roman" panose="02020603050405020304" pitchFamily="18" charset="0"/>
              </a:rPr>
              <a:t>|</a:t>
            </a:r>
            <a:r>
              <a:rPr lang="en-US" altLang="hu-HU" baseline="30000" dirty="0" smtClean="0">
                <a:cs typeface="Times New Roman" panose="02020603050405020304" pitchFamily="18" charset="0"/>
              </a:rPr>
              <a:t>2</a:t>
            </a:r>
            <a:r>
              <a:rPr lang="en-US" altLang="hu-HU" dirty="0" smtClean="0">
                <a:cs typeface="Times New Roman" panose="02020603050405020304" pitchFamily="18" charset="0"/>
              </a:rPr>
              <a:t> - </a:t>
            </a:r>
            <a:r>
              <a:rPr lang="en-US" altLang="hu-HU" i="1" dirty="0" smtClean="0">
                <a:cs typeface="Times New Roman" panose="02020603050405020304" pitchFamily="18" charset="0"/>
              </a:rPr>
              <a:t>R</a:t>
            </a:r>
            <a:r>
              <a:rPr lang="en-US" altLang="hu-HU" baseline="30000" dirty="0">
                <a:cs typeface="Times New Roman" panose="02020603050405020304" pitchFamily="18" charset="0"/>
              </a:rPr>
              <a:t>2</a:t>
            </a:r>
            <a:r>
              <a:rPr lang="hu-HU" altLang="hu-HU" dirty="0" smtClean="0">
                <a:cs typeface="Times New Roman" panose="02020603050405020304" pitchFamily="18" charset="0"/>
              </a:rPr>
              <a:t> </a:t>
            </a:r>
            <a:endParaRPr lang="en-US" dirty="0"/>
          </a:p>
        </p:txBody>
      </p:sp>
      <p:sp>
        <p:nvSpPr>
          <p:cNvPr id="24" name="Téglalap 23"/>
          <p:cNvSpPr/>
          <p:nvPr/>
        </p:nvSpPr>
        <p:spPr>
          <a:xfrm>
            <a:off x="1941647" y="2129755"/>
            <a:ext cx="304892" cy="461665"/>
          </a:xfrm>
          <a:prstGeom prst="rect">
            <a:avLst/>
          </a:prstGeom>
        </p:spPr>
        <p:txBody>
          <a:bodyPr wrap="none">
            <a:spAutoFit/>
          </a:bodyPr>
          <a:lstStyle/>
          <a:p>
            <a:r>
              <a:rPr lang="en-US" altLang="hu-HU" b="1" i="1" dirty="0">
                <a:cs typeface="Times New Roman" panose="02020603050405020304" pitchFamily="18" charset="0"/>
              </a:rPr>
              <a:t>r</a:t>
            </a:r>
            <a:endParaRPr lang="en-US" dirty="0"/>
          </a:p>
        </p:txBody>
      </p:sp>
      <p:sp>
        <p:nvSpPr>
          <p:cNvPr id="25" name="Téglalap 24"/>
          <p:cNvSpPr/>
          <p:nvPr/>
        </p:nvSpPr>
        <p:spPr>
          <a:xfrm>
            <a:off x="688621" y="2499601"/>
            <a:ext cx="320922" cy="461665"/>
          </a:xfrm>
          <a:prstGeom prst="rect">
            <a:avLst/>
          </a:prstGeom>
        </p:spPr>
        <p:txBody>
          <a:bodyPr wrap="none">
            <a:spAutoFit/>
          </a:bodyPr>
          <a:lstStyle/>
          <a:p>
            <a:r>
              <a:rPr lang="en-US" altLang="hu-HU" b="1" i="1" dirty="0">
                <a:cs typeface="Times New Roman" panose="02020603050405020304" pitchFamily="18" charset="0"/>
              </a:rPr>
              <a:t>c</a:t>
            </a:r>
            <a:endParaRPr lang="en-US" dirty="0"/>
          </a:p>
        </p:txBody>
      </p:sp>
      <p:sp>
        <p:nvSpPr>
          <p:cNvPr id="26" name="Szövegdoboz 25"/>
          <p:cNvSpPr txBox="1"/>
          <p:nvPr/>
        </p:nvSpPr>
        <p:spPr>
          <a:xfrm>
            <a:off x="855490" y="2163613"/>
            <a:ext cx="287258" cy="461665"/>
          </a:xfrm>
          <a:prstGeom prst="rect">
            <a:avLst/>
          </a:prstGeom>
          <a:noFill/>
        </p:spPr>
        <p:txBody>
          <a:bodyPr wrap="none" rtlCol="0">
            <a:spAutoFit/>
          </a:bodyPr>
          <a:lstStyle/>
          <a:p>
            <a:r>
              <a:rPr lang="en-US" dirty="0" smtClean="0"/>
              <a:t>-</a:t>
            </a:r>
            <a:endParaRPr lang="en-US" dirty="0"/>
          </a:p>
        </p:txBody>
      </p:sp>
      <p:sp>
        <p:nvSpPr>
          <p:cNvPr id="27" name="Szövegdoboz 26"/>
          <p:cNvSpPr txBox="1"/>
          <p:nvPr/>
        </p:nvSpPr>
        <p:spPr>
          <a:xfrm>
            <a:off x="1458616" y="1986499"/>
            <a:ext cx="357790" cy="461665"/>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2027196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FF0000"/>
                </a:solidFill>
              </a:rPr>
              <a:t>Milyen színű legyen a pixel?</a:t>
            </a:r>
            <a:endParaRPr lang="en-US" dirty="0">
              <a:solidFill>
                <a:srgbClr val="FF0000"/>
              </a:solidFill>
            </a:endParaRPr>
          </a:p>
        </p:txBody>
      </p:sp>
      <p:sp>
        <p:nvSpPr>
          <p:cNvPr id="3" name="Tartalom helye 2"/>
          <p:cNvSpPr>
            <a:spLocks noGrp="1"/>
          </p:cNvSpPr>
          <p:nvPr>
            <p:ph idx="1"/>
          </p:nvPr>
        </p:nvSpPr>
        <p:spPr>
          <a:xfrm>
            <a:off x="427704" y="1342102"/>
            <a:ext cx="5614266" cy="5515898"/>
          </a:xfrm>
        </p:spPr>
        <p:txBody>
          <a:bodyPr>
            <a:normAutofit/>
          </a:bodyPr>
          <a:lstStyle/>
          <a:p>
            <a:r>
              <a:rPr lang="hu-HU" sz="2800" dirty="0" smtClean="0"/>
              <a:t>Uniform</a:t>
            </a:r>
          </a:p>
          <a:p>
            <a:endParaRPr lang="hu-HU" sz="2800" dirty="0" smtClean="0"/>
          </a:p>
          <a:p>
            <a:r>
              <a:rPr lang="hu-HU" sz="2800" dirty="0" smtClean="0"/>
              <a:t>Csúcspont </a:t>
            </a:r>
            <a:r>
              <a:rPr lang="en-US" sz="2800" dirty="0" err="1" smtClean="0"/>
              <a:t>tulajdons</a:t>
            </a:r>
            <a:r>
              <a:rPr lang="hu-HU" sz="2800" dirty="0" err="1" smtClean="0"/>
              <a:t>ágok</a:t>
            </a:r>
            <a:r>
              <a:rPr lang="en-US" sz="2800" dirty="0" smtClean="0"/>
              <a:t>b</a:t>
            </a:r>
            <a:r>
              <a:rPr lang="hu-HU" sz="2800" dirty="0" smtClean="0"/>
              <a:t>ól</a:t>
            </a:r>
            <a:r>
              <a:rPr lang="en-US" sz="2800" dirty="0" smtClean="0"/>
              <a:t> </a:t>
            </a:r>
            <a:r>
              <a:rPr lang="hu-HU" sz="2800" dirty="0" smtClean="0"/>
              <a:t>interpolált értékből</a:t>
            </a:r>
            <a:endParaRPr lang="hu-HU" sz="2800" dirty="0"/>
          </a:p>
          <a:p>
            <a:pPr marL="0" indent="0">
              <a:buNone/>
            </a:pPr>
            <a:endParaRPr lang="hu-HU" sz="1400" dirty="0" smtClean="0"/>
          </a:p>
          <a:p>
            <a:r>
              <a:rPr lang="hu-HU" sz="2800" dirty="0" smtClean="0"/>
              <a:t>Pl. Textúrázás (2D): 	       Csúcspont </a:t>
            </a:r>
            <a:r>
              <a:rPr lang="hu-HU" sz="2800" dirty="0" err="1" smtClean="0"/>
              <a:t>textúrakoordináták</a:t>
            </a:r>
            <a:r>
              <a:rPr lang="hu-HU" sz="2800" dirty="0" smtClean="0"/>
              <a:t> interpolációja a pixelekre, </a:t>
            </a:r>
            <a:r>
              <a:rPr lang="hu-HU" sz="2800" dirty="0"/>
              <a:t> </a:t>
            </a:r>
            <a:r>
              <a:rPr lang="hu-HU" sz="2800" dirty="0" smtClean="0"/>
              <a:t>majd textúra kiolvasás. </a:t>
            </a:r>
            <a:endParaRPr lang="en-US" sz="2800" dirty="0"/>
          </a:p>
        </p:txBody>
      </p:sp>
      <p:sp>
        <p:nvSpPr>
          <p:cNvPr id="5" name="Szabadkézi sokszög 4"/>
          <p:cNvSpPr/>
          <p:nvPr/>
        </p:nvSpPr>
        <p:spPr>
          <a:xfrm>
            <a:off x="2286001" y="1153146"/>
            <a:ext cx="2005780" cy="1238865"/>
          </a:xfrm>
          <a:custGeom>
            <a:avLst/>
            <a:gdLst>
              <a:gd name="connsiteX0" fmla="*/ 0 w 2005780"/>
              <a:gd name="connsiteY0" fmla="*/ 929149 h 1238865"/>
              <a:gd name="connsiteX1" fmla="*/ 0 w 2005780"/>
              <a:gd name="connsiteY1" fmla="*/ 929149 h 1238865"/>
              <a:gd name="connsiteX2" fmla="*/ 988142 w 2005780"/>
              <a:gd name="connsiteY2" fmla="*/ 0 h 1238865"/>
              <a:gd name="connsiteX3" fmla="*/ 2005780 w 2005780"/>
              <a:gd name="connsiteY3" fmla="*/ 1238865 h 1238865"/>
              <a:gd name="connsiteX4" fmla="*/ 0 w 2005780"/>
              <a:gd name="connsiteY4" fmla="*/ 929149 h 1238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5780" h="1238865">
                <a:moveTo>
                  <a:pt x="0" y="929149"/>
                </a:moveTo>
                <a:lnTo>
                  <a:pt x="0" y="929149"/>
                </a:lnTo>
                <a:lnTo>
                  <a:pt x="988142" y="0"/>
                </a:lnTo>
                <a:lnTo>
                  <a:pt x="2005780" y="1238865"/>
                </a:lnTo>
                <a:lnTo>
                  <a:pt x="0" y="929149"/>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14"/>
          <p:cNvSpPr>
            <a:spLocks/>
          </p:cNvSpPr>
          <p:nvPr/>
        </p:nvSpPr>
        <p:spPr bwMode="auto">
          <a:xfrm>
            <a:off x="6673613" y="2197511"/>
            <a:ext cx="1696117" cy="2159769"/>
          </a:xfrm>
          <a:custGeom>
            <a:avLst/>
            <a:gdLst>
              <a:gd name="T0" fmla="*/ 2147483647 w 1536"/>
              <a:gd name="T1" fmla="*/ 2147483647 h 2352"/>
              <a:gd name="T2" fmla="*/ 0 w 1536"/>
              <a:gd name="T3" fmla="*/ 2147483647 h 2352"/>
              <a:gd name="T4" fmla="*/ 2147483647 w 1536"/>
              <a:gd name="T5" fmla="*/ 0 h 2352"/>
              <a:gd name="T6" fmla="*/ 2147483647 w 1536"/>
              <a:gd name="T7" fmla="*/ 2147483647 h 2352"/>
              <a:gd name="T8" fmla="*/ 0 60000 65536"/>
              <a:gd name="T9" fmla="*/ 0 60000 65536"/>
              <a:gd name="T10" fmla="*/ 0 60000 65536"/>
              <a:gd name="T11" fmla="*/ 0 60000 65536"/>
              <a:gd name="T12" fmla="*/ 0 w 1536"/>
              <a:gd name="T13" fmla="*/ 0 h 2352"/>
              <a:gd name="T14" fmla="*/ 1536 w 1536"/>
              <a:gd name="T15" fmla="*/ 2352 h 2352"/>
            </a:gdLst>
            <a:ahLst/>
            <a:cxnLst>
              <a:cxn ang="T8">
                <a:pos x="T0" y="T1"/>
              </a:cxn>
              <a:cxn ang="T9">
                <a:pos x="T2" y="T3"/>
              </a:cxn>
              <a:cxn ang="T10">
                <a:pos x="T4" y="T5"/>
              </a:cxn>
              <a:cxn ang="T11">
                <a:pos x="T6" y="T7"/>
              </a:cxn>
            </a:cxnLst>
            <a:rect l="T12" t="T13" r="T14" b="T15"/>
            <a:pathLst>
              <a:path w="1536" h="2352">
                <a:moveTo>
                  <a:pt x="912" y="2352"/>
                </a:moveTo>
                <a:lnTo>
                  <a:pt x="0" y="1440"/>
                </a:lnTo>
                <a:lnTo>
                  <a:pt x="1536" y="0"/>
                </a:lnTo>
                <a:lnTo>
                  <a:pt x="912" y="2352"/>
                </a:lnTo>
                <a:close/>
              </a:path>
            </a:pathLst>
          </a:custGeom>
          <a:gradFill rotWithShape="0">
            <a:gsLst>
              <a:gs pos="0">
                <a:srgbClr val="000000"/>
              </a:gs>
              <a:gs pos="11000">
                <a:srgbClr val="000040"/>
              </a:gs>
              <a:gs pos="20000">
                <a:srgbClr val="400040"/>
              </a:gs>
              <a:gs pos="36000">
                <a:srgbClr val="8F0040"/>
              </a:gs>
              <a:gs pos="79000">
                <a:srgbClr val="F27300"/>
              </a:gs>
              <a:gs pos="88000">
                <a:srgbClr val="FFBF00"/>
              </a:gs>
            </a:gsLst>
            <a:lin ang="5400000" scaled="1"/>
          </a:gradFill>
          <a:ln w="12700" cap="flat" cmpd="sng">
            <a:solidFill>
              <a:schemeClr val="tx1"/>
            </a:solidFill>
            <a:prstDash val="solid"/>
            <a:round/>
            <a:headEnd/>
            <a:tailEnd/>
          </a:ln>
        </p:spPr>
        <p:txBody>
          <a:bodyPr wrap="none" anchor="ctr"/>
          <a:lstStyle/>
          <a:p>
            <a:endParaRPr lang="en-US"/>
          </a:p>
        </p:txBody>
      </p:sp>
      <p:sp>
        <p:nvSpPr>
          <p:cNvPr id="8" name="Freeform 14"/>
          <p:cNvSpPr>
            <a:spLocks/>
          </p:cNvSpPr>
          <p:nvPr/>
        </p:nvSpPr>
        <p:spPr bwMode="auto">
          <a:xfrm rot="4404172">
            <a:off x="6988977" y="4775225"/>
            <a:ext cx="1696117" cy="2159769"/>
          </a:xfrm>
          <a:custGeom>
            <a:avLst/>
            <a:gdLst>
              <a:gd name="T0" fmla="*/ 2147483647 w 1536"/>
              <a:gd name="T1" fmla="*/ 2147483647 h 2352"/>
              <a:gd name="T2" fmla="*/ 0 w 1536"/>
              <a:gd name="T3" fmla="*/ 2147483647 h 2352"/>
              <a:gd name="T4" fmla="*/ 2147483647 w 1536"/>
              <a:gd name="T5" fmla="*/ 0 h 2352"/>
              <a:gd name="T6" fmla="*/ 2147483647 w 1536"/>
              <a:gd name="T7" fmla="*/ 2147483647 h 2352"/>
              <a:gd name="T8" fmla="*/ 0 60000 65536"/>
              <a:gd name="T9" fmla="*/ 0 60000 65536"/>
              <a:gd name="T10" fmla="*/ 0 60000 65536"/>
              <a:gd name="T11" fmla="*/ 0 60000 65536"/>
              <a:gd name="T12" fmla="*/ 0 w 1536"/>
              <a:gd name="T13" fmla="*/ 0 h 2352"/>
              <a:gd name="T14" fmla="*/ 1536 w 1536"/>
              <a:gd name="T15" fmla="*/ 2352 h 2352"/>
            </a:gdLst>
            <a:ahLst/>
            <a:cxnLst>
              <a:cxn ang="T8">
                <a:pos x="T0" y="T1"/>
              </a:cxn>
              <a:cxn ang="T9">
                <a:pos x="T2" y="T3"/>
              </a:cxn>
              <a:cxn ang="T10">
                <a:pos x="T4" y="T5"/>
              </a:cxn>
              <a:cxn ang="T11">
                <a:pos x="T6" y="T7"/>
              </a:cxn>
            </a:cxnLst>
            <a:rect l="T12" t="T13" r="T14" b="T15"/>
            <a:pathLst>
              <a:path w="1536" h="2352">
                <a:moveTo>
                  <a:pt x="912" y="2352"/>
                </a:moveTo>
                <a:lnTo>
                  <a:pt x="0" y="1440"/>
                </a:lnTo>
                <a:lnTo>
                  <a:pt x="1536" y="0"/>
                </a:lnTo>
                <a:lnTo>
                  <a:pt x="912" y="2352"/>
                </a:lnTo>
                <a:close/>
              </a:path>
            </a:pathLst>
          </a:custGeom>
          <a:blipFill>
            <a:blip r:embed="rId3"/>
            <a:tile tx="0" ty="0" sx="100000" sy="100000" flip="none" algn="tl"/>
          </a:blipFill>
          <a:ln w="12700" cap="flat" cmpd="sng">
            <a:solidFill>
              <a:schemeClr val="tx1"/>
            </a:solidFill>
            <a:prstDash val="solid"/>
            <a:round/>
            <a:headEnd/>
            <a:tailEnd/>
          </a:ln>
        </p:spPr>
        <p:txBody>
          <a:bodyPr wrap="none" anchor="ctr"/>
          <a:lstStyle/>
          <a:p>
            <a:endParaRPr lang="en-US"/>
          </a:p>
        </p:txBody>
      </p:sp>
      <p:sp>
        <p:nvSpPr>
          <p:cNvPr id="9" name="Téglalap 8"/>
          <p:cNvSpPr/>
          <p:nvPr/>
        </p:nvSpPr>
        <p:spPr>
          <a:xfrm>
            <a:off x="4685492" y="5014452"/>
            <a:ext cx="1777148" cy="1681316"/>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49"/>
          <p:cNvSpPr>
            <a:spLocks noChangeArrowheads="1"/>
          </p:cNvSpPr>
          <p:nvPr/>
        </p:nvSpPr>
        <p:spPr bwMode="auto">
          <a:xfrm>
            <a:off x="7418435" y="4085302"/>
            <a:ext cx="506317" cy="471949"/>
          </a:xfrm>
          <a:prstGeom prst="ellipse">
            <a:avLst/>
          </a:prstGeom>
          <a:solidFill>
            <a:srgbClr val="FFC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1" name="Oval 50"/>
          <p:cNvSpPr>
            <a:spLocks noChangeArrowheads="1"/>
          </p:cNvSpPr>
          <p:nvPr/>
        </p:nvSpPr>
        <p:spPr bwMode="auto">
          <a:xfrm>
            <a:off x="8069790" y="1873046"/>
            <a:ext cx="523082" cy="589920"/>
          </a:xfrm>
          <a:prstGeom prst="ellipse">
            <a:avLst/>
          </a:prstGeom>
          <a:solidFill>
            <a:srgbClr val="36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2" name="Oval 51"/>
          <p:cNvSpPr>
            <a:spLocks noChangeArrowheads="1"/>
          </p:cNvSpPr>
          <p:nvPr/>
        </p:nvSpPr>
        <p:spPr bwMode="auto">
          <a:xfrm>
            <a:off x="6341806" y="3277395"/>
            <a:ext cx="575166" cy="526255"/>
          </a:xfrm>
          <a:prstGeom prst="ellipse">
            <a:avLst/>
          </a:prstGeom>
          <a:solidFill>
            <a:srgbClr val="AF011E"/>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4" name="Oval 49"/>
          <p:cNvSpPr>
            <a:spLocks noChangeArrowheads="1"/>
          </p:cNvSpPr>
          <p:nvPr/>
        </p:nvSpPr>
        <p:spPr bwMode="auto">
          <a:xfrm>
            <a:off x="5862552" y="6159909"/>
            <a:ext cx="358834" cy="344129"/>
          </a:xfrm>
          <a:prstGeom prst="ellipse">
            <a:avLst/>
          </a:prstGeom>
          <a:solidFill>
            <a:schemeClr val="bg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5" name="Oval 49"/>
          <p:cNvSpPr>
            <a:spLocks noChangeArrowheads="1"/>
          </p:cNvSpPr>
          <p:nvPr/>
        </p:nvSpPr>
        <p:spPr bwMode="auto">
          <a:xfrm>
            <a:off x="5276802" y="5358581"/>
            <a:ext cx="358834" cy="344129"/>
          </a:xfrm>
          <a:prstGeom prst="ellipse">
            <a:avLst/>
          </a:prstGeom>
          <a:solidFill>
            <a:schemeClr val="bg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 name="Oval 49"/>
          <p:cNvSpPr>
            <a:spLocks noChangeArrowheads="1"/>
          </p:cNvSpPr>
          <p:nvPr/>
        </p:nvSpPr>
        <p:spPr bwMode="auto">
          <a:xfrm>
            <a:off x="5049886" y="6012426"/>
            <a:ext cx="358834" cy="344129"/>
          </a:xfrm>
          <a:prstGeom prst="ellipse">
            <a:avLst/>
          </a:prstGeom>
          <a:solidFill>
            <a:schemeClr val="bg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7" name="Szabadkézi sokszög 16"/>
          <p:cNvSpPr/>
          <p:nvPr/>
        </p:nvSpPr>
        <p:spPr>
          <a:xfrm>
            <a:off x="5250426" y="5545394"/>
            <a:ext cx="840658" cy="825909"/>
          </a:xfrm>
          <a:custGeom>
            <a:avLst/>
            <a:gdLst>
              <a:gd name="connsiteX0" fmla="*/ 221226 w 840658"/>
              <a:gd name="connsiteY0" fmla="*/ 0 h 825909"/>
              <a:gd name="connsiteX1" fmla="*/ 840658 w 840658"/>
              <a:gd name="connsiteY1" fmla="*/ 825909 h 825909"/>
              <a:gd name="connsiteX2" fmla="*/ 0 w 840658"/>
              <a:gd name="connsiteY2" fmla="*/ 663677 h 825909"/>
              <a:gd name="connsiteX3" fmla="*/ 221226 w 840658"/>
              <a:gd name="connsiteY3" fmla="*/ 0 h 825909"/>
            </a:gdLst>
            <a:ahLst/>
            <a:cxnLst>
              <a:cxn ang="0">
                <a:pos x="connsiteX0" y="connsiteY0"/>
              </a:cxn>
              <a:cxn ang="0">
                <a:pos x="connsiteX1" y="connsiteY1"/>
              </a:cxn>
              <a:cxn ang="0">
                <a:pos x="connsiteX2" y="connsiteY2"/>
              </a:cxn>
              <a:cxn ang="0">
                <a:pos x="connsiteX3" y="connsiteY3"/>
              </a:cxn>
            </a:cxnLst>
            <a:rect l="l" t="t" r="r" b="b"/>
            <a:pathLst>
              <a:path w="840658" h="825909">
                <a:moveTo>
                  <a:pt x="221226" y="0"/>
                </a:moveTo>
                <a:lnTo>
                  <a:pt x="840658" y="825909"/>
                </a:lnTo>
                <a:lnTo>
                  <a:pt x="0" y="663677"/>
                </a:lnTo>
                <a:lnTo>
                  <a:pt x="221226" y="0"/>
                </a:lnTo>
                <a:close/>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6470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reeform 52"/>
          <p:cNvSpPr>
            <a:spLocks/>
          </p:cNvSpPr>
          <p:nvPr/>
        </p:nvSpPr>
        <p:spPr bwMode="auto">
          <a:xfrm>
            <a:off x="6984595" y="3540293"/>
            <a:ext cx="838200" cy="609600"/>
          </a:xfrm>
          <a:custGeom>
            <a:avLst/>
            <a:gdLst>
              <a:gd name="T0" fmla="*/ 2147483647 w 528"/>
              <a:gd name="T1" fmla="*/ 0 h 384"/>
              <a:gd name="T2" fmla="*/ 0 w 528"/>
              <a:gd name="T3" fmla="*/ 2147483647 h 384"/>
              <a:gd name="T4" fmla="*/ 2147483647 w 528"/>
              <a:gd name="T5" fmla="*/ 2147483647 h 384"/>
              <a:gd name="T6" fmla="*/ 2147483647 w 528"/>
              <a:gd name="T7" fmla="*/ 0 h 384"/>
              <a:gd name="T8" fmla="*/ 0 60000 65536"/>
              <a:gd name="T9" fmla="*/ 0 60000 65536"/>
              <a:gd name="T10" fmla="*/ 0 60000 65536"/>
              <a:gd name="T11" fmla="*/ 0 60000 65536"/>
              <a:gd name="T12" fmla="*/ 0 w 528"/>
              <a:gd name="T13" fmla="*/ 0 h 384"/>
              <a:gd name="T14" fmla="*/ 528 w 528"/>
              <a:gd name="T15" fmla="*/ 384 h 384"/>
            </a:gdLst>
            <a:ahLst/>
            <a:cxnLst>
              <a:cxn ang="T8">
                <a:pos x="T0" y="T1"/>
              </a:cxn>
              <a:cxn ang="T9">
                <a:pos x="T2" y="T3"/>
              </a:cxn>
              <a:cxn ang="T10">
                <a:pos x="T4" y="T5"/>
              </a:cxn>
              <a:cxn ang="T11">
                <a:pos x="T6" y="T7"/>
              </a:cxn>
            </a:cxnLst>
            <a:rect l="T12" t="T13" r="T14" b="T15"/>
            <a:pathLst>
              <a:path w="528" h="384">
                <a:moveTo>
                  <a:pt x="288" y="0"/>
                </a:moveTo>
                <a:lnTo>
                  <a:pt x="0" y="288"/>
                </a:lnTo>
                <a:lnTo>
                  <a:pt x="528" y="384"/>
                </a:lnTo>
                <a:lnTo>
                  <a:pt x="288" y="0"/>
                </a:lnTo>
                <a:close/>
              </a:path>
            </a:pathLst>
          </a:custGeom>
          <a:solidFill>
            <a:schemeClr val="accent6">
              <a:lumMod val="40000"/>
              <a:lumOff val="60000"/>
            </a:schemeClr>
          </a:solidFill>
          <a:ln w="28575" cap="flat" cmpd="sng">
            <a:noFill/>
            <a:prstDash val="solid"/>
            <a:round/>
            <a:headEnd/>
            <a:tailEnd/>
          </a:ln>
          <a:extLst/>
        </p:spPr>
        <p:txBody>
          <a:bodyPr wrap="none" anchor="ctr"/>
          <a:lstStyle/>
          <a:p>
            <a:endParaRPr lang="en-US"/>
          </a:p>
        </p:txBody>
      </p:sp>
      <p:sp>
        <p:nvSpPr>
          <p:cNvPr id="214068" name="Freeform 52"/>
          <p:cNvSpPr>
            <a:spLocks/>
          </p:cNvSpPr>
          <p:nvPr/>
        </p:nvSpPr>
        <p:spPr bwMode="auto">
          <a:xfrm>
            <a:off x="6973003" y="3551350"/>
            <a:ext cx="838200" cy="609600"/>
          </a:xfrm>
          <a:custGeom>
            <a:avLst/>
            <a:gdLst>
              <a:gd name="T0" fmla="*/ 2147483647 w 528"/>
              <a:gd name="T1" fmla="*/ 0 h 384"/>
              <a:gd name="T2" fmla="*/ 0 w 528"/>
              <a:gd name="T3" fmla="*/ 2147483647 h 384"/>
              <a:gd name="T4" fmla="*/ 2147483647 w 528"/>
              <a:gd name="T5" fmla="*/ 2147483647 h 384"/>
              <a:gd name="T6" fmla="*/ 2147483647 w 528"/>
              <a:gd name="T7" fmla="*/ 0 h 384"/>
              <a:gd name="T8" fmla="*/ 0 60000 65536"/>
              <a:gd name="T9" fmla="*/ 0 60000 65536"/>
              <a:gd name="T10" fmla="*/ 0 60000 65536"/>
              <a:gd name="T11" fmla="*/ 0 60000 65536"/>
              <a:gd name="T12" fmla="*/ 0 w 528"/>
              <a:gd name="T13" fmla="*/ 0 h 384"/>
              <a:gd name="T14" fmla="*/ 528 w 528"/>
              <a:gd name="T15" fmla="*/ 384 h 384"/>
            </a:gdLst>
            <a:ahLst/>
            <a:cxnLst>
              <a:cxn ang="T8">
                <a:pos x="T0" y="T1"/>
              </a:cxn>
              <a:cxn ang="T9">
                <a:pos x="T2" y="T3"/>
              </a:cxn>
              <a:cxn ang="T10">
                <a:pos x="T4" y="T5"/>
              </a:cxn>
              <a:cxn ang="T11">
                <a:pos x="T6" y="T7"/>
              </a:cxn>
            </a:cxnLst>
            <a:rect l="T12" t="T13" r="T14" b="T15"/>
            <a:pathLst>
              <a:path w="528" h="384">
                <a:moveTo>
                  <a:pt x="288" y="0"/>
                </a:moveTo>
                <a:lnTo>
                  <a:pt x="0" y="288"/>
                </a:lnTo>
                <a:lnTo>
                  <a:pt x="528" y="384"/>
                </a:lnTo>
                <a:lnTo>
                  <a:pt x="288" y="0"/>
                </a:lnTo>
                <a:close/>
              </a:path>
            </a:pathLst>
          </a:custGeom>
          <a:noFill/>
          <a:ln w="28575" cap="flat" cmpd="sng">
            <a:solidFill>
              <a:schemeClr val="tx1"/>
            </a:solidFill>
            <a:prstDash val="solid"/>
            <a:round/>
            <a:headEnd/>
            <a:tailEnd/>
          </a:ln>
          <a:extLst/>
        </p:spPr>
        <p:txBody>
          <a:bodyPr wrap="none" anchor="ctr"/>
          <a:lstStyle/>
          <a:p>
            <a:endParaRPr lang="en-US"/>
          </a:p>
        </p:txBody>
      </p:sp>
      <p:pic>
        <p:nvPicPr>
          <p:cNvPr id="3" name="Kép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020" y="2944139"/>
            <a:ext cx="2056037" cy="2134172"/>
          </a:xfrm>
          <a:prstGeom prst="rect">
            <a:avLst/>
          </a:prstGeom>
        </p:spPr>
      </p:pic>
      <p:sp>
        <p:nvSpPr>
          <p:cNvPr id="48184" name="Rectangle 111"/>
          <p:cNvSpPr>
            <a:spLocks noChangeArrowheads="1"/>
          </p:cNvSpPr>
          <p:nvPr/>
        </p:nvSpPr>
        <p:spPr bwMode="auto">
          <a:xfrm>
            <a:off x="612788" y="2934564"/>
            <a:ext cx="2054269" cy="2120900"/>
          </a:xfrm>
          <a:prstGeom prst="rect">
            <a:avLst/>
          </a:prstGeom>
          <a:solidFill>
            <a:schemeClr val="bg1">
              <a:lumMod val="95000"/>
            </a:schemeClr>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85" name="Oval 112"/>
          <p:cNvSpPr>
            <a:spLocks noChangeArrowheads="1"/>
          </p:cNvSpPr>
          <p:nvPr/>
        </p:nvSpPr>
        <p:spPr bwMode="auto">
          <a:xfrm>
            <a:off x="665824" y="2990127"/>
            <a:ext cx="1895161" cy="2009775"/>
          </a:xfrm>
          <a:prstGeom prst="ellipse">
            <a:avLst/>
          </a:prstGeom>
          <a:solidFill>
            <a:schemeClr val="accent6">
              <a:lumMod val="40000"/>
              <a:lumOff val="60000"/>
            </a:schemeClr>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86" name="Freeform 113"/>
          <p:cNvSpPr>
            <a:spLocks/>
          </p:cNvSpPr>
          <p:nvPr/>
        </p:nvSpPr>
        <p:spPr bwMode="auto">
          <a:xfrm>
            <a:off x="1086578" y="4385539"/>
            <a:ext cx="1053653" cy="334963"/>
          </a:xfrm>
          <a:custGeom>
            <a:avLst/>
            <a:gdLst>
              <a:gd name="T0" fmla="*/ 0 w 960"/>
              <a:gd name="T1" fmla="*/ 0 h 288"/>
              <a:gd name="T2" fmla="*/ 1 w 960"/>
              <a:gd name="T3" fmla="*/ 1 h 288"/>
              <a:gd name="T4" fmla="*/ 1 w 960"/>
              <a:gd name="T5" fmla="*/ 0 h 288"/>
              <a:gd name="T6" fmla="*/ 0 60000 65536"/>
              <a:gd name="T7" fmla="*/ 0 60000 65536"/>
              <a:gd name="T8" fmla="*/ 0 60000 65536"/>
              <a:gd name="T9" fmla="*/ 0 w 960"/>
              <a:gd name="T10" fmla="*/ 0 h 288"/>
              <a:gd name="T11" fmla="*/ 960 w 960"/>
              <a:gd name="T12" fmla="*/ 288 h 288"/>
            </a:gdLst>
            <a:ahLst/>
            <a:cxnLst>
              <a:cxn ang="T6">
                <a:pos x="T0" y="T1"/>
              </a:cxn>
              <a:cxn ang="T7">
                <a:pos x="T2" y="T3"/>
              </a:cxn>
              <a:cxn ang="T8">
                <a:pos x="T4" y="T5"/>
              </a:cxn>
            </a:cxnLst>
            <a:rect l="T9" t="T10" r="T11" b="T12"/>
            <a:pathLst>
              <a:path w="960" h="288">
                <a:moveTo>
                  <a:pt x="0" y="0"/>
                </a:moveTo>
                <a:cubicBezTo>
                  <a:pt x="160" y="144"/>
                  <a:pt x="320" y="288"/>
                  <a:pt x="480" y="288"/>
                </a:cubicBezTo>
                <a:cubicBezTo>
                  <a:pt x="640" y="288"/>
                  <a:pt x="800" y="144"/>
                  <a:pt x="960" y="0"/>
                </a:cubicBezTo>
              </a:path>
            </a:pathLst>
          </a:custGeom>
          <a:noFill/>
          <a:ln w="5715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87" name="Line 114"/>
          <p:cNvSpPr>
            <a:spLocks noChangeShapeType="1"/>
          </p:cNvSpPr>
          <p:nvPr/>
        </p:nvSpPr>
        <p:spPr bwMode="auto">
          <a:xfrm flipH="1">
            <a:off x="1033542" y="4329977"/>
            <a:ext cx="106072" cy="111125"/>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88" name="Line 115"/>
          <p:cNvSpPr>
            <a:spLocks noChangeShapeType="1"/>
          </p:cNvSpPr>
          <p:nvPr/>
        </p:nvSpPr>
        <p:spPr bwMode="auto">
          <a:xfrm>
            <a:off x="2087195" y="4329977"/>
            <a:ext cx="106072" cy="111125"/>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89" name="Oval 116"/>
          <p:cNvSpPr>
            <a:spLocks noChangeArrowheads="1"/>
          </p:cNvSpPr>
          <p:nvPr/>
        </p:nvSpPr>
        <p:spPr bwMode="auto">
          <a:xfrm>
            <a:off x="1086578" y="3617189"/>
            <a:ext cx="358878" cy="166688"/>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90" name="Oval 117"/>
          <p:cNvSpPr>
            <a:spLocks noChangeArrowheads="1"/>
          </p:cNvSpPr>
          <p:nvPr/>
        </p:nvSpPr>
        <p:spPr bwMode="auto">
          <a:xfrm>
            <a:off x="1774281" y="3625127"/>
            <a:ext cx="353575" cy="168275"/>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91" name="Line 118"/>
          <p:cNvSpPr>
            <a:spLocks noChangeShapeType="1"/>
          </p:cNvSpPr>
          <p:nvPr/>
        </p:nvSpPr>
        <p:spPr bwMode="auto">
          <a:xfrm flipV="1">
            <a:off x="612788" y="2604189"/>
            <a:ext cx="0" cy="24479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92" name="Line 119"/>
          <p:cNvSpPr>
            <a:spLocks noChangeShapeType="1"/>
          </p:cNvSpPr>
          <p:nvPr/>
        </p:nvSpPr>
        <p:spPr bwMode="auto">
          <a:xfrm flipV="1">
            <a:off x="616287" y="5052461"/>
            <a:ext cx="2345968" cy="31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93" name="Rectangle 120"/>
          <p:cNvSpPr>
            <a:spLocks noChangeArrowheads="1"/>
          </p:cNvSpPr>
          <p:nvPr/>
        </p:nvSpPr>
        <p:spPr bwMode="auto">
          <a:xfrm>
            <a:off x="2901392" y="4635790"/>
            <a:ext cx="33589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i="1" dirty="0">
                <a:sym typeface="Symbol" pitchFamily="18" charset="2"/>
              </a:rPr>
              <a:t>u</a:t>
            </a:r>
          </a:p>
        </p:txBody>
      </p:sp>
      <p:sp>
        <p:nvSpPr>
          <p:cNvPr id="48194" name="Rectangle 121"/>
          <p:cNvSpPr>
            <a:spLocks noChangeArrowheads="1"/>
          </p:cNvSpPr>
          <p:nvPr/>
        </p:nvSpPr>
        <p:spPr bwMode="auto">
          <a:xfrm>
            <a:off x="457178" y="2219389"/>
            <a:ext cx="3182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i="1" dirty="0">
                <a:sym typeface="Symbol" pitchFamily="18" charset="2"/>
              </a:rPr>
              <a:t>v</a:t>
            </a:r>
          </a:p>
        </p:txBody>
      </p:sp>
      <p:sp>
        <p:nvSpPr>
          <p:cNvPr id="48131" name="Freeform 70"/>
          <p:cNvSpPr>
            <a:spLocks/>
          </p:cNvSpPr>
          <p:nvPr/>
        </p:nvSpPr>
        <p:spPr bwMode="auto">
          <a:xfrm>
            <a:off x="1491366" y="3337038"/>
            <a:ext cx="682625" cy="539750"/>
          </a:xfrm>
          <a:custGeom>
            <a:avLst/>
            <a:gdLst>
              <a:gd name="T0" fmla="*/ 0 w 566"/>
              <a:gd name="T1" fmla="*/ 2147483647 h 463"/>
              <a:gd name="T2" fmla="*/ 2147483647 w 566"/>
              <a:gd name="T3" fmla="*/ 0 h 463"/>
              <a:gd name="T4" fmla="*/ 2147483647 w 566"/>
              <a:gd name="T5" fmla="*/ 2147483647 h 463"/>
              <a:gd name="T6" fmla="*/ 0 w 566"/>
              <a:gd name="T7" fmla="*/ 2147483647 h 463"/>
              <a:gd name="T8" fmla="*/ 0 60000 65536"/>
              <a:gd name="T9" fmla="*/ 0 60000 65536"/>
              <a:gd name="T10" fmla="*/ 0 60000 65536"/>
              <a:gd name="T11" fmla="*/ 0 60000 65536"/>
              <a:gd name="T12" fmla="*/ 0 w 566"/>
              <a:gd name="T13" fmla="*/ 0 h 463"/>
              <a:gd name="T14" fmla="*/ 566 w 566"/>
              <a:gd name="T15" fmla="*/ 463 h 463"/>
            </a:gdLst>
            <a:ahLst/>
            <a:cxnLst>
              <a:cxn ang="T8">
                <a:pos x="T0" y="T1"/>
              </a:cxn>
              <a:cxn ang="T9">
                <a:pos x="T2" y="T3"/>
              </a:cxn>
              <a:cxn ang="T10">
                <a:pos x="T4" y="T5"/>
              </a:cxn>
              <a:cxn ang="T11">
                <a:pos x="T6" y="T7"/>
              </a:cxn>
            </a:cxnLst>
            <a:rect l="T12" t="T13" r="T14" b="T15"/>
            <a:pathLst>
              <a:path w="566" h="463">
                <a:moveTo>
                  <a:pt x="0" y="455"/>
                </a:moveTo>
                <a:lnTo>
                  <a:pt x="497" y="0"/>
                </a:lnTo>
                <a:lnTo>
                  <a:pt x="566" y="463"/>
                </a:lnTo>
                <a:lnTo>
                  <a:pt x="0" y="455"/>
                </a:lnTo>
                <a:close/>
              </a:path>
            </a:pathLst>
          </a:custGeom>
          <a:noFill/>
          <a:ln w="381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32" name="Oval 71"/>
          <p:cNvSpPr>
            <a:spLocks noChangeArrowheads="1"/>
          </p:cNvSpPr>
          <p:nvPr/>
        </p:nvSpPr>
        <p:spPr bwMode="auto">
          <a:xfrm>
            <a:off x="2153353" y="3821225"/>
            <a:ext cx="95250" cy="111125"/>
          </a:xfrm>
          <a:prstGeom prst="ellipse">
            <a:avLst/>
          </a:prstGeom>
          <a:solidFill>
            <a:schemeClr val="tx2"/>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33" name="Oval 72"/>
          <p:cNvSpPr>
            <a:spLocks noChangeArrowheads="1"/>
          </p:cNvSpPr>
          <p:nvPr/>
        </p:nvSpPr>
        <p:spPr bwMode="auto">
          <a:xfrm>
            <a:off x="2059691" y="3319575"/>
            <a:ext cx="93662" cy="111125"/>
          </a:xfrm>
          <a:prstGeom prst="ellipse">
            <a:avLst/>
          </a:prstGeom>
          <a:solidFill>
            <a:schemeClr val="tx2"/>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34" name="Oval 73"/>
          <p:cNvSpPr>
            <a:spLocks noChangeArrowheads="1"/>
          </p:cNvSpPr>
          <p:nvPr/>
        </p:nvSpPr>
        <p:spPr bwMode="auto">
          <a:xfrm>
            <a:off x="1445328" y="3821225"/>
            <a:ext cx="93663" cy="111125"/>
          </a:xfrm>
          <a:prstGeom prst="ellipse">
            <a:avLst/>
          </a:prstGeom>
          <a:solidFill>
            <a:schemeClr val="tx2"/>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35" name="Rectangle 89"/>
          <p:cNvSpPr>
            <a:spLocks noChangeArrowheads="1"/>
          </p:cNvSpPr>
          <p:nvPr/>
        </p:nvSpPr>
        <p:spPr bwMode="auto">
          <a:xfrm>
            <a:off x="1408816" y="3000488"/>
            <a:ext cx="10080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dirty="0"/>
              <a:t>(</a:t>
            </a:r>
            <a:r>
              <a:rPr lang="hu-HU" altLang="hu-HU" sz="2000" i="1" dirty="0"/>
              <a:t>u</a:t>
            </a:r>
            <a:r>
              <a:rPr lang="en-US" altLang="hu-HU" sz="2000" baseline="-25000" dirty="0"/>
              <a:t>1</a:t>
            </a:r>
            <a:r>
              <a:rPr lang="hu-HU" altLang="hu-HU" sz="2000" dirty="0" smtClean="0"/>
              <a:t>,</a:t>
            </a:r>
            <a:r>
              <a:rPr lang="hu-HU" altLang="hu-HU" sz="2000" i="1" dirty="0" smtClean="0"/>
              <a:t>v</a:t>
            </a:r>
            <a:r>
              <a:rPr lang="en-US" altLang="hu-HU" sz="2000" baseline="-25000" dirty="0"/>
              <a:t>1</a:t>
            </a:r>
            <a:r>
              <a:rPr lang="hu-HU" altLang="hu-HU" sz="2000" dirty="0"/>
              <a:t>)</a:t>
            </a:r>
          </a:p>
        </p:txBody>
      </p:sp>
      <p:sp>
        <p:nvSpPr>
          <p:cNvPr id="48136" name="Rectangle 90"/>
          <p:cNvSpPr>
            <a:spLocks noChangeArrowheads="1"/>
          </p:cNvSpPr>
          <p:nvPr/>
        </p:nvSpPr>
        <p:spPr bwMode="auto">
          <a:xfrm>
            <a:off x="1005019" y="3827575"/>
            <a:ext cx="8306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dirty="0"/>
              <a:t>(</a:t>
            </a:r>
            <a:r>
              <a:rPr lang="hu-HU" altLang="hu-HU" sz="2000" i="1" dirty="0"/>
              <a:t>u</a:t>
            </a:r>
            <a:r>
              <a:rPr lang="en-GB" altLang="hu-HU" sz="2000" baseline="-25000" dirty="0"/>
              <a:t>3</a:t>
            </a:r>
            <a:r>
              <a:rPr lang="hu-HU" altLang="hu-HU" sz="2000" dirty="0" smtClean="0"/>
              <a:t>,</a:t>
            </a:r>
            <a:r>
              <a:rPr lang="hu-HU" altLang="hu-HU" sz="2000" i="1" dirty="0" smtClean="0"/>
              <a:t>v</a:t>
            </a:r>
            <a:r>
              <a:rPr lang="en-GB" altLang="hu-HU" sz="2000" baseline="-25000" dirty="0"/>
              <a:t>3</a:t>
            </a:r>
            <a:r>
              <a:rPr lang="hu-HU" altLang="hu-HU" sz="2000" dirty="0"/>
              <a:t>)</a:t>
            </a:r>
          </a:p>
        </p:txBody>
      </p:sp>
      <p:sp>
        <p:nvSpPr>
          <p:cNvPr id="48137" name="Rectangle 91"/>
          <p:cNvSpPr>
            <a:spLocks noChangeArrowheads="1"/>
          </p:cNvSpPr>
          <p:nvPr/>
        </p:nvSpPr>
        <p:spPr bwMode="auto">
          <a:xfrm>
            <a:off x="1833111" y="3827575"/>
            <a:ext cx="8306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dirty="0"/>
              <a:t>(</a:t>
            </a:r>
            <a:r>
              <a:rPr lang="hu-HU" altLang="hu-HU" sz="2000" i="1" dirty="0"/>
              <a:t>u</a:t>
            </a:r>
            <a:r>
              <a:rPr lang="en-GB" altLang="hu-HU" sz="2000" baseline="-25000" dirty="0"/>
              <a:t>2</a:t>
            </a:r>
            <a:r>
              <a:rPr lang="hu-HU" altLang="hu-HU" sz="2000" dirty="0" smtClean="0"/>
              <a:t>,</a:t>
            </a:r>
            <a:r>
              <a:rPr lang="hu-HU" altLang="hu-HU" sz="2000" i="1" dirty="0" smtClean="0"/>
              <a:t>v</a:t>
            </a:r>
            <a:r>
              <a:rPr lang="en-GB" altLang="hu-HU" sz="2000" baseline="-25000" dirty="0"/>
              <a:t>2</a:t>
            </a:r>
            <a:r>
              <a:rPr lang="hu-HU" altLang="hu-HU" sz="2000" dirty="0"/>
              <a:t>)</a:t>
            </a:r>
          </a:p>
        </p:txBody>
      </p:sp>
      <p:sp>
        <p:nvSpPr>
          <p:cNvPr id="48138" name="Line 2"/>
          <p:cNvSpPr>
            <a:spLocks noChangeShapeType="1"/>
          </p:cNvSpPr>
          <p:nvPr/>
        </p:nvSpPr>
        <p:spPr bwMode="auto">
          <a:xfrm flipV="1">
            <a:off x="3439443" y="3951078"/>
            <a:ext cx="2381" cy="10795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39" name="Line 3"/>
          <p:cNvSpPr>
            <a:spLocks noChangeShapeType="1"/>
          </p:cNvSpPr>
          <p:nvPr/>
        </p:nvSpPr>
        <p:spPr bwMode="auto">
          <a:xfrm>
            <a:off x="3439444" y="5030578"/>
            <a:ext cx="1419559"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42" name="Line 7"/>
          <p:cNvSpPr>
            <a:spLocks noChangeShapeType="1"/>
          </p:cNvSpPr>
          <p:nvPr/>
        </p:nvSpPr>
        <p:spPr bwMode="auto">
          <a:xfrm flipV="1">
            <a:off x="6665028" y="3036237"/>
            <a:ext cx="0" cy="2133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48" name="Oval 30"/>
          <p:cNvSpPr>
            <a:spLocks noChangeArrowheads="1"/>
          </p:cNvSpPr>
          <p:nvPr/>
        </p:nvSpPr>
        <p:spPr bwMode="auto">
          <a:xfrm rot="1284104">
            <a:off x="7274628" y="3703750"/>
            <a:ext cx="152400" cy="304800"/>
          </a:xfrm>
          <a:prstGeom prst="ellipse">
            <a:avLst/>
          </a:prstGeom>
          <a:solidFill>
            <a:srgbClr val="FF0000"/>
          </a:solidFill>
          <a:ln w="12700">
            <a:solidFill>
              <a:srgbClr val="FF0000"/>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50" name="AutoShape 33"/>
          <p:cNvSpPr>
            <a:spLocks noChangeArrowheads="1"/>
          </p:cNvSpPr>
          <p:nvPr/>
        </p:nvSpPr>
        <p:spPr bwMode="auto">
          <a:xfrm>
            <a:off x="1100664" y="2295589"/>
            <a:ext cx="2667000" cy="381000"/>
          </a:xfrm>
          <a:prstGeom prst="curvedDownArrow">
            <a:avLst>
              <a:gd name="adj1" fmla="val 140000"/>
              <a:gd name="adj2" fmla="val 280000"/>
              <a:gd name="adj3" fmla="val 33333"/>
            </a:avLst>
          </a:prstGeom>
          <a:solidFill>
            <a:schemeClr val="accent1"/>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latin typeface="+mn-lt"/>
            </a:endParaRPr>
          </a:p>
        </p:txBody>
      </p:sp>
      <p:sp>
        <p:nvSpPr>
          <p:cNvPr id="48151" name="AutoShape 34"/>
          <p:cNvSpPr>
            <a:spLocks noChangeArrowheads="1"/>
          </p:cNvSpPr>
          <p:nvPr/>
        </p:nvSpPr>
        <p:spPr bwMode="auto">
          <a:xfrm>
            <a:off x="4316939" y="2316275"/>
            <a:ext cx="3814763" cy="381000"/>
          </a:xfrm>
          <a:prstGeom prst="curvedDownArrow">
            <a:avLst>
              <a:gd name="adj1" fmla="val 200250"/>
              <a:gd name="adj2" fmla="val 400500"/>
              <a:gd name="adj3" fmla="val 33333"/>
            </a:avLst>
          </a:prstGeom>
          <a:solidFill>
            <a:schemeClr val="accent1"/>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52" name="Text Box 35"/>
          <p:cNvSpPr txBox="1">
            <a:spLocks noChangeArrowheads="1"/>
          </p:cNvSpPr>
          <p:nvPr/>
        </p:nvSpPr>
        <p:spPr bwMode="auto">
          <a:xfrm>
            <a:off x="1421014" y="1884200"/>
            <a:ext cx="17242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000" dirty="0" err="1">
                <a:latin typeface="+mn-lt"/>
              </a:rPr>
              <a:t>Param</a:t>
            </a:r>
            <a:r>
              <a:rPr lang="hu-HU" altLang="hu-HU" sz="2000" dirty="0">
                <a:latin typeface="+mn-lt"/>
              </a:rPr>
              <a:t>éterezés</a:t>
            </a:r>
          </a:p>
        </p:txBody>
      </p:sp>
      <p:sp>
        <p:nvSpPr>
          <p:cNvPr id="48153" name="Text Box 36"/>
          <p:cNvSpPr txBox="1">
            <a:spLocks noChangeArrowheads="1"/>
          </p:cNvSpPr>
          <p:nvPr/>
        </p:nvSpPr>
        <p:spPr bwMode="auto">
          <a:xfrm>
            <a:off x="3809831" y="1884200"/>
            <a:ext cx="43910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000" dirty="0" smtClean="0">
                <a:latin typeface="+mn-lt"/>
              </a:rPr>
              <a:t>Képszintézis</a:t>
            </a:r>
            <a:endParaRPr lang="hu-HU" altLang="hu-HU" sz="2000" dirty="0">
              <a:latin typeface="+mn-lt"/>
            </a:endParaRPr>
          </a:p>
        </p:txBody>
      </p:sp>
      <p:sp>
        <p:nvSpPr>
          <p:cNvPr id="214053" name="Rectangle 37"/>
          <p:cNvSpPr>
            <a:spLocks noChangeArrowheads="1"/>
          </p:cNvSpPr>
          <p:nvPr/>
        </p:nvSpPr>
        <p:spPr bwMode="auto">
          <a:xfrm>
            <a:off x="7350828" y="3703750"/>
            <a:ext cx="152400" cy="152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14054" name="Line 38"/>
          <p:cNvSpPr>
            <a:spLocks noChangeShapeType="1"/>
          </p:cNvSpPr>
          <p:nvPr/>
        </p:nvSpPr>
        <p:spPr bwMode="auto">
          <a:xfrm flipH="1" flipV="1">
            <a:off x="4217103" y="3216388"/>
            <a:ext cx="3168650" cy="360362"/>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56" name="Line 39"/>
          <p:cNvSpPr>
            <a:spLocks noChangeShapeType="1"/>
          </p:cNvSpPr>
          <p:nvPr/>
        </p:nvSpPr>
        <p:spPr bwMode="auto">
          <a:xfrm flipH="1">
            <a:off x="2127953" y="3216388"/>
            <a:ext cx="1882775" cy="144462"/>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58" name="Freeform 51"/>
          <p:cNvSpPr>
            <a:spLocks/>
          </p:cNvSpPr>
          <p:nvPr/>
        </p:nvSpPr>
        <p:spPr bwMode="auto">
          <a:xfrm>
            <a:off x="3950403" y="3183050"/>
            <a:ext cx="457200" cy="762000"/>
          </a:xfrm>
          <a:custGeom>
            <a:avLst/>
            <a:gdLst>
              <a:gd name="T0" fmla="*/ 0 w 288"/>
              <a:gd name="T1" fmla="*/ 2147483647 h 480"/>
              <a:gd name="T2" fmla="*/ 2147483647 w 288"/>
              <a:gd name="T3" fmla="*/ 2147483647 h 480"/>
              <a:gd name="T4" fmla="*/ 2147483647 w 288"/>
              <a:gd name="T5" fmla="*/ 0 h 480"/>
              <a:gd name="T6" fmla="*/ 0 w 288"/>
              <a:gd name="T7" fmla="*/ 2147483647 h 480"/>
              <a:gd name="T8" fmla="*/ 0 60000 65536"/>
              <a:gd name="T9" fmla="*/ 0 60000 65536"/>
              <a:gd name="T10" fmla="*/ 0 60000 65536"/>
              <a:gd name="T11" fmla="*/ 0 60000 65536"/>
              <a:gd name="T12" fmla="*/ 0 w 288"/>
              <a:gd name="T13" fmla="*/ 0 h 480"/>
              <a:gd name="T14" fmla="*/ 288 w 288"/>
              <a:gd name="T15" fmla="*/ 480 h 480"/>
            </a:gdLst>
            <a:ahLst/>
            <a:cxnLst>
              <a:cxn ang="T8">
                <a:pos x="T0" y="T1"/>
              </a:cxn>
              <a:cxn ang="T9">
                <a:pos x="T2" y="T3"/>
              </a:cxn>
              <a:cxn ang="T10">
                <a:pos x="T4" y="T5"/>
              </a:cxn>
              <a:cxn ang="T11">
                <a:pos x="T6" y="T7"/>
              </a:cxn>
            </a:cxnLst>
            <a:rect l="T12" t="T13" r="T14" b="T15"/>
            <a:pathLst>
              <a:path w="288" h="480">
                <a:moveTo>
                  <a:pt x="0" y="480"/>
                </a:moveTo>
                <a:lnTo>
                  <a:pt x="288" y="336"/>
                </a:lnTo>
                <a:lnTo>
                  <a:pt x="96" y="0"/>
                </a:lnTo>
                <a:lnTo>
                  <a:pt x="0" y="480"/>
                </a:lnTo>
                <a:close/>
              </a:path>
            </a:pathLst>
          </a:custGeom>
          <a:noFill/>
          <a:ln w="28575" cap="flat" cmpd="sng">
            <a:solidFill>
              <a:schemeClr val="tx1"/>
            </a:solidFill>
            <a:prstDash val="solid"/>
            <a:round/>
            <a:headEnd/>
            <a:tailEnd/>
          </a:ln>
          <a:extLst/>
        </p:spPr>
        <p:txBody>
          <a:bodyPr wrap="none" anchor="ctr"/>
          <a:lstStyle/>
          <a:p>
            <a:endParaRPr lang="en-US"/>
          </a:p>
        </p:txBody>
      </p:sp>
      <p:sp>
        <p:nvSpPr>
          <p:cNvPr id="48160" name="Rectangle 59"/>
          <p:cNvSpPr>
            <a:spLocks noChangeArrowheads="1"/>
          </p:cNvSpPr>
          <p:nvPr/>
        </p:nvSpPr>
        <p:spPr bwMode="auto">
          <a:xfrm>
            <a:off x="4558610" y="4621111"/>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i="1" dirty="0"/>
              <a:t>x</a:t>
            </a:r>
          </a:p>
        </p:txBody>
      </p:sp>
      <p:sp>
        <p:nvSpPr>
          <p:cNvPr id="48162" name="Rectangle 61"/>
          <p:cNvSpPr>
            <a:spLocks noChangeArrowheads="1"/>
          </p:cNvSpPr>
          <p:nvPr/>
        </p:nvSpPr>
        <p:spPr bwMode="auto">
          <a:xfrm>
            <a:off x="8536691" y="4872150"/>
            <a:ext cx="36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i="1"/>
              <a:t>X</a:t>
            </a:r>
          </a:p>
        </p:txBody>
      </p:sp>
      <p:sp>
        <p:nvSpPr>
          <p:cNvPr id="48163" name="Rectangle 62"/>
          <p:cNvSpPr>
            <a:spLocks noChangeArrowheads="1"/>
          </p:cNvSpPr>
          <p:nvPr/>
        </p:nvSpPr>
        <p:spPr bwMode="auto">
          <a:xfrm>
            <a:off x="6304666" y="3000488"/>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i="1" dirty="0"/>
              <a:t>Y</a:t>
            </a:r>
          </a:p>
        </p:txBody>
      </p:sp>
      <p:sp>
        <p:nvSpPr>
          <p:cNvPr id="48164" name="Rectangle 85"/>
          <p:cNvSpPr>
            <a:spLocks noChangeArrowheads="1"/>
          </p:cNvSpPr>
          <p:nvPr/>
        </p:nvSpPr>
        <p:spPr bwMode="auto">
          <a:xfrm>
            <a:off x="3489773" y="2725694"/>
            <a:ext cx="9028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000" dirty="0"/>
              <a:t>(</a:t>
            </a:r>
            <a:r>
              <a:rPr lang="hu-HU" altLang="hu-HU" sz="2000" i="1" dirty="0" smtClean="0"/>
              <a:t>x</a:t>
            </a:r>
            <a:r>
              <a:rPr lang="hu-HU" altLang="hu-HU" sz="2000" dirty="0" smtClean="0"/>
              <a:t>1,</a:t>
            </a:r>
            <a:r>
              <a:rPr lang="hu-HU" altLang="hu-HU" sz="2000" i="1" dirty="0" smtClean="0"/>
              <a:t>y</a:t>
            </a:r>
            <a:r>
              <a:rPr lang="hu-HU" altLang="hu-HU" sz="2000" dirty="0" smtClean="0"/>
              <a:t>1</a:t>
            </a:r>
            <a:r>
              <a:rPr lang="en-GB" altLang="hu-HU" sz="2000" dirty="0" smtClean="0"/>
              <a:t>)</a:t>
            </a:r>
            <a:endParaRPr lang="hu-HU" altLang="hu-HU" sz="2000" dirty="0"/>
          </a:p>
        </p:txBody>
      </p:sp>
      <p:sp>
        <p:nvSpPr>
          <p:cNvPr id="48165" name="Rectangle 93"/>
          <p:cNvSpPr>
            <a:spLocks noChangeArrowheads="1"/>
          </p:cNvSpPr>
          <p:nvPr/>
        </p:nvSpPr>
        <p:spPr bwMode="auto">
          <a:xfrm>
            <a:off x="3081128" y="3881283"/>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i="1" dirty="0"/>
              <a:t>y</a:t>
            </a:r>
          </a:p>
        </p:txBody>
      </p:sp>
      <p:sp>
        <p:nvSpPr>
          <p:cNvPr id="214110" name="Rectangle 94"/>
          <p:cNvSpPr>
            <a:spLocks noChangeArrowheads="1"/>
          </p:cNvSpPr>
          <p:nvPr/>
        </p:nvSpPr>
        <p:spPr bwMode="auto">
          <a:xfrm>
            <a:off x="6974591" y="3057638"/>
            <a:ext cx="102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000"/>
              <a:t>(</a:t>
            </a:r>
            <a:r>
              <a:rPr lang="hu-HU" altLang="hu-HU" sz="2000" i="1"/>
              <a:t>X</a:t>
            </a:r>
            <a:r>
              <a:rPr lang="en-US" altLang="hu-HU" sz="2000" baseline="-25000"/>
              <a:t>1</a:t>
            </a:r>
            <a:r>
              <a:rPr lang="hu-HU" altLang="hu-HU" sz="2000" i="1"/>
              <a:t>,Y</a:t>
            </a:r>
            <a:r>
              <a:rPr lang="en-US" altLang="hu-HU" sz="2000" baseline="-25000"/>
              <a:t>1</a:t>
            </a:r>
            <a:r>
              <a:rPr lang="en-US" altLang="hu-HU" sz="2000"/>
              <a:t>)</a:t>
            </a:r>
            <a:endParaRPr lang="hu-HU" altLang="hu-HU" sz="2000"/>
          </a:p>
        </p:txBody>
      </p:sp>
      <p:sp>
        <p:nvSpPr>
          <p:cNvPr id="48167" name="Oval 95"/>
          <p:cNvSpPr>
            <a:spLocks noChangeArrowheads="1"/>
          </p:cNvSpPr>
          <p:nvPr/>
        </p:nvSpPr>
        <p:spPr bwMode="auto">
          <a:xfrm>
            <a:off x="4072641" y="3108245"/>
            <a:ext cx="71437" cy="71438"/>
          </a:xfrm>
          <a:prstGeom prst="ellipse">
            <a:avLst/>
          </a:prstGeom>
          <a:solidFill>
            <a:srgbClr val="0070C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68" name="Oval 96"/>
          <p:cNvSpPr>
            <a:spLocks noChangeArrowheads="1"/>
          </p:cNvSpPr>
          <p:nvPr/>
        </p:nvSpPr>
        <p:spPr bwMode="auto">
          <a:xfrm>
            <a:off x="4359978" y="3648188"/>
            <a:ext cx="71438" cy="71437"/>
          </a:xfrm>
          <a:prstGeom prst="ellipse">
            <a:avLst/>
          </a:prstGeom>
          <a:solidFill>
            <a:srgbClr val="0070C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69" name="Rectangle 97"/>
          <p:cNvSpPr>
            <a:spLocks noChangeArrowheads="1"/>
          </p:cNvSpPr>
          <p:nvPr/>
        </p:nvSpPr>
        <p:spPr bwMode="auto">
          <a:xfrm>
            <a:off x="3521081" y="3990589"/>
            <a:ext cx="9028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000" dirty="0"/>
              <a:t>(</a:t>
            </a:r>
            <a:r>
              <a:rPr lang="hu-HU" altLang="hu-HU" sz="2000" i="1" dirty="0" smtClean="0"/>
              <a:t>x</a:t>
            </a:r>
            <a:r>
              <a:rPr lang="hu-HU" altLang="hu-HU" sz="2000" dirty="0" smtClean="0"/>
              <a:t>3,</a:t>
            </a:r>
            <a:r>
              <a:rPr lang="hu-HU" altLang="hu-HU" sz="2000" i="1" dirty="0" smtClean="0"/>
              <a:t>y</a:t>
            </a:r>
            <a:r>
              <a:rPr lang="hu-HU" altLang="hu-HU" sz="2000" dirty="0" smtClean="0"/>
              <a:t>3</a:t>
            </a:r>
            <a:r>
              <a:rPr lang="en-GB" altLang="hu-HU" sz="2000" dirty="0" smtClean="0"/>
              <a:t>)</a:t>
            </a:r>
            <a:endParaRPr lang="hu-HU" altLang="hu-HU" sz="2000" dirty="0"/>
          </a:p>
        </p:txBody>
      </p:sp>
      <p:sp>
        <p:nvSpPr>
          <p:cNvPr id="48172" name="Oval 104"/>
          <p:cNvSpPr>
            <a:spLocks noChangeArrowheads="1"/>
          </p:cNvSpPr>
          <p:nvPr/>
        </p:nvSpPr>
        <p:spPr bwMode="auto">
          <a:xfrm>
            <a:off x="4067944" y="3108245"/>
            <a:ext cx="93662" cy="111125"/>
          </a:xfrm>
          <a:prstGeom prst="ellipse">
            <a:avLst/>
          </a:prstGeom>
          <a:solidFill>
            <a:srgbClr val="0070C0"/>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73" name="Oval 105"/>
          <p:cNvSpPr>
            <a:spLocks noChangeArrowheads="1"/>
          </p:cNvSpPr>
          <p:nvPr/>
        </p:nvSpPr>
        <p:spPr bwMode="auto">
          <a:xfrm>
            <a:off x="4359978" y="3648188"/>
            <a:ext cx="93663" cy="111125"/>
          </a:xfrm>
          <a:prstGeom prst="ellipse">
            <a:avLst/>
          </a:prstGeom>
          <a:solidFill>
            <a:srgbClr val="0070C0"/>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74" name="Oval 106"/>
          <p:cNvSpPr>
            <a:spLocks noChangeArrowheads="1"/>
          </p:cNvSpPr>
          <p:nvPr/>
        </p:nvSpPr>
        <p:spPr bwMode="auto">
          <a:xfrm>
            <a:off x="3899116" y="3898057"/>
            <a:ext cx="93663" cy="111125"/>
          </a:xfrm>
          <a:prstGeom prst="ellipse">
            <a:avLst/>
          </a:prstGeom>
          <a:solidFill>
            <a:srgbClr val="0070C0"/>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14123" name="Oval 107"/>
          <p:cNvSpPr>
            <a:spLocks noChangeArrowheads="1"/>
          </p:cNvSpPr>
          <p:nvPr/>
        </p:nvSpPr>
        <p:spPr bwMode="auto">
          <a:xfrm>
            <a:off x="7384166" y="3505313"/>
            <a:ext cx="93662" cy="111125"/>
          </a:xfrm>
          <a:prstGeom prst="ellipse">
            <a:avLst/>
          </a:prstGeom>
          <a:solidFill>
            <a:schemeClr val="tx2"/>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14124" name="Oval 108"/>
          <p:cNvSpPr>
            <a:spLocks noChangeArrowheads="1"/>
          </p:cNvSpPr>
          <p:nvPr/>
        </p:nvSpPr>
        <p:spPr bwMode="auto">
          <a:xfrm>
            <a:off x="7744528" y="4079988"/>
            <a:ext cx="93663" cy="111125"/>
          </a:xfrm>
          <a:prstGeom prst="ellipse">
            <a:avLst/>
          </a:prstGeom>
          <a:solidFill>
            <a:schemeClr val="tx2"/>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14125" name="Oval 109"/>
          <p:cNvSpPr>
            <a:spLocks noChangeArrowheads="1"/>
          </p:cNvSpPr>
          <p:nvPr/>
        </p:nvSpPr>
        <p:spPr bwMode="auto">
          <a:xfrm>
            <a:off x="6952366" y="3937113"/>
            <a:ext cx="93662" cy="111125"/>
          </a:xfrm>
          <a:prstGeom prst="ellipse">
            <a:avLst/>
          </a:prstGeom>
          <a:solidFill>
            <a:schemeClr val="tx2"/>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78" name="Rectangle 122"/>
          <p:cNvSpPr>
            <a:spLocks noChangeArrowheads="1"/>
          </p:cNvSpPr>
          <p:nvPr/>
        </p:nvSpPr>
        <p:spPr bwMode="auto">
          <a:xfrm>
            <a:off x="4371091" y="3576750"/>
            <a:ext cx="9028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000" dirty="0"/>
              <a:t>(</a:t>
            </a:r>
            <a:r>
              <a:rPr lang="hu-HU" altLang="hu-HU" sz="2000" i="1" dirty="0"/>
              <a:t>x</a:t>
            </a:r>
            <a:r>
              <a:rPr lang="en-GB" altLang="hu-HU" sz="2000" dirty="0"/>
              <a:t>2</a:t>
            </a:r>
            <a:r>
              <a:rPr lang="hu-HU" altLang="hu-HU" sz="2000" dirty="0"/>
              <a:t>,</a:t>
            </a:r>
            <a:r>
              <a:rPr lang="hu-HU" altLang="hu-HU" sz="2000" i="1" dirty="0"/>
              <a:t>y</a:t>
            </a:r>
            <a:r>
              <a:rPr lang="en-GB" altLang="hu-HU" sz="2000" dirty="0" smtClean="0"/>
              <a:t>2)</a:t>
            </a:r>
            <a:endParaRPr lang="hu-HU" altLang="hu-HU" sz="2000" dirty="0"/>
          </a:p>
        </p:txBody>
      </p:sp>
      <p:sp>
        <p:nvSpPr>
          <p:cNvPr id="214139" name="Rectangle 123"/>
          <p:cNvSpPr>
            <a:spLocks noChangeArrowheads="1"/>
          </p:cNvSpPr>
          <p:nvPr/>
        </p:nvSpPr>
        <p:spPr bwMode="auto">
          <a:xfrm>
            <a:off x="7744528" y="4029788"/>
            <a:ext cx="102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000" dirty="0"/>
              <a:t>(</a:t>
            </a:r>
            <a:r>
              <a:rPr lang="hu-HU" altLang="hu-HU" sz="2000" i="1" dirty="0"/>
              <a:t>X</a:t>
            </a:r>
            <a:r>
              <a:rPr lang="en-US" altLang="hu-HU" sz="2000" baseline="-25000" dirty="0"/>
              <a:t>2</a:t>
            </a:r>
            <a:r>
              <a:rPr lang="hu-HU" altLang="hu-HU" sz="2000" i="1" dirty="0"/>
              <a:t>,Y</a:t>
            </a:r>
            <a:r>
              <a:rPr lang="en-US" altLang="hu-HU" sz="2000" baseline="-25000" dirty="0"/>
              <a:t>2</a:t>
            </a:r>
            <a:r>
              <a:rPr lang="en-US" altLang="hu-HU" sz="2000" dirty="0"/>
              <a:t>)</a:t>
            </a:r>
            <a:endParaRPr lang="hu-HU" altLang="hu-HU" sz="2000" dirty="0"/>
          </a:p>
        </p:txBody>
      </p:sp>
      <p:sp>
        <p:nvSpPr>
          <p:cNvPr id="214140" name="Rectangle 124"/>
          <p:cNvSpPr>
            <a:spLocks noChangeArrowheads="1"/>
          </p:cNvSpPr>
          <p:nvPr/>
        </p:nvSpPr>
        <p:spPr bwMode="auto">
          <a:xfrm>
            <a:off x="6335978" y="4048238"/>
            <a:ext cx="102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000" dirty="0"/>
              <a:t>(</a:t>
            </a:r>
            <a:r>
              <a:rPr lang="hu-HU" altLang="hu-HU" sz="2000" i="1" dirty="0"/>
              <a:t>X</a:t>
            </a:r>
            <a:r>
              <a:rPr lang="en-US" altLang="hu-HU" sz="2000" baseline="-25000" dirty="0"/>
              <a:t>3</a:t>
            </a:r>
            <a:r>
              <a:rPr lang="hu-HU" altLang="hu-HU" sz="2000" i="1" dirty="0"/>
              <a:t>,Y</a:t>
            </a:r>
            <a:r>
              <a:rPr lang="en-US" altLang="hu-HU" sz="2000" baseline="-25000" dirty="0"/>
              <a:t>3</a:t>
            </a:r>
            <a:r>
              <a:rPr lang="en-US" altLang="hu-HU" sz="2000" dirty="0"/>
              <a:t>)</a:t>
            </a:r>
            <a:endParaRPr lang="hu-HU" altLang="hu-HU" sz="2000" dirty="0"/>
          </a:p>
        </p:txBody>
      </p:sp>
      <p:sp>
        <p:nvSpPr>
          <p:cNvPr id="214141" name="Line 125"/>
          <p:cNvSpPr>
            <a:spLocks noChangeShapeType="1"/>
          </p:cNvSpPr>
          <p:nvPr/>
        </p:nvSpPr>
        <p:spPr bwMode="auto">
          <a:xfrm flipH="1" flipV="1">
            <a:off x="1985078" y="3648188"/>
            <a:ext cx="5357813" cy="144462"/>
          </a:xfrm>
          <a:prstGeom prst="line">
            <a:avLst/>
          </a:prstGeom>
          <a:noFill/>
          <a:ln w="76200">
            <a:solidFill>
              <a:srgbClr val="18E63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Cím 1"/>
          <p:cNvSpPr>
            <a:spLocks noGrp="1"/>
          </p:cNvSpPr>
          <p:nvPr>
            <p:ph type="title"/>
          </p:nvPr>
        </p:nvSpPr>
        <p:spPr>
          <a:xfrm>
            <a:off x="420668" y="161925"/>
            <a:ext cx="8229600" cy="1143000"/>
          </a:xfrm>
        </p:spPr>
        <p:txBody>
          <a:bodyPr/>
          <a:lstStyle/>
          <a:p>
            <a:r>
              <a:rPr lang="en-US" smtClean="0">
                <a:solidFill>
                  <a:srgbClr val="FF0000"/>
                </a:solidFill>
              </a:rPr>
              <a:t>2D </a:t>
            </a:r>
            <a:r>
              <a:rPr lang="hu-HU" smtClean="0">
                <a:solidFill>
                  <a:srgbClr val="FF0000"/>
                </a:solidFill>
              </a:rPr>
              <a:t>Textúrázás</a:t>
            </a:r>
            <a:endParaRPr lang="en-US" dirty="0">
              <a:solidFill>
                <a:srgbClr val="FF0000"/>
              </a:solidFill>
            </a:endParaRPr>
          </a:p>
        </p:txBody>
      </p:sp>
      <p:sp>
        <p:nvSpPr>
          <p:cNvPr id="78" name="Line 3"/>
          <p:cNvSpPr>
            <a:spLocks noChangeShapeType="1"/>
          </p:cNvSpPr>
          <p:nvPr/>
        </p:nvSpPr>
        <p:spPr bwMode="auto">
          <a:xfrm>
            <a:off x="6670667" y="5184500"/>
            <a:ext cx="182454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 name="Szövegdoboz 3"/>
          <p:cNvSpPr txBox="1"/>
          <p:nvPr/>
        </p:nvSpPr>
        <p:spPr>
          <a:xfrm>
            <a:off x="3899116" y="5100750"/>
            <a:ext cx="1072730" cy="461665"/>
          </a:xfrm>
          <a:prstGeom prst="rect">
            <a:avLst/>
          </a:prstGeom>
          <a:noFill/>
        </p:spPr>
        <p:txBody>
          <a:bodyPr wrap="none" rtlCol="0">
            <a:spAutoFit/>
          </a:bodyPr>
          <a:lstStyle/>
          <a:p>
            <a:r>
              <a:rPr lang="hu-HU" dirty="0" smtClean="0"/>
              <a:t>Modell</a:t>
            </a:r>
            <a:endParaRPr lang="en-US" dirty="0"/>
          </a:p>
        </p:txBody>
      </p:sp>
      <p:sp>
        <p:nvSpPr>
          <p:cNvPr id="57" name="Szövegdoboz 56"/>
          <p:cNvSpPr txBox="1"/>
          <p:nvPr/>
        </p:nvSpPr>
        <p:spPr>
          <a:xfrm>
            <a:off x="7198218" y="5264419"/>
            <a:ext cx="612668" cy="400110"/>
          </a:xfrm>
          <a:prstGeom prst="rect">
            <a:avLst/>
          </a:prstGeom>
          <a:noFill/>
        </p:spPr>
        <p:txBody>
          <a:bodyPr wrap="none" rtlCol="0">
            <a:spAutoFit/>
          </a:bodyPr>
          <a:lstStyle/>
          <a:p>
            <a:r>
              <a:rPr lang="hu-HU" dirty="0" smtClean="0"/>
              <a:t>Kép</a:t>
            </a:r>
            <a:endParaRPr lang="en-US" dirty="0"/>
          </a:p>
        </p:txBody>
      </p:sp>
      <p:sp>
        <p:nvSpPr>
          <p:cNvPr id="59" name="Rectangle 31"/>
          <p:cNvSpPr>
            <a:spLocks noChangeArrowheads="1"/>
          </p:cNvSpPr>
          <p:nvPr/>
        </p:nvSpPr>
        <p:spPr bwMode="auto">
          <a:xfrm>
            <a:off x="1381624" y="1186165"/>
            <a:ext cx="1734770" cy="70788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i="1" dirty="0"/>
              <a:t>x</a:t>
            </a:r>
            <a:r>
              <a:rPr lang="en-US" altLang="hu-HU" sz="2000" i="1" dirty="0"/>
              <a:t>=</a:t>
            </a:r>
            <a:r>
              <a:rPr lang="en-GB" altLang="hu-HU" sz="2000" i="1" dirty="0"/>
              <a:t>a</a:t>
            </a:r>
            <a:r>
              <a:rPr lang="hu-HU" altLang="hu-HU" sz="2000" i="1" baseline="-25000" dirty="0"/>
              <a:t>x</a:t>
            </a:r>
            <a:r>
              <a:rPr lang="en-GB" altLang="hu-HU" sz="2000" i="1" baseline="-25000" dirty="0"/>
              <a:t> </a:t>
            </a:r>
            <a:r>
              <a:rPr lang="hu-HU" altLang="hu-HU" sz="2000" i="1" dirty="0"/>
              <a:t>u</a:t>
            </a:r>
            <a:r>
              <a:rPr lang="en-GB" altLang="hu-HU" sz="2000" i="1" dirty="0"/>
              <a:t>+b</a:t>
            </a:r>
            <a:r>
              <a:rPr lang="hu-HU" altLang="hu-HU" sz="2000" i="1" baseline="-25000" dirty="0" smtClean="0"/>
              <a:t>x </a:t>
            </a:r>
            <a:r>
              <a:rPr lang="hu-HU" altLang="hu-HU" sz="2000" i="1" dirty="0" smtClean="0"/>
              <a:t>v</a:t>
            </a:r>
            <a:r>
              <a:rPr lang="en-GB" altLang="hu-HU" sz="2000" i="1" dirty="0"/>
              <a:t>+c</a:t>
            </a:r>
            <a:r>
              <a:rPr lang="hu-HU" altLang="hu-HU" sz="2000" i="1" baseline="-25000" dirty="0"/>
              <a:t>x</a:t>
            </a:r>
            <a:endParaRPr lang="en-GB" altLang="hu-HU" sz="2000" i="1" baseline="-25000" dirty="0"/>
          </a:p>
          <a:p>
            <a:pPr>
              <a:spcBef>
                <a:spcPct val="0"/>
              </a:spcBef>
              <a:buClrTx/>
              <a:buSzTx/>
              <a:buFontTx/>
              <a:buNone/>
            </a:pPr>
            <a:r>
              <a:rPr lang="hu-HU" altLang="hu-HU" sz="2000" i="1" dirty="0"/>
              <a:t>y</a:t>
            </a:r>
            <a:r>
              <a:rPr lang="en-US" altLang="hu-HU" sz="2000" i="1" dirty="0"/>
              <a:t>=</a:t>
            </a:r>
            <a:r>
              <a:rPr lang="en-GB" altLang="hu-HU" sz="2000" i="1" dirty="0" smtClean="0"/>
              <a:t>a</a:t>
            </a:r>
            <a:r>
              <a:rPr lang="hu-HU" altLang="hu-HU" sz="2000" i="1" baseline="-25000" dirty="0" smtClean="0"/>
              <a:t>y </a:t>
            </a:r>
            <a:r>
              <a:rPr lang="hu-HU" altLang="hu-HU" sz="2000" i="1" dirty="0" smtClean="0"/>
              <a:t>u+</a:t>
            </a:r>
            <a:r>
              <a:rPr lang="en-GB" altLang="hu-HU" sz="2000" i="1" dirty="0"/>
              <a:t>b</a:t>
            </a:r>
            <a:r>
              <a:rPr lang="hu-HU" altLang="hu-HU" sz="2000" i="1" baseline="-25000" dirty="0" smtClean="0"/>
              <a:t>y </a:t>
            </a:r>
            <a:r>
              <a:rPr lang="hu-HU" altLang="hu-HU" sz="2000" i="1" dirty="0" smtClean="0"/>
              <a:t>v</a:t>
            </a:r>
            <a:r>
              <a:rPr lang="en-GB" altLang="hu-HU" sz="2000" i="1" dirty="0"/>
              <a:t>+c</a:t>
            </a:r>
            <a:r>
              <a:rPr lang="hu-HU" altLang="hu-HU" sz="2000" i="1" baseline="-25000" dirty="0" smtClean="0"/>
              <a:t>y</a:t>
            </a:r>
            <a:endParaRPr lang="en-GB" altLang="hu-HU" sz="2000" i="1" baseline="-25000" dirty="0"/>
          </a:p>
        </p:txBody>
      </p:sp>
      <p:sp>
        <p:nvSpPr>
          <p:cNvPr id="60" name="Rectangle 31"/>
          <p:cNvSpPr>
            <a:spLocks noChangeArrowheads="1"/>
          </p:cNvSpPr>
          <p:nvPr/>
        </p:nvSpPr>
        <p:spPr bwMode="auto">
          <a:xfrm>
            <a:off x="5108592" y="1186165"/>
            <a:ext cx="1973617" cy="70788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i="1" dirty="0" smtClean="0"/>
              <a:t>X</a:t>
            </a:r>
            <a:r>
              <a:rPr lang="en-US" altLang="hu-HU" sz="2000" i="1" dirty="0" smtClean="0"/>
              <a:t>=</a:t>
            </a:r>
            <a:r>
              <a:rPr lang="hu-HU" altLang="hu-HU" sz="2000" i="1" dirty="0" smtClean="0"/>
              <a:t>A</a:t>
            </a:r>
            <a:r>
              <a:rPr lang="hu-HU" altLang="hu-HU" sz="2000" i="1" baseline="-25000" dirty="0" smtClean="0"/>
              <a:t>X </a:t>
            </a:r>
            <a:r>
              <a:rPr lang="hu-HU" altLang="hu-HU" sz="2000" i="1" dirty="0" smtClean="0"/>
              <a:t>x</a:t>
            </a:r>
            <a:r>
              <a:rPr lang="en-GB" altLang="hu-HU" sz="2000" i="1" dirty="0" smtClean="0"/>
              <a:t>+</a:t>
            </a:r>
            <a:r>
              <a:rPr lang="hu-HU" altLang="hu-HU" sz="2000" i="1" dirty="0" smtClean="0"/>
              <a:t>B</a:t>
            </a:r>
            <a:r>
              <a:rPr lang="hu-HU" altLang="hu-HU" sz="2000" i="1" baseline="-25000" dirty="0" smtClean="0"/>
              <a:t>X </a:t>
            </a:r>
            <a:r>
              <a:rPr lang="hu-HU" altLang="hu-HU" sz="2000" i="1" dirty="0" smtClean="0"/>
              <a:t>y</a:t>
            </a:r>
            <a:r>
              <a:rPr lang="en-GB" altLang="hu-HU" sz="2000" i="1" dirty="0" smtClean="0"/>
              <a:t>+</a:t>
            </a:r>
            <a:r>
              <a:rPr lang="hu-HU" altLang="hu-HU" sz="2000" i="1" dirty="0" smtClean="0"/>
              <a:t>C</a:t>
            </a:r>
            <a:r>
              <a:rPr lang="hu-HU" altLang="hu-HU" sz="2000" i="1" baseline="-25000" dirty="0" smtClean="0"/>
              <a:t>X</a:t>
            </a:r>
            <a:endParaRPr lang="en-GB" altLang="hu-HU" sz="2000" i="1" baseline="-25000" dirty="0"/>
          </a:p>
          <a:p>
            <a:pPr>
              <a:spcBef>
                <a:spcPct val="0"/>
              </a:spcBef>
              <a:buClrTx/>
              <a:buSzTx/>
              <a:buFontTx/>
              <a:buNone/>
            </a:pPr>
            <a:r>
              <a:rPr lang="hu-HU" altLang="hu-HU" sz="2000" i="1" dirty="0"/>
              <a:t>Y</a:t>
            </a:r>
            <a:r>
              <a:rPr lang="en-US" altLang="hu-HU" sz="2000" i="1" dirty="0" smtClean="0"/>
              <a:t>=</a:t>
            </a:r>
            <a:r>
              <a:rPr lang="hu-HU" altLang="hu-HU" sz="2000" i="1" dirty="0" smtClean="0"/>
              <a:t>A</a:t>
            </a:r>
            <a:r>
              <a:rPr lang="hu-HU" altLang="hu-HU" sz="2000" i="1" baseline="-25000" dirty="0" smtClean="0"/>
              <a:t>Y </a:t>
            </a:r>
            <a:r>
              <a:rPr lang="hu-HU" altLang="hu-HU" sz="2000" i="1" dirty="0" smtClean="0"/>
              <a:t>x+B</a:t>
            </a:r>
            <a:r>
              <a:rPr lang="hu-HU" altLang="hu-HU" sz="2000" i="1" baseline="-25000" dirty="0" smtClean="0"/>
              <a:t>Y </a:t>
            </a:r>
            <a:r>
              <a:rPr lang="hu-HU" altLang="hu-HU" sz="2000" i="1" dirty="0" smtClean="0"/>
              <a:t>y</a:t>
            </a:r>
            <a:r>
              <a:rPr lang="en-GB" altLang="hu-HU" sz="2000" i="1" dirty="0" smtClean="0"/>
              <a:t>+</a:t>
            </a:r>
            <a:r>
              <a:rPr lang="hu-HU" altLang="hu-HU" sz="2000" i="1" dirty="0" smtClean="0"/>
              <a:t>C</a:t>
            </a:r>
            <a:r>
              <a:rPr lang="hu-HU" altLang="hu-HU" sz="2000" i="1" baseline="-25000" dirty="0"/>
              <a:t>Y</a:t>
            </a:r>
            <a:endParaRPr lang="en-GB" altLang="hu-HU" sz="2000" i="1" baseline="-25000" dirty="0"/>
          </a:p>
        </p:txBody>
      </p:sp>
      <p:sp>
        <p:nvSpPr>
          <p:cNvPr id="61" name="Rectangle 31"/>
          <p:cNvSpPr>
            <a:spLocks noChangeArrowheads="1"/>
          </p:cNvSpPr>
          <p:nvPr/>
        </p:nvSpPr>
        <p:spPr bwMode="auto">
          <a:xfrm>
            <a:off x="3509529" y="5805264"/>
            <a:ext cx="1864613" cy="70788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i="1" dirty="0" smtClean="0"/>
              <a:t>u</a:t>
            </a:r>
            <a:r>
              <a:rPr lang="en-US" altLang="hu-HU" sz="2000" i="1" dirty="0" smtClean="0"/>
              <a:t>=</a:t>
            </a:r>
            <a:r>
              <a:rPr lang="hu-HU" altLang="hu-HU" sz="2000" i="1" dirty="0" smtClean="0">
                <a:sym typeface="Symbol"/>
              </a:rPr>
              <a:t>a</a:t>
            </a:r>
            <a:r>
              <a:rPr lang="hu-HU" altLang="hu-HU" sz="2000" i="1" baseline="-25000" dirty="0" smtClean="0"/>
              <a:t>u</a:t>
            </a:r>
            <a:r>
              <a:rPr lang="en-GB" altLang="hu-HU" sz="2000" i="1" baseline="-25000" dirty="0" smtClean="0"/>
              <a:t> </a:t>
            </a:r>
            <a:r>
              <a:rPr lang="hu-HU" altLang="hu-HU" sz="2000" i="1" dirty="0" smtClean="0"/>
              <a:t>X</a:t>
            </a:r>
            <a:r>
              <a:rPr lang="en-GB" altLang="hu-HU" sz="2000" i="1" dirty="0" smtClean="0"/>
              <a:t>+</a:t>
            </a:r>
            <a:r>
              <a:rPr lang="hu-HU" altLang="hu-HU" sz="2000" i="1" dirty="0" err="1" smtClean="0">
                <a:sym typeface="Symbol"/>
              </a:rPr>
              <a:t>b</a:t>
            </a:r>
            <a:r>
              <a:rPr lang="hu-HU" altLang="hu-HU" sz="2000" i="1" baseline="-25000" dirty="0" err="1" smtClean="0"/>
              <a:t>u</a:t>
            </a:r>
            <a:r>
              <a:rPr lang="hu-HU" altLang="hu-HU" sz="2000" i="1" baseline="-25000" dirty="0" smtClean="0"/>
              <a:t> </a:t>
            </a:r>
            <a:r>
              <a:rPr lang="hu-HU" altLang="hu-HU" sz="2000" i="1" dirty="0" smtClean="0"/>
              <a:t>Y</a:t>
            </a:r>
            <a:r>
              <a:rPr lang="en-GB" altLang="hu-HU" sz="2000" i="1" dirty="0" smtClean="0"/>
              <a:t>+</a:t>
            </a:r>
            <a:r>
              <a:rPr lang="hu-HU" altLang="hu-HU" sz="2000" i="1" dirty="0" err="1" smtClean="0">
                <a:sym typeface="Symbol"/>
              </a:rPr>
              <a:t>c</a:t>
            </a:r>
            <a:r>
              <a:rPr lang="hu-HU" altLang="hu-HU" sz="2000" i="1" baseline="-25000" dirty="0" err="1" smtClean="0"/>
              <a:t>u</a:t>
            </a:r>
            <a:endParaRPr lang="en-GB" altLang="hu-HU" sz="2000" i="1" baseline="-25000" dirty="0"/>
          </a:p>
          <a:p>
            <a:pPr>
              <a:spcBef>
                <a:spcPct val="0"/>
              </a:spcBef>
              <a:buClrTx/>
              <a:buSzTx/>
              <a:buFontTx/>
              <a:buNone/>
            </a:pPr>
            <a:r>
              <a:rPr lang="hu-HU" altLang="hu-HU" sz="2000" i="1" dirty="0" smtClean="0"/>
              <a:t>v</a:t>
            </a:r>
            <a:r>
              <a:rPr lang="en-US" altLang="hu-HU" sz="2000" i="1" dirty="0" smtClean="0"/>
              <a:t>=</a:t>
            </a:r>
            <a:r>
              <a:rPr lang="hu-HU" altLang="hu-HU" sz="2000" i="1" dirty="0" err="1" smtClean="0">
                <a:sym typeface="Symbol"/>
              </a:rPr>
              <a:t>a</a:t>
            </a:r>
            <a:r>
              <a:rPr lang="hu-HU" altLang="hu-HU" sz="2000" i="1" baseline="-25000" dirty="0" err="1" smtClean="0">
                <a:sym typeface="Symbol"/>
              </a:rPr>
              <a:t>v</a:t>
            </a:r>
            <a:r>
              <a:rPr lang="hu-HU" altLang="hu-HU" sz="2000" i="1" baseline="-25000" dirty="0" smtClean="0">
                <a:sym typeface="Symbol"/>
              </a:rPr>
              <a:t> </a:t>
            </a:r>
            <a:r>
              <a:rPr lang="hu-HU" altLang="hu-HU" sz="2000" i="1" dirty="0" smtClean="0"/>
              <a:t>X+</a:t>
            </a:r>
            <a:r>
              <a:rPr lang="hu-HU" altLang="hu-HU" sz="2000" i="1" dirty="0" err="1" smtClean="0"/>
              <a:t>b</a:t>
            </a:r>
            <a:r>
              <a:rPr lang="hu-HU" altLang="hu-HU" sz="2000" i="1" baseline="-25000" dirty="0" err="1" smtClean="0"/>
              <a:t>v</a:t>
            </a:r>
            <a:r>
              <a:rPr lang="hu-HU" altLang="hu-HU" sz="2000" i="1" baseline="-25000" dirty="0" smtClean="0"/>
              <a:t> </a:t>
            </a:r>
            <a:r>
              <a:rPr lang="hu-HU" altLang="hu-HU" sz="2000" i="1" dirty="0" smtClean="0"/>
              <a:t>Y</a:t>
            </a:r>
            <a:r>
              <a:rPr lang="en-GB" altLang="hu-HU" sz="2000" i="1" dirty="0" smtClean="0"/>
              <a:t>+</a:t>
            </a:r>
            <a:r>
              <a:rPr lang="hu-HU" altLang="hu-HU" sz="2000" i="1" dirty="0" err="1" smtClean="0">
                <a:sym typeface="Symbol"/>
              </a:rPr>
              <a:t>c</a:t>
            </a:r>
            <a:r>
              <a:rPr lang="hu-HU" altLang="hu-HU" sz="2000" i="1" baseline="-25000" dirty="0" err="1" smtClean="0"/>
              <a:t>v</a:t>
            </a:r>
            <a:endParaRPr lang="en-GB" altLang="hu-HU" sz="2000" i="1" baseline="-25000" dirty="0"/>
          </a:p>
        </p:txBody>
      </p:sp>
      <p:sp>
        <p:nvSpPr>
          <p:cNvPr id="62" name="AutoShape 34"/>
          <p:cNvSpPr>
            <a:spLocks noChangeArrowheads="1"/>
          </p:cNvSpPr>
          <p:nvPr/>
        </p:nvSpPr>
        <p:spPr bwMode="auto">
          <a:xfrm flipH="1" flipV="1">
            <a:off x="1532129" y="5268485"/>
            <a:ext cx="5369947" cy="384420"/>
          </a:xfrm>
          <a:prstGeom prst="curvedDownArrow">
            <a:avLst>
              <a:gd name="adj1" fmla="val 200250"/>
              <a:gd name="adj2" fmla="val 400500"/>
              <a:gd name="adj3" fmla="val 33333"/>
            </a:avLst>
          </a:prstGeom>
          <a:solidFill>
            <a:schemeClr val="accent1"/>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63" name="Rectangle 120"/>
          <p:cNvSpPr>
            <a:spLocks noChangeArrowheads="1"/>
          </p:cNvSpPr>
          <p:nvPr/>
        </p:nvSpPr>
        <p:spPr bwMode="auto">
          <a:xfrm>
            <a:off x="2510604" y="5009110"/>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000" dirty="0" smtClean="0">
                <a:sym typeface="Symbol" pitchFamily="18" charset="2"/>
              </a:rPr>
              <a:t>1</a:t>
            </a:r>
            <a:endParaRPr lang="hu-HU" altLang="hu-HU" sz="2000" dirty="0">
              <a:sym typeface="Symbol" pitchFamily="18" charset="2"/>
            </a:endParaRPr>
          </a:p>
        </p:txBody>
      </p:sp>
      <p:sp>
        <p:nvSpPr>
          <p:cNvPr id="64" name="Rectangle 120"/>
          <p:cNvSpPr>
            <a:spLocks noChangeArrowheads="1"/>
          </p:cNvSpPr>
          <p:nvPr/>
        </p:nvSpPr>
        <p:spPr bwMode="auto">
          <a:xfrm>
            <a:off x="297559" y="2744084"/>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000" dirty="0" smtClean="0">
                <a:sym typeface="Symbol" pitchFamily="18" charset="2"/>
              </a:rPr>
              <a:t>1</a:t>
            </a:r>
            <a:endParaRPr lang="hu-HU" altLang="hu-HU" sz="2000" dirty="0">
              <a:sym typeface="Symbol" pitchFamily="18" charset="2"/>
            </a:endParaRPr>
          </a:p>
        </p:txBody>
      </p:sp>
      <p:sp>
        <p:nvSpPr>
          <p:cNvPr id="65" name="Text Box 35"/>
          <p:cNvSpPr txBox="1">
            <a:spLocks noChangeArrowheads="1"/>
          </p:cNvSpPr>
          <p:nvPr/>
        </p:nvSpPr>
        <p:spPr bwMode="auto">
          <a:xfrm>
            <a:off x="751276" y="5484555"/>
            <a:ext cx="17552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000" dirty="0" smtClean="0">
                <a:latin typeface="+mn-lt"/>
              </a:rPr>
              <a:t>Text</a:t>
            </a:r>
            <a:r>
              <a:rPr lang="hu-HU" altLang="hu-HU" sz="2000" dirty="0" err="1" smtClean="0">
                <a:latin typeface="+mn-lt"/>
              </a:rPr>
              <a:t>úra</a:t>
            </a:r>
            <a:r>
              <a:rPr lang="hu-HU" altLang="hu-HU" sz="2000" dirty="0" smtClean="0">
                <a:latin typeface="+mn-lt"/>
              </a:rPr>
              <a:t> tér:</a:t>
            </a:r>
          </a:p>
          <a:p>
            <a:pPr>
              <a:spcBef>
                <a:spcPct val="0"/>
              </a:spcBef>
              <a:buClrTx/>
              <a:buSzTx/>
              <a:buFontTx/>
              <a:buNone/>
            </a:pPr>
            <a:r>
              <a:rPr lang="hu-HU" altLang="hu-HU" sz="2000" dirty="0" smtClean="0">
                <a:latin typeface="+mn-lt"/>
              </a:rPr>
              <a:t>egység négyzet</a:t>
            </a:r>
            <a:endParaRPr lang="hu-HU" altLang="hu-HU" sz="2000" dirty="0">
              <a:latin typeface="+mn-lt"/>
            </a:endParaRPr>
          </a:p>
        </p:txBody>
      </p:sp>
      <p:sp>
        <p:nvSpPr>
          <p:cNvPr id="66" name="Rectangle 89"/>
          <p:cNvSpPr>
            <a:spLocks noChangeArrowheads="1"/>
          </p:cNvSpPr>
          <p:nvPr/>
        </p:nvSpPr>
        <p:spPr bwMode="auto">
          <a:xfrm>
            <a:off x="7773304" y="3048987"/>
            <a:ext cx="10080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dirty="0"/>
              <a:t>(</a:t>
            </a:r>
            <a:r>
              <a:rPr lang="hu-HU" altLang="hu-HU" sz="2000" i="1" dirty="0"/>
              <a:t>u</a:t>
            </a:r>
            <a:r>
              <a:rPr lang="en-US" altLang="hu-HU" sz="2000" baseline="-25000" dirty="0"/>
              <a:t>1</a:t>
            </a:r>
            <a:r>
              <a:rPr lang="hu-HU" altLang="hu-HU" sz="2000" dirty="0" smtClean="0"/>
              <a:t>,</a:t>
            </a:r>
            <a:r>
              <a:rPr lang="hu-HU" altLang="hu-HU" sz="2000" i="1" dirty="0" smtClean="0"/>
              <a:t>v</a:t>
            </a:r>
            <a:r>
              <a:rPr lang="en-US" altLang="hu-HU" sz="2000" baseline="-25000" dirty="0"/>
              <a:t>1</a:t>
            </a:r>
            <a:r>
              <a:rPr lang="hu-HU" altLang="hu-HU" sz="2000" dirty="0"/>
              <a:t>)</a:t>
            </a:r>
          </a:p>
        </p:txBody>
      </p:sp>
      <p:sp>
        <p:nvSpPr>
          <p:cNvPr id="67" name="Rectangle 91"/>
          <p:cNvSpPr>
            <a:spLocks noChangeArrowheads="1"/>
          </p:cNvSpPr>
          <p:nvPr/>
        </p:nvSpPr>
        <p:spPr bwMode="auto">
          <a:xfrm>
            <a:off x="7810886" y="4352965"/>
            <a:ext cx="8306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dirty="0"/>
              <a:t>(</a:t>
            </a:r>
            <a:r>
              <a:rPr lang="hu-HU" altLang="hu-HU" sz="2000" i="1" dirty="0"/>
              <a:t>u</a:t>
            </a:r>
            <a:r>
              <a:rPr lang="en-GB" altLang="hu-HU" sz="2000" baseline="-25000" dirty="0"/>
              <a:t>2</a:t>
            </a:r>
            <a:r>
              <a:rPr lang="hu-HU" altLang="hu-HU" sz="2000" dirty="0" smtClean="0"/>
              <a:t>,</a:t>
            </a:r>
            <a:r>
              <a:rPr lang="hu-HU" altLang="hu-HU" sz="2000" i="1" dirty="0" smtClean="0"/>
              <a:t>v</a:t>
            </a:r>
            <a:r>
              <a:rPr lang="en-GB" altLang="hu-HU" sz="2000" baseline="-25000" dirty="0"/>
              <a:t>2</a:t>
            </a:r>
            <a:r>
              <a:rPr lang="hu-HU" altLang="hu-HU" sz="2000" dirty="0"/>
              <a:t>)</a:t>
            </a:r>
          </a:p>
        </p:txBody>
      </p:sp>
      <p:sp>
        <p:nvSpPr>
          <p:cNvPr id="68" name="Rectangle 90"/>
          <p:cNvSpPr>
            <a:spLocks noChangeArrowheads="1"/>
          </p:cNvSpPr>
          <p:nvPr/>
        </p:nvSpPr>
        <p:spPr bwMode="auto">
          <a:xfrm>
            <a:off x="6367541" y="4325546"/>
            <a:ext cx="8306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dirty="0"/>
              <a:t>(</a:t>
            </a:r>
            <a:r>
              <a:rPr lang="hu-HU" altLang="hu-HU" sz="2000" i="1" dirty="0"/>
              <a:t>u</a:t>
            </a:r>
            <a:r>
              <a:rPr lang="en-GB" altLang="hu-HU" sz="2000" baseline="-25000" dirty="0"/>
              <a:t>3</a:t>
            </a:r>
            <a:r>
              <a:rPr lang="hu-HU" altLang="hu-HU" sz="2000" dirty="0" smtClean="0"/>
              <a:t>,</a:t>
            </a:r>
            <a:r>
              <a:rPr lang="hu-HU" altLang="hu-HU" sz="2000" i="1" dirty="0" smtClean="0"/>
              <a:t>v</a:t>
            </a:r>
            <a:r>
              <a:rPr lang="en-GB" altLang="hu-HU" sz="2000" baseline="-25000" dirty="0"/>
              <a:t>3</a:t>
            </a:r>
            <a:r>
              <a:rPr lang="hu-HU" altLang="hu-HU" sz="2000" dirty="0"/>
              <a:t>)</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14054"/>
                                        </p:tgtEl>
                                        <p:attrNameLst>
                                          <p:attrName>style.visibility</p:attrName>
                                        </p:attrNameLst>
                                      </p:cBhvr>
                                      <p:to>
                                        <p:strVal val="visible"/>
                                      </p:to>
                                    </p:set>
                                    <p:animEffect transition="in" filter="strips(downRight)">
                                      <p:cBhvr>
                                        <p:cTn id="7" dur="500"/>
                                        <p:tgtEl>
                                          <p:spTgt spid="21405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141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41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41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41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41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41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406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anim calcmode="lin" valueType="num">
                                      <p:cBhvr additive="base">
                                        <p:cTn id="27" dur="500" fill="hold"/>
                                        <p:tgtEl>
                                          <p:spTgt spid="66"/>
                                        </p:tgtEl>
                                        <p:attrNameLst>
                                          <p:attrName>ppt_x</p:attrName>
                                        </p:attrNameLst>
                                      </p:cBhvr>
                                      <p:tavLst>
                                        <p:tav tm="0">
                                          <p:val>
                                            <p:strVal val="0-#ppt_w/2"/>
                                          </p:val>
                                        </p:tav>
                                        <p:tav tm="100000">
                                          <p:val>
                                            <p:strVal val="#ppt_x"/>
                                          </p:val>
                                        </p:tav>
                                      </p:tavLst>
                                    </p:anim>
                                    <p:anim calcmode="lin" valueType="num">
                                      <p:cBhvr additive="base">
                                        <p:cTn id="28" dur="500" fill="hold"/>
                                        <p:tgtEl>
                                          <p:spTgt spid="6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500" fill="hold"/>
                                        <p:tgtEl>
                                          <p:spTgt spid="67"/>
                                        </p:tgtEl>
                                        <p:attrNameLst>
                                          <p:attrName>ppt_x</p:attrName>
                                        </p:attrNameLst>
                                      </p:cBhvr>
                                      <p:tavLst>
                                        <p:tav tm="0">
                                          <p:val>
                                            <p:strVal val="0-#ppt_w/2"/>
                                          </p:val>
                                        </p:tav>
                                        <p:tav tm="100000">
                                          <p:val>
                                            <p:strVal val="#ppt_x"/>
                                          </p:val>
                                        </p:tav>
                                      </p:tavLst>
                                    </p:anim>
                                    <p:anim calcmode="lin" valueType="num">
                                      <p:cBhvr additive="base">
                                        <p:cTn id="32" dur="500" fill="hold"/>
                                        <p:tgtEl>
                                          <p:spTgt spid="6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anim calcmode="lin" valueType="num">
                                      <p:cBhvr additive="base">
                                        <p:cTn id="35" dur="500" fill="hold"/>
                                        <p:tgtEl>
                                          <p:spTgt spid="68"/>
                                        </p:tgtEl>
                                        <p:attrNameLst>
                                          <p:attrName>ppt_x</p:attrName>
                                        </p:attrNameLst>
                                      </p:cBhvr>
                                      <p:tavLst>
                                        <p:tav tm="0">
                                          <p:val>
                                            <p:strVal val="0-#ppt_w/2"/>
                                          </p:val>
                                        </p:tav>
                                        <p:tav tm="100000">
                                          <p:val>
                                            <p:strVal val="#ppt_x"/>
                                          </p:val>
                                        </p:tav>
                                      </p:tavLst>
                                    </p:anim>
                                    <p:anim calcmode="lin" valueType="num">
                                      <p:cBhvr additive="base">
                                        <p:cTn id="36"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4053"/>
                                        </p:tgtEl>
                                        <p:attrNameLst>
                                          <p:attrName>style.visibility</p:attrName>
                                        </p:attrNameLst>
                                      </p:cBhvr>
                                      <p:to>
                                        <p:strVal val="visible"/>
                                      </p:to>
                                    </p:set>
                                  </p:childTnLst>
                                </p:cTn>
                              </p:par>
                            </p:childTnLst>
                          </p:cTn>
                        </p:par>
                        <p:par>
                          <p:cTn id="41" fill="hold" nodeType="afterGroup">
                            <p:stCondLst>
                              <p:cond delay="0"/>
                            </p:stCondLst>
                            <p:childTnLst>
                              <p:par>
                                <p:cTn id="42" presetID="18" presetClass="entr" presetSubtype="9" fill="hold" grpId="0" nodeType="afterEffect">
                                  <p:stCondLst>
                                    <p:cond delay="0"/>
                                  </p:stCondLst>
                                  <p:childTnLst>
                                    <p:set>
                                      <p:cBhvr>
                                        <p:cTn id="43" dur="1" fill="hold">
                                          <p:stCondLst>
                                            <p:cond delay="0"/>
                                          </p:stCondLst>
                                        </p:cTn>
                                        <p:tgtEl>
                                          <p:spTgt spid="214141"/>
                                        </p:tgtEl>
                                        <p:attrNameLst>
                                          <p:attrName>style.visibility</p:attrName>
                                        </p:attrNameLst>
                                      </p:cBhvr>
                                      <p:to>
                                        <p:strVal val="visible"/>
                                      </p:to>
                                    </p:set>
                                    <p:animEffect transition="in" filter="strips(upLeft)">
                                      <p:cBhvr>
                                        <p:cTn id="44" dur="500"/>
                                        <p:tgtEl>
                                          <p:spTgt spid="214141"/>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8148"/>
                                        </p:tgtEl>
                                        <p:attrNameLst>
                                          <p:attrName>style.visibility</p:attrName>
                                        </p:attrNameLst>
                                      </p:cBhvr>
                                      <p:to>
                                        <p:strVal val="visible"/>
                                      </p:to>
                                    </p:set>
                                  </p:childTnLst>
                                </p:cTn>
                              </p:par>
                            </p:childTnLst>
                          </p:cTn>
                        </p:par>
                        <p:par>
                          <p:cTn id="51" fill="hold">
                            <p:stCondLst>
                              <p:cond delay="0"/>
                            </p:stCondLst>
                            <p:childTnLst>
                              <p:par>
                                <p:cTn id="52" presetID="2" presetClass="entr" presetSubtype="4" fill="hold" grpId="0" nodeType="afterEffect">
                                  <p:stCondLst>
                                    <p:cond delay="0"/>
                                  </p:stCondLst>
                                  <p:childTnLst>
                                    <p:set>
                                      <p:cBhvr>
                                        <p:cTn id="53" dur="1" fill="hold">
                                          <p:stCondLst>
                                            <p:cond delay="0"/>
                                          </p:stCondLst>
                                        </p:cTn>
                                        <p:tgtEl>
                                          <p:spTgt spid="62"/>
                                        </p:tgtEl>
                                        <p:attrNameLst>
                                          <p:attrName>style.visibility</p:attrName>
                                        </p:attrNameLst>
                                      </p:cBhvr>
                                      <p:to>
                                        <p:strVal val="visible"/>
                                      </p:to>
                                    </p:set>
                                    <p:anim calcmode="lin" valueType="num">
                                      <p:cBhvr additive="base">
                                        <p:cTn id="54" dur="500" fill="hold"/>
                                        <p:tgtEl>
                                          <p:spTgt spid="62"/>
                                        </p:tgtEl>
                                        <p:attrNameLst>
                                          <p:attrName>ppt_x</p:attrName>
                                        </p:attrNameLst>
                                      </p:cBhvr>
                                      <p:tavLst>
                                        <p:tav tm="0">
                                          <p:val>
                                            <p:strVal val="#ppt_x"/>
                                          </p:val>
                                        </p:tav>
                                        <p:tav tm="100000">
                                          <p:val>
                                            <p:strVal val="#ppt_x"/>
                                          </p:val>
                                        </p:tav>
                                      </p:tavLst>
                                    </p:anim>
                                    <p:anim calcmode="lin" valueType="num">
                                      <p:cBhvr additive="base">
                                        <p:cTn id="55" dur="500" fill="hold"/>
                                        <p:tgtEl>
                                          <p:spTgt spid="62"/>
                                        </p:tgtEl>
                                        <p:attrNameLst>
                                          <p:attrName>ppt_y</p:attrName>
                                        </p:attrNameLst>
                                      </p:cBhvr>
                                      <p:tavLst>
                                        <p:tav tm="0">
                                          <p:val>
                                            <p:strVal val="1+#ppt_h/2"/>
                                          </p:val>
                                        </p:tav>
                                        <p:tav tm="100000">
                                          <p:val>
                                            <p:strVal val="#ppt_y"/>
                                          </p:val>
                                        </p:tav>
                                      </p:tavLst>
                                    </p:anim>
                                  </p:childTnLst>
                                </p:cTn>
                              </p:par>
                            </p:childTnLst>
                          </p:cTn>
                        </p:par>
                        <p:par>
                          <p:cTn id="56" fill="hold">
                            <p:stCondLst>
                              <p:cond delay="500"/>
                            </p:stCondLst>
                            <p:childTnLst>
                              <p:par>
                                <p:cTn id="57" presetID="2" presetClass="entr" presetSubtype="4" fill="hold" grpId="0" nodeType="afterEffect">
                                  <p:stCondLst>
                                    <p:cond delay="0"/>
                                  </p:stCondLst>
                                  <p:childTnLst>
                                    <p:set>
                                      <p:cBhvr>
                                        <p:cTn id="58" dur="1" fill="hold">
                                          <p:stCondLst>
                                            <p:cond delay="0"/>
                                          </p:stCondLst>
                                        </p:cTn>
                                        <p:tgtEl>
                                          <p:spTgt spid="61"/>
                                        </p:tgtEl>
                                        <p:attrNameLst>
                                          <p:attrName>style.visibility</p:attrName>
                                        </p:attrNameLst>
                                      </p:cBhvr>
                                      <p:to>
                                        <p:strVal val="visible"/>
                                      </p:to>
                                    </p:set>
                                    <p:anim calcmode="lin" valueType="num">
                                      <p:cBhvr additive="base">
                                        <p:cTn id="59" dur="500" fill="hold"/>
                                        <p:tgtEl>
                                          <p:spTgt spid="61"/>
                                        </p:tgtEl>
                                        <p:attrNameLst>
                                          <p:attrName>ppt_x</p:attrName>
                                        </p:attrNameLst>
                                      </p:cBhvr>
                                      <p:tavLst>
                                        <p:tav tm="0">
                                          <p:val>
                                            <p:strVal val="#ppt_x"/>
                                          </p:val>
                                        </p:tav>
                                        <p:tav tm="100000">
                                          <p:val>
                                            <p:strVal val="#ppt_x"/>
                                          </p:val>
                                        </p:tav>
                                      </p:tavLst>
                                    </p:anim>
                                    <p:anim calcmode="lin" valueType="num">
                                      <p:cBhvr additive="base">
                                        <p:cTn id="60"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214068" grpId="0" animBg="1"/>
      <p:bldP spid="48148" grpId="0" animBg="1"/>
      <p:bldP spid="214053" grpId="0" animBg="1"/>
      <p:bldP spid="214054" grpId="0" animBg="1"/>
      <p:bldP spid="214110" grpId="0"/>
      <p:bldP spid="214123" grpId="0" animBg="1"/>
      <p:bldP spid="214124" grpId="0" animBg="1"/>
      <p:bldP spid="214125" grpId="0" animBg="1"/>
      <p:bldP spid="214139" grpId="0"/>
      <p:bldP spid="214140" grpId="0"/>
      <p:bldP spid="214141" grpId="0" animBg="1"/>
      <p:bldP spid="61" grpId="0" animBg="1"/>
      <p:bldP spid="62" grpId="0" animBg="1"/>
      <p:bldP spid="66" grpId="0"/>
      <p:bldP spid="67" grpId="0"/>
      <p:bldP spid="6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358775" y="260350"/>
            <a:ext cx="8389938" cy="1143000"/>
          </a:xfrm>
        </p:spPr>
        <p:txBody>
          <a:bodyPr>
            <a:normAutofit/>
          </a:bodyPr>
          <a:lstStyle/>
          <a:p>
            <a:pPr>
              <a:defRPr/>
            </a:pPr>
            <a:r>
              <a:rPr lang="hu-HU" dirty="0" smtClean="0">
                <a:solidFill>
                  <a:srgbClr val="FF0000"/>
                </a:solidFill>
              </a:rPr>
              <a:t>Lineáris interpoláció</a:t>
            </a:r>
          </a:p>
        </p:txBody>
      </p:sp>
      <p:sp>
        <p:nvSpPr>
          <p:cNvPr id="201742" name="Freeform 14"/>
          <p:cNvSpPr>
            <a:spLocks/>
          </p:cNvSpPr>
          <p:nvPr/>
        </p:nvSpPr>
        <p:spPr bwMode="auto">
          <a:xfrm>
            <a:off x="6095175" y="1389063"/>
            <a:ext cx="2438400" cy="3733800"/>
          </a:xfrm>
          <a:custGeom>
            <a:avLst/>
            <a:gdLst>
              <a:gd name="T0" fmla="*/ 2147483647 w 1536"/>
              <a:gd name="T1" fmla="*/ 2147483647 h 2352"/>
              <a:gd name="T2" fmla="*/ 0 w 1536"/>
              <a:gd name="T3" fmla="*/ 2147483647 h 2352"/>
              <a:gd name="T4" fmla="*/ 2147483647 w 1536"/>
              <a:gd name="T5" fmla="*/ 0 h 2352"/>
              <a:gd name="T6" fmla="*/ 2147483647 w 1536"/>
              <a:gd name="T7" fmla="*/ 2147483647 h 2352"/>
              <a:gd name="T8" fmla="*/ 0 60000 65536"/>
              <a:gd name="T9" fmla="*/ 0 60000 65536"/>
              <a:gd name="T10" fmla="*/ 0 60000 65536"/>
              <a:gd name="T11" fmla="*/ 0 60000 65536"/>
              <a:gd name="T12" fmla="*/ 0 w 1536"/>
              <a:gd name="T13" fmla="*/ 0 h 2352"/>
              <a:gd name="T14" fmla="*/ 1536 w 1536"/>
              <a:gd name="T15" fmla="*/ 2352 h 2352"/>
            </a:gdLst>
            <a:ahLst/>
            <a:cxnLst>
              <a:cxn ang="T8">
                <a:pos x="T0" y="T1"/>
              </a:cxn>
              <a:cxn ang="T9">
                <a:pos x="T2" y="T3"/>
              </a:cxn>
              <a:cxn ang="T10">
                <a:pos x="T4" y="T5"/>
              </a:cxn>
              <a:cxn ang="T11">
                <a:pos x="T6" y="T7"/>
              </a:cxn>
            </a:cxnLst>
            <a:rect l="T12" t="T13" r="T14" b="T15"/>
            <a:pathLst>
              <a:path w="1536" h="2352">
                <a:moveTo>
                  <a:pt x="912" y="2352"/>
                </a:moveTo>
                <a:lnTo>
                  <a:pt x="0" y="1440"/>
                </a:lnTo>
                <a:lnTo>
                  <a:pt x="1536" y="0"/>
                </a:lnTo>
                <a:lnTo>
                  <a:pt x="912" y="2352"/>
                </a:lnTo>
                <a:close/>
              </a:path>
            </a:pathLst>
          </a:custGeom>
          <a:gradFill rotWithShape="0">
            <a:gsLst>
              <a:gs pos="0">
                <a:srgbClr val="000000"/>
              </a:gs>
              <a:gs pos="11000">
                <a:srgbClr val="000040"/>
              </a:gs>
              <a:gs pos="20000">
                <a:srgbClr val="400040"/>
              </a:gs>
              <a:gs pos="36000">
                <a:srgbClr val="8F0040"/>
              </a:gs>
              <a:gs pos="79000">
                <a:srgbClr val="F27300"/>
              </a:gs>
              <a:gs pos="88000">
                <a:srgbClr val="FFBF00"/>
              </a:gs>
            </a:gsLst>
            <a:lin ang="5400000" scaled="1"/>
          </a:gradFill>
          <a:ln w="12700" cap="flat" cmpd="sng">
            <a:solidFill>
              <a:schemeClr val="tx1"/>
            </a:solidFill>
            <a:prstDash val="solid"/>
            <a:round/>
            <a:headEnd/>
            <a:tailEnd/>
          </a:ln>
        </p:spPr>
        <p:txBody>
          <a:bodyPr wrap="none" anchor="ctr"/>
          <a:lstStyle/>
          <a:p>
            <a:endParaRPr lang="en-US"/>
          </a:p>
        </p:txBody>
      </p:sp>
      <p:sp>
        <p:nvSpPr>
          <p:cNvPr id="40965" name="Rectangle 15"/>
          <p:cNvSpPr>
            <a:spLocks noChangeArrowheads="1"/>
          </p:cNvSpPr>
          <p:nvPr/>
        </p:nvSpPr>
        <p:spPr bwMode="auto">
          <a:xfrm>
            <a:off x="6944487" y="326072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0966" name="Rectangle 16"/>
          <p:cNvSpPr>
            <a:spLocks noChangeArrowheads="1"/>
          </p:cNvSpPr>
          <p:nvPr/>
        </p:nvSpPr>
        <p:spPr bwMode="auto">
          <a:xfrm>
            <a:off x="7249287" y="326072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0967" name="Rectangle 17"/>
          <p:cNvSpPr>
            <a:spLocks noChangeArrowheads="1"/>
          </p:cNvSpPr>
          <p:nvPr/>
        </p:nvSpPr>
        <p:spPr bwMode="auto">
          <a:xfrm>
            <a:off x="6639687" y="326072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0968" name="Rectangle 18"/>
          <p:cNvSpPr>
            <a:spLocks noChangeArrowheads="1"/>
          </p:cNvSpPr>
          <p:nvPr/>
        </p:nvSpPr>
        <p:spPr bwMode="auto">
          <a:xfrm>
            <a:off x="7554087" y="326072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endParaRPr lang="hu-HU" altLang="hu-HU" sz="2000"/>
          </a:p>
        </p:txBody>
      </p:sp>
      <p:sp>
        <p:nvSpPr>
          <p:cNvPr id="40969" name="Rectangle 19"/>
          <p:cNvSpPr>
            <a:spLocks noChangeArrowheads="1"/>
          </p:cNvSpPr>
          <p:nvPr/>
        </p:nvSpPr>
        <p:spPr bwMode="auto">
          <a:xfrm>
            <a:off x="6944487" y="356552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0970" name="Rectangle 20"/>
          <p:cNvSpPr>
            <a:spLocks noChangeArrowheads="1"/>
          </p:cNvSpPr>
          <p:nvPr/>
        </p:nvSpPr>
        <p:spPr bwMode="auto">
          <a:xfrm>
            <a:off x="7249287" y="356552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01749" name="Rectangle 21"/>
          <p:cNvSpPr>
            <a:spLocks noChangeArrowheads="1"/>
          </p:cNvSpPr>
          <p:nvPr/>
        </p:nvSpPr>
        <p:spPr bwMode="auto">
          <a:xfrm>
            <a:off x="4726750" y="4268788"/>
            <a:ext cx="11445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i="1" dirty="0" smtClean="0"/>
              <a:t>u</a:t>
            </a:r>
            <a:r>
              <a:rPr lang="hu-HU" altLang="hu-HU" sz="2800" dirty="0" smtClean="0"/>
              <a:t>(</a:t>
            </a:r>
            <a:r>
              <a:rPr lang="hu-HU" altLang="hu-HU" sz="2800" i="1" dirty="0" smtClean="0"/>
              <a:t>X,Y</a:t>
            </a:r>
            <a:r>
              <a:rPr lang="hu-HU" altLang="hu-HU" sz="2800" dirty="0"/>
              <a:t>)</a:t>
            </a:r>
          </a:p>
        </p:txBody>
      </p:sp>
      <p:sp>
        <p:nvSpPr>
          <p:cNvPr id="201750" name="Line 22"/>
          <p:cNvSpPr>
            <a:spLocks noChangeShapeType="1"/>
          </p:cNvSpPr>
          <p:nvPr/>
        </p:nvSpPr>
        <p:spPr bwMode="auto">
          <a:xfrm flipV="1">
            <a:off x="5944362" y="3440113"/>
            <a:ext cx="1158875" cy="9731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1751" name="Line 23"/>
          <p:cNvSpPr>
            <a:spLocks noChangeShapeType="1"/>
          </p:cNvSpPr>
          <p:nvPr/>
        </p:nvSpPr>
        <p:spPr bwMode="auto">
          <a:xfrm>
            <a:off x="5879275" y="3405188"/>
            <a:ext cx="2743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1752" name="Line 24"/>
          <p:cNvSpPr>
            <a:spLocks noChangeShapeType="1"/>
          </p:cNvSpPr>
          <p:nvPr/>
        </p:nvSpPr>
        <p:spPr bwMode="auto">
          <a:xfrm flipV="1">
            <a:off x="5704650" y="3476625"/>
            <a:ext cx="1687512" cy="19335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1753" name="Rectangle 25"/>
          <p:cNvSpPr>
            <a:spLocks noChangeArrowheads="1"/>
          </p:cNvSpPr>
          <p:nvPr/>
        </p:nvSpPr>
        <p:spPr bwMode="auto">
          <a:xfrm>
            <a:off x="5018850" y="5435600"/>
            <a:ext cx="3517900" cy="5318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i="1" dirty="0" smtClean="0"/>
              <a:t>u</a:t>
            </a:r>
            <a:r>
              <a:rPr lang="hu-HU" altLang="hu-HU" sz="2800" dirty="0" smtClean="0"/>
              <a:t>(</a:t>
            </a:r>
            <a:r>
              <a:rPr lang="hu-HU" altLang="hu-HU" sz="2800" i="1" dirty="0" smtClean="0"/>
              <a:t>X</a:t>
            </a:r>
            <a:r>
              <a:rPr lang="hu-HU" altLang="hu-HU" sz="2800" dirty="0" smtClean="0"/>
              <a:t>+1,</a:t>
            </a:r>
            <a:r>
              <a:rPr lang="hu-HU" altLang="hu-HU" sz="2800" i="1" dirty="0" smtClean="0"/>
              <a:t>Y</a:t>
            </a:r>
            <a:r>
              <a:rPr lang="hu-HU" altLang="hu-HU" sz="2800" dirty="0"/>
              <a:t>) = </a:t>
            </a:r>
            <a:r>
              <a:rPr lang="hu-HU" altLang="hu-HU" sz="2800" i="1" dirty="0" smtClean="0"/>
              <a:t>u</a:t>
            </a:r>
            <a:r>
              <a:rPr lang="hu-HU" altLang="hu-HU" sz="2800" dirty="0" smtClean="0"/>
              <a:t>(</a:t>
            </a:r>
            <a:r>
              <a:rPr lang="hu-HU" altLang="hu-HU" sz="2800" i="1" dirty="0" smtClean="0"/>
              <a:t>X,Y</a:t>
            </a:r>
            <a:r>
              <a:rPr lang="hu-HU" altLang="hu-HU" sz="2800" dirty="0"/>
              <a:t>) + </a:t>
            </a:r>
            <a:r>
              <a:rPr lang="hu-HU" altLang="hu-HU" sz="2800" i="1" dirty="0"/>
              <a:t>a</a:t>
            </a:r>
            <a:r>
              <a:rPr lang="hu-HU" altLang="hu-HU" sz="2800" dirty="0"/>
              <a:t> </a:t>
            </a:r>
          </a:p>
        </p:txBody>
      </p:sp>
      <p:sp>
        <p:nvSpPr>
          <p:cNvPr id="41006" name="Text Box 48"/>
          <p:cNvSpPr txBox="1">
            <a:spLocks noChangeArrowheads="1"/>
          </p:cNvSpPr>
          <p:nvPr/>
        </p:nvSpPr>
        <p:spPr bwMode="auto">
          <a:xfrm>
            <a:off x="6131687" y="5983288"/>
            <a:ext cx="1385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Képernyő</a:t>
            </a:r>
          </a:p>
        </p:txBody>
      </p:sp>
      <p:sp>
        <p:nvSpPr>
          <p:cNvPr id="282673" name="Oval 49"/>
          <p:cNvSpPr>
            <a:spLocks noChangeArrowheads="1"/>
          </p:cNvSpPr>
          <p:nvPr/>
        </p:nvSpPr>
        <p:spPr bwMode="auto">
          <a:xfrm>
            <a:off x="7463600" y="5024438"/>
            <a:ext cx="166687" cy="158750"/>
          </a:xfrm>
          <a:prstGeom prst="ellipse">
            <a:avLst/>
          </a:prstGeom>
          <a:solidFill>
            <a:srgbClr val="FFC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82674" name="Oval 50"/>
          <p:cNvSpPr>
            <a:spLocks noChangeArrowheads="1"/>
          </p:cNvSpPr>
          <p:nvPr/>
        </p:nvSpPr>
        <p:spPr bwMode="auto">
          <a:xfrm>
            <a:off x="8435150" y="1352550"/>
            <a:ext cx="166687" cy="158750"/>
          </a:xfrm>
          <a:prstGeom prst="ellipse">
            <a:avLst/>
          </a:prstGeom>
          <a:solidFill>
            <a:srgbClr val="36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82675" name="Oval 51"/>
          <p:cNvSpPr>
            <a:spLocks noChangeArrowheads="1"/>
          </p:cNvSpPr>
          <p:nvPr/>
        </p:nvSpPr>
        <p:spPr bwMode="auto">
          <a:xfrm>
            <a:off x="6058662" y="3584575"/>
            <a:ext cx="166688" cy="158750"/>
          </a:xfrm>
          <a:prstGeom prst="ellipse">
            <a:avLst/>
          </a:prstGeom>
          <a:solidFill>
            <a:srgbClr val="AF011E"/>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83" name="Line 3"/>
          <p:cNvSpPr>
            <a:spLocks noChangeShapeType="1"/>
          </p:cNvSpPr>
          <p:nvPr/>
        </p:nvSpPr>
        <p:spPr bwMode="auto">
          <a:xfrm>
            <a:off x="503238" y="5103813"/>
            <a:ext cx="2971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4" name="Line 4"/>
          <p:cNvSpPr>
            <a:spLocks noChangeShapeType="1"/>
          </p:cNvSpPr>
          <p:nvPr/>
        </p:nvSpPr>
        <p:spPr bwMode="auto">
          <a:xfrm flipV="1">
            <a:off x="503238" y="3808413"/>
            <a:ext cx="1981200" cy="1295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 name="Line 5"/>
          <p:cNvSpPr>
            <a:spLocks noChangeShapeType="1"/>
          </p:cNvSpPr>
          <p:nvPr/>
        </p:nvSpPr>
        <p:spPr bwMode="auto">
          <a:xfrm flipV="1">
            <a:off x="503238" y="2132013"/>
            <a:ext cx="0" cy="2971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 name="Freeform 6"/>
          <p:cNvSpPr>
            <a:spLocks/>
          </p:cNvSpPr>
          <p:nvPr/>
        </p:nvSpPr>
        <p:spPr bwMode="auto">
          <a:xfrm>
            <a:off x="1112838" y="2208213"/>
            <a:ext cx="2514600" cy="1752600"/>
          </a:xfrm>
          <a:custGeom>
            <a:avLst/>
            <a:gdLst>
              <a:gd name="T0" fmla="*/ 0 w 1584"/>
              <a:gd name="T1" fmla="*/ 2147483647 h 1104"/>
              <a:gd name="T2" fmla="*/ 2147483647 w 1584"/>
              <a:gd name="T3" fmla="*/ 2147483647 h 1104"/>
              <a:gd name="T4" fmla="*/ 2147483647 w 1584"/>
              <a:gd name="T5" fmla="*/ 0 h 1104"/>
              <a:gd name="T6" fmla="*/ 0 w 1584"/>
              <a:gd name="T7" fmla="*/ 2147483647 h 1104"/>
              <a:gd name="T8" fmla="*/ 0 60000 65536"/>
              <a:gd name="T9" fmla="*/ 0 60000 65536"/>
              <a:gd name="T10" fmla="*/ 0 60000 65536"/>
              <a:gd name="T11" fmla="*/ 0 60000 65536"/>
              <a:gd name="T12" fmla="*/ 0 w 1584"/>
              <a:gd name="T13" fmla="*/ 0 h 1104"/>
              <a:gd name="T14" fmla="*/ 1584 w 1584"/>
              <a:gd name="T15" fmla="*/ 1104 h 1104"/>
            </a:gdLst>
            <a:ahLst/>
            <a:cxnLst>
              <a:cxn ang="T8">
                <a:pos x="T0" y="T1"/>
              </a:cxn>
              <a:cxn ang="T9">
                <a:pos x="T2" y="T3"/>
              </a:cxn>
              <a:cxn ang="T10">
                <a:pos x="T4" y="T5"/>
              </a:cxn>
              <a:cxn ang="T11">
                <a:pos x="T6" y="T7"/>
              </a:cxn>
            </a:cxnLst>
            <a:rect l="T12" t="T13" r="T14" b="T15"/>
            <a:pathLst>
              <a:path w="1584" h="1104">
                <a:moveTo>
                  <a:pt x="0" y="1104"/>
                </a:moveTo>
                <a:lnTo>
                  <a:pt x="1584" y="720"/>
                </a:lnTo>
                <a:lnTo>
                  <a:pt x="768" y="0"/>
                </a:lnTo>
                <a:lnTo>
                  <a:pt x="0" y="1104"/>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87" name="Freeform 7"/>
          <p:cNvSpPr>
            <a:spLocks/>
          </p:cNvSpPr>
          <p:nvPr/>
        </p:nvSpPr>
        <p:spPr bwMode="auto">
          <a:xfrm>
            <a:off x="1189038" y="4189413"/>
            <a:ext cx="2514600" cy="685800"/>
          </a:xfrm>
          <a:custGeom>
            <a:avLst/>
            <a:gdLst>
              <a:gd name="T0" fmla="*/ 0 w 1584"/>
              <a:gd name="T1" fmla="*/ 2147483647 h 1104"/>
              <a:gd name="T2" fmla="*/ 2147483647 w 1584"/>
              <a:gd name="T3" fmla="*/ 2147483647 h 1104"/>
              <a:gd name="T4" fmla="*/ 2147483647 w 1584"/>
              <a:gd name="T5" fmla="*/ 0 h 1104"/>
              <a:gd name="T6" fmla="*/ 0 w 1584"/>
              <a:gd name="T7" fmla="*/ 2147483647 h 1104"/>
              <a:gd name="T8" fmla="*/ 0 60000 65536"/>
              <a:gd name="T9" fmla="*/ 0 60000 65536"/>
              <a:gd name="T10" fmla="*/ 0 60000 65536"/>
              <a:gd name="T11" fmla="*/ 0 60000 65536"/>
              <a:gd name="T12" fmla="*/ 0 w 1584"/>
              <a:gd name="T13" fmla="*/ 0 h 1104"/>
              <a:gd name="T14" fmla="*/ 1584 w 1584"/>
              <a:gd name="T15" fmla="*/ 1104 h 1104"/>
            </a:gdLst>
            <a:ahLst/>
            <a:cxnLst>
              <a:cxn ang="T8">
                <a:pos x="T0" y="T1"/>
              </a:cxn>
              <a:cxn ang="T9">
                <a:pos x="T2" y="T3"/>
              </a:cxn>
              <a:cxn ang="T10">
                <a:pos x="T4" y="T5"/>
              </a:cxn>
              <a:cxn ang="T11">
                <a:pos x="T6" y="T7"/>
              </a:cxn>
            </a:cxnLst>
            <a:rect l="T12" t="T13" r="T14" b="T15"/>
            <a:pathLst>
              <a:path w="1584" h="1104">
                <a:moveTo>
                  <a:pt x="0" y="1104"/>
                </a:moveTo>
                <a:lnTo>
                  <a:pt x="1584" y="720"/>
                </a:lnTo>
                <a:lnTo>
                  <a:pt x="768" y="0"/>
                </a:lnTo>
                <a:lnTo>
                  <a:pt x="0" y="1104"/>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88" name="Text Box 8"/>
          <p:cNvSpPr txBox="1">
            <a:spLocks noChangeArrowheads="1"/>
          </p:cNvSpPr>
          <p:nvPr/>
        </p:nvSpPr>
        <p:spPr bwMode="auto">
          <a:xfrm>
            <a:off x="3502025" y="4849813"/>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X</a:t>
            </a:r>
          </a:p>
        </p:txBody>
      </p:sp>
      <p:sp>
        <p:nvSpPr>
          <p:cNvPr id="89" name="Text Box 9"/>
          <p:cNvSpPr txBox="1">
            <a:spLocks noChangeArrowheads="1"/>
          </p:cNvSpPr>
          <p:nvPr/>
        </p:nvSpPr>
        <p:spPr bwMode="auto">
          <a:xfrm>
            <a:off x="2484438" y="3656013"/>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Y</a:t>
            </a:r>
          </a:p>
        </p:txBody>
      </p:sp>
      <p:sp>
        <p:nvSpPr>
          <p:cNvPr id="90" name="Text Box 10"/>
          <p:cNvSpPr txBox="1">
            <a:spLocks noChangeArrowheads="1"/>
          </p:cNvSpPr>
          <p:nvPr/>
        </p:nvSpPr>
        <p:spPr bwMode="auto">
          <a:xfrm>
            <a:off x="514350" y="2055813"/>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dirty="0" smtClean="0"/>
              <a:t>u</a:t>
            </a:r>
            <a:endParaRPr lang="hu-HU" altLang="hu-HU" sz="2400" i="1" dirty="0"/>
          </a:p>
        </p:txBody>
      </p:sp>
      <p:sp>
        <p:nvSpPr>
          <p:cNvPr id="91" name="Oval 11"/>
          <p:cNvSpPr>
            <a:spLocks noChangeArrowheads="1"/>
          </p:cNvSpPr>
          <p:nvPr/>
        </p:nvSpPr>
        <p:spPr bwMode="auto">
          <a:xfrm>
            <a:off x="2179638" y="4494213"/>
            <a:ext cx="304800" cy="762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92" name="Line 12"/>
          <p:cNvSpPr>
            <a:spLocks noChangeShapeType="1"/>
          </p:cNvSpPr>
          <p:nvPr/>
        </p:nvSpPr>
        <p:spPr bwMode="auto">
          <a:xfrm flipH="1" flipV="1">
            <a:off x="2332038" y="2817813"/>
            <a:ext cx="0" cy="1752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 name="Rectangle 13"/>
          <p:cNvSpPr>
            <a:spLocks noChangeArrowheads="1"/>
          </p:cNvSpPr>
          <p:nvPr/>
        </p:nvSpPr>
        <p:spPr bwMode="auto">
          <a:xfrm>
            <a:off x="2759075" y="2130425"/>
            <a:ext cx="33570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i="1" dirty="0" smtClean="0"/>
              <a:t>u</a:t>
            </a:r>
            <a:r>
              <a:rPr lang="hu-HU" altLang="hu-HU" sz="2800" dirty="0" smtClean="0"/>
              <a:t>(</a:t>
            </a:r>
            <a:r>
              <a:rPr lang="hu-HU" altLang="hu-HU" sz="2800" i="1" dirty="0" smtClean="0"/>
              <a:t>X,Y</a:t>
            </a:r>
            <a:r>
              <a:rPr lang="hu-HU" altLang="hu-HU" sz="2800" dirty="0"/>
              <a:t>)</a:t>
            </a:r>
            <a:r>
              <a:rPr lang="hu-HU" altLang="hu-HU" sz="2800" i="1" dirty="0"/>
              <a:t> = </a:t>
            </a:r>
            <a:r>
              <a:rPr lang="hu-HU" altLang="hu-HU" sz="2800" i="1" dirty="0" err="1"/>
              <a:t>aX</a:t>
            </a:r>
            <a:r>
              <a:rPr lang="hu-HU" altLang="hu-HU" sz="2800" i="1" dirty="0"/>
              <a:t> + </a:t>
            </a:r>
            <a:r>
              <a:rPr lang="hu-HU" altLang="hu-HU" sz="2800" i="1" dirty="0" err="1"/>
              <a:t>bY</a:t>
            </a:r>
            <a:r>
              <a:rPr lang="hu-HU" altLang="hu-HU" sz="2800" i="1" dirty="0"/>
              <a:t> + c</a:t>
            </a:r>
          </a:p>
        </p:txBody>
      </p:sp>
      <p:sp>
        <p:nvSpPr>
          <p:cNvPr id="109" name="Rectangle 30"/>
          <p:cNvSpPr>
            <a:spLocks noChangeArrowheads="1"/>
          </p:cNvSpPr>
          <p:nvPr/>
        </p:nvSpPr>
        <p:spPr bwMode="auto">
          <a:xfrm>
            <a:off x="3203575" y="3449638"/>
            <a:ext cx="16049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dirty="0"/>
              <a:t>(</a:t>
            </a:r>
            <a:r>
              <a:rPr lang="hu-HU" altLang="hu-HU" sz="2800" i="1" dirty="0" smtClean="0"/>
              <a:t>X</a:t>
            </a:r>
            <a:r>
              <a:rPr lang="hu-HU" altLang="hu-HU" sz="2800" baseline="-25000" dirty="0" smtClean="0"/>
              <a:t>1</a:t>
            </a:r>
            <a:r>
              <a:rPr lang="hu-HU" altLang="hu-HU" sz="2800" dirty="0" smtClean="0"/>
              <a:t>,</a:t>
            </a:r>
            <a:r>
              <a:rPr lang="hu-HU" altLang="hu-HU" sz="2800" i="1" dirty="0" smtClean="0"/>
              <a:t>Y</a:t>
            </a:r>
            <a:r>
              <a:rPr lang="hu-HU" altLang="hu-HU" sz="2800" baseline="-25000" dirty="0" smtClean="0"/>
              <a:t>1</a:t>
            </a:r>
            <a:r>
              <a:rPr lang="hu-HU" altLang="hu-HU" sz="2800" dirty="0" smtClean="0"/>
              <a:t>,</a:t>
            </a:r>
            <a:r>
              <a:rPr lang="hu-HU" altLang="hu-HU" sz="2800" i="1" dirty="0" smtClean="0"/>
              <a:t>u</a:t>
            </a:r>
            <a:r>
              <a:rPr lang="hu-HU" altLang="hu-HU" sz="2800" baseline="-25000" dirty="0" smtClean="0"/>
              <a:t>1</a:t>
            </a:r>
            <a:r>
              <a:rPr lang="hu-HU" altLang="hu-HU" sz="2800" dirty="0"/>
              <a:t>)</a:t>
            </a:r>
          </a:p>
        </p:txBody>
      </p:sp>
      <p:sp>
        <p:nvSpPr>
          <p:cNvPr id="110" name="Rectangle 31"/>
          <p:cNvSpPr>
            <a:spLocks noChangeArrowheads="1"/>
          </p:cNvSpPr>
          <p:nvPr/>
        </p:nvSpPr>
        <p:spPr bwMode="auto">
          <a:xfrm>
            <a:off x="998538" y="1622425"/>
            <a:ext cx="16049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dirty="0"/>
              <a:t>(</a:t>
            </a:r>
            <a:r>
              <a:rPr lang="hu-HU" altLang="hu-HU" sz="2800" i="1" dirty="0" smtClean="0"/>
              <a:t>X</a:t>
            </a:r>
            <a:r>
              <a:rPr lang="hu-HU" altLang="hu-HU" sz="2800" baseline="-25000" dirty="0" smtClean="0"/>
              <a:t>2</a:t>
            </a:r>
            <a:r>
              <a:rPr lang="hu-HU" altLang="hu-HU" sz="2800" dirty="0" smtClean="0"/>
              <a:t>,</a:t>
            </a:r>
            <a:r>
              <a:rPr lang="hu-HU" altLang="hu-HU" sz="2800" i="1" dirty="0" smtClean="0"/>
              <a:t>Y</a:t>
            </a:r>
            <a:r>
              <a:rPr lang="hu-HU" altLang="hu-HU" sz="2800" baseline="-25000" dirty="0" smtClean="0"/>
              <a:t>2</a:t>
            </a:r>
            <a:r>
              <a:rPr lang="hu-HU" altLang="hu-HU" sz="2800" dirty="0" smtClean="0"/>
              <a:t>,</a:t>
            </a:r>
            <a:r>
              <a:rPr lang="hu-HU" altLang="hu-HU" sz="2800" i="1" dirty="0" smtClean="0"/>
              <a:t>u</a:t>
            </a:r>
            <a:r>
              <a:rPr lang="hu-HU" altLang="hu-HU" sz="2800" baseline="-25000" dirty="0" smtClean="0"/>
              <a:t>2</a:t>
            </a:r>
            <a:r>
              <a:rPr lang="hu-HU" altLang="hu-HU" sz="2800" dirty="0"/>
              <a:t>)</a:t>
            </a:r>
          </a:p>
        </p:txBody>
      </p:sp>
      <p:sp>
        <p:nvSpPr>
          <p:cNvPr id="111" name="Rectangle 32"/>
          <p:cNvSpPr>
            <a:spLocks noChangeArrowheads="1"/>
          </p:cNvSpPr>
          <p:nvPr/>
        </p:nvSpPr>
        <p:spPr bwMode="auto">
          <a:xfrm>
            <a:off x="449263" y="3998913"/>
            <a:ext cx="16049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dirty="0"/>
              <a:t>(</a:t>
            </a:r>
            <a:r>
              <a:rPr lang="hu-HU" altLang="hu-HU" sz="2800" i="1" dirty="0" smtClean="0"/>
              <a:t>X</a:t>
            </a:r>
            <a:r>
              <a:rPr lang="hu-HU" altLang="hu-HU" sz="2800" baseline="-25000" dirty="0" smtClean="0"/>
              <a:t>3</a:t>
            </a:r>
            <a:r>
              <a:rPr lang="hu-HU" altLang="hu-HU" sz="2800" dirty="0" smtClean="0"/>
              <a:t>,</a:t>
            </a:r>
            <a:r>
              <a:rPr lang="hu-HU" altLang="hu-HU" sz="2800" i="1" dirty="0" smtClean="0"/>
              <a:t>Y</a:t>
            </a:r>
            <a:r>
              <a:rPr lang="hu-HU" altLang="hu-HU" sz="2800" baseline="-25000" dirty="0" smtClean="0"/>
              <a:t>3</a:t>
            </a:r>
            <a:r>
              <a:rPr lang="hu-HU" altLang="hu-HU" sz="2800" dirty="0" smtClean="0"/>
              <a:t>,</a:t>
            </a:r>
            <a:r>
              <a:rPr lang="hu-HU" altLang="hu-HU" sz="2800" i="1" dirty="0" smtClean="0"/>
              <a:t>u</a:t>
            </a:r>
            <a:r>
              <a:rPr lang="hu-HU" altLang="hu-HU" sz="2800" baseline="-25000" dirty="0" smtClean="0"/>
              <a:t>3</a:t>
            </a:r>
            <a:r>
              <a:rPr lang="hu-HU" altLang="hu-HU" sz="2800" dirty="0"/>
              <a:t>)</a:t>
            </a:r>
          </a:p>
        </p:txBody>
      </p:sp>
      <p:sp>
        <p:nvSpPr>
          <p:cNvPr id="112" name="Oval 51"/>
          <p:cNvSpPr>
            <a:spLocks noChangeArrowheads="1"/>
          </p:cNvSpPr>
          <p:nvPr/>
        </p:nvSpPr>
        <p:spPr bwMode="auto">
          <a:xfrm>
            <a:off x="1019195" y="3870325"/>
            <a:ext cx="166688" cy="158750"/>
          </a:xfrm>
          <a:prstGeom prst="ellipse">
            <a:avLst/>
          </a:prstGeom>
          <a:solidFill>
            <a:srgbClr val="AF011E"/>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13" name="Oval 49"/>
          <p:cNvSpPr>
            <a:spLocks noChangeArrowheads="1"/>
          </p:cNvSpPr>
          <p:nvPr/>
        </p:nvSpPr>
        <p:spPr bwMode="auto">
          <a:xfrm>
            <a:off x="3475723" y="3260725"/>
            <a:ext cx="166687" cy="158750"/>
          </a:xfrm>
          <a:prstGeom prst="ellipse">
            <a:avLst/>
          </a:prstGeom>
          <a:solidFill>
            <a:srgbClr val="FFC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15" name="Oval 50"/>
          <p:cNvSpPr>
            <a:spLocks noChangeArrowheads="1"/>
          </p:cNvSpPr>
          <p:nvPr/>
        </p:nvSpPr>
        <p:spPr bwMode="auto">
          <a:xfrm>
            <a:off x="2248694" y="2151893"/>
            <a:ext cx="166687" cy="158750"/>
          </a:xfrm>
          <a:prstGeom prst="ellipse">
            <a:avLst/>
          </a:prstGeom>
          <a:solidFill>
            <a:srgbClr val="36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a:defRPr/>
            </a:pPr>
            <a:r>
              <a:rPr lang="hu-HU" dirty="0">
                <a:solidFill>
                  <a:srgbClr val="FF0000"/>
                </a:solidFill>
              </a:rPr>
              <a:t>I</a:t>
            </a:r>
            <a:r>
              <a:rPr lang="hu-HU" dirty="0" smtClean="0">
                <a:solidFill>
                  <a:srgbClr val="FF0000"/>
                </a:solidFill>
              </a:rPr>
              <a:t>nterpolációs hardver</a:t>
            </a:r>
          </a:p>
        </p:txBody>
      </p:sp>
      <p:sp>
        <p:nvSpPr>
          <p:cNvPr id="37891" name="Rectangle 3"/>
          <p:cNvSpPr>
            <a:spLocks noChangeArrowheads="1"/>
          </p:cNvSpPr>
          <p:nvPr/>
        </p:nvSpPr>
        <p:spPr bwMode="auto">
          <a:xfrm>
            <a:off x="5486400" y="1828800"/>
            <a:ext cx="10134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dirty="0" smtClean="0"/>
              <a:t>u</a:t>
            </a:r>
            <a:r>
              <a:rPr lang="hu-HU" altLang="hu-HU" sz="2400" dirty="0" smtClean="0"/>
              <a:t>(</a:t>
            </a:r>
            <a:r>
              <a:rPr lang="hu-HU" altLang="hu-HU" sz="2400" i="1" dirty="0" smtClean="0"/>
              <a:t>X,Y</a:t>
            </a:r>
            <a:r>
              <a:rPr lang="hu-HU" altLang="hu-HU" sz="2400" dirty="0"/>
              <a:t>)</a:t>
            </a:r>
          </a:p>
        </p:txBody>
      </p:sp>
      <p:sp>
        <p:nvSpPr>
          <p:cNvPr id="37892" name="Rectangle 4"/>
          <p:cNvSpPr>
            <a:spLocks noChangeArrowheads="1"/>
          </p:cNvSpPr>
          <p:nvPr/>
        </p:nvSpPr>
        <p:spPr bwMode="auto">
          <a:xfrm>
            <a:off x="1454150" y="2901950"/>
            <a:ext cx="2273300" cy="596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200" b="1" i="1"/>
              <a:t>X</a:t>
            </a:r>
            <a:r>
              <a:rPr lang="hu-HU" altLang="hu-HU" sz="2200" b="1"/>
              <a:t> számláló</a:t>
            </a:r>
          </a:p>
        </p:txBody>
      </p:sp>
      <p:sp>
        <p:nvSpPr>
          <p:cNvPr id="37893" name="Rectangle 5"/>
          <p:cNvSpPr>
            <a:spLocks noChangeArrowheads="1"/>
          </p:cNvSpPr>
          <p:nvPr/>
        </p:nvSpPr>
        <p:spPr bwMode="auto">
          <a:xfrm>
            <a:off x="4197350" y="2901950"/>
            <a:ext cx="3568700" cy="596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200" b="1" i="1" dirty="0" smtClean="0"/>
              <a:t>u</a:t>
            </a:r>
            <a:r>
              <a:rPr lang="hu-HU" altLang="hu-HU" sz="2200" b="1" dirty="0" smtClean="0"/>
              <a:t> </a:t>
            </a:r>
            <a:r>
              <a:rPr lang="hu-HU" altLang="hu-HU" sz="2200" b="1" dirty="0"/>
              <a:t>regiszter</a:t>
            </a:r>
          </a:p>
        </p:txBody>
      </p:sp>
      <p:sp>
        <p:nvSpPr>
          <p:cNvPr id="37894" name="Freeform 6"/>
          <p:cNvSpPr>
            <a:spLocks/>
          </p:cNvSpPr>
          <p:nvPr/>
        </p:nvSpPr>
        <p:spPr bwMode="auto">
          <a:xfrm>
            <a:off x="4343400" y="4191000"/>
            <a:ext cx="3582988" cy="839788"/>
          </a:xfrm>
          <a:custGeom>
            <a:avLst/>
            <a:gdLst>
              <a:gd name="T0" fmla="*/ 2147483647 w 2257"/>
              <a:gd name="T1" fmla="*/ 0 h 529"/>
              <a:gd name="T2" fmla="*/ 0 w 2257"/>
              <a:gd name="T3" fmla="*/ 2147483647 h 529"/>
              <a:gd name="T4" fmla="*/ 2147483647 w 2257"/>
              <a:gd name="T5" fmla="*/ 2147483647 h 529"/>
              <a:gd name="T6" fmla="*/ 2147483647 w 2257"/>
              <a:gd name="T7" fmla="*/ 0 h 529"/>
              <a:gd name="T8" fmla="*/ 2147483647 w 2257"/>
              <a:gd name="T9" fmla="*/ 0 h 529"/>
              <a:gd name="T10" fmla="*/ 0 60000 65536"/>
              <a:gd name="T11" fmla="*/ 0 60000 65536"/>
              <a:gd name="T12" fmla="*/ 0 60000 65536"/>
              <a:gd name="T13" fmla="*/ 0 60000 65536"/>
              <a:gd name="T14" fmla="*/ 0 60000 65536"/>
              <a:gd name="T15" fmla="*/ 0 w 2257"/>
              <a:gd name="T16" fmla="*/ 0 h 529"/>
              <a:gd name="T17" fmla="*/ 2257 w 2257"/>
              <a:gd name="T18" fmla="*/ 529 h 529"/>
            </a:gdLst>
            <a:ahLst/>
            <a:cxnLst>
              <a:cxn ang="T10">
                <a:pos x="T0" y="T1"/>
              </a:cxn>
              <a:cxn ang="T11">
                <a:pos x="T2" y="T3"/>
              </a:cxn>
              <a:cxn ang="T12">
                <a:pos x="T4" y="T5"/>
              </a:cxn>
              <a:cxn ang="T13">
                <a:pos x="T6" y="T7"/>
              </a:cxn>
              <a:cxn ang="T14">
                <a:pos x="T8" y="T9"/>
              </a:cxn>
            </a:cxnLst>
            <a:rect l="T15" t="T16" r="T17" b="T18"/>
            <a:pathLst>
              <a:path w="2257" h="529">
                <a:moveTo>
                  <a:pt x="384" y="0"/>
                </a:moveTo>
                <a:lnTo>
                  <a:pt x="0" y="528"/>
                </a:lnTo>
                <a:lnTo>
                  <a:pt x="2256" y="528"/>
                </a:lnTo>
                <a:lnTo>
                  <a:pt x="1824" y="0"/>
                </a:lnTo>
                <a:lnTo>
                  <a:pt x="384" y="0"/>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95" name="Line 8"/>
          <p:cNvSpPr>
            <a:spLocks noChangeShapeType="1"/>
          </p:cNvSpPr>
          <p:nvPr/>
        </p:nvSpPr>
        <p:spPr bwMode="auto">
          <a:xfrm flipV="1">
            <a:off x="2590800" y="2355850"/>
            <a:ext cx="0" cy="5461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896" name="Line 9"/>
          <p:cNvSpPr>
            <a:spLocks noChangeShapeType="1"/>
          </p:cNvSpPr>
          <p:nvPr/>
        </p:nvSpPr>
        <p:spPr bwMode="auto">
          <a:xfrm flipV="1">
            <a:off x="5867400" y="2362200"/>
            <a:ext cx="0" cy="5461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897" name="Line 11"/>
          <p:cNvSpPr>
            <a:spLocks noChangeShapeType="1"/>
          </p:cNvSpPr>
          <p:nvPr/>
        </p:nvSpPr>
        <p:spPr bwMode="auto">
          <a:xfrm flipV="1">
            <a:off x="6119813" y="3500438"/>
            <a:ext cx="0" cy="6985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898" name="Freeform 12"/>
          <p:cNvSpPr>
            <a:spLocks/>
          </p:cNvSpPr>
          <p:nvPr/>
        </p:nvSpPr>
        <p:spPr bwMode="auto">
          <a:xfrm>
            <a:off x="5867400" y="2590800"/>
            <a:ext cx="2362200" cy="2973388"/>
          </a:xfrm>
          <a:custGeom>
            <a:avLst/>
            <a:gdLst>
              <a:gd name="T0" fmla="*/ 0 w 1345"/>
              <a:gd name="T1" fmla="*/ 2147483647 h 1873"/>
              <a:gd name="T2" fmla="*/ 0 w 1345"/>
              <a:gd name="T3" fmla="*/ 0 h 1873"/>
              <a:gd name="T4" fmla="*/ 2147483647 w 1345"/>
              <a:gd name="T5" fmla="*/ 0 h 1873"/>
              <a:gd name="T6" fmla="*/ 2147483647 w 1345"/>
              <a:gd name="T7" fmla="*/ 2147483647 h 1873"/>
              <a:gd name="T8" fmla="*/ 2147483647 w 1345"/>
              <a:gd name="T9" fmla="*/ 2147483647 h 1873"/>
              <a:gd name="T10" fmla="*/ 2147483647 w 1345"/>
              <a:gd name="T11" fmla="*/ 2147483647 h 1873"/>
              <a:gd name="T12" fmla="*/ 0 60000 65536"/>
              <a:gd name="T13" fmla="*/ 0 60000 65536"/>
              <a:gd name="T14" fmla="*/ 0 60000 65536"/>
              <a:gd name="T15" fmla="*/ 0 60000 65536"/>
              <a:gd name="T16" fmla="*/ 0 60000 65536"/>
              <a:gd name="T17" fmla="*/ 0 60000 65536"/>
              <a:gd name="T18" fmla="*/ 0 w 1345"/>
              <a:gd name="T19" fmla="*/ 0 h 1873"/>
              <a:gd name="T20" fmla="*/ 1345 w 1345"/>
              <a:gd name="T21" fmla="*/ 1873 h 1873"/>
            </a:gdLst>
            <a:ahLst/>
            <a:cxnLst>
              <a:cxn ang="T12">
                <a:pos x="T0" y="T1"/>
              </a:cxn>
              <a:cxn ang="T13">
                <a:pos x="T2" y="T3"/>
              </a:cxn>
              <a:cxn ang="T14">
                <a:pos x="T4" y="T5"/>
              </a:cxn>
              <a:cxn ang="T15">
                <a:pos x="T6" y="T7"/>
              </a:cxn>
              <a:cxn ang="T16">
                <a:pos x="T8" y="T9"/>
              </a:cxn>
              <a:cxn ang="T17">
                <a:pos x="T10" y="T11"/>
              </a:cxn>
            </a:cxnLst>
            <a:rect l="T18" t="T19" r="T20" b="T21"/>
            <a:pathLst>
              <a:path w="1345" h="1873">
                <a:moveTo>
                  <a:pt x="0" y="192"/>
                </a:moveTo>
                <a:lnTo>
                  <a:pt x="0" y="0"/>
                </a:lnTo>
                <a:lnTo>
                  <a:pt x="1344" y="0"/>
                </a:lnTo>
                <a:lnTo>
                  <a:pt x="1344" y="1872"/>
                </a:lnTo>
                <a:lnTo>
                  <a:pt x="768" y="1872"/>
                </a:lnTo>
                <a:lnTo>
                  <a:pt x="768" y="1536"/>
                </a:lnTo>
              </a:path>
            </a:pathLst>
          </a:custGeom>
          <a:noFill/>
          <a:ln w="12700" cap="rnd"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99" name="Line 13"/>
          <p:cNvSpPr>
            <a:spLocks noChangeShapeType="1"/>
          </p:cNvSpPr>
          <p:nvPr/>
        </p:nvSpPr>
        <p:spPr bwMode="auto">
          <a:xfrm flipV="1">
            <a:off x="4973638" y="5016500"/>
            <a:ext cx="0" cy="6985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00" name="Rectangle 15"/>
          <p:cNvSpPr>
            <a:spLocks noChangeArrowheads="1"/>
          </p:cNvSpPr>
          <p:nvPr/>
        </p:nvSpPr>
        <p:spPr bwMode="auto">
          <a:xfrm>
            <a:off x="4830763" y="5715000"/>
            <a:ext cx="32067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200" b="1" i="1"/>
              <a:t>a</a:t>
            </a:r>
          </a:p>
        </p:txBody>
      </p:sp>
      <p:sp>
        <p:nvSpPr>
          <p:cNvPr id="37901" name="Rectangle 17"/>
          <p:cNvSpPr>
            <a:spLocks noChangeArrowheads="1"/>
          </p:cNvSpPr>
          <p:nvPr/>
        </p:nvSpPr>
        <p:spPr bwMode="auto">
          <a:xfrm>
            <a:off x="2438400" y="1828800"/>
            <a:ext cx="36671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200" b="1" i="1"/>
              <a:t>X</a:t>
            </a:r>
          </a:p>
        </p:txBody>
      </p:sp>
      <p:sp>
        <p:nvSpPr>
          <p:cNvPr id="37902" name="Freeform 19"/>
          <p:cNvSpPr>
            <a:spLocks/>
          </p:cNvSpPr>
          <p:nvPr/>
        </p:nvSpPr>
        <p:spPr bwMode="auto">
          <a:xfrm>
            <a:off x="762000" y="3505200"/>
            <a:ext cx="3430588" cy="534988"/>
          </a:xfrm>
          <a:custGeom>
            <a:avLst/>
            <a:gdLst>
              <a:gd name="T0" fmla="*/ 0 w 2161"/>
              <a:gd name="T1" fmla="*/ 2147483647 h 337"/>
              <a:gd name="T2" fmla="*/ 2147483647 w 2161"/>
              <a:gd name="T3" fmla="*/ 2147483647 h 337"/>
              <a:gd name="T4" fmla="*/ 2147483647 w 2161"/>
              <a:gd name="T5" fmla="*/ 2147483647 h 337"/>
              <a:gd name="T6" fmla="*/ 2147483647 w 2161"/>
              <a:gd name="T7" fmla="*/ 2147483647 h 337"/>
              <a:gd name="T8" fmla="*/ 2147483647 w 2161"/>
              <a:gd name="T9" fmla="*/ 2147483647 h 337"/>
              <a:gd name="T10" fmla="*/ 2147483647 w 2161"/>
              <a:gd name="T11" fmla="*/ 2147483647 h 337"/>
              <a:gd name="T12" fmla="*/ 2147483647 w 2161"/>
              <a:gd name="T13" fmla="*/ 2147483647 h 337"/>
              <a:gd name="T14" fmla="*/ 2147483647 w 2161"/>
              <a:gd name="T15" fmla="*/ 2147483647 h 337"/>
              <a:gd name="T16" fmla="*/ 2147483647 w 2161"/>
              <a:gd name="T17" fmla="*/ 2147483647 h 337"/>
              <a:gd name="T18" fmla="*/ 2147483647 w 2161"/>
              <a:gd name="T19" fmla="*/ 2147483647 h 337"/>
              <a:gd name="T20" fmla="*/ 2147483647 w 2161"/>
              <a:gd name="T21" fmla="*/ 2147483647 h 337"/>
              <a:gd name="T22" fmla="*/ 2147483647 w 2161"/>
              <a:gd name="T23" fmla="*/ 2147483647 h 337"/>
              <a:gd name="T24" fmla="*/ 2147483647 w 2161"/>
              <a:gd name="T25" fmla="*/ 2147483647 h 337"/>
              <a:gd name="T26" fmla="*/ 2147483647 w 2161"/>
              <a:gd name="T27" fmla="*/ 2147483647 h 337"/>
              <a:gd name="T28" fmla="*/ 2147483647 w 2161"/>
              <a:gd name="T29" fmla="*/ 2147483647 h 337"/>
              <a:gd name="T30" fmla="*/ 2147483647 w 2161"/>
              <a:gd name="T31" fmla="*/ 2147483647 h 337"/>
              <a:gd name="T32" fmla="*/ 2147483647 w 2161"/>
              <a:gd name="T33" fmla="*/ 2147483647 h 337"/>
              <a:gd name="T34" fmla="*/ 2147483647 w 2161"/>
              <a:gd name="T35" fmla="*/ 2147483647 h 337"/>
              <a:gd name="T36" fmla="*/ 2147483647 w 2161"/>
              <a:gd name="T37" fmla="*/ 2147483647 h 337"/>
              <a:gd name="T38" fmla="*/ 2147483647 w 2161"/>
              <a:gd name="T39" fmla="*/ 2147483647 h 337"/>
              <a:gd name="T40" fmla="*/ 2147483647 w 2161"/>
              <a:gd name="T41" fmla="*/ 2147483647 h 337"/>
              <a:gd name="T42" fmla="*/ 2147483647 w 2161"/>
              <a:gd name="T43" fmla="*/ 2147483647 h 337"/>
              <a:gd name="T44" fmla="*/ 2147483647 w 2161"/>
              <a:gd name="T45" fmla="*/ 2147483647 h 337"/>
              <a:gd name="T46" fmla="*/ 2147483647 w 2161"/>
              <a:gd name="T47" fmla="*/ 2147483647 h 337"/>
              <a:gd name="T48" fmla="*/ 2147483647 w 2161"/>
              <a:gd name="T49" fmla="*/ 2147483647 h 337"/>
              <a:gd name="T50" fmla="*/ 2147483647 w 2161"/>
              <a:gd name="T51" fmla="*/ 2147483647 h 337"/>
              <a:gd name="T52" fmla="*/ 2147483647 w 2161"/>
              <a:gd name="T53" fmla="*/ 2147483647 h 337"/>
              <a:gd name="T54" fmla="*/ 2147483647 w 2161"/>
              <a:gd name="T55" fmla="*/ 2147483647 h 337"/>
              <a:gd name="T56" fmla="*/ 2147483647 w 2161"/>
              <a:gd name="T57" fmla="*/ 0 h 3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61"/>
              <a:gd name="T88" fmla="*/ 0 h 337"/>
              <a:gd name="T89" fmla="*/ 2161 w 2161"/>
              <a:gd name="T90" fmla="*/ 337 h 3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61" h="337">
                <a:moveTo>
                  <a:pt x="0" y="336"/>
                </a:moveTo>
                <a:lnTo>
                  <a:pt x="39" y="335"/>
                </a:lnTo>
                <a:lnTo>
                  <a:pt x="102" y="335"/>
                </a:lnTo>
                <a:lnTo>
                  <a:pt x="186" y="335"/>
                </a:lnTo>
                <a:lnTo>
                  <a:pt x="291" y="335"/>
                </a:lnTo>
                <a:lnTo>
                  <a:pt x="355" y="335"/>
                </a:lnTo>
                <a:lnTo>
                  <a:pt x="397" y="335"/>
                </a:lnTo>
                <a:lnTo>
                  <a:pt x="555" y="335"/>
                </a:lnTo>
                <a:lnTo>
                  <a:pt x="681" y="335"/>
                </a:lnTo>
                <a:lnTo>
                  <a:pt x="765" y="335"/>
                </a:lnTo>
                <a:lnTo>
                  <a:pt x="797" y="335"/>
                </a:lnTo>
                <a:lnTo>
                  <a:pt x="881" y="335"/>
                </a:lnTo>
                <a:lnTo>
                  <a:pt x="944" y="335"/>
                </a:lnTo>
                <a:lnTo>
                  <a:pt x="1007" y="335"/>
                </a:lnTo>
                <a:lnTo>
                  <a:pt x="1049" y="335"/>
                </a:lnTo>
                <a:lnTo>
                  <a:pt x="1112" y="335"/>
                </a:lnTo>
                <a:lnTo>
                  <a:pt x="1197" y="335"/>
                </a:lnTo>
                <a:lnTo>
                  <a:pt x="1260" y="335"/>
                </a:lnTo>
                <a:lnTo>
                  <a:pt x="1302" y="335"/>
                </a:lnTo>
                <a:lnTo>
                  <a:pt x="1355" y="335"/>
                </a:lnTo>
                <a:lnTo>
                  <a:pt x="1460" y="335"/>
                </a:lnTo>
                <a:lnTo>
                  <a:pt x="1544" y="335"/>
                </a:lnTo>
                <a:lnTo>
                  <a:pt x="1607" y="335"/>
                </a:lnTo>
                <a:lnTo>
                  <a:pt x="1639" y="335"/>
                </a:lnTo>
                <a:lnTo>
                  <a:pt x="1723" y="335"/>
                </a:lnTo>
                <a:lnTo>
                  <a:pt x="1755" y="335"/>
                </a:lnTo>
                <a:lnTo>
                  <a:pt x="1797" y="335"/>
                </a:lnTo>
                <a:lnTo>
                  <a:pt x="1839" y="335"/>
                </a:lnTo>
                <a:lnTo>
                  <a:pt x="2160" y="0"/>
                </a:lnTo>
              </a:path>
            </a:pathLst>
          </a:custGeom>
          <a:noFill/>
          <a:ln w="12700" cap="rnd"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03" name="Line 20"/>
          <p:cNvSpPr>
            <a:spLocks noChangeShapeType="1"/>
          </p:cNvSpPr>
          <p:nvPr/>
        </p:nvSpPr>
        <p:spPr bwMode="auto">
          <a:xfrm flipV="1">
            <a:off x="996950" y="3498850"/>
            <a:ext cx="444500" cy="5461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04" name="Text Box 22"/>
          <p:cNvSpPr txBox="1">
            <a:spLocks noChangeArrowheads="1"/>
          </p:cNvSpPr>
          <p:nvPr/>
        </p:nvSpPr>
        <p:spPr bwMode="auto">
          <a:xfrm>
            <a:off x="5791200" y="4267200"/>
            <a:ext cx="454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3600">
                <a:latin typeface="Symbol" pitchFamily="18" charset="2"/>
              </a:rPr>
              <a:t>S</a:t>
            </a:r>
            <a:endParaRPr lang="hu-HU" altLang="hu-HU" sz="2400"/>
          </a:p>
        </p:txBody>
      </p:sp>
      <p:sp>
        <p:nvSpPr>
          <p:cNvPr id="37905" name="Rectangle 23"/>
          <p:cNvSpPr>
            <a:spLocks noChangeArrowheads="1"/>
          </p:cNvSpPr>
          <p:nvPr/>
        </p:nvSpPr>
        <p:spPr bwMode="auto">
          <a:xfrm>
            <a:off x="4419600" y="5715000"/>
            <a:ext cx="1163638" cy="4238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7906" name="Text Box 24"/>
          <p:cNvSpPr txBox="1">
            <a:spLocks noChangeArrowheads="1"/>
          </p:cNvSpPr>
          <p:nvPr/>
        </p:nvSpPr>
        <p:spPr bwMode="auto">
          <a:xfrm>
            <a:off x="647700" y="4097338"/>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CLK</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36" name="Rectangle 26"/>
          <p:cNvSpPr>
            <a:spLocks noChangeArrowheads="1"/>
          </p:cNvSpPr>
          <p:nvPr/>
        </p:nvSpPr>
        <p:spPr bwMode="auto">
          <a:xfrm>
            <a:off x="3836987" y="3897313"/>
            <a:ext cx="5162551" cy="1044575"/>
          </a:xfrm>
          <a:prstGeom prst="rect">
            <a:avLst/>
          </a:prstGeom>
          <a:solidFill>
            <a:schemeClr val="accent6">
              <a:lumMod val="40000"/>
              <a:lumOff val="60000"/>
            </a:schemeClr>
          </a:solidFill>
          <a:ln w="12700">
            <a:solidFill>
              <a:schemeClr val="tx1"/>
            </a:solidFill>
            <a:miter lim="800000"/>
            <a:headEnd/>
            <a:tailEnd/>
          </a:ln>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6" name="Rectangle 33"/>
          <p:cNvSpPr>
            <a:spLocks noChangeArrowheads="1"/>
          </p:cNvSpPr>
          <p:nvPr/>
        </p:nvSpPr>
        <p:spPr bwMode="auto">
          <a:xfrm>
            <a:off x="4824414" y="1304925"/>
            <a:ext cx="2836862" cy="1373188"/>
          </a:xfrm>
          <a:prstGeom prst="rect">
            <a:avLst/>
          </a:prstGeom>
          <a:solidFill>
            <a:schemeClr val="bg2"/>
          </a:solidFill>
          <a:ln w="12700">
            <a:solidFill>
              <a:schemeClr val="tx1"/>
            </a:solidFill>
            <a:miter lim="800000"/>
            <a:headEnd/>
            <a:tailEnd/>
          </a:ln>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8943" name="Rectangle 33"/>
          <p:cNvSpPr>
            <a:spLocks noChangeArrowheads="1"/>
          </p:cNvSpPr>
          <p:nvPr/>
        </p:nvSpPr>
        <p:spPr bwMode="auto">
          <a:xfrm>
            <a:off x="142875" y="4076700"/>
            <a:ext cx="3421063" cy="1081088"/>
          </a:xfrm>
          <a:prstGeom prst="rect">
            <a:avLst/>
          </a:prstGeom>
          <a:solidFill>
            <a:schemeClr val="bg2"/>
          </a:solidFill>
          <a:ln w="12700">
            <a:solidFill>
              <a:schemeClr val="tx1"/>
            </a:solidFill>
            <a:miter lim="800000"/>
            <a:headEnd/>
            <a:tailEnd/>
          </a:ln>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8914" name="Line 4"/>
          <p:cNvSpPr>
            <a:spLocks noChangeShapeType="1"/>
          </p:cNvSpPr>
          <p:nvPr/>
        </p:nvSpPr>
        <p:spPr bwMode="auto">
          <a:xfrm>
            <a:off x="395288" y="3968750"/>
            <a:ext cx="2971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15" name="Line 5"/>
          <p:cNvSpPr>
            <a:spLocks noChangeShapeType="1"/>
          </p:cNvSpPr>
          <p:nvPr/>
        </p:nvSpPr>
        <p:spPr bwMode="auto">
          <a:xfrm flipV="1">
            <a:off x="395288" y="2673350"/>
            <a:ext cx="1981200" cy="1295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16" name="Line 6"/>
          <p:cNvSpPr>
            <a:spLocks noChangeShapeType="1"/>
          </p:cNvSpPr>
          <p:nvPr/>
        </p:nvSpPr>
        <p:spPr bwMode="auto">
          <a:xfrm flipV="1">
            <a:off x="395288" y="996950"/>
            <a:ext cx="0" cy="2971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17" name="Freeform 7"/>
          <p:cNvSpPr>
            <a:spLocks/>
          </p:cNvSpPr>
          <p:nvPr/>
        </p:nvSpPr>
        <p:spPr bwMode="auto">
          <a:xfrm>
            <a:off x="1004888" y="1073150"/>
            <a:ext cx="2514600" cy="1752600"/>
          </a:xfrm>
          <a:custGeom>
            <a:avLst/>
            <a:gdLst>
              <a:gd name="T0" fmla="*/ 0 w 1584"/>
              <a:gd name="T1" fmla="*/ 2147483647 h 1104"/>
              <a:gd name="T2" fmla="*/ 2147483647 w 1584"/>
              <a:gd name="T3" fmla="*/ 2147483647 h 1104"/>
              <a:gd name="T4" fmla="*/ 2147483647 w 1584"/>
              <a:gd name="T5" fmla="*/ 0 h 1104"/>
              <a:gd name="T6" fmla="*/ 0 w 1584"/>
              <a:gd name="T7" fmla="*/ 2147483647 h 1104"/>
              <a:gd name="T8" fmla="*/ 0 60000 65536"/>
              <a:gd name="T9" fmla="*/ 0 60000 65536"/>
              <a:gd name="T10" fmla="*/ 0 60000 65536"/>
              <a:gd name="T11" fmla="*/ 0 60000 65536"/>
              <a:gd name="T12" fmla="*/ 0 w 1584"/>
              <a:gd name="T13" fmla="*/ 0 h 1104"/>
              <a:gd name="T14" fmla="*/ 1584 w 1584"/>
              <a:gd name="T15" fmla="*/ 1104 h 1104"/>
            </a:gdLst>
            <a:ahLst/>
            <a:cxnLst>
              <a:cxn ang="T8">
                <a:pos x="T0" y="T1"/>
              </a:cxn>
              <a:cxn ang="T9">
                <a:pos x="T2" y="T3"/>
              </a:cxn>
              <a:cxn ang="T10">
                <a:pos x="T4" y="T5"/>
              </a:cxn>
              <a:cxn ang="T11">
                <a:pos x="T6" y="T7"/>
              </a:cxn>
            </a:cxnLst>
            <a:rect l="T12" t="T13" r="T14" b="T15"/>
            <a:pathLst>
              <a:path w="1584" h="1104">
                <a:moveTo>
                  <a:pt x="0" y="1104"/>
                </a:moveTo>
                <a:lnTo>
                  <a:pt x="1584" y="720"/>
                </a:lnTo>
                <a:lnTo>
                  <a:pt x="768" y="0"/>
                </a:lnTo>
                <a:lnTo>
                  <a:pt x="0" y="1104"/>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38918" name="Freeform 8"/>
          <p:cNvSpPr>
            <a:spLocks/>
          </p:cNvSpPr>
          <p:nvPr/>
        </p:nvSpPr>
        <p:spPr bwMode="auto">
          <a:xfrm>
            <a:off x="1081088" y="3054350"/>
            <a:ext cx="2514600" cy="685800"/>
          </a:xfrm>
          <a:custGeom>
            <a:avLst/>
            <a:gdLst>
              <a:gd name="T0" fmla="*/ 0 w 1584"/>
              <a:gd name="T1" fmla="*/ 2147483647 h 1104"/>
              <a:gd name="T2" fmla="*/ 2147483647 w 1584"/>
              <a:gd name="T3" fmla="*/ 2147483647 h 1104"/>
              <a:gd name="T4" fmla="*/ 2147483647 w 1584"/>
              <a:gd name="T5" fmla="*/ 0 h 1104"/>
              <a:gd name="T6" fmla="*/ 0 w 1584"/>
              <a:gd name="T7" fmla="*/ 2147483647 h 1104"/>
              <a:gd name="T8" fmla="*/ 0 60000 65536"/>
              <a:gd name="T9" fmla="*/ 0 60000 65536"/>
              <a:gd name="T10" fmla="*/ 0 60000 65536"/>
              <a:gd name="T11" fmla="*/ 0 60000 65536"/>
              <a:gd name="T12" fmla="*/ 0 w 1584"/>
              <a:gd name="T13" fmla="*/ 0 h 1104"/>
              <a:gd name="T14" fmla="*/ 1584 w 1584"/>
              <a:gd name="T15" fmla="*/ 1104 h 1104"/>
            </a:gdLst>
            <a:ahLst/>
            <a:cxnLst>
              <a:cxn ang="T8">
                <a:pos x="T0" y="T1"/>
              </a:cxn>
              <a:cxn ang="T9">
                <a:pos x="T2" y="T3"/>
              </a:cxn>
              <a:cxn ang="T10">
                <a:pos x="T4" y="T5"/>
              </a:cxn>
              <a:cxn ang="T11">
                <a:pos x="T6" y="T7"/>
              </a:cxn>
            </a:cxnLst>
            <a:rect l="T12" t="T13" r="T14" b="T15"/>
            <a:pathLst>
              <a:path w="1584" h="1104">
                <a:moveTo>
                  <a:pt x="0" y="1104"/>
                </a:moveTo>
                <a:lnTo>
                  <a:pt x="1584" y="720"/>
                </a:lnTo>
                <a:lnTo>
                  <a:pt x="768" y="0"/>
                </a:lnTo>
                <a:lnTo>
                  <a:pt x="0" y="1104"/>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38919" name="Text Box 9"/>
          <p:cNvSpPr txBox="1">
            <a:spLocks noChangeArrowheads="1"/>
          </p:cNvSpPr>
          <p:nvPr/>
        </p:nvSpPr>
        <p:spPr bwMode="auto">
          <a:xfrm>
            <a:off x="3240088" y="3536950"/>
            <a:ext cx="36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X</a:t>
            </a:r>
          </a:p>
        </p:txBody>
      </p:sp>
      <p:sp>
        <p:nvSpPr>
          <p:cNvPr id="38920" name="Text Box 10"/>
          <p:cNvSpPr txBox="1">
            <a:spLocks noChangeArrowheads="1"/>
          </p:cNvSpPr>
          <p:nvPr/>
        </p:nvSpPr>
        <p:spPr bwMode="auto">
          <a:xfrm>
            <a:off x="2376488" y="2520950"/>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Y</a:t>
            </a:r>
          </a:p>
        </p:txBody>
      </p:sp>
      <p:sp>
        <p:nvSpPr>
          <p:cNvPr id="38921" name="Text Box 11"/>
          <p:cNvSpPr txBox="1">
            <a:spLocks noChangeArrowheads="1"/>
          </p:cNvSpPr>
          <p:nvPr/>
        </p:nvSpPr>
        <p:spPr bwMode="auto">
          <a:xfrm>
            <a:off x="0" y="944563"/>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dirty="0" smtClean="0"/>
              <a:t>u</a:t>
            </a:r>
            <a:endParaRPr lang="hu-HU" altLang="hu-HU" sz="2400" i="1" dirty="0"/>
          </a:p>
        </p:txBody>
      </p:sp>
      <p:sp>
        <p:nvSpPr>
          <p:cNvPr id="38922" name="Oval 12"/>
          <p:cNvSpPr>
            <a:spLocks noChangeArrowheads="1"/>
          </p:cNvSpPr>
          <p:nvPr/>
        </p:nvSpPr>
        <p:spPr bwMode="auto">
          <a:xfrm>
            <a:off x="2071688" y="3359150"/>
            <a:ext cx="304800" cy="762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8923" name="Line 13"/>
          <p:cNvSpPr>
            <a:spLocks noChangeShapeType="1"/>
          </p:cNvSpPr>
          <p:nvPr/>
        </p:nvSpPr>
        <p:spPr bwMode="auto">
          <a:xfrm flipH="1" flipV="1">
            <a:off x="2224088" y="1682750"/>
            <a:ext cx="0" cy="1752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24" name="Rectangle 14"/>
          <p:cNvSpPr>
            <a:spLocks noChangeArrowheads="1"/>
          </p:cNvSpPr>
          <p:nvPr/>
        </p:nvSpPr>
        <p:spPr bwMode="auto">
          <a:xfrm>
            <a:off x="179388" y="4149725"/>
            <a:ext cx="335700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i="1" dirty="0" smtClean="0"/>
              <a:t>u</a:t>
            </a:r>
            <a:r>
              <a:rPr lang="hu-HU" altLang="hu-HU" sz="2800" dirty="0" smtClean="0"/>
              <a:t>(</a:t>
            </a:r>
            <a:r>
              <a:rPr lang="hu-HU" altLang="hu-HU" sz="2800" i="1" dirty="0" smtClean="0"/>
              <a:t>X,Y</a:t>
            </a:r>
            <a:r>
              <a:rPr lang="hu-HU" altLang="hu-HU" sz="2800" dirty="0"/>
              <a:t>)</a:t>
            </a:r>
            <a:r>
              <a:rPr lang="hu-HU" altLang="hu-HU" sz="2800" i="1" dirty="0"/>
              <a:t> = </a:t>
            </a:r>
            <a:r>
              <a:rPr lang="hu-HU" altLang="hu-HU" sz="2800" i="1" dirty="0" err="1"/>
              <a:t>aX</a:t>
            </a:r>
            <a:r>
              <a:rPr lang="hu-HU" altLang="hu-HU" sz="2800" i="1" dirty="0"/>
              <a:t> + </a:t>
            </a:r>
            <a:r>
              <a:rPr lang="hu-HU" altLang="hu-HU" sz="2800" i="1" dirty="0" err="1"/>
              <a:t>bY</a:t>
            </a:r>
            <a:r>
              <a:rPr lang="hu-HU" altLang="hu-HU" sz="2800" i="1" dirty="0"/>
              <a:t> + c</a:t>
            </a:r>
          </a:p>
          <a:p>
            <a:pPr>
              <a:spcBef>
                <a:spcPct val="0"/>
              </a:spcBef>
              <a:buClrTx/>
              <a:buSzTx/>
              <a:buFontTx/>
              <a:buNone/>
            </a:pPr>
            <a:r>
              <a:rPr lang="hu-HU" altLang="hu-HU" sz="2800" i="1" dirty="0" err="1" smtClean="0"/>
              <a:t>n</a:t>
            </a:r>
            <a:r>
              <a:rPr lang="hu-HU" altLang="hu-HU" sz="2800" i="1" baseline="-25000" dirty="0" err="1" smtClean="0"/>
              <a:t>x</a:t>
            </a:r>
            <a:r>
              <a:rPr lang="hu-HU" altLang="hu-HU" sz="2800" i="1" dirty="0" err="1" smtClean="0"/>
              <a:t>X</a:t>
            </a:r>
            <a:r>
              <a:rPr lang="hu-HU" altLang="hu-HU" sz="2800" i="1" dirty="0" smtClean="0"/>
              <a:t>+</a:t>
            </a:r>
            <a:r>
              <a:rPr lang="hu-HU" altLang="hu-HU" sz="2800" i="1" dirty="0" err="1" smtClean="0"/>
              <a:t>n</a:t>
            </a:r>
            <a:r>
              <a:rPr lang="hu-HU" altLang="hu-HU" sz="2800" i="1" baseline="-25000" dirty="0" err="1" smtClean="0"/>
              <a:t>y</a:t>
            </a:r>
            <a:r>
              <a:rPr lang="hu-HU" altLang="hu-HU" sz="2800" i="1" dirty="0" err="1" smtClean="0"/>
              <a:t>Y</a:t>
            </a:r>
            <a:r>
              <a:rPr lang="hu-HU" altLang="hu-HU" sz="2800" i="1" dirty="0" smtClean="0"/>
              <a:t>+</a:t>
            </a:r>
            <a:r>
              <a:rPr lang="hu-HU" altLang="hu-HU" sz="2800" i="1" dirty="0" err="1" smtClean="0"/>
              <a:t>n</a:t>
            </a:r>
            <a:r>
              <a:rPr lang="hu-HU" altLang="hu-HU" sz="2800" i="1" baseline="-25000" dirty="0" err="1" smtClean="0"/>
              <a:t>u</a:t>
            </a:r>
            <a:r>
              <a:rPr lang="hu-HU" altLang="hu-HU" sz="2800" i="1" dirty="0" err="1" smtClean="0"/>
              <a:t>u</a:t>
            </a:r>
            <a:r>
              <a:rPr lang="hu-HU" altLang="hu-HU" sz="2800" i="1" dirty="0" smtClean="0"/>
              <a:t>+d </a:t>
            </a:r>
            <a:r>
              <a:rPr lang="hu-HU" altLang="hu-HU" sz="2800" dirty="0"/>
              <a:t>= 0</a:t>
            </a:r>
          </a:p>
        </p:txBody>
      </p:sp>
      <p:sp>
        <p:nvSpPr>
          <p:cNvPr id="38925" name="Oval 15"/>
          <p:cNvSpPr>
            <a:spLocks noChangeArrowheads="1"/>
          </p:cNvSpPr>
          <p:nvPr/>
        </p:nvSpPr>
        <p:spPr bwMode="auto">
          <a:xfrm>
            <a:off x="3421063" y="2120900"/>
            <a:ext cx="204787" cy="176213"/>
          </a:xfrm>
          <a:prstGeom prst="ellipse">
            <a:avLst/>
          </a:prstGeom>
          <a:solidFill>
            <a:schemeClr val="accent2"/>
          </a:solidFill>
          <a:ln w="12700">
            <a:solidFill>
              <a:schemeClr val="accent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8926" name="Oval 16"/>
          <p:cNvSpPr>
            <a:spLocks noChangeArrowheads="1"/>
          </p:cNvSpPr>
          <p:nvPr/>
        </p:nvSpPr>
        <p:spPr bwMode="auto">
          <a:xfrm>
            <a:off x="906463" y="2736850"/>
            <a:ext cx="204787" cy="176213"/>
          </a:xfrm>
          <a:prstGeom prst="ellipse">
            <a:avLst/>
          </a:prstGeom>
          <a:solidFill>
            <a:schemeClr val="accent2"/>
          </a:solidFill>
          <a:ln w="12700">
            <a:solidFill>
              <a:schemeClr val="accent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8927" name="Oval 17"/>
          <p:cNvSpPr>
            <a:spLocks noChangeArrowheads="1"/>
          </p:cNvSpPr>
          <p:nvPr/>
        </p:nvSpPr>
        <p:spPr bwMode="auto">
          <a:xfrm>
            <a:off x="2132013" y="993775"/>
            <a:ext cx="204787" cy="176213"/>
          </a:xfrm>
          <a:prstGeom prst="ellipse">
            <a:avLst/>
          </a:prstGeom>
          <a:solidFill>
            <a:schemeClr val="accent2"/>
          </a:solidFill>
          <a:ln w="12700">
            <a:solidFill>
              <a:schemeClr val="accent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8928" name="Rectangle 18"/>
          <p:cNvSpPr>
            <a:spLocks noChangeArrowheads="1"/>
          </p:cNvSpPr>
          <p:nvPr/>
        </p:nvSpPr>
        <p:spPr bwMode="auto">
          <a:xfrm>
            <a:off x="2700338" y="2241550"/>
            <a:ext cx="16049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dirty="0"/>
              <a:t>(</a:t>
            </a:r>
            <a:r>
              <a:rPr lang="hu-HU" altLang="hu-HU" sz="2800" i="1" dirty="0" smtClean="0"/>
              <a:t>X</a:t>
            </a:r>
            <a:r>
              <a:rPr lang="hu-HU" altLang="hu-HU" sz="2800" baseline="-25000" dirty="0" smtClean="0"/>
              <a:t>1</a:t>
            </a:r>
            <a:r>
              <a:rPr lang="hu-HU" altLang="hu-HU" sz="2800" dirty="0" smtClean="0"/>
              <a:t>,</a:t>
            </a:r>
            <a:r>
              <a:rPr lang="hu-HU" altLang="hu-HU" sz="2800" i="1" dirty="0" smtClean="0"/>
              <a:t>Y</a:t>
            </a:r>
            <a:r>
              <a:rPr lang="hu-HU" altLang="hu-HU" sz="2800" baseline="-25000" dirty="0" smtClean="0"/>
              <a:t>1</a:t>
            </a:r>
            <a:r>
              <a:rPr lang="hu-HU" altLang="hu-HU" sz="2800" dirty="0" smtClean="0"/>
              <a:t>,</a:t>
            </a:r>
            <a:r>
              <a:rPr lang="hu-HU" altLang="hu-HU" sz="2800" i="1" dirty="0" smtClean="0"/>
              <a:t>u</a:t>
            </a:r>
            <a:r>
              <a:rPr lang="hu-HU" altLang="hu-HU" sz="2800" baseline="-25000" dirty="0" smtClean="0"/>
              <a:t>1</a:t>
            </a:r>
            <a:r>
              <a:rPr lang="hu-HU" altLang="hu-HU" sz="2800" dirty="0"/>
              <a:t>)</a:t>
            </a:r>
          </a:p>
        </p:txBody>
      </p:sp>
      <p:sp>
        <p:nvSpPr>
          <p:cNvPr id="38929" name="Rectangle 19"/>
          <p:cNvSpPr>
            <a:spLocks noChangeArrowheads="1"/>
          </p:cNvSpPr>
          <p:nvPr/>
        </p:nvSpPr>
        <p:spPr bwMode="auto">
          <a:xfrm>
            <a:off x="611188" y="728663"/>
            <a:ext cx="16049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dirty="0"/>
              <a:t>(</a:t>
            </a:r>
            <a:r>
              <a:rPr lang="hu-HU" altLang="hu-HU" sz="2800" i="1" dirty="0" smtClean="0"/>
              <a:t>X</a:t>
            </a:r>
            <a:r>
              <a:rPr lang="hu-HU" altLang="hu-HU" sz="2800" baseline="-25000" dirty="0" smtClean="0"/>
              <a:t>2</a:t>
            </a:r>
            <a:r>
              <a:rPr lang="hu-HU" altLang="hu-HU" sz="2800" dirty="0" smtClean="0"/>
              <a:t>,</a:t>
            </a:r>
            <a:r>
              <a:rPr lang="hu-HU" altLang="hu-HU" sz="2800" i="1" dirty="0" smtClean="0"/>
              <a:t>Y</a:t>
            </a:r>
            <a:r>
              <a:rPr lang="hu-HU" altLang="hu-HU" sz="2800" baseline="-25000" dirty="0" smtClean="0"/>
              <a:t>2</a:t>
            </a:r>
            <a:r>
              <a:rPr lang="hu-HU" altLang="hu-HU" sz="2800" dirty="0" smtClean="0"/>
              <a:t>,</a:t>
            </a:r>
            <a:r>
              <a:rPr lang="hu-HU" altLang="hu-HU" sz="2800" i="1" dirty="0" smtClean="0"/>
              <a:t>u</a:t>
            </a:r>
            <a:r>
              <a:rPr lang="hu-HU" altLang="hu-HU" sz="2800" baseline="-25000" dirty="0" smtClean="0"/>
              <a:t>2</a:t>
            </a:r>
            <a:r>
              <a:rPr lang="hu-HU" altLang="hu-HU" sz="2800" dirty="0"/>
              <a:t>)</a:t>
            </a:r>
          </a:p>
        </p:txBody>
      </p:sp>
      <p:sp>
        <p:nvSpPr>
          <p:cNvPr id="38930" name="Rectangle 20"/>
          <p:cNvSpPr>
            <a:spLocks noChangeArrowheads="1"/>
          </p:cNvSpPr>
          <p:nvPr/>
        </p:nvSpPr>
        <p:spPr bwMode="auto">
          <a:xfrm>
            <a:off x="341313" y="2863850"/>
            <a:ext cx="16049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dirty="0"/>
              <a:t>(</a:t>
            </a:r>
            <a:r>
              <a:rPr lang="hu-HU" altLang="hu-HU" sz="2800" i="1" dirty="0" smtClean="0"/>
              <a:t>X</a:t>
            </a:r>
            <a:r>
              <a:rPr lang="hu-HU" altLang="hu-HU" sz="2800" baseline="-25000" dirty="0" smtClean="0"/>
              <a:t>3</a:t>
            </a:r>
            <a:r>
              <a:rPr lang="hu-HU" altLang="hu-HU" sz="2800" dirty="0" smtClean="0"/>
              <a:t>,</a:t>
            </a:r>
            <a:r>
              <a:rPr lang="hu-HU" altLang="hu-HU" sz="2800" i="1" dirty="0" smtClean="0"/>
              <a:t>Y</a:t>
            </a:r>
            <a:r>
              <a:rPr lang="hu-HU" altLang="hu-HU" sz="2800" baseline="-25000" dirty="0" smtClean="0"/>
              <a:t>3</a:t>
            </a:r>
            <a:r>
              <a:rPr lang="hu-HU" altLang="hu-HU" sz="2800" dirty="0" smtClean="0"/>
              <a:t>,</a:t>
            </a:r>
            <a:r>
              <a:rPr lang="hu-HU" altLang="hu-HU" sz="2800" i="1" dirty="0" smtClean="0"/>
              <a:t>u</a:t>
            </a:r>
            <a:r>
              <a:rPr lang="hu-HU" altLang="hu-HU" sz="2800" baseline="-25000" dirty="0" smtClean="0"/>
              <a:t>3</a:t>
            </a:r>
            <a:r>
              <a:rPr lang="hu-HU" altLang="hu-HU" sz="2800" dirty="0"/>
              <a:t>)</a:t>
            </a:r>
          </a:p>
        </p:txBody>
      </p:sp>
      <p:sp>
        <p:nvSpPr>
          <p:cNvPr id="38932" name="Rectangle 22"/>
          <p:cNvSpPr>
            <a:spLocks noChangeArrowheads="1"/>
          </p:cNvSpPr>
          <p:nvPr/>
        </p:nvSpPr>
        <p:spPr bwMode="auto">
          <a:xfrm>
            <a:off x="4679950" y="2781300"/>
            <a:ext cx="420980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i="1" dirty="0" smtClean="0"/>
              <a:t>u</a:t>
            </a:r>
            <a:r>
              <a:rPr lang="en-GB" altLang="hu-HU" sz="2800" baseline="-25000" dirty="0" smtClean="0"/>
              <a:t>3</a:t>
            </a:r>
            <a:r>
              <a:rPr lang="en-GB" altLang="hu-HU" sz="2800" i="1" dirty="0" smtClean="0"/>
              <a:t>-</a:t>
            </a:r>
            <a:r>
              <a:rPr lang="hu-HU" altLang="hu-HU" sz="2800" i="1" dirty="0" smtClean="0"/>
              <a:t>u</a:t>
            </a:r>
            <a:r>
              <a:rPr lang="hu-HU" altLang="hu-HU" sz="2800" baseline="-25000" dirty="0" smtClean="0"/>
              <a:t>1</a:t>
            </a:r>
            <a:r>
              <a:rPr lang="hu-HU" altLang="hu-HU" sz="2800" i="1" dirty="0"/>
              <a:t>= a</a:t>
            </a:r>
            <a:r>
              <a:rPr lang="en-GB" altLang="hu-HU" sz="2800" dirty="0"/>
              <a:t>(</a:t>
            </a:r>
            <a:r>
              <a:rPr lang="hu-HU" altLang="hu-HU" sz="2800" i="1" dirty="0"/>
              <a:t>X</a:t>
            </a:r>
            <a:r>
              <a:rPr lang="en-GB" altLang="hu-HU" sz="2800" baseline="-25000" dirty="0"/>
              <a:t>3</a:t>
            </a:r>
            <a:r>
              <a:rPr lang="en-GB" altLang="hu-HU" sz="2800" i="1" dirty="0"/>
              <a:t>-</a:t>
            </a:r>
            <a:r>
              <a:rPr lang="hu-HU" altLang="hu-HU" sz="2800" i="1" dirty="0"/>
              <a:t>X</a:t>
            </a:r>
            <a:r>
              <a:rPr lang="hu-HU" altLang="hu-HU" sz="2800" baseline="-25000" dirty="0"/>
              <a:t>1</a:t>
            </a:r>
            <a:r>
              <a:rPr lang="en-GB" altLang="hu-HU" sz="2800" dirty="0"/>
              <a:t>)</a:t>
            </a:r>
            <a:r>
              <a:rPr lang="hu-HU" altLang="hu-HU" sz="2800" i="1" dirty="0"/>
              <a:t> + b</a:t>
            </a:r>
            <a:r>
              <a:rPr lang="en-GB" altLang="hu-HU" sz="2800" dirty="0"/>
              <a:t>(</a:t>
            </a:r>
            <a:r>
              <a:rPr lang="hu-HU" altLang="hu-HU" sz="2800" i="1" dirty="0"/>
              <a:t>Y</a:t>
            </a:r>
            <a:r>
              <a:rPr lang="en-GB" altLang="hu-HU" sz="2800" baseline="-25000" dirty="0"/>
              <a:t>3</a:t>
            </a:r>
            <a:r>
              <a:rPr lang="en-GB" altLang="hu-HU" sz="2800" i="1" dirty="0"/>
              <a:t>-</a:t>
            </a:r>
            <a:r>
              <a:rPr lang="hu-HU" altLang="hu-HU" sz="2800" i="1" dirty="0"/>
              <a:t>Y</a:t>
            </a:r>
            <a:r>
              <a:rPr lang="hu-HU" altLang="hu-HU" sz="2800" baseline="-25000" dirty="0"/>
              <a:t>1</a:t>
            </a:r>
            <a:r>
              <a:rPr lang="en-GB" altLang="hu-HU" sz="2800" dirty="0"/>
              <a:t>)</a:t>
            </a:r>
            <a:r>
              <a:rPr lang="hu-HU" altLang="hu-HU" sz="2800" i="1" dirty="0"/>
              <a:t> </a:t>
            </a:r>
            <a:endParaRPr lang="en-GB" altLang="hu-HU" sz="2800" i="1" dirty="0"/>
          </a:p>
          <a:p>
            <a:pPr>
              <a:spcBef>
                <a:spcPct val="0"/>
              </a:spcBef>
              <a:buClrTx/>
              <a:buSzTx/>
              <a:buFontTx/>
              <a:buNone/>
            </a:pPr>
            <a:r>
              <a:rPr lang="hu-HU" altLang="hu-HU" sz="2800" i="1" dirty="0" smtClean="0"/>
              <a:t>u</a:t>
            </a:r>
            <a:r>
              <a:rPr lang="en-GB" altLang="hu-HU" sz="2800" baseline="-25000" dirty="0" smtClean="0"/>
              <a:t>2</a:t>
            </a:r>
            <a:r>
              <a:rPr lang="en-GB" altLang="hu-HU" sz="2800" i="1" dirty="0" smtClean="0"/>
              <a:t>-</a:t>
            </a:r>
            <a:r>
              <a:rPr lang="hu-HU" altLang="hu-HU" sz="2800" i="1" dirty="0" smtClean="0"/>
              <a:t>u</a:t>
            </a:r>
            <a:r>
              <a:rPr lang="hu-HU" altLang="hu-HU" sz="2800" baseline="-25000" dirty="0" smtClean="0"/>
              <a:t>1</a:t>
            </a:r>
            <a:r>
              <a:rPr lang="hu-HU" altLang="hu-HU" sz="2800" i="1" dirty="0"/>
              <a:t>= a</a:t>
            </a:r>
            <a:r>
              <a:rPr lang="en-GB" altLang="hu-HU" sz="2800" dirty="0"/>
              <a:t>(</a:t>
            </a:r>
            <a:r>
              <a:rPr lang="hu-HU" altLang="hu-HU" sz="2800" i="1" dirty="0"/>
              <a:t>X</a:t>
            </a:r>
            <a:r>
              <a:rPr lang="en-GB" altLang="hu-HU" sz="2800" baseline="-25000" dirty="0"/>
              <a:t>2</a:t>
            </a:r>
            <a:r>
              <a:rPr lang="en-GB" altLang="hu-HU" sz="2800" i="1" dirty="0"/>
              <a:t>-</a:t>
            </a:r>
            <a:r>
              <a:rPr lang="hu-HU" altLang="hu-HU" sz="2800" i="1" dirty="0"/>
              <a:t>X</a:t>
            </a:r>
            <a:r>
              <a:rPr lang="hu-HU" altLang="hu-HU" sz="2800" baseline="-25000" dirty="0"/>
              <a:t>1</a:t>
            </a:r>
            <a:r>
              <a:rPr lang="en-GB" altLang="hu-HU" sz="2800" dirty="0"/>
              <a:t>)</a:t>
            </a:r>
            <a:r>
              <a:rPr lang="hu-HU" altLang="hu-HU" sz="2800" i="1" dirty="0"/>
              <a:t> + b</a:t>
            </a:r>
            <a:r>
              <a:rPr lang="en-GB" altLang="hu-HU" sz="2800" dirty="0"/>
              <a:t>(</a:t>
            </a:r>
            <a:r>
              <a:rPr lang="hu-HU" altLang="hu-HU" sz="2800" i="1" dirty="0"/>
              <a:t>Y</a:t>
            </a:r>
            <a:r>
              <a:rPr lang="en-GB" altLang="hu-HU" sz="2800" baseline="-25000" dirty="0"/>
              <a:t>2</a:t>
            </a:r>
            <a:r>
              <a:rPr lang="en-GB" altLang="hu-HU" sz="2800" i="1" dirty="0"/>
              <a:t>-</a:t>
            </a:r>
            <a:r>
              <a:rPr lang="hu-HU" altLang="hu-HU" sz="2800" i="1" dirty="0"/>
              <a:t>Y</a:t>
            </a:r>
            <a:r>
              <a:rPr lang="hu-HU" altLang="hu-HU" sz="2800" baseline="-25000" dirty="0"/>
              <a:t>1</a:t>
            </a:r>
            <a:r>
              <a:rPr lang="en-GB" altLang="hu-HU" sz="2800" dirty="0"/>
              <a:t>)</a:t>
            </a:r>
            <a:r>
              <a:rPr lang="hu-HU" altLang="hu-HU" sz="2800" i="1" dirty="0"/>
              <a:t> </a:t>
            </a:r>
          </a:p>
        </p:txBody>
      </p:sp>
      <p:sp>
        <p:nvSpPr>
          <p:cNvPr id="38933" name="Rectangle 23"/>
          <p:cNvSpPr>
            <a:spLocks noChangeArrowheads="1"/>
          </p:cNvSpPr>
          <p:nvPr/>
        </p:nvSpPr>
        <p:spPr bwMode="auto">
          <a:xfrm>
            <a:off x="4356100" y="3897313"/>
            <a:ext cx="46434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800" dirty="0" smtClean="0"/>
              <a:t>(</a:t>
            </a:r>
            <a:r>
              <a:rPr lang="hu-HU" altLang="hu-HU" sz="2800" i="1" dirty="0" smtClean="0"/>
              <a:t>u</a:t>
            </a:r>
            <a:r>
              <a:rPr lang="en-GB" altLang="hu-HU" sz="2800" baseline="-25000" dirty="0" smtClean="0"/>
              <a:t>3</a:t>
            </a:r>
            <a:r>
              <a:rPr lang="en-GB" altLang="hu-HU" sz="2800" i="1" dirty="0" smtClean="0"/>
              <a:t>-</a:t>
            </a:r>
            <a:r>
              <a:rPr lang="hu-HU" altLang="hu-HU" sz="2800" i="1" dirty="0" smtClean="0"/>
              <a:t>u</a:t>
            </a:r>
            <a:r>
              <a:rPr lang="hu-HU" altLang="hu-HU" sz="2800" baseline="-25000" dirty="0" smtClean="0"/>
              <a:t>1</a:t>
            </a:r>
            <a:r>
              <a:rPr lang="en-GB" altLang="hu-HU" sz="2800" dirty="0"/>
              <a:t>)(</a:t>
            </a:r>
            <a:r>
              <a:rPr lang="en-GB" altLang="hu-HU" sz="2800" i="1" dirty="0"/>
              <a:t>Y</a:t>
            </a:r>
            <a:r>
              <a:rPr lang="en-GB" altLang="hu-HU" sz="2800" baseline="-25000" dirty="0"/>
              <a:t>2</a:t>
            </a:r>
            <a:r>
              <a:rPr lang="en-GB" altLang="hu-HU" sz="2800" i="1" dirty="0"/>
              <a:t>-Y</a:t>
            </a:r>
            <a:r>
              <a:rPr lang="hu-HU" altLang="hu-HU" sz="2800" baseline="-25000" dirty="0"/>
              <a:t>1</a:t>
            </a:r>
            <a:r>
              <a:rPr lang="en-GB" altLang="hu-HU" sz="2800" dirty="0"/>
              <a:t>)</a:t>
            </a:r>
            <a:r>
              <a:rPr lang="hu-HU" altLang="hu-HU" sz="2800" i="1" dirty="0"/>
              <a:t> </a:t>
            </a:r>
            <a:r>
              <a:rPr lang="en-GB" altLang="hu-HU" sz="2800" i="1" dirty="0"/>
              <a:t>-</a:t>
            </a:r>
            <a:r>
              <a:rPr lang="hu-HU" altLang="hu-HU" sz="2800" i="1" dirty="0"/>
              <a:t> </a:t>
            </a:r>
            <a:r>
              <a:rPr lang="hu-HU" altLang="hu-HU" sz="2800" i="1" dirty="0" smtClean="0"/>
              <a:t> </a:t>
            </a:r>
            <a:r>
              <a:rPr lang="en-GB" altLang="hu-HU" sz="2800" dirty="0" smtClean="0"/>
              <a:t>(</a:t>
            </a:r>
            <a:r>
              <a:rPr lang="hu-HU" altLang="hu-HU" sz="2800" i="1" dirty="0"/>
              <a:t>Y</a:t>
            </a:r>
            <a:r>
              <a:rPr lang="en-GB" altLang="hu-HU" sz="2800" baseline="-25000" dirty="0"/>
              <a:t>3</a:t>
            </a:r>
            <a:r>
              <a:rPr lang="en-GB" altLang="hu-HU" sz="2800" i="1" dirty="0"/>
              <a:t>-</a:t>
            </a:r>
            <a:r>
              <a:rPr lang="hu-HU" altLang="hu-HU" sz="2800" i="1" dirty="0"/>
              <a:t>Y</a:t>
            </a:r>
            <a:r>
              <a:rPr lang="hu-HU" altLang="hu-HU" sz="2800" baseline="-25000" dirty="0"/>
              <a:t>1</a:t>
            </a:r>
            <a:r>
              <a:rPr lang="en-GB" altLang="hu-HU" sz="2800" dirty="0" smtClean="0"/>
              <a:t>)(</a:t>
            </a:r>
            <a:r>
              <a:rPr lang="hu-HU" altLang="hu-HU" sz="2800" i="1" dirty="0" smtClean="0"/>
              <a:t>u</a:t>
            </a:r>
            <a:r>
              <a:rPr lang="en-GB" altLang="hu-HU" sz="2800" baseline="-25000" dirty="0" smtClean="0"/>
              <a:t>2</a:t>
            </a:r>
            <a:r>
              <a:rPr lang="en-GB" altLang="hu-HU" sz="2800" i="1" dirty="0" smtClean="0"/>
              <a:t>-</a:t>
            </a:r>
            <a:r>
              <a:rPr lang="hu-HU" altLang="hu-HU" sz="2800" i="1" dirty="0" smtClean="0"/>
              <a:t>u</a:t>
            </a:r>
            <a:r>
              <a:rPr lang="hu-HU" altLang="hu-HU" sz="2800" baseline="-25000" dirty="0" smtClean="0"/>
              <a:t>1</a:t>
            </a:r>
            <a:r>
              <a:rPr lang="en-GB" altLang="hu-HU" sz="2800" dirty="0"/>
              <a:t>)</a:t>
            </a:r>
            <a:r>
              <a:rPr lang="hu-HU" altLang="hu-HU" sz="2800" i="1" dirty="0"/>
              <a:t> </a:t>
            </a:r>
            <a:endParaRPr lang="en-GB" altLang="hu-HU" sz="2800" i="1" dirty="0"/>
          </a:p>
          <a:p>
            <a:pPr>
              <a:spcBef>
                <a:spcPct val="0"/>
              </a:spcBef>
              <a:buClrTx/>
              <a:buSzTx/>
              <a:buFontTx/>
              <a:buNone/>
            </a:pPr>
            <a:r>
              <a:rPr lang="en-GB" altLang="hu-HU" sz="2800" dirty="0"/>
              <a:t>(</a:t>
            </a:r>
            <a:r>
              <a:rPr lang="en-GB" altLang="hu-HU" sz="2800" i="1" dirty="0"/>
              <a:t>X</a:t>
            </a:r>
            <a:r>
              <a:rPr lang="en-GB" altLang="hu-HU" sz="2800" baseline="-25000" dirty="0"/>
              <a:t>3</a:t>
            </a:r>
            <a:r>
              <a:rPr lang="en-GB" altLang="hu-HU" sz="2800" i="1" dirty="0"/>
              <a:t>-X</a:t>
            </a:r>
            <a:r>
              <a:rPr lang="hu-HU" altLang="hu-HU" sz="2800" baseline="-25000" dirty="0"/>
              <a:t>1</a:t>
            </a:r>
            <a:r>
              <a:rPr lang="en-GB" altLang="hu-HU" sz="2800" dirty="0"/>
              <a:t>)(</a:t>
            </a:r>
            <a:r>
              <a:rPr lang="en-GB" altLang="hu-HU" sz="2800" i="1" dirty="0"/>
              <a:t>Y</a:t>
            </a:r>
            <a:r>
              <a:rPr lang="en-GB" altLang="hu-HU" sz="2800" baseline="-25000" dirty="0"/>
              <a:t>2</a:t>
            </a:r>
            <a:r>
              <a:rPr lang="en-GB" altLang="hu-HU" sz="2800" i="1" dirty="0"/>
              <a:t>-Y</a:t>
            </a:r>
            <a:r>
              <a:rPr lang="hu-HU" altLang="hu-HU" sz="2800" baseline="-25000" dirty="0"/>
              <a:t>1</a:t>
            </a:r>
            <a:r>
              <a:rPr lang="en-GB" altLang="hu-HU" sz="2800" dirty="0"/>
              <a:t>)</a:t>
            </a:r>
            <a:r>
              <a:rPr lang="hu-HU" altLang="hu-HU" sz="2800" i="1" dirty="0"/>
              <a:t> </a:t>
            </a:r>
            <a:r>
              <a:rPr lang="en-GB" altLang="hu-HU" sz="2800" i="1" dirty="0"/>
              <a:t>- </a:t>
            </a:r>
            <a:r>
              <a:rPr lang="en-GB" altLang="hu-HU" sz="2800" dirty="0"/>
              <a:t>(</a:t>
            </a:r>
            <a:r>
              <a:rPr lang="hu-HU" altLang="hu-HU" sz="2800" i="1" dirty="0"/>
              <a:t>Y</a:t>
            </a:r>
            <a:r>
              <a:rPr lang="en-GB" altLang="hu-HU" sz="2800" baseline="-25000" dirty="0"/>
              <a:t>3</a:t>
            </a:r>
            <a:r>
              <a:rPr lang="en-GB" altLang="hu-HU" sz="2800" i="1" dirty="0"/>
              <a:t>-</a:t>
            </a:r>
            <a:r>
              <a:rPr lang="hu-HU" altLang="hu-HU" sz="2800" i="1" dirty="0"/>
              <a:t>Y</a:t>
            </a:r>
            <a:r>
              <a:rPr lang="hu-HU" altLang="hu-HU" sz="2800" baseline="-25000" dirty="0"/>
              <a:t>1</a:t>
            </a:r>
            <a:r>
              <a:rPr lang="en-GB" altLang="hu-HU" sz="2800" dirty="0"/>
              <a:t>)(</a:t>
            </a:r>
            <a:r>
              <a:rPr lang="hu-HU" altLang="hu-HU" sz="2800" i="1" dirty="0"/>
              <a:t>X</a:t>
            </a:r>
            <a:r>
              <a:rPr lang="en-GB" altLang="hu-HU" sz="2800" baseline="-25000" dirty="0"/>
              <a:t>2</a:t>
            </a:r>
            <a:r>
              <a:rPr lang="en-GB" altLang="hu-HU" sz="2800" i="1" dirty="0"/>
              <a:t>-</a:t>
            </a:r>
            <a:r>
              <a:rPr lang="hu-HU" altLang="hu-HU" sz="2800" i="1" dirty="0"/>
              <a:t>X</a:t>
            </a:r>
            <a:r>
              <a:rPr lang="hu-HU" altLang="hu-HU" sz="2800" baseline="-25000" dirty="0"/>
              <a:t>1</a:t>
            </a:r>
            <a:r>
              <a:rPr lang="en-GB" altLang="hu-HU" sz="2800" dirty="0"/>
              <a:t>)</a:t>
            </a:r>
            <a:r>
              <a:rPr lang="hu-HU" altLang="hu-HU" sz="2800" i="1" dirty="0"/>
              <a:t> </a:t>
            </a:r>
            <a:endParaRPr lang="en-GB" altLang="hu-HU" sz="2800" i="1" dirty="0"/>
          </a:p>
        </p:txBody>
      </p:sp>
      <p:sp>
        <p:nvSpPr>
          <p:cNvPr id="38934" name="Rectangle 24"/>
          <p:cNvSpPr>
            <a:spLocks noChangeArrowheads="1"/>
          </p:cNvSpPr>
          <p:nvPr/>
        </p:nvSpPr>
        <p:spPr bwMode="auto">
          <a:xfrm>
            <a:off x="3814763" y="4113213"/>
            <a:ext cx="6016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800" i="1"/>
              <a:t>a=</a:t>
            </a:r>
            <a:endParaRPr lang="hu-HU" altLang="hu-HU" sz="2800" i="1"/>
          </a:p>
        </p:txBody>
      </p:sp>
      <p:sp>
        <p:nvSpPr>
          <p:cNvPr id="38935" name="Line 25"/>
          <p:cNvSpPr>
            <a:spLocks noChangeShapeType="1"/>
          </p:cNvSpPr>
          <p:nvPr/>
        </p:nvSpPr>
        <p:spPr bwMode="auto">
          <a:xfrm>
            <a:off x="4427538" y="4402138"/>
            <a:ext cx="439261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7" name="Rectangle 27"/>
          <p:cNvSpPr>
            <a:spLocks noChangeArrowheads="1"/>
          </p:cNvSpPr>
          <p:nvPr/>
        </p:nvSpPr>
        <p:spPr bwMode="auto">
          <a:xfrm>
            <a:off x="4824413" y="1304925"/>
            <a:ext cx="287771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i="1" dirty="0" smtClean="0"/>
              <a:t>u</a:t>
            </a:r>
            <a:r>
              <a:rPr lang="hu-HU" altLang="hu-HU" sz="2800" baseline="-25000" dirty="0" smtClean="0"/>
              <a:t>1</a:t>
            </a:r>
            <a:r>
              <a:rPr lang="hu-HU" altLang="hu-HU" sz="2800" i="1" dirty="0"/>
              <a:t>= aX</a:t>
            </a:r>
            <a:r>
              <a:rPr lang="hu-HU" altLang="hu-HU" sz="2800" baseline="-25000" dirty="0"/>
              <a:t>1</a:t>
            </a:r>
            <a:r>
              <a:rPr lang="hu-HU" altLang="hu-HU" sz="2800" i="1" dirty="0"/>
              <a:t> + bY</a:t>
            </a:r>
            <a:r>
              <a:rPr lang="hu-HU" altLang="hu-HU" sz="2800" baseline="-25000" dirty="0"/>
              <a:t>1</a:t>
            </a:r>
            <a:r>
              <a:rPr lang="hu-HU" altLang="hu-HU" sz="2800" i="1" dirty="0"/>
              <a:t> + c</a:t>
            </a:r>
            <a:endParaRPr lang="en-GB" altLang="hu-HU" sz="2800" i="1" dirty="0"/>
          </a:p>
          <a:p>
            <a:pPr>
              <a:spcBef>
                <a:spcPct val="0"/>
              </a:spcBef>
              <a:buClrTx/>
              <a:buSzTx/>
              <a:buFontTx/>
              <a:buNone/>
            </a:pPr>
            <a:r>
              <a:rPr lang="hu-HU" altLang="hu-HU" sz="2800" i="1" dirty="0" smtClean="0"/>
              <a:t>u</a:t>
            </a:r>
            <a:r>
              <a:rPr lang="en-GB" altLang="hu-HU" sz="2800" baseline="-25000" dirty="0" smtClean="0"/>
              <a:t>2</a:t>
            </a:r>
            <a:r>
              <a:rPr lang="hu-HU" altLang="hu-HU" sz="2800" i="1" dirty="0"/>
              <a:t>= </a:t>
            </a:r>
            <a:r>
              <a:rPr lang="hu-HU" altLang="hu-HU" sz="2800" i="1" dirty="0" err="1"/>
              <a:t>aX</a:t>
            </a:r>
            <a:r>
              <a:rPr lang="en-GB" altLang="hu-HU" sz="2800" baseline="-25000" dirty="0"/>
              <a:t>2</a:t>
            </a:r>
            <a:r>
              <a:rPr lang="hu-HU" altLang="hu-HU" sz="2800" i="1" dirty="0"/>
              <a:t> + </a:t>
            </a:r>
            <a:r>
              <a:rPr lang="hu-HU" altLang="hu-HU" sz="2800" i="1" dirty="0" err="1"/>
              <a:t>bY</a:t>
            </a:r>
            <a:r>
              <a:rPr lang="en-GB" altLang="hu-HU" sz="2800" baseline="-25000" dirty="0"/>
              <a:t>2</a:t>
            </a:r>
            <a:r>
              <a:rPr lang="hu-HU" altLang="hu-HU" sz="2800" i="1" dirty="0"/>
              <a:t> + c</a:t>
            </a:r>
            <a:endParaRPr lang="en-GB" altLang="hu-HU" sz="2800" i="1" dirty="0"/>
          </a:p>
          <a:p>
            <a:pPr>
              <a:spcBef>
                <a:spcPct val="0"/>
              </a:spcBef>
              <a:buClrTx/>
              <a:buSzTx/>
              <a:buFontTx/>
              <a:buNone/>
            </a:pPr>
            <a:r>
              <a:rPr lang="hu-HU" altLang="hu-HU" sz="2800" i="1" dirty="0" smtClean="0"/>
              <a:t>u</a:t>
            </a:r>
            <a:r>
              <a:rPr lang="en-GB" altLang="hu-HU" sz="2800" baseline="-25000" dirty="0" smtClean="0"/>
              <a:t>3</a:t>
            </a:r>
            <a:r>
              <a:rPr lang="hu-HU" altLang="hu-HU" sz="2800" i="1" dirty="0"/>
              <a:t>= </a:t>
            </a:r>
            <a:r>
              <a:rPr lang="hu-HU" altLang="hu-HU" sz="2800" i="1" dirty="0" err="1"/>
              <a:t>aX</a:t>
            </a:r>
            <a:r>
              <a:rPr lang="en-GB" altLang="hu-HU" sz="2800" baseline="-25000" dirty="0"/>
              <a:t>3</a:t>
            </a:r>
            <a:r>
              <a:rPr lang="hu-HU" altLang="hu-HU" sz="2800" i="1" dirty="0"/>
              <a:t> + </a:t>
            </a:r>
            <a:r>
              <a:rPr lang="hu-HU" altLang="hu-HU" sz="2800" i="1" dirty="0" err="1"/>
              <a:t>bY</a:t>
            </a:r>
            <a:r>
              <a:rPr lang="en-GB" altLang="hu-HU" sz="2800" baseline="-25000" dirty="0"/>
              <a:t>3</a:t>
            </a:r>
            <a:r>
              <a:rPr lang="hu-HU" altLang="hu-HU" sz="2800" i="1" dirty="0"/>
              <a:t> + c</a:t>
            </a:r>
          </a:p>
        </p:txBody>
      </p:sp>
      <p:sp>
        <p:nvSpPr>
          <p:cNvPr id="38939" name="Rectangle 29"/>
          <p:cNvSpPr>
            <a:spLocks noChangeArrowheads="1"/>
          </p:cNvSpPr>
          <p:nvPr/>
        </p:nvSpPr>
        <p:spPr bwMode="auto">
          <a:xfrm>
            <a:off x="3816350" y="5121275"/>
            <a:ext cx="324479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800" b="1" i="1" dirty="0"/>
              <a:t>   </a:t>
            </a:r>
            <a:r>
              <a:rPr lang="en-GB" altLang="hu-HU" sz="2800" b="1" i="1" dirty="0" err="1"/>
              <a:t>i</a:t>
            </a:r>
            <a:r>
              <a:rPr lang="en-GB" altLang="hu-HU" sz="2800" b="1" i="1" dirty="0"/>
              <a:t>  </a:t>
            </a:r>
            <a:r>
              <a:rPr lang="en-GB" altLang="hu-HU" sz="2800" i="1" dirty="0"/>
              <a:t>         </a:t>
            </a:r>
            <a:r>
              <a:rPr lang="en-GB" altLang="hu-HU" sz="2800" b="1" i="1" dirty="0"/>
              <a:t> j</a:t>
            </a:r>
            <a:r>
              <a:rPr lang="en-GB" altLang="hu-HU" sz="2800" i="1" dirty="0"/>
              <a:t>            </a:t>
            </a:r>
            <a:r>
              <a:rPr lang="en-GB" altLang="hu-HU" sz="2800" b="1" i="1" dirty="0"/>
              <a:t>k</a:t>
            </a:r>
          </a:p>
          <a:p>
            <a:pPr>
              <a:spcBef>
                <a:spcPct val="0"/>
              </a:spcBef>
              <a:buClrTx/>
              <a:buSzTx/>
              <a:buFontTx/>
              <a:buNone/>
            </a:pPr>
            <a:r>
              <a:rPr lang="hu-HU" altLang="hu-HU" sz="2800" i="1" dirty="0"/>
              <a:t>X</a:t>
            </a:r>
            <a:r>
              <a:rPr lang="en-GB" altLang="hu-HU" sz="2800" baseline="-25000" dirty="0"/>
              <a:t>3</a:t>
            </a:r>
            <a:r>
              <a:rPr lang="en-GB" altLang="hu-HU" sz="2800" i="1" dirty="0"/>
              <a:t>-</a:t>
            </a:r>
            <a:r>
              <a:rPr lang="hu-HU" altLang="hu-HU" sz="2800" i="1" dirty="0"/>
              <a:t>X</a:t>
            </a:r>
            <a:r>
              <a:rPr lang="hu-HU" altLang="hu-HU" sz="2800" baseline="-25000" dirty="0"/>
              <a:t>1</a:t>
            </a:r>
            <a:r>
              <a:rPr lang="hu-HU" altLang="hu-HU" sz="2800" i="1" dirty="0"/>
              <a:t> </a:t>
            </a:r>
            <a:r>
              <a:rPr lang="en-GB" altLang="hu-HU" sz="2800" i="1" dirty="0"/>
              <a:t>  </a:t>
            </a:r>
            <a:r>
              <a:rPr lang="hu-HU" altLang="hu-HU" sz="2800" i="1" dirty="0"/>
              <a:t>Y</a:t>
            </a:r>
            <a:r>
              <a:rPr lang="en-GB" altLang="hu-HU" sz="2800" baseline="-25000" dirty="0"/>
              <a:t>3</a:t>
            </a:r>
            <a:r>
              <a:rPr lang="en-GB" altLang="hu-HU" sz="2800" i="1" dirty="0"/>
              <a:t>-</a:t>
            </a:r>
            <a:r>
              <a:rPr lang="hu-HU" altLang="hu-HU" sz="2800" i="1" dirty="0"/>
              <a:t>Y</a:t>
            </a:r>
            <a:r>
              <a:rPr lang="hu-HU" altLang="hu-HU" sz="2800" baseline="-25000" dirty="0"/>
              <a:t>1</a:t>
            </a:r>
            <a:r>
              <a:rPr lang="hu-HU" altLang="hu-HU" sz="2800" i="1" dirty="0"/>
              <a:t> </a:t>
            </a:r>
            <a:r>
              <a:rPr lang="en-GB" altLang="hu-HU" sz="2800" i="1" dirty="0"/>
              <a:t>    </a:t>
            </a:r>
            <a:r>
              <a:rPr lang="hu-HU" altLang="hu-HU" sz="2800" i="1" dirty="0" smtClean="0"/>
              <a:t>u</a:t>
            </a:r>
            <a:r>
              <a:rPr lang="en-GB" altLang="hu-HU" sz="2800" baseline="-25000" dirty="0" smtClean="0"/>
              <a:t>3</a:t>
            </a:r>
            <a:r>
              <a:rPr lang="en-GB" altLang="hu-HU" sz="2800" i="1" dirty="0" smtClean="0"/>
              <a:t>-</a:t>
            </a:r>
            <a:r>
              <a:rPr lang="hu-HU" altLang="hu-HU" sz="2800" i="1" dirty="0" smtClean="0"/>
              <a:t>u</a:t>
            </a:r>
            <a:r>
              <a:rPr lang="hu-HU" altLang="hu-HU" sz="2800" baseline="-25000" dirty="0" smtClean="0"/>
              <a:t>1</a:t>
            </a:r>
            <a:endParaRPr lang="en-GB" altLang="hu-HU" sz="2800" i="1" dirty="0"/>
          </a:p>
          <a:p>
            <a:pPr>
              <a:spcBef>
                <a:spcPct val="0"/>
              </a:spcBef>
              <a:buClrTx/>
              <a:buSzTx/>
              <a:buFontTx/>
              <a:buNone/>
            </a:pPr>
            <a:r>
              <a:rPr lang="hu-HU" altLang="hu-HU" sz="2800" i="1" dirty="0"/>
              <a:t>X</a:t>
            </a:r>
            <a:r>
              <a:rPr lang="en-GB" altLang="hu-HU" sz="2800" baseline="-25000" dirty="0"/>
              <a:t>2</a:t>
            </a:r>
            <a:r>
              <a:rPr lang="en-GB" altLang="hu-HU" sz="2800" i="1" dirty="0"/>
              <a:t>-</a:t>
            </a:r>
            <a:r>
              <a:rPr lang="hu-HU" altLang="hu-HU" sz="2800" i="1" dirty="0"/>
              <a:t>X</a:t>
            </a:r>
            <a:r>
              <a:rPr lang="hu-HU" altLang="hu-HU" sz="2800" baseline="-25000" dirty="0"/>
              <a:t>1</a:t>
            </a:r>
            <a:r>
              <a:rPr lang="hu-HU" altLang="hu-HU" sz="2800" i="1" dirty="0"/>
              <a:t> </a:t>
            </a:r>
            <a:r>
              <a:rPr lang="en-GB" altLang="hu-HU" sz="2800" i="1" dirty="0"/>
              <a:t>  </a:t>
            </a:r>
            <a:r>
              <a:rPr lang="hu-HU" altLang="hu-HU" sz="2800" i="1" dirty="0"/>
              <a:t>Y</a:t>
            </a:r>
            <a:r>
              <a:rPr lang="en-GB" altLang="hu-HU" sz="2800" baseline="-25000" dirty="0"/>
              <a:t>2</a:t>
            </a:r>
            <a:r>
              <a:rPr lang="en-GB" altLang="hu-HU" sz="2800" i="1" dirty="0"/>
              <a:t>-</a:t>
            </a:r>
            <a:r>
              <a:rPr lang="hu-HU" altLang="hu-HU" sz="2800" i="1" dirty="0"/>
              <a:t>Y</a:t>
            </a:r>
            <a:r>
              <a:rPr lang="hu-HU" altLang="hu-HU" sz="2800" baseline="-25000" dirty="0"/>
              <a:t>1</a:t>
            </a:r>
            <a:r>
              <a:rPr lang="hu-HU" altLang="hu-HU" sz="2800" i="1" dirty="0"/>
              <a:t> </a:t>
            </a:r>
            <a:r>
              <a:rPr lang="en-GB" altLang="hu-HU" sz="2800" i="1" dirty="0"/>
              <a:t>    </a:t>
            </a:r>
            <a:r>
              <a:rPr lang="hu-HU" altLang="hu-HU" sz="2800" i="1" dirty="0" smtClean="0"/>
              <a:t>u</a:t>
            </a:r>
            <a:r>
              <a:rPr lang="en-GB" altLang="hu-HU" sz="2800" baseline="-25000" dirty="0" smtClean="0"/>
              <a:t>2</a:t>
            </a:r>
            <a:r>
              <a:rPr lang="en-GB" altLang="hu-HU" sz="2800" i="1" dirty="0" smtClean="0"/>
              <a:t>-</a:t>
            </a:r>
            <a:r>
              <a:rPr lang="hu-HU" altLang="hu-HU" sz="2800" i="1" dirty="0" smtClean="0"/>
              <a:t>u</a:t>
            </a:r>
            <a:r>
              <a:rPr lang="hu-HU" altLang="hu-HU" sz="2800" baseline="-25000" dirty="0" smtClean="0"/>
              <a:t>1</a:t>
            </a:r>
            <a:endParaRPr lang="hu-HU" altLang="hu-HU" sz="2800" i="1" dirty="0"/>
          </a:p>
        </p:txBody>
      </p:sp>
      <p:sp>
        <p:nvSpPr>
          <p:cNvPr id="38940" name="Line 30"/>
          <p:cNvSpPr>
            <a:spLocks noChangeShapeType="1"/>
          </p:cNvSpPr>
          <p:nvPr/>
        </p:nvSpPr>
        <p:spPr bwMode="auto">
          <a:xfrm>
            <a:off x="3851275" y="5192713"/>
            <a:ext cx="1588" cy="14493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1" name="Line 31"/>
          <p:cNvSpPr>
            <a:spLocks noChangeShapeType="1"/>
          </p:cNvSpPr>
          <p:nvPr/>
        </p:nvSpPr>
        <p:spPr bwMode="auto">
          <a:xfrm>
            <a:off x="6985000" y="5192713"/>
            <a:ext cx="0" cy="14493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2" name="Rectangle 32"/>
          <p:cNvSpPr>
            <a:spLocks noChangeArrowheads="1"/>
          </p:cNvSpPr>
          <p:nvPr/>
        </p:nvSpPr>
        <p:spPr bwMode="auto">
          <a:xfrm>
            <a:off x="468313" y="5624513"/>
            <a:ext cx="33686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b="1"/>
              <a:t>n </a:t>
            </a:r>
            <a:r>
              <a:rPr lang="hu-HU" altLang="hu-HU" sz="2800"/>
              <a:t>=</a:t>
            </a:r>
            <a:r>
              <a:rPr lang="hu-HU" altLang="hu-HU" sz="2800" b="1"/>
              <a:t> (r</a:t>
            </a:r>
            <a:r>
              <a:rPr lang="hu-HU" altLang="hu-HU" sz="2800" baseline="-25000"/>
              <a:t>3 </a:t>
            </a:r>
            <a:r>
              <a:rPr lang="hu-HU" altLang="hu-HU" sz="2800" b="1"/>
              <a:t>-</a:t>
            </a:r>
            <a:r>
              <a:rPr lang="hu-HU" altLang="hu-HU" sz="2800"/>
              <a:t> </a:t>
            </a:r>
            <a:r>
              <a:rPr lang="hu-HU" altLang="hu-HU" sz="2800" b="1"/>
              <a:t>r</a:t>
            </a:r>
            <a:r>
              <a:rPr lang="hu-HU" altLang="hu-HU" sz="2800" baseline="-25000"/>
              <a:t>1</a:t>
            </a:r>
            <a:r>
              <a:rPr lang="hu-HU" altLang="hu-HU" sz="2800" b="1"/>
              <a:t>)</a:t>
            </a:r>
            <a:r>
              <a:rPr lang="hu-HU" altLang="hu-HU" sz="2800" b="1">
                <a:sym typeface="Symbol" pitchFamily="18" charset="2"/>
              </a:rPr>
              <a:t></a:t>
            </a:r>
            <a:r>
              <a:rPr lang="hu-HU" altLang="hu-HU" sz="2800" b="1"/>
              <a:t>(r</a:t>
            </a:r>
            <a:r>
              <a:rPr lang="hu-HU" altLang="hu-HU" sz="2800" baseline="-25000"/>
              <a:t>2 </a:t>
            </a:r>
            <a:r>
              <a:rPr lang="hu-HU" altLang="hu-HU" sz="2800" b="1"/>
              <a:t>-</a:t>
            </a:r>
            <a:r>
              <a:rPr lang="hu-HU" altLang="hu-HU" sz="2800"/>
              <a:t> </a:t>
            </a:r>
            <a:r>
              <a:rPr lang="hu-HU" altLang="hu-HU" sz="2800" b="1"/>
              <a:t>r</a:t>
            </a:r>
            <a:r>
              <a:rPr lang="hu-HU" altLang="hu-HU" sz="2800" baseline="-25000"/>
              <a:t>1</a:t>
            </a:r>
            <a:r>
              <a:rPr lang="hu-HU" altLang="hu-HU" sz="2800" b="1"/>
              <a:t>)</a:t>
            </a:r>
            <a:r>
              <a:rPr lang="en-GB" altLang="hu-HU" sz="2800" b="1"/>
              <a:t> </a:t>
            </a:r>
            <a:r>
              <a:rPr lang="en-GB" altLang="hu-HU" sz="2800"/>
              <a:t>=</a:t>
            </a:r>
            <a:endParaRPr lang="hu-HU" altLang="hu-HU" sz="2800"/>
          </a:p>
        </p:txBody>
      </p:sp>
      <p:sp>
        <p:nvSpPr>
          <p:cNvPr id="38944" name="Line 34"/>
          <p:cNvSpPr>
            <a:spLocks noChangeShapeType="1"/>
          </p:cNvSpPr>
          <p:nvPr/>
        </p:nvSpPr>
        <p:spPr bwMode="auto">
          <a:xfrm flipH="1" flipV="1">
            <a:off x="1331913" y="1449388"/>
            <a:ext cx="611187" cy="68421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45" name="Rectangle 36"/>
          <p:cNvSpPr>
            <a:spLocks noChangeArrowheads="1"/>
          </p:cNvSpPr>
          <p:nvPr/>
        </p:nvSpPr>
        <p:spPr bwMode="auto">
          <a:xfrm>
            <a:off x="1079500" y="1520825"/>
            <a:ext cx="382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b="1"/>
              <a:t>n</a:t>
            </a:r>
          </a:p>
        </p:txBody>
      </p:sp>
      <p:sp>
        <p:nvSpPr>
          <p:cNvPr id="38946" name="AutoShape 37"/>
          <p:cNvSpPr>
            <a:spLocks noChangeArrowheads="1"/>
          </p:cNvSpPr>
          <p:nvPr/>
        </p:nvSpPr>
        <p:spPr bwMode="auto">
          <a:xfrm>
            <a:off x="7488238" y="5300663"/>
            <a:ext cx="720725" cy="576262"/>
          </a:xfrm>
          <a:prstGeom prst="wedgeRoundRectCallout">
            <a:avLst>
              <a:gd name="adj1" fmla="val -141630"/>
              <a:gd name="adj2" fmla="val -136778"/>
              <a:gd name="adj3" fmla="val 16667"/>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800" i="1" dirty="0" err="1" smtClean="0"/>
              <a:t>n</a:t>
            </a:r>
            <a:r>
              <a:rPr lang="hu-HU" altLang="hu-HU" sz="2800" i="1" baseline="-25000" dirty="0" err="1"/>
              <a:t>u</a:t>
            </a:r>
            <a:endParaRPr lang="hu-HU" altLang="hu-HU" sz="2800" i="1" baseline="-25000" dirty="0"/>
          </a:p>
        </p:txBody>
      </p:sp>
      <p:sp>
        <p:nvSpPr>
          <p:cNvPr id="38947" name="AutoShape 38"/>
          <p:cNvSpPr>
            <a:spLocks noChangeArrowheads="1"/>
          </p:cNvSpPr>
          <p:nvPr/>
        </p:nvSpPr>
        <p:spPr bwMode="auto">
          <a:xfrm>
            <a:off x="3563938" y="2889250"/>
            <a:ext cx="792162" cy="576263"/>
          </a:xfrm>
          <a:prstGeom prst="wedgeRoundRectCallout">
            <a:avLst>
              <a:gd name="adj1" fmla="val 56412"/>
              <a:gd name="adj2" fmla="val 164051"/>
              <a:gd name="adj3" fmla="val 16667"/>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GB" altLang="hu-HU" sz="2800" i="1"/>
              <a:t>-</a:t>
            </a:r>
            <a:r>
              <a:rPr lang="hu-HU" altLang="hu-HU" sz="2800" i="1"/>
              <a:t>n</a:t>
            </a:r>
            <a:r>
              <a:rPr lang="en-GB" altLang="hu-HU" sz="2800" i="1" baseline="-25000"/>
              <a:t>x</a:t>
            </a:r>
            <a:endParaRPr lang="hu-HU" altLang="hu-HU" sz="2800" i="1" baseline="-25000"/>
          </a:p>
        </p:txBody>
      </p:sp>
      <p:sp>
        <p:nvSpPr>
          <p:cNvPr id="2" name="Cím 1"/>
          <p:cNvSpPr>
            <a:spLocks noGrp="1"/>
          </p:cNvSpPr>
          <p:nvPr>
            <p:ph type="title"/>
          </p:nvPr>
        </p:nvSpPr>
        <p:spPr>
          <a:xfrm>
            <a:off x="3059832" y="274638"/>
            <a:ext cx="5626968" cy="1143000"/>
          </a:xfrm>
        </p:spPr>
        <p:txBody>
          <a:bodyPr/>
          <a:lstStyle/>
          <a:p>
            <a:r>
              <a:rPr lang="hu-HU" dirty="0" err="1" smtClean="0">
                <a:solidFill>
                  <a:srgbClr val="FF0000"/>
                </a:solidFill>
              </a:rPr>
              <a:t>Triangle</a:t>
            </a:r>
            <a:r>
              <a:rPr lang="hu-HU" dirty="0" smtClean="0">
                <a:solidFill>
                  <a:srgbClr val="FF0000"/>
                </a:solidFill>
              </a:rPr>
              <a:t> </a:t>
            </a:r>
            <a:r>
              <a:rPr lang="hu-HU" dirty="0" err="1" smtClean="0">
                <a:solidFill>
                  <a:srgbClr val="FF0000"/>
                </a:solidFill>
              </a:rPr>
              <a:t>setup</a:t>
            </a:r>
            <a:endParaRPr lang="en-US"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églalap 72"/>
          <p:cNvSpPr>
            <a:spLocks noChangeArrowheads="1"/>
          </p:cNvSpPr>
          <p:nvPr/>
        </p:nvSpPr>
        <p:spPr bwMode="auto">
          <a:xfrm>
            <a:off x="1587500" y="2060575"/>
            <a:ext cx="2160588" cy="2016125"/>
          </a:xfrm>
          <a:prstGeom prst="rect">
            <a:avLst/>
          </a:prstGeom>
          <a:solidFill>
            <a:srgbClr val="FF0000"/>
          </a:solidFill>
          <a:ln w="12700" algn="ctr">
            <a:solidFill>
              <a:schemeClr val="tx1"/>
            </a:solidFill>
            <a:round/>
            <a:headEnd/>
            <a:tailEnd/>
          </a:ln>
        </p:spPr>
        <p:txBody>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217090" name="Rectangle 2"/>
          <p:cNvSpPr>
            <a:spLocks noGrp="1" noChangeArrowheads="1"/>
          </p:cNvSpPr>
          <p:nvPr>
            <p:ph type="title"/>
          </p:nvPr>
        </p:nvSpPr>
        <p:spPr/>
        <p:txBody>
          <a:bodyPr/>
          <a:lstStyle/>
          <a:p>
            <a:pPr>
              <a:defRPr/>
            </a:pPr>
            <a:r>
              <a:rPr lang="hu-HU" dirty="0" smtClean="0">
                <a:solidFill>
                  <a:srgbClr val="FF0000"/>
                </a:solidFill>
              </a:rPr>
              <a:t>Textúra szűrés</a:t>
            </a:r>
            <a:endParaRPr lang="hu-HU" dirty="0">
              <a:solidFill>
                <a:srgbClr val="FF0000"/>
              </a:solidFill>
            </a:endParaRPr>
          </a:p>
        </p:txBody>
      </p:sp>
      <p:sp>
        <p:nvSpPr>
          <p:cNvPr id="17412" name="Rectangle 4"/>
          <p:cNvSpPr>
            <a:spLocks noChangeArrowheads="1"/>
          </p:cNvSpPr>
          <p:nvPr/>
        </p:nvSpPr>
        <p:spPr bwMode="auto">
          <a:xfrm>
            <a:off x="503238" y="2062163"/>
            <a:ext cx="1081087" cy="29527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13" name="Rectangle 5"/>
          <p:cNvSpPr>
            <a:spLocks noChangeArrowheads="1"/>
          </p:cNvSpPr>
          <p:nvPr/>
        </p:nvSpPr>
        <p:spPr bwMode="auto">
          <a:xfrm>
            <a:off x="1584325" y="2062163"/>
            <a:ext cx="1081088" cy="29527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14" name="Rectangle 6"/>
          <p:cNvSpPr>
            <a:spLocks noChangeArrowheads="1"/>
          </p:cNvSpPr>
          <p:nvPr/>
        </p:nvSpPr>
        <p:spPr bwMode="auto">
          <a:xfrm>
            <a:off x="2665413" y="2062163"/>
            <a:ext cx="1081087" cy="29527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15" name="Rectangle 7"/>
          <p:cNvSpPr>
            <a:spLocks noChangeArrowheads="1"/>
          </p:cNvSpPr>
          <p:nvPr/>
        </p:nvSpPr>
        <p:spPr bwMode="auto">
          <a:xfrm>
            <a:off x="3746500" y="2062163"/>
            <a:ext cx="1081088" cy="29527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16" name="Rectangle 8"/>
          <p:cNvSpPr>
            <a:spLocks noChangeArrowheads="1"/>
          </p:cNvSpPr>
          <p:nvPr/>
        </p:nvSpPr>
        <p:spPr bwMode="auto">
          <a:xfrm>
            <a:off x="503238" y="3143250"/>
            <a:ext cx="4321175" cy="936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17" name="Oval 10"/>
          <p:cNvSpPr>
            <a:spLocks noChangeArrowheads="1"/>
          </p:cNvSpPr>
          <p:nvPr/>
        </p:nvSpPr>
        <p:spPr bwMode="auto">
          <a:xfrm>
            <a:off x="2017713" y="3575050"/>
            <a:ext cx="144462" cy="144463"/>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18" name="Oval 11"/>
          <p:cNvSpPr>
            <a:spLocks noChangeArrowheads="1"/>
          </p:cNvSpPr>
          <p:nvPr/>
        </p:nvSpPr>
        <p:spPr bwMode="auto">
          <a:xfrm>
            <a:off x="3098800" y="3575050"/>
            <a:ext cx="144463" cy="144463"/>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19" name="Oval 12"/>
          <p:cNvSpPr>
            <a:spLocks noChangeArrowheads="1"/>
          </p:cNvSpPr>
          <p:nvPr/>
        </p:nvSpPr>
        <p:spPr bwMode="auto">
          <a:xfrm>
            <a:off x="4179888" y="3575050"/>
            <a:ext cx="144462" cy="144463"/>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20" name="Oval 13"/>
          <p:cNvSpPr>
            <a:spLocks noChangeArrowheads="1"/>
          </p:cNvSpPr>
          <p:nvPr/>
        </p:nvSpPr>
        <p:spPr bwMode="auto">
          <a:xfrm>
            <a:off x="938213" y="3575050"/>
            <a:ext cx="144462" cy="144463"/>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21" name="Oval 14"/>
          <p:cNvSpPr>
            <a:spLocks noChangeArrowheads="1"/>
          </p:cNvSpPr>
          <p:nvPr/>
        </p:nvSpPr>
        <p:spPr bwMode="auto">
          <a:xfrm>
            <a:off x="2016125" y="4438650"/>
            <a:ext cx="144463" cy="144463"/>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22" name="Oval 15"/>
          <p:cNvSpPr>
            <a:spLocks noChangeArrowheads="1"/>
          </p:cNvSpPr>
          <p:nvPr/>
        </p:nvSpPr>
        <p:spPr bwMode="auto">
          <a:xfrm>
            <a:off x="3097213" y="4438650"/>
            <a:ext cx="144462" cy="144463"/>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23" name="Oval 16"/>
          <p:cNvSpPr>
            <a:spLocks noChangeArrowheads="1"/>
          </p:cNvSpPr>
          <p:nvPr/>
        </p:nvSpPr>
        <p:spPr bwMode="auto">
          <a:xfrm>
            <a:off x="4178300" y="4438650"/>
            <a:ext cx="144463" cy="144463"/>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24" name="Oval 17"/>
          <p:cNvSpPr>
            <a:spLocks noChangeArrowheads="1"/>
          </p:cNvSpPr>
          <p:nvPr/>
        </p:nvSpPr>
        <p:spPr bwMode="auto">
          <a:xfrm>
            <a:off x="936625" y="4438650"/>
            <a:ext cx="144463" cy="144463"/>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25" name="Oval 18"/>
          <p:cNvSpPr>
            <a:spLocks noChangeArrowheads="1"/>
          </p:cNvSpPr>
          <p:nvPr/>
        </p:nvSpPr>
        <p:spPr bwMode="auto">
          <a:xfrm>
            <a:off x="2017713" y="2566988"/>
            <a:ext cx="144462" cy="144462"/>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26" name="Oval 19"/>
          <p:cNvSpPr>
            <a:spLocks noChangeArrowheads="1"/>
          </p:cNvSpPr>
          <p:nvPr/>
        </p:nvSpPr>
        <p:spPr bwMode="auto">
          <a:xfrm>
            <a:off x="3098800" y="2566988"/>
            <a:ext cx="144463" cy="144462"/>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27" name="Oval 20"/>
          <p:cNvSpPr>
            <a:spLocks noChangeArrowheads="1"/>
          </p:cNvSpPr>
          <p:nvPr/>
        </p:nvSpPr>
        <p:spPr bwMode="auto">
          <a:xfrm>
            <a:off x="4179888" y="2566988"/>
            <a:ext cx="144462" cy="144462"/>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28" name="Oval 21"/>
          <p:cNvSpPr>
            <a:spLocks noChangeArrowheads="1"/>
          </p:cNvSpPr>
          <p:nvPr/>
        </p:nvSpPr>
        <p:spPr bwMode="auto">
          <a:xfrm>
            <a:off x="938213" y="2566988"/>
            <a:ext cx="144462" cy="144462"/>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54" name="AutoShape 23"/>
          <p:cNvSpPr>
            <a:spLocks noChangeArrowheads="1"/>
          </p:cNvSpPr>
          <p:nvPr/>
        </p:nvSpPr>
        <p:spPr bwMode="auto">
          <a:xfrm>
            <a:off x="1190625" y="3213100"/>
            <a:ext cx="288925" cy="266700"/>
          </a:xfrm>
          <a:prstGeom prst="star5">
            <a:avLst/>
          </a:prstGeom>
          <a:solidFill>
            <a:srgbClr val="FFFF00"/>
          </a:solidFill>
          <a:ln w="12700">
            <a:solidFill>
              <a:schemeClr val="tx1"/>
            </a:solidFill>
            <a:miter lim="800000"/>
            <a:headEnd/>
            <a:tailEnd/>
          </a:ln>
          <a:effectLst/>
        </p:spPr>
        <p:txBody>
          <a:bodyPr wrap="none" anchor="ctr"/>
          <a:lstStyle/>
          <a:p>
            <a:pPr>
              <a:defRPr/>
            </a:pPr>
            <a:endParaRPr lang="hu-HU"/>
          </a:p>
        </p:txBody>
      </p:sp>
      <p:sp>
        <p:nvSpPr>
          <p:cNvPr id="17430" name="Freeform 26"/>
          <p:cNvSpPr>
            <a:spLocks/>
          </p:cNvSpPr>
          <p:nvPr/>
        </p:nvSpPr>
        <p:spPr bwMode="auto">
          <a:xfrm>
            <a:off x="5835650" y="2493963"/>
            <a:ext cx="2438400" cy="3097212"/>
          </a:xfrm>
          <a:custGeom>
            <a:avLst/>
            <a:gdLst>
              <a:gd name="T0" fmla="*/ 2147483647 w 1536"/>
              <a:gd name="T1" fmla="*/ 2147483647 h 2352"/>
              <a:gd name="T2" fmla="*/ 0 w 1536"/>
              <a:gd name="T3" fmla="*/ 2147483647 h 2352"/>
              <a:gd name="T4" fmla="*/ 2147483647 w 1536"/>
              <a:gd name="T5" fmla="*/ 0 h 2352"/>
              <a:gd name="T6" fmla="*/ 2147483647 w 1536"/>
              <a:gd name="T7" fmla="*/ 2147483647 h 2352"/>
              <a:gd name="T8" fmla="*/ 0 60000 65536"/>
              <a:gd name="T9" fmla="*/ 0 60000 65536"/>
              <a:gd name="T10" fmla="*/ 0 60000 65536"/>
              <a:gd name="T11" fmla="*/ 0 60000 65536"/>
              <a:gd name="T12" fmla="*/ 0 w 1536"/>
              <a:gd name="T13" fmla="*/ 0 h 2352"/>
              <a:gd name="T14" fmla="*/ 1536 w 1536"/>
              <a:gd name="T15" fmla="*/ 2352 h 2352"/>
            </a:gdLst>
            <a:ahLst/>
            <a:cxnLst>
              <a:cxn ang="T8">
                <a:pos x="T0" y="T1"/>
              </a:cxn>
              <a:cxn ang="T9">
                <a:pos x="T2" y="T3"/>
              </a:cxn>
              <a:cxn ang="T10">
                <a:pos x="T4" y="T5"/>
              </a:cxn>
              <a:cxn ang="T11">
                <a:pos x="T6" y="T7"/>
              </a:cxn>
            </a:cxnLst>
            <a:rect l="T12" t="T13" r="T14" b="T15"/>
            <a:pathLst>
              <a:path w="1536" h="2352">
                <a:moveTo>
                  <a:pt x="912" y="2352"/>
                </a:moveTo>
                <a:lnTo>
                  <a:pt x="0" y="1440"/>
                </a:lnTo>
                <a:lnTo>
                  <a:pt x="1536" y="0"/>
                </a:lnTo>
                <a:lnTo>
                  <a:pt x="912" y="2352"/>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17431" name="Rectangle 27"/>
          <p:cNvSpPr>
            <a:spLocks noChangeArrowheads="1"/>
          </p:cNvSpPr>
          <p:nvPr/>
        </p:nvSpPr>
        <p:spPr bwMode="auto">
          <a:xfrm>
            <a:off x="6610350" y="4133850"/>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32" name="Rectangle 28"/>
          <p:cNvSpPr>
            <a:spLocks noChangeArrowheads="1"/>
          </p:cNvSpPr>
          <p:nvPr/>
        </p:nvSpPr>
        <p:spPr bwMode="auto">
          <a:xfrm>
            <a:off x="6915150" y="4133850"/>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33" name="Rectangle 29"/>
          <p:cNvSpPr>
            <a:spLocks noChangeArrowheads="1"/>
          </p:cNvSpPr>
          <p:nvPr/>
        </p:nvSpPr>
        <p:spPr bwMode="auto">
          <a:xfrm>
            <a:off x="6305550" y="4133850"/>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34" name="Rectangle 30"/>
          <p:cNvSpPr>
            <a:spLocks noChangeArrowheads="1"/>
          </p:cNvSpPr>
          <p:nvPr/>
        </p:nvSpPr>
        <p:spPr bwMode="auto">
          <a:xfrm>
            <a:off x="7219950" y="4133850"/>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35" name="Rectangle 31"/>
          <p:cNvSpPr>
            <a:spLocks noChangeArrowheads="1"/>
          </p:cNvSpPr>
          <p:nvPr/>
        </p:nvSpPr>
        <p:spPr bwMode="auto">
          <a:xfrm>
            <a:off x="6610350" y="4438650"/>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36" name="Rectangle 32"/>
          <p:cNvSpPr>
            <a:spLocks noChangeArrowheads="1"/>
          </p:cNvSpPr>
          <p:nvPr/>
        </p:nvSpPr>
        <p:spPr bwMode="auto">
          <a:xfrm>
            <a:off x="6915150" y="4438650"/>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37" name="Line 34"/>
          <p:cNvSpPr>
            <a:spLocks noChangeShapeType="1"/>
          </p:cNvSpPr>
          <p:nvPr/>
        </p:nvSpPr>
        <p:spPr bwMode="auto">
          <a:xfrm flipH="1" flipV="1">
            <a:off x="1406525" y="3392488"/>
            <a:ext cx="5005388" cy="901700"/>
          </a:xfrm>
          <a:prstGeom prst="line">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grpSp>
        <p:nvGrpSpPr>
          <p:cNvPr id="2" name="Group 36"/>
          <p:cNvGrpSpPr>
            <a:grpSpLocks/>
          </p:cNvGrpSpPr>
          <p:nvPr/>
        </p:nvGrpSpPr>
        <p:grpSpPr bwMode="auto">
          <a:xfrm>
            <a:off x="4467225" y="2854325"/>
            <a:ext cx="2305050" cy="1439863"/>
            <a:chOff x="2880" y="1616"/>
            <a:chExt cx="1452" cy="907"/>
          </a:xfrm>
          <a:solidFill>
            <a:srgbClr val="FFFF00"/>
          </a:solidFill>
        </p:grpSpPr>
        <p:sp>
          <p:nvSpPr>
            <p:cNvPr id="64" name="AutoShape 33"/>
            <p:cNvSpPr>
              <a:spLocks noChangeArrowheads="1"/>
            </p:cNvSpPr>
            <p:nvPr/>
          </p:nvSpPr>
          <p:spPr bwMode="auto">
            <a:xfrm>
              <a:off x="2880" y="1616"/>
              <a:ext cx="151" cy="122"/>
            </a:xfrm>
            <a:prstGeom prst="star5">
              <a:avLst/>
            </a:prstGeom>
            <a:grpFill/>
            <a:ln w="12700">
              <a:solidFill>
                <a:schemeClr val="tx1"/>
              </a:solidFill>
              <a:miter lim="800000"/>
              <a:headEnd/>
              <a:tailEnd/>
            </a:ln>
            <a:effectLst/>
          </p:spPr>
          <p:txBody>
            <a:bodyPr wrap="none" anchor="ctr"/>
            <a:lstStyle/>
            <a:p>
              <a:pPr>
                <a:defRPr/>
              </a:pPr>
              <a:endParaRPr lang="hu-HU"/>
            </a:p>
          </p:txBody>
        </p:sp>
        <p:sp>
          <p:nvSpPr>
            <p:cNvPr id="17442" name="Line 35"/>
            <p:cNvSpPr>
              <a:spLocks noChangeShapeType="1"/>
            </p:cNvSpPr>
            <p:nvPr/>
          </p:nvSpPr>
          <p:spPr bwMode="auto">
            <a:xfrm flipH="1" flipV="1">
              <a:off x="3016" y="1706"/>
              <a:ext cx="1316" cy="817"/>
            </a:xfrm>
            <a:prstGeom prst="line">
              <a:avLst/>
            </a:prstGeom>
            <a:grpFill/>
            <a:ln w="38100">
              <a:solidFill>
                <a:schemeClr val="tx1"/>
              </a:solidFill>
              <a:round/>
              <a:headEnd/>
              <a:tailEnd type="stealth" w="lg" len="lg"/>
            </a:ln>
            <a:extLst/>
          </p:spPr>
          <p:txBody>
            <a:bodyPr/>
            <a:lstStyle/>
            <a:p>
              <a:endParaRPr lang="en-US"/>
            </a:p>
          </p:txBody>
        </p:sp>
      </p:grpSp>
      <p:sp>
        <p:nvSpPr>
          <p:cNvPr id="17439" name="Szövegdoboz 73"/>
          <p:cNvSpPr txBox="1">
            <a:spLocks noChangeArrowheads="1"/>
          </p:cNvSpPr>
          <p:nvPr/>
        </p:nvSpPr>
        <p:spPr bwMode="auto">
          <a:xfrm>
            <a:off x="1550988" y="5768975"/>
            <a:ext cx="1743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hu-HU" altLang="en-US" sz="2800">
                <a:latin typeface="+mn-lt"/>
              </a:rPr>
              <a:t>Textúra tér</a:t>
            </a:r>
          </a:p>
        </p:txBody>
      </p:sp>
      <p:sp>
        <p:nvSpPr>
          <p:cNvPr id="17440" name="Szövegdoboz 74"/>
          <p:cNvSpPr txBox="1">
            <a:spLocks noChangeArrowheads="1"/>
          </p:cNvSpPr>
          <p:nvPr/>
        </p:nvSpPr>
        <p:spPr bwMode="auto">
          <a:xfrm>
            <a:off x="6088063" y="5713413"/>
            <a:ext cx="11604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hu-HU" altLang="en-US" sz="2800">
                <a:latin typeface="+mn-lt"/>
              </a:rPr>
              <a:t>Képtér</a:t>
            </a:r>
          </a:p>
        </p:txBody>
      </p:sp>
      <p:sp>
        <p:nvSpPr>
          <p:cNvPr id="35" name="Rectangle 31"/>
          <p:cNvSpPr>
            <a:spLocks noChangeArrowheads="1"/>
          </p:cNvSpPr>
          <p:nvPr/>
        </p:nvSpPr>
        <p:spPr bwMode="auto">
          <a:xfrm>
            <a:off x="5050537" y="2213045"/>
            <a:ext cx="1864613" cy="70788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i="1" dirty="0" smtClean="0"/>
              <a:t>u</a:t>
            </a:r>
            <a:r>
              <a:rPr lang="en-US" altLang="hu-HU" sz="2000" i="1" dirty="0" smtClean="0"/>
              <a:t>=</a:t>
            </a:r>
            <a:r>
              <a:rPr lang="hu-HU" altLang="hu-HU" sz="2000" i="1" dirty="0" smtClean="0">
                <a:sym typeface="Symbol"/>
              </a:rPr>
              <a:t>a</a:t>
            </a:r>
            <a:r>
              <a:rPr lang="hu-HU" altLang="hu-HU" sz="2000" i="1" baseline="-25000" dirty="0" smtClean="0"/>
              <a:t>u</a:t>
            </a:r>
            <a:r>
              <a:rPr lang="en-GB" altLang="hu-HU" sz="2000" i="1" baseline="-25000" dirty="0" smtClean="0"/>
              <a:t> </a:t>
            </a:r>
            <a:r>
              <a:rPr lang="hu-HU" altLang="hu-HU" sz="2000" i="1" dirty="0" smtClean="0"/>
              <a:t>X</a:t>
            </a:r>
            <a:r>
              <a:rPr lang="en-GB" altLang="hu-HU" sz="2000" i="1" dirty="0" smtClean="0"/>
              <a:t>+</a:t>
            </a:r>
            <a:r>
              <a:rPr lang="hu-HU" altLang="hu-HU" sz="2000" i="1" dirty="0" err="1" smtClean="0">
                <a:sym typeface="Symbol"/>
              </a:rPr>
              <a:t>b</a:t>
            </a:r>
            <a:r>
              <a:rPr lang="hu-HU" altLang="hu-HU" sz="2000" i="1" baseline="-25000" dirty="0" err="1" smtClean="0"/>
              <a:t>u</a:t>
            </a:r>
            <a:r>
              <a:rPr lang="hu-HU" altLang="hu-HU" sz="2000" i="1" baseline="-25000" dirty="0" smtClean="0"/>
              <a:t> </a:t>
            </a:r>
            <a:r>
              <a:rPr lang="hu-HU" altLang="hu-HU" sz="2000" i="1" dirty="0" smtClean="0"/>
              <a:t>Y</a:t>
            </a:r>
            <a:r>
              <a:rPr lang="en-GB" altLang="hu-HU" sz="2000" i="1" dirty="0" smtClean="0"/>
              <a:t>+</a:t>
            </a:r>
            <a:r>
              <a:rPr lang="hu-HU" altLang="hu-HU" sz="2000" i="1" dirty="0" err="1" smtClean="0">
                <a:sym typeface="Symbol"/>
              </a:rPr>
              <a:t>c</a:t>
            </a:r>
            <a:r>
              <a:rPr lang="hu-HU" altLang="hu-HU" sz="2000" i="1" baseline="-25000" dirty="0" err="1" smtClean="0"/>
              <a:t>u</a:t>
            </a:r>
            <a:endParaRPr lang="en-GB" altLang="hu-HU" sz="2000" i="1" baseline="-25000" dirty="0"/>
          </a:p>
          <a:p>
            <a:pPr>
              <a:spcBef>
                <a:spcPct val="0"/>
              </a:spcBef>
              <a:buClrTx/>
              <a:buSzTx/>
              <a:buFontTx/>
              <a:buNone/>
            </a:pPr>
            <a:r>
              <a:rPr lang="hu-HU" altLang="hu-HU" sz="2000" i="1" dirty="0" smtClean="0"/>
              <a:t>v</a:t>
            </a:r>
            <a:r>
              <a:rPr lang="en-US" altLang="hu-HU" sz="2000" i="1" dirty="0" smtClean="0"/>
              <a:t>=</a:t>
            </a:r>
            <a:r>
              <a:rPr lang="hu-HU" altLang="hu-HU" sz="2000" i="1" dirty="0" err="1" smtClean="0">
                <a:sym typeface="Symbol"/>
              </a:rPr>
              <a:t>a</a:t>
            </a:r>
            <a:r>
              <a:rPr lang="hu-HU" altLang="hu-HU" sz="2000" i="1" baseline="-25000" dirty="0" err="1" smtClean="0">
                <a:sym typeface="Symbol"/>
              </a:rPr>
              <a:t>v</a:t>
            </a:r>
            <a:r>
              <a:rPr lang="hu-HU" altLang="hu-HU" sz="2000" i="1" baseline="-25000" dirty="0" smtClean="0">
                <a:sym typeface="Symbol"/>
              </a:rPr>
              <a:t> </a:t>
            </a:r>
            <a:r>
              <a:rPr lang="hu-HU" altLang="hu-HU" sz="2000" i="1" dirty="0" smtClean="0"/>
              <a:t>X+</a:t>
            </a:r>
            <a:r>
              <a:rPr lang="hu-HU" altLang="hu-HU" sz="2000" i="1" dirty="0" err="1" smtClean="0"/>
              <a:t>b</a:t>
            </a:r>
            <a:r>
              <a:rPr lang="hu-HU" altLang="hu-HU" sz="2000" i="1" baseline="-25000" dirty="0" err="1" smtClean="0"/>
              <a:t>v</a:t>
            </a:r>
            <a:r>
              <a:rPr lang="hu-HU" altLang="hu-HU" sz="2000" i="1" baseline="-25000" dirty="0" smtClean="0"/>
              <a:t> </a:t>
            </a:r>
            <a:r>
              <a:rPr lang="hu-HU" altLang="hu-HU" sz="2000" i="1" dirty="0" smtClean="0"/>
              <a:t>Y</a:t>
            </a:r>
            <a:r>
              <a:rPr lang="en-GB" altLang="hu-HU" sz="2000" i="1" dirty="0" smtClean="0"/>
              <a:t>+</a:t>
            </a:r>
            <a:r>
              <a:rPr lang="hu-HU" altLang="hu-HU" sz="2000" i="1" dirty="0" err="1" smtClean="0">
                <a:sym typeface="Symbol"/>
              </a:rPr>
              <a:t>c</a:t>
            </a:r>
            <a:r>
              <a:rPr lang="hu-HU" altLang="hu-HU" sz="2000" i="1" baseline="-25000" dirty="0" err="1" smtClean="0"/>
              <a:t>v</a:t>
            </a:r>
            <a:endParaRPr lang="en-GB" altLang="hu-HU" sz="2000" i="1" baseline="-25000" dirty="0"/>
          </a:p>
        </p:txBody>
      </p:sp>
      <p:sp>
        <p:nvSpPr>
          <p:cNvPr id="36" name="Line 7"/>
          <p:cNvSpPr>
            <a:spLocks noChangeShapeType="1"/>
          </p:cNvSpPr>
          <p:nvPr/>
        </p:nvSpPr>
        <p:spPr bwMode="auto">
          <a:xfrm flipH="1" flipV="1">
            <a:off x="5686087" y="4591048"/>
            <a:ext cx="0" cy="112284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 name="Rectangle 61"/>
          <p:cNvSpPr>
            <a:spLocks noChangeArrowheads="1"/>
          </p:cNvSpPr>
          <p:nvPr/>
        </p:nvSpPr>
        <p:spPr bwMode="auto">
          <a:xfrm>
            <a:off x="6772275" y="5362575"/>
            <a:ext cx="36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i="1" dirty="0"/>
              <a:t>X</a:t>
            </a:r>
          </a:p>
        </p:txBody>
      </p:sp>
      <p:sp>
        <p:nvSpPr>
          <p:cNvPr id="38" name="Rectangle 62"/>
          <p:cNvSpPr>
            <a:spLocks noChangeArrowheads="1"/>
          </p:cNvSpPr>
          <p:nvPr/>
        </p:nvSpPr>
        <p:spPr bwMode="auto">
          <a:xfrm>
            <a:off x="5256076" y="4557713"/>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i="1" dirty="0"/>
              <a:t>Y</a:t>
            </a:r>
          </a:p>
        </p:txBody>
      </p:sp>
      <p:sp>
        <p:nvSpPr>
          <p:cNvPr id="39" name="Line 3"/>
          <p:cNvSpPr>
            <a:spLocks noChangeShapeType="1"/>
          </p:cNvSpPr>
          <p:nvPr/>
        </p:nvSpPr>
        <p:spPr bwMode="auto">
          <a:xfrm>
            <a:off x="5698076" y="5697252"/>
            <a:ext cx="1074199"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7"/>
          <p:cNvSpPr>
            <a:spLocks noChangeShapeType="1"/>
          </p:cNvSpPr>
          <p:nvPr/>
        </p:nvSpPr>
        <p:spPr bwMode="auto">
          <a:xfrm flipH="1" flipV="1">
            <a:off x="248899" y="4478983"/>
            <a:ext cx="0" cy="112284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 name="Rectangle 61"/>
          <p:cNvSpPr>
            <a:spLocks noChangeArrowheads="1"/>
          </p:cNvSpPr>
          <p:nvPr/>
        </p:nvSpPr>
        <p:spPr bwMode="auto">
          <a:xfrm>
            <a:off x="1335087" y="5250510"/>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i="1" dirty="0" smtClean="0"/>
              <a:t>u</a:t>
            </a:r>
            <a:endParaRPr lang="hu-HU" altLang="hu-HU" sz="2000" i="1" dirty="0"/>
          </a:p>
        </p:txBody>
      </p:sp>
      <p:sp>
        <p:nvSpPr>
          <p:cNvPr id="43" name="Line 3"/>
          <p:cNvSpPr>
            <a:spLocks noChangeShapeType="1"/>
          </p:cNvSpPr>
          <p:nvPr/>
        </p:nvSpPr>
        <p:spPr bwMode="auto">
          <a:xfrm>
            <a:off x="260888" y="5585187"/>
            <a:ext cx="1074199"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 name="Rectangle 121"/>
          <p:cNvSpPr>
            <a:spLocks noChangeArrowheads="1"/>
          </p:cNvSpPr>
          <p:nvPr/>
        </p:nvSpPr>
        <p:spPr bwMode="auto">
          <a:xfrm>
            <a:off x="89790" y="3981450"/>
            <a:ext cx="3182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i="1" dirty="0">
                <a:sym typeface="Symbol" pitchFamily="18" charset="2"/>
              </a:rPr>
              <a:t>v</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solidFill>
                  <a:srgbClr val="FF0000"/>
                </a:solidFill>
              </a:rPr>
              <a:t>Textúratér</a:t>
            </a:r>
            <a:r>
              <a:rPr lang="hu-HU" dirty="0" smtClean="0">
                <a:solidFill>
                  <a:srgbClr val="FF0000"/>
                </a:solidFill>
              </a:rPr>
              <a:t> és képtér kapcsolata</a:t>
            </a:r>
            <a:endParaRPr lang="en-US" dirty="0">
              <a:solidFill>
                <a:srgbClr val="FF0000"/>
              </a:solidFill>
            </a:endParaRPr>
          </a:p>
        </p:txBody>
      </p:sp>
      <p:pic>
        <p:nvPicPr>
          <p:cNvPr id="4" name="Picture 2"/>
          <p:cNvPicPr>
            <a:picLocks noChangeAspect="1" noChangeArrowheads="1"/>
          </p:cNvPicPr>
          <p:nvPr/>
        </p:nvPicPr>
        <p:blipFill>
          <a:blip r:embed="rId3" cstate="print"/>
          <a:srcRect l="81538" t="43077" r="3077" b="31671"/>
          <a:stretch>
            <a:fillRect/>
          </a:stretch>
        </p:blipFill>
        <p:spPr bwMode="auto">
          <a:xfrm>
            <a:off x="4783762" y="1561628"/>
            <a:ext cx="3424642" cy="3690745"/>
          </a:xfrm>
          <a:prstGeom prst="rect">
            <a:avLst/>
          </a:prstGeom>
          <a:noFill/>
          <a:ln w="9525">
            <a:noFill/>
            <a:miter lim="800000"/>
            <a:headEnd/>
            <a:tailEnd/>
          </a:ln>
        </p:spPr>
      </p:pic>
      <p:sp>
        <p:nvSpPr>
          <p:cNvPr id="5" name="Szövegdoboz 4"/>
          <p:cNvSpPr txBox="1"/>
          <p:nvPr/>
        </p:nvSpPr>
        <p:spPr>
          <a:xfrm>
            <a:off x="1511660" y="5265204"/>
            <a:ext cx="2485809" cy="584775"/>
          </a:xfrm>
          <a:prstGeom prst="rect">
            <a:avLst/>
          </a:prstGeom>
          <a:noFill/>
        </p:spPr>
        <p:txBody>
          <a:bodyPr wrap="none" rtlCol="0">
            <a:spAutoFit/>
          </a:bodyPr>
          <a:lstStyle/>
          <a:p>
            <a:r>
              <a:rPr lang="hu-HU" sz="3200" dirty="0" err="1" smtClean="0">
                <a:latin typeface="+mn-lt"/>
              </a:rPr>
              <a:t>Magnification</a:t>
            </a:r>
            <a:endParaRPr lang="en-US" sz="3200" dirty="0">
              <a:latin typeface="+mn-lt"/>
            </a:endParaRPr>
          </a:p>
        </p:txBody>
      </p:sp>
      <p:sp>
        <p:nvSpPr>
          <p:cNvPr id="6" name="Szövegdoboz 5"/>
          <p:cNvSpPr txBox="1"/>
          <p:nvPr/>
        </p:nvSpPr>
        <p:spPr>
          <a:xfrm>
            <a:off x="5401456" y="5292497"/>
            <a:ext cx="2189254" cy="584775"/>
          </a:xfrm>
          <a:prstGeom prst="rect">
            <a:avLst/>
          </a:prstGeom>
          <a:noFill/>
        </p:spPr>
        <p:txBody>
          <a:bodyPr wrap="none" rtlCol="0">
            <a:spAutoFit/>
          </a:bodyPr>
          <a:lstStyle/>
          <a:p>
            <a:r>
              <a:rPr lang="hu-HU" sz="3200" dirty="0" err="1" smtClean="0">
                <a:latin typeface="+mn-lt"/>
              </a:rPr>
              <a:t>Minification</a:t>
            </a:r>
            <a:endParaRPr lang="en-US" sz="3200" dirty="0">
              <a:latin typeface="+mn-lt"/>
            </a:endParaRPr>
          </a:p>
        </p:txBody>
      </p:sp>
      <p:pic>
        <p:nvPicPr>
          <p:cNvPr id="450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3" y="1556882"/>
            <a:ext cx="3667302" cy="3708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églalap 6"/>
          <p:cNvSpPr/>
          <p:nvPr/>
        </p:nvSpPr>
        <p:spPr>
          <a:xfrm>
            <a:off x="148281" y="6056959"/>
            <a:ext cx="9000824" cy="646331"/>
          </a:xfrm>
          <a:prstGeom prst="rect">
            <a:avLst/>
          </a:prstGeom>
        </p:spPr>
        <p:txBody>
          <a:bodyPr wrap="square">
            <a:spAutoFit/>
          </a:bodyPr>
          <a:lstStyle/>
          <a:p>
            <a:pPr lvl="0"/>
            <a:r>
              <a:rPr lang="hu-HU" altLang="en-US" sz="1800" b="1" dirty="0" err="1" smtClean="0">
                <a:solidFill>
                  <a:prstClr val="black"/>
                </a:solidFill>
                <a:latin typeface="Courier New" panose="02070309020205020404" pitchFamily="49" charset="0"/>
                <a:cs typeface="Courier New" panose="02070309020205020404" pitchFamily="49" charset="0"/>
              </a:rPr>
              <a:t>glTexParameteri</a:t>
            </a:r>
            <a:r>
              <a:rPr lang="hu-HU" altLang="en-US" sz="1800" b="1" dirty="0" smtClean="0">
                <a:solidFill>
                  <a:prstClr val="black"/>
                </a:solidFill>
                <a:latin typeface="Courier New" panose="02070309020205020404" pitchFamily="49" charset="0"/>
                <a:cs typeface="Courier New" panose="02070309020205020404" pitchFamily="49" charset="0"/>
              </a:rPr>
              <a:t>(GL_TEXTURE_2D,</a:t>
            </a:r>
            <a:r>
              <a:rPr lang="hu-HU" altLang="en-US" sz="1800" b="1" dirty="0" smtClean="0">
                <a:solidFill>
                  <a:srgbClr val="FF0000"/>
                </a:solidFill>
                <a:latin typeface="Courier New" panose="02070309020205020404" pitchFamily="49" charset="0"/>
                <a:cs typeface="Courier New" panose="02070309020205020404" pitchFamily="49" charset="0"/>
              </a:rPr>
              <a:t>GL_TEXTURE_MAG_FILTER,GL_NEAREST</a:t>
            </a:r>
            <a:r>
              <a:rPr lang="hu-HU" altLang="en-US" sz="1800" b="1" dirty="0" smtClean="0">
                <a:solidFill>
                  <a:prstClr val="black"/>
                </a:solidFill>
                <a:latin typeface="Courier New" panose="02070309020205020404" pitchFamily="49" charset="0"/>
                <a:cs typeface="Courier New" panose="02070309020205020404" pitchFamily="49" charset="0"/>
              </a:rPr>
              <a:t>);</a:t>
            </a:r>
            <a:endParaRPr lang="en-US" altLang="en-US" sz="1800" b="1" dirty="0" smtClean="0">
              <a:solidFill>
                <a:prstClr val="black"/>
              </a:solidFill>
              <a:latin typeface="Courier New" panose="02070309020205020404" pitchFamily="49" charset="0"/>
              <a:cs typeface="Courier New" panose="02070309020205020404" pitchFamily="49" charset="0"/>
            </a:endParaRPr>
          </a:p>
          <a:p>
            <a:pPr lvl="0"/>
            <a:r>
              <a:rPr lang="hu-HU" altLang="en-US" sz="1800" b="1" dirty="0" err="1" smtClean="0">
                <a:solidFill>
                  <a:prstClr val="black"/>
                </a:solidFill>
                <a:latin typeface="Courier New" panose="02070309020205020404" pitchFamily="49" charset="0"/>
                <a:cs typeface="Courier New" panose="02070309020205020404" pitchFamily="49" charset="0"/>
              </a:rPr>
              <a:t>glTexParameteri</a:t>
            </a:r>
            <a:r>
              <a:rPr lang="hu-HU" altLang="en-US" sz="1800" b="1" dirty="0" smtClean="0">
                <a:solidFill>
                  <a:prstClr val="black"/>
                </a:solidFill>
                <a:latin typeface="Courier New" panose="02070309020205020404" pitchFamily="49" charset="0"/>
                <a:cs typeface="Courier New" panose="02070309020205020404" pitchFamily="49" charset="0"/>
              </a:rPr>
              <a:t>(GL_TEXTURE_2D,</a:t>
            </a:r>
            <a:r>
              <a:rPr lang="hu-HU" altLang="en-US" sz="1800" b="1" dirty="0" smtClean="0">
                <a:solidFill>
                  <a:srgbClr val="FF0000"/>
                </a:solidFill>
                <a:latin typeface="Courier New" panose="02070309020205020404" pitchFamily="49" charset="0"/>
                <a:cs typeface="Courier New" panose="02070309020205020404" pitchFamily="49" charset="0"/>
              </a:rPr>
              <a:t>GL_TEXTURE_M</a:t>
            </a:r>
            <a:r>
              <a:rPr lang="en-US" altLang="en-US" sz="1800" b="1" dirty="0" smtClean="0">
                <a:solidFill>
                  <a:srgbClr val="FF0000"/>
                </a:solidFill>
                <a:latin typeface="Courier New" panose="02070309020205020404" pitchFamily="49" charset="0"/>
                <a:cs typeface="Courier New" panose="02070309020205020404" pitchFamily="49" charset="0"/>
              </a:rPr>
              <a:t>IN</a:t>
            </a:r>
            <a:r>
              <a:rPr lang="hu-HU" altLang="en-US" sz="1800" b="1" dirty="0" smtClean="0">
                <a:solidFill>
                  <a:srgbClr val="FF0000"/>
                </a:solidFill>
                <a:latin typeface="Courier New" panose="02070309020205020404" pitchFamily="49" charset="0"/>
                <a:cs typeface="Courier New" panose="02070309020205020404" pitchFamily="49" charset="0"/>
              </a:rPr>
              <a:t>_FILTER,GL_NEAREST</a:t>
            </a:r>
            <a:r>
              <a:rPr lang="hu-HU" altLang="en-US" sz="1800" b="1" dirty="0" smtClean="0">
                <a:solidFill>
                  <a:prstClr val="black"/>
                </a:solidFill>
                <a:latin typeface="Courier New" panose="02070309020205020404" pitchFamily="49" charset="0"/>
                <a:cs typeface="Courier New" panose="02070309020205020404" pitchFamily="49" charset="0"/>
              </a:rPr>
              <a:t>);</a:t>
            </a:r>
            <a:endParaRPr lang="en-US" altLang="en-US" sz="1800" b="1" dirty="0">
              <a:solidFill>
                <a:prstClr val="black"/>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605249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4" descr="mip-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1608"/>
            <a:ext cx="4852988"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14" name="Rectangle 2"/>
          <p:cNvSpPr>
            <a:spLocks noGrp="1" noChangeArrowheads="1"/>
          </p:cNvSpPr>
          <p:nvPr>
            <p:ph type="title"/>
          </p:nvPr>
        </p:nvSpPr>
        <p:spPr>
          <a:xfrm>
            <a:off x="457200" y="274638"/>
            <a:ext cx="6172200" cy="1143000"/>
          </a:xfrm>
        </p:spPr>
        <p:txBody>
          <a:bodyPr>
            <a:normAutofit fontScale="90000"/>
          </a:bodyPr>
          <a:lstStyle/>
          <a:p>
            <a:pPr>
              <a:defRPr/>
            </a:pPr>
            <a:r>
              <a:rPr lang="hu-HU" dirty="0" err="1" smtClean="0">
                <a:solidFill>
                  <a:srgbClr val="FF0000"/>
                </a:solidFill>
              </a:rPr>
              <a:t>Mip-map</a:t>
            </a:r>
            <a:r>
              <a:rPr lang="en-US" dirty="0" smtClean="0">
                <a:solidFill>
                  <a:srgbClr val="FF0000"/>
                </a:solidFill>
              </a:rPr>
              <a:t> (</a:t>
            </a:r>
            <a:r>
              <a:rPr lang="en-US" dirty="0" err="1" smtClean="0">
                <a:solidFill>
                  <a:srgbClr val="FF0000"/>
                </a:solidFill>
              </a:rPr>
              <a:t>multum</a:t>
            </a:r>
            <a:r>
              <a:rPr lang="en-US" dirty="0" smtClean="0">
                <a:solidFill>
                  <a:srgbClr val="FF0000"/>
                </a:solidFill>
              </a:rPr>
              <a:t> in parvo)</a:t>
            </a:r>
            <a:r>
              <a:rPr lang="hu-HU" dirty="0" smtClean="0">
                <a:solidFill>
                  <a:srgbClr val="FF0000"/>
                </a:solidFill>
              </a:rPr>
              <a:t/>
            </a:r>
            <a:br>
              <a:rPr lang="hu-HU" dirty="0" smtClean="0">
                <a:solidFill>
                  <a:srgbClr val="FF0000"/>
                </a:solidFill>
              </a:rPr>
            </a:br>
            <a:r>
              <a:rPr lang="hu-HU" dirty="0" err="1" smtClean="0">
                <a:solidFill>
                  <a:srgbClr val="FF0000"/>
                </a:solidFill>
              </a:rPr>
              <a:t>Minification-ra</a:t>
            </a:r>
            <a:r>
              <a:rPr lang="hu-HU" dirty="0" smtClean="0">
                <a:solidFill>
                  <a:srgbClr val="FF0000"/>
                </a:solidFill>
              </a:rPr>
              <a:t> jó</a:t>
            </a:r>
            <a:endParaRPr lang="hu-HU" dirty="0">
              <a:solidFill>
                <a:srgbClr val="FF0000"/>
              </a:solidFill>
            </a:endParaRPr>
          </a:p>
        </p:txBody>
      </p:sp>
      <p:sp>
        <p:nvSpPr>
          <p:cNvPr id="18436" name="Line 5"/>
          <p:cNvSpPr>
            <a:spLocks noChangeShapeType="1"/>
          </p:cNvSpPr>
          <p:nvPr/>
        </p:nvSpPr>
        <p:spPr bwMode="auto">
          <a:xfrm flipV="1">
            <a:off x="5715000" y="1762899"/>
            <a:ext cx="0" cy="2133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37" name="Line 6"/>
          <p:cNvSpPr>
            <a:spLocks noChangeShapeType="1"/>
          </p:cNvSpPr>
          <p:nvPr/>
        </p:nvSpPr>
        <p:spPr bwMode="auto">
          <a:xfrm>
            <a:off x="5715000" y="3896499"/>
            <a:ext cx="19050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38" name="Rectangle 13"/>
          <p:cNvSpPr>
            <a:spLocks noChangeArrowheads="1"/>
          </p:cNvSpPr>
          <p:nvPr/>
        </p:nvSpPr>
        <p:spPr bwMode="auto">
          <a:xfrm>
            <a:off x="5867400" y="2067699"/>
            <a:ext cx="1905000" cy="1600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8439" name="Rectangle 14"/>
          <p:cNvSpPr>
            <a:spLocks noChangeArrowheads="1"/>
          </p:cNvSpPr>
          <p:nvPr/>
        </p:nvSpPr>
        <p:spPr bwMode="auto">
          <a:xfrm>
            <a:off x="6629400" y="2677299"/>
            <a:ext cx="152400" cy="152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8441" name="Freeform 19"/>
          <p:cNvSpPr>
            <a:spLocks/>
          </p:cNvSpPr>
          <p:nvPr/>
        </p:nvSpPr>
        <p:spPr bwMode="auto">
          <a:xfrm>
            <a:off x="6477000" y="2372499"/>
            <a:ext cx="457200" cy="685800"/>
          </a:xfrm>
          <a:custGeom>
            <a:avLst/>
            <a:gdLst>
              <a:gd name="T0" fmla="*/ 2147483647 w 528"/>
              <a:gd name="T1" fmla="*/ 0 h 384"/>
              <a:gd name="T2" fmla="*/ 0 w 528"/>
              <a:gd name="T3" fmla="*/ 2147483647 h 384"/>
              <a:gd name="T4" fmla="*/ 2147483647 w 528"/>
              <a:gd name="T5" fmla="*/ 2147483647 h 384"/>
              <a:gd name="T6" fmla="*/ 2147483647 w 528"/>
              <a:gd name="T7" fmla="*/ 0 h 384"/>
              <a:gd name="T8" fmla="*/ 0 60000 65536"/>
              <a:gd name="T9" fmla="*/ 0 60000 65536"/>
              <a:gd name="T10" fmla="*/ 0 60000 65536"/>
              <a:gd name="T11" fmla="*/ 0 60000 65536"/>
              <a:gd name="T12" fmla="*/ 0 w 528"/>
              <a:gd name="T13" fmla="*/ 0 h 384"/>
              <a:gd name="T14" fmla="*/ 528 w 528"/>
              <a:gd name="T15" fmla="*/ 384 h 384"/>
            </a:gdLst>
            <a:ahLst/>
            <a:cxnLst>
              <a:cxn ang="T8">
                <a:pos x="T0" y="T1"/>
              </a:cxn>
              <a:cxn ang="T9">
                <a:pos x="T2" y="T3"/>
              </a:cxn>
              <a:cxn ang="T10">
                <a:pos x="T4" y="T5"/>
              </a:cxn>
              <a:cxn ang="T11">
                <a:pos x="T6" y="T7"/>
              </a:cxn>
            </a:cxnLst>
            <a:rect l="T12" t="T13" r="T14" b="T15"/>
            <a:pathLst>
              <a:path w="528" h="384">
                <a:moveTo>
                  <a:pt x="288" y="0"/>
                </a:moveTo>
                <a:lnTo>
                  <a:pt x="0" y="288"/>
                </a:lnTo>
                <a:lnTo>
                  <a:pt x="528" y="384"/>
                </a:lnTo>
                <a:lnTo>
                  <a:pt x="288" y="0"/>
                </a:lnTo>
                <a:close/>
              </a:path>
            </a:pathLst>
          </a:custGeom>
          <a:noFill/>
          <a:ln w="127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42" name="Rectangle 21"/>
          <p:cNvSpPr>
            <a:spLocks noChangeArrowheads="1"/>
          </p:cNvSpPr>
          <p:nvPr/>
        </p:nvSpPr>
        <p:spPr bwMode="auto">
          <a:xfrm>
            <a:off x="2057400" y="2051208"/>
            <a:ext cx="609600" cy="685800"/>
          </a:xfrm>
          <a:prstGeom prst="rect">
            <a:avLst/>
          </a:prstGeom>
          <a:noFill/>
          <a:ln w="57150">
            <a:solidFill>
              <a:schemeClr val="tx2">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8443" name="Line 23"/>
          <p:cNvSpPr>
            <a:spLocks noChangeShapeType="1"/>
          </p:cNvSpPr>
          <p:nvPr/>
        </p:nvSpPr>
        <p:spPr bwMode="auto">
          <a:xfrm flipH="1" flipV="1">
            <a:off x="2362200" y="2432208"/>
            <a:ext cx="2209800" cy="2057400"/>
          </a:xfrm>
          <a:prstGeom prst="line">
            <a:avLst/>
          </a:prstGeom>
          <a:noFill/>
          <a:ln w="38100">
            <a:solidFill>
              <a:schemeClr val="hlink"/>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4" name="Rectangle 25"/>
          <p:cNvSpPr>
            <a:spLocks noChangeArrowheads="1"/>
          </p:cNvSpPr>
          <p:nvPr/>
        </p:nvSpPr>
        <p:spPr bwMode="auto">
          <a:xfrm>
            <a:off x="7239000" y="3972699"/>
            <a:ext cx="3097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hu-HU" altLang="en-US" i="1"/>
              <a:t>X</a:t>
            </a:r>
          </a:p>
        </p:txBody>
      </p:sp>
      <p:sp>
        <p:nvSpPr>
          <p:cNvPr id="18445" name="Rectangle 26"/>
          <p:cNvSpPr>
            <a:spLocks noChangeArrowheads="1"/>
          </p:cNvSpPr>
          <p:nvPr/>
        </p:nvSpPr>
        <p:spPr bwMode="auto">
          <a:xfrm>
            <a:off x="5791200" y="1610499"/>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hu-HU" altLang="en-US" i="1" dirty="0"/>
              <a:t>Y</a:t>
            </a:r>
          </a:p>
        </p:txBody>
      </p:sp>
      <p:sp>
        <p:nvSpPr>
          <p:cNvPr id="3" name="Szabadkézi sokszög 2"/>
          <p:cNvSpPr/>
          <p:nvPr/>
        </p:nvSpPr>
        <p:spPr>
          <a:xfrm>
            <a:off x="2004060" y="1948338"/>
            <a:ext cx="1062990" cy="788670"/>
          </a:xfrm>
          <a:custGeom>
            <a:avLst/>
            <a:gdLst>
              <a:gd name="connsiteX0" fmla="*/ 346710 w 1409700"/>
              <a:gd name="connsiteY0" fmla="*/ 0 h 788670"/>
              <a:gd name="connsiteX1" fmla="*/ 0 w 1409700"/>
              <a:gd name="connsiteY1" fmla="*/ 483870 h 788670"/>
              <a:gd name="connsiteX2" fmla="*/ 1104900 w 1409700"/>
              <a:gd name="connsiteY2" fmla="*/ 788670 h 788670"/>
              <a:gd name="connsiteX3" fmla="*/ 1409700 w 1409700"/>
              <a:gd name="connsiteY3" fmla="*/ 259080 h 788670"/>
              <a:gd name="connsiteX4" fmla="*/ 346710 w 1409700"/>
              <a:gd name="connsiteY4" fmla="*/ 0 h 788670"/>
              <a:gd name="connsiteX0" fmla="*/ 346710 w 1409700"/>
              <a:gd name="connsiteY0" fmla="*/ 0 h 788670"/>
              <a:gd name="connsiteX1" fmla="*/ 0 w 1409700"/>
              <a:gd name="connsiteY1" fmla="*/ 502920 h 788670"/>
              <a:gd name="connsiteX2" fmla="*/ 1104900 w 1409700"/>
              <a:gd name="connsiteY2" fmla="*/ 788670 h 788670"/>
              <a:gd name="connsiteX3" fmla="*/ 1409700 w 1409700"/>
              <a:gd name="connsiteY3" fmla="*/ 259080 h 788670"/>
              <a:gd name="connsiteX4" fmla="*/ 346710 w 1409700"/>
              <a:gd name="connsiteY4" fmla="*/ 0 h 788670"/>
              <a:gd name="connsiteX0" fmla="*/ 339090 w 1402080"/>
              <a:gd name="connsiteY0" fmla="*/ 0 h 788670"/>
              <a:gd name="connsiteX1" fmla="*/ 0 w 1402080"/>
              <a:gd name="connsiteY1" fmla="*/ 537210 h 788670"/>
              <a:gd name="connsiteX2" fmla="*/ 1097280 w 1402080"/>
              <a:gd name="connsiteY2" fmla="*/ 788670 h 788670"/>
              <a:gd name="connsiteX3" fmla="*/ 1402080 w 1402080"/>
              <a:gd name="connsiteY3" fmla="*/ 259080 h 788670"/>
              <a:gd name="connsiteX4" fmla="*/ 339090 w 1402080"/>
              <a:gd name="connsiteY4" fmla="*/ 0 h 788670"/>
              <a:gd name="connsiteX0" fmla="*/ 0 w 1062990"/>
              <a:gd name="connsiteY0" fmla="*/ 0 h 788670"/>
              <a:gd name="connsiteX1" fmla="*/ 135923 w 1062990"/>
              <a:gd name="connsiteY1" fmla="*/ 739091 h 788670"/>
              <a:gd name="connsiteX2" fmla="*/ 758190 w 1062990"/>
              <a:gd name="connsiteY2" fmla="*/ 788670 h 788670"/>
              <a:gd name="connsiteX3" fmla="*/ 1062990 w 1062990"/>
              <a:gd name="connsiteY3" fmla="*/ 259080 h 788670"/>
              <a:gd name="connsiteX4" fmla="*/ 0 w 1062990"/>
              <a:gd name="connsiteY4" fmla="*/ 0 h 788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990" h="788670">
                <a:moveTo>
                  <a:pt x="0" y="0"/>
                </a:moveTo>
                <a:lnTo>
                  <a:pt x="135923" y="739091"/>
                </a:lnTo>
                <a:lnTo>
                  <a:pt x="758190" y="788670"/>
                </a:lnTo>
                <a:lnTo>
                  <a:pt x="1062990" y="259080"/>
                </a:lnTo>
                <a:lnTo>
                  <a:pt x="0" y="0"/>
                </a:lnTo>
                <a:close/>
              </a:path>
            </a:pathLst>
          </a:custGeom>
          <a:no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ine 15"/>
          <p:cNvSpPr>
            <a:spLocks noChangeShapeType="1"/>
          </p:cNvSpPr>
          <p:nvPr/>
        </p:nvSpPr>
        <p:spPr bwMode="auto">
          <a:xfrm>
            <a:off x="2286000" y="2356007"/>
            <a:ext cx="4419600" cy="397491"/>
          </a:xfrm>
          <a:prstGeom prst="line">
            <a:avLst/>
          </a:prstGeom>
          <a:noFill/>
          <a:ln w="38100">
            <a:solidFill>
              <a:schemeClr val="hlink"/>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Rectangle 24"/>
          <p:cNvSpPr>
            <a:spLocks noChangeArrowheads="1"/>
          </p:cNvSpPr>
          <p:nvPr/>
        </p:nvSpPr>
        <p:spPr bwMode="auto">
          <a:xfrm>
            <a:off x="-1" y="5324493"/>
            <a:ext cx="9143999"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en-US" altLang="en-US" sz="1800" b="1" dirty="0" smtClean="0">
                <a:latin typeface="Courier New" panose="02070309020205020404" pitchFamily="49" charset="0"/>
                <a:cs typeface="Courier New" panose="02070309020205020404" pitchFamily="49" charset="0"/>
              </a:rPr>
              <a:t>a) </a:t>
            </a:r>
            <a:r>
              <a:rPr lang="hu-HU" altLang="en-US" sz="1800" b="1" dirty="0" err="1" smtClean="0">
                <a:latin typeface="Courier New" panose="02070309020205020404" pitchFamily="49" charset="0"/>
                <a:cs typeface="Courier New" panose="02070309020205020404" pitchFamily="49" charset="0"/>
              </a:rPr>
              <a:t>glTexParameteri</a:t>
            </a:r>
            <a:r>
              <a:rPr lang="hu-HU" altLang="en-US" sz="1800" b="1" dirty="0" smtClean="0">
                <a:latin typeface="Courier New" panose="02070309020205020404" pitchFamily="49" charset="0"/>
                <a:cs typeface="Courier New" panose="02070309020205020404" pitchFamily="49" charset="0"/>
              </a:rPr>
              <a:t>(GL_TEXTURE_2D</a:t>
            </a:r>
            <a:r>
              <a:rPr lang="hu-HU" altLang="en-US" sz="1800" b="1" dirty="0">
                <a:latin typeface="Courier New" panose="02070309020205020404" pitchFamily="49" charset="0"/>
                <a:cs typeface="Courier New" panose="02070309020205020404" pitchFamily="49" charset="0"/>
              </a:rPr>
              <a:t>, </a:t>
            </a:r>
            <a:r>
              <a:rPr lang="hu-HU" altLang="en-US" sz="1800" b="1" dirty="0" smtClean="0">
                <a:solidFill>
                  <a:srgbClr val="FF0000"/>
                </a:solidFill>
                <a:latin typeface="Courier New" panose="02070309020205020404" pitchFamily="49" charset="0"/>
                <a:cs typeface="Courier New" panose="02070309020205020404" pitchFamily="49" charset="0"/>
              </a:rPr>
              <a:t>GL_TEXTURE_MIN_FILTER</a:t>
            </a:r>
            <a:r>
              <a:rPr lang="hu-HU" altLang="en-US" sz="1800" b="1" dirty="0" smtClean="0">
                <a:latin typeface="Courier New" panose="02070309020205020404" pitchFamily="49" charset="0"/>
                <a:cs typeface="Courier New" panose="02070309020205020404" pitchFamily="49" charset="0"/>
              </a:rPr>
              <a:t>,</a:t>
            </a:r>
          </a:p>
          <a:p>
            <a:r>
              <a:rPr lang="hu-HU" altLang="en-US" sz="1800" b="1" dirty="0">
                <a:latin typeface="Courier New" panose="02070309020205020404" pitchFamily="49" charset="0"/>
                <a:cs typeface="Courier New" panose="02070309020205020404" pitchFamily="49" charset="0"/>
              </a:rPr>
              <a:t> </a:t>
            </a:r>
            <a:r>
              <a:rPr lang="hu-HU" altLang="en-US" sz="1800" b="1" dirty="0" smtClean="0">
                <a:latin typeface="Courier New" panose="02070309020205020404" pitchFamily="49" charset="0"/>
                <a:cs typeface="Courier New" panose="02070309020205020404" pitchFamily="49" charset="0"/>
              </a:rPr>
              <a:t>               </a:t>
            </a:r>
            <a:r>
              <a:rPr lang="hu-HU" altLang="en-US" sz="1800" b="1" dirty="0" smtClean="0">
                <a:solidFill>
                  <a:srgbClr val="FF0000"/>
                </a:solidFill>
                <a:latin typeface="Courier New" panose="02070309020205020404" pitchFamily="49" charset="0"/>
                <a:cs typeface="Courier New" panose="02070309020205020404" pitchFamily="49" charset="0"/>
              </a:rPr>
              <a:t>GL_LINEAR_MIPMAP_NEAREST</a:t>
            </a:r>
            <a:r>
              <a:rPr lang="hu-HU" altLang="en-US" sz="1800" b="1" dirty="0" smtClean="0">
                <a:latin typeface="Courier New" panose="02070309020205020404" pitchFamily="49" charset="0"/>
                <a:cs typeface="Courier New" panose="02070309020205020404" pitchFamily="49" charset="0"/>
              </a:rPr>
              <a:t>);</a:t>
            </a:r>
            <a:r>
              <a:rPr lang="en-US" altLang="en-US" sz="1800" b="1" dirty="0" smtClean="0">
                <a:latin typeface="Courier New" panose="02070309020205020404" pitchFamily="49" charset="0"/>
                <a:cs typeface="Courier New" panose="02070309020205020404" pitchFamily="49" charset="0"/>
              </a:rPr>
              <a:t> // </a:t>
            </a:r>
            <a:r>
              <a:rPr lang="en-US" altLang="en-US" sz="1800" b="1" dirty="0" err="1" smtClean="0">
                <a:latin typeface="Courier New" panose="02070309020205020404" pitchFamily="49" charset="0"/>
                <a:cs typeface="Courier New" panose="02070309020205020404" pitchFamily="49" charset="0"/>
              </a:rPr>
              <a:t>Mip</a:t>
            </a:r>
            <a:r>
              <a:rPr lang="en-US" altLang="en-US" sz="1800" b="1" dirty="0" smtClean="0">
                <a:latin typeface="Courier New" panose="02070309020205020404" pitchFamily="49" charset="0"/>
                <a:cs typeface="Courier New" panose="02070309020205020404" pitchFamily="49" charset="0"/>
              </a:rPr>
              <a:t>-mapping, </a:t>
            </a:r>
          </a:p>
          <a:p>
            <a:endParaRPr lang="en-US" altLang="en-US" sz="1100" b="1" dirty="0" smtClean="0">
              <a:latin typeface="Courier New" panose="02070309020205020404" pitchFamily="49" charset="0"/>
              <a:cs typeface="Courier New" panose="02070309020205020404" pitchFamily="49" charset="0"/>
            </a:endParaRPr>
          </a:p>
          <a:p>
            <a:r>
              <a:rPr lang="en-US" altLang="en-US" sz="1800" b="1" dirty="0" smtClean="0">
                <a:latin typeface="Courier New" panose="02070309020205020404" pitchFamily="49" charset="0"/>
                <a:cs typeface="Courier New" panose="02070309020205020404" pitchFamily="49" charset="0"/>
              </a:rPr>
              <a:t>b) </a:t>
            </a:r>
            <a:r>
              <a:rPr lang="hu-HU" altLang="en-US" sz="1800" b="1" dirty="0" err="1" smtClean="0">
                <a:latin typeface="Courier New" panose="02070309020205020404" pitchFamily="49" charset="0"/>
                <a:cs typeface="Courier New" panose="02070309020205020404" pitchFamily="49" charset="0"/>
              </a:rPr>
              <a:t>glTexParameteri</a:t>
            </a:r>
            <a:r>
              <a:rPr lang="hu-HU" altLang="en-US" sz="1800" b="1" dirty="0" smtClean="0">
                <a:latin typeface="Courier New" panose="02070309020205020404" pitchFamily="49" charset="0"/>
                <a:cs typeface="Courier New" panose="02070309020205020404" pitchFamily="49" charset="0"/>
              </a:rPr>
              <a:t>(GL_TEXTURE_2D</a:t>
            </a:r>
            <a:r>
              <a:rPr lang="hu-HU" altLang="en-US" sz="1800" b="1" dirty="0">
                <a:latin typeface="Courier New" panose="02070309020205020404" pitchFamily="49" charset="0"/>
                <a:cs typeface="Courier New" panose="02070309020205020404" pitchFamily="49" charset="0"/>
              </a:rPr>
              <a:t>, </a:t>
            </a:r>
            <a:r>
              <a:rPr lang="hu-HU" altLang="en-US" sz="1800" b="1" dirty="0">
                <a:solidFill>
                  <a:srgbClr val="FF0000"/>
                </a:solidFill>
                <a:latin typeface="Courier New" panose="02070309020205020404" pitchFamily="49" charset="0"/>
                <a:cs typeface="Courier New" panose="02070309020205020404" pitchFamily="49" charset="0"/>
              </a:rPr>
              <a:t>GL_TEXTURE_MIN_FILTER</a:t>
            </a:r>
            <a:r>
              <a:rPr lang="hu-HU" altLang="en-US" sz="1800" b="1" dirty="0">
                <a:latin typeface="Courier New" panose="02070309020205020404" pitchFamily="49" charset="0"/>
                <a:cs typeface="Courier New" panose="02070309020205020404" pitchFamily="49" charset="0"/>
              </a:rPr>
              <a:t>,</a:t>
            </a:r>
          </a:p>
          <a:p>
            <a:r>
              <a:rPr lang="hu-HU" altLang="en-US" sz="1800" b="1" dirty="0">
                <a:latin typeface="Courier New" panose="02070309020205020404" pitchFamily="49" charset="0"/>
                <a:cs typeface="Courier New" panose="02070309020205020404" pitchFamily="49" charset="0"/>
              </a:rPr>
              <a:t>                </a:t>
            </a:r>
            <a:r>
              <a:rPr lang="en-US" sz="1800" b="1" dirty="0">
                <a:solidFill>
                  <a:srgbClr val="FF0000"/>
                </a:solidFill>
                <a:latin typeface="Courier New" panose="02070309020205020404" pitchFamily="49" charset="0"/>
                <a:cs typeface="Courier New" panose="02070309020205020404" pitchFamily="49" charset="0"/>
              </a:rPr>
              <a:t>GL_LINEAR_MIPMAP_LINEAR</a:t>
            </a:r>
            <a:r>
              <a:rPr lang="hu-HU" altLang="en-US" sz="1800" b="1" dirty="0">
                <a:latin typeface="Courier New" panose="02070309020205020404" pitchFamily="49" charset="0"/>
                <a:cs typeface="Courier New" panose="02070309020205020404" pitchFamily="49" charset="0"/>
              </a:rPr>
              <a:t>);</a:t>
            </a:r>
            <a:r>
              <a:rPr lang="en-US" altLang="en-US" sz="1800" b="1" dirty="0">
                <a:latin typeface="Courier New" panose="02070309020205020404" pitchFamily="49" charset="0"/>
                <a:cs typeface="Courier New" panose="02070309020205020404" pitchFamily="49" charset="0"/>
              </a:rPr>
              <a:t> </a:t>
            </a:r>
            <a:r>
              <a:rPr lang="en-US" altLang="en-US" sz="1800" b="1" dirty="0" smtClean="0">
                <a:latin typeface="Courier New" panose="02070309020205020404" pitchFamily="49" charset="0"/>
                <a:cs typeface="Courier New" panose="02070309020205020404" pitchFamily="49" charset="0"/>
              </a:rPr>
              <a:t>// Tri-linear filtering</a:t>
            </a:r>
            <a:endParaRPr lang="hu-HU" altLang="en-US" sz="1800" b="1" dirty="0">
              <a:latin typeface="Courier New" panose="02070309020205020404" pitchFamily="49" charset="0"/>
              <a:cs typeface="Courier New" panose="02070309020205020404" pitchFamily="49" charset="0"/>
            </a:endParaRPr>
          </a:p>
        </p:txBody>
      </p:sp>
      <p:sp>
        <p:nvSpPr>
          <p:cNvPr id="17" name="Text Box 43"/>
          <p:cNvSpPr txBox="1">
            <a:spLocks noChangeArrowheads="1"/>
          </p:cNvSpPr>
          <p:nvPr/>
        </p:nvSpPr>
        <p:spPr bwMode="auto">
          <a:xfrm>
            <a:off x="6613525" y="476250"/>
            <a:ext cx="25125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hu-HU" altLang="en-US" sz="2400" dirty="0" err="1">
                <a:latin typeface="+mn-lt"/>
              </a:rPr>
              <a:t>Mip-map</a:t>
            </a:r>
            <a:r>
              <a:rPr lang="hu-HU" altLang="en-US" sz="2400" dirty="0">
                <a:latin typeface="+mn-lt"/>
              </a:rPr>
              <a:t> is van</a:t>
            </a:r>
            <a:r>
              <a:rPr lang="en-GB" altLang="en-US" sz="2400" dirty="0">
                <a:latin typeface="+mn-lt"/>
              </a:rPr>
              <a:t>: </a:t>
            </a:r>
            <a:r>
              <a:rPr lang="en-GB" altLang="en-US" sz="2400" dirty="0">
                <a:latin typeface="+mn-lt"/>
                <a:sym typeface="Wingdings" pitchFamily="2" charset="2"/>
              </a:rPr>
              <a:t></a:t>
            </a:r>
          </a:p>
          <a:p>
            <a:r>
              <a:rPr lang="en-GB" altLang="en-US" sz="2400" dirty="0" err="1">
                <a:latin typeface="+mn-lt"/>
                <a:sym typeface="Wingdings" pitchFamily="2" charset="2"/>
              </a:rPr>
              <a:t>Az</a:t>
            </a:r>
            <a:r>
              <a:rPr lang="en-GB" altLang="en-US" sz="2400" dirty="0">
                <a:latin typeface="+mn-lt"/>
                <a:sym typeface="Wingdings" pitchFamily="2" charset="2"/>
              </a:rPr>
              <a:t> a default: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8442"/>
                                        </p:tgtEl>
                                        <p:attrNameLst>
                                          <p:attrName>style.visibility</p:attrName>
                                        </p:attrNameLst>
                                      </p:cBhvr>
                                      <p:to>
                                        <p:strVal val="visible"/>
                                      </p:to>
                                    </p:set>
                                    <p:anim calcmode="lin" valueType="num">
                                      <p:cBhvr additive="base">
                                        <p:cTn id="13" dur="500" fill="hold"/>
                                        <p:tgtEl>
                                          <p:spTgt spid="18442"/>
                                        </p:tgtEl>
                                        <p:attrNameLst>
                                          <p:attrName>ppt_x</p:attrName>
                                        </p:attrNameLst>
                                      </p:cBhvr>
                                      <p:tavLst>
                                        <p:tav tm="0">
                                          <p:val>
                                            <p:strVal val="#ppt_x"/>
                                          </p:val>
                                        </p:tav>
                                        <p:tav tm="100000">
                                          <p:val>
                                            <p:strVal val="#ppt_x"/>
                                          </p:val>
                                        </p:tav>
                                      </p:tavLst>
                                    </p:anim>
                                    <p:anim calcmode="lin" valueType="num">
                                      <p:cBhvr additive="base">
                                        <p:cTn id="14" dur="500" fill="hold"/>
                                        <p:tgtEl>
                                          <p:spTgt spid="1844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animBg="1"/>
      <p:bldP spid="18443" grpId="0" animBg="1"/>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solidFill>
                  <a:srgbClr val="FF0000"/>
                </a:solidFill>
              </a:rPr>
              <a:t>Mip-map</a:t>
            </a:r>
            <a:endParaRPr lang="en-US" dirty="0"/>
          </a:p>
        </p:txBody>
      </p:sp>
      <p:pic>
        <p:nvPicPr>
          <p:cNvPr id="3" name="Picture 2"/>
          <p:cNvPicPr>
            <a:picLocks noChangeAspect="1" noChangeArrowheads="1"/>
          </p:cNvPicPr>
          <p:nvPr/>
        </p:nvPicPr>
        <p:blipFill>
          <a:blip r:embed="rId3" cstate="print"/>
          <a:srcRect l="81538" t="43077" r="3077" b="31671"/>
          <a:stretch>
            <a:fillRect/>
          </a:stretch>
        </p:blipFill>
        <p:spPr bwMode="auto">
          <a:xfrm>
            <a:off x="260632" y="1566600"/>
            <a:ext cx="4149907" cy="4299245"/>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4497038" y="1520788"/>
            <a:ext cx="4239462" cy="4390871"/>
          </a:xfrm>
          <a:prstGeom prst="rect">
            <a:avLst/>
          </a:prstGeom>
          <a:noFill/>
          <a:ln w="9525">
            <a:noFill/>
            <a:miter lim="800000"/>
            <a:headEnd/>
            <a:tailEnd/>
          </a:ln>
        </p:spPr>
      </p:pic>
      <p:sp>
        <p:nvSpPr>
          <p:cNvPr id="5" name="Téglalap 4"/>
          <p:cNvSpPr/>
          <p:nvPr/>
        </p:nvSpPr>
        <p:spPr>
          <a:xfrm>
            <a:off x="1197799" y="5911659"/>
            <a:ext cx="2028119" cy="461665"/>
          </a:xfrm>
          <a:prstGeom prst="rect">
            <a:avLst/>
          </a:prstGeom>
        </p:spPr>
        <p:txBody>
          <a:bodyPr wrap="none">
            <a:spAutoFit/>
          </a:bodyPr>
          <a:lstStyle/>
          <a:p>
            <a:r>
              <a:rPr lang="hu-HU" altLang="en-US" b="1" dirty="0">
                <a:latin typeface="Courier New" panose="02070309020205020404" pitchFamily="49" charset="0"/>
                <a:cs typeface="Courier New" panose="02070309020205020404" pitchFamily="49" charset="0"/>
              </a:rPr>
              <a:t>GL_NEAREST</a:t>
            </a:r>
            <a:endParaRPr lang="en-US" dirty="0"/>
          </a:p>
        </p:txBody>
      </p:sp>
      <p:sp>
        <p:nvSpPr>
          <p:cNvPr id="6" name="Téglalap 5"/>
          <p:cNvSpPr/>
          <p:nvPr/>
        </p:nvSpPr>
        <p:spPr>
          <a:xfrm>
            <a:off x="4312292" y="5892792"/>
            <a:ext cx="4608954" cy="461665"/>
          </a:xfrm>
          <a:prstGeom prst="rect">
            <a:avLst/>
          </a:prstGeom>
        </p:spPr>
        <p:txBody>
          <a:bodyPr wrap="none">
            <a:spAutoFit/>
          </a:bodyPr>
          <a:lstStyle/>
          <a:p>
            <a:r>
              <a:rPr lang="hu-HU" altLang="en-US" b="1" dirty="0">
                <a:latin typeface="Courier New" panose="02070309020205020404" pitchFamily="49" charset="0"/>
                <a:cs typeface="Courier New" panose="02070309020205020404" pitchFamily="49" charset="0"/>
              </a:rPr>
              <a:t>GL_LINEAR_MIPMAP_NEAREST</a:t>
            </a:r>
            <a:endParaRPr lang="en-US" dirty="0"/>
          </a:p>
        </p:txBody>
      </p:sp>
    </p:spTree>
    <p:extLst>
      <p:ext uri="{BB962C8B-B14F-4D97-AF65-F5344CB8AC3E}">
        <p14:creationId xmlns:p14="http://schemas.microsoft.com/office/powerpoint/2010/main" val="42318556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227698" y="162739"/>
            <a:ext cx="8718593" cy="1143000"/>
          </a:xfrm>
        </p:spPr>
        <p:txBody>
          <a:bodyPr>
            <a:normAutofit fontScale="90000"/>
          </a:bodyPr>
          <a:lstStyle/>
          <a:p>
            <a:pPr>
              <a:defRPr/>
            </a:pPr>
            <a:r>
              <a:rPr lang="en-US" dirty="0" smtClean="0">
                <a:solidFill>
                  <a:srgbClr val="FF0000"/>
                </a:solidFill>
              </a:rPr>
              <a:t>Bi-linear t</a:t>
            </a:r>
            <a:r>
              <a:rPr lang="hu-HU" dirty="0" err="1" smtClean="0">
                <a:solidFill>
                  <a:srgbClr val="FF0000"/>
                </a:solidFill>
              </a:rPr>
              <a:t>extúra</a:t>
            </a:r>
            <a:r>
              <a:rPr lang="hu-HU" dirty="0" smtClean="0">
                <a:solidFill>
                  <a:srgbClr val="FF0000"/>
                </a:solidFill>
              </a:rPr>
              <a:t> szűrés</a:t>
            </a:r>
            <a:br>
              <a:rPr lang="hu-HU" dirty="0" smtClean="0">
                <a:solidFill>
                  <a:srgbClr val="FF0000"/>
                </a:solidFill>
              </a:rPr>
            </a:br>
            <a:r>
              <a:rPr lang="hu-HU" dirty="0" err="1" smtClean="0">
                <a:solidFill>
                  <a:srgbClr val="FF0000"/>
                </a:solidFill>
              </a:rPr>
              <a:t>Magnification-ra</a:t>
            </a:r>
            <a:r>
              <a:rPr lang="hu-HU" dirty="0" smtClean="0">
                <a:solidFill>
                  <a:srgbClr val="FF0000"/>
                </a:solidFill>
              </a:rPr>
              <a:t> igazán jó</a:t>
            </a:r>
          </a:p>
        </p:txBody>
      </p:sp>
      <p:sp>
        <p:nvSpPr>
          <p:cNvPr id="19459" name="Rectangle 4"/>
          <p:cNvSpPr>
            <a:spLocks noChangeArrowheads="1"/>
          </p:cNvSpPr>
          <p:nvPr/>
        </p:nvSpPr>
        <p:spPr bwMode="auto">
          <a:xfrm>
            <a:off x="608013" y="1610587"/>
            <a:ext cx="1081087" cy="29527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60" name="Rectangle 5"/>
          <p:cNvSpPr>
            <a:spLocks noChangeArrowheads="1"/>
          </p:cNvSpPr>
          <p:nvPr/>
        </p:nvSpPr>
        <p:spPr bwMode="auto">
          <a:xfrm>
            <a:off x="1689100" y="1610587"/>
            <a:ext cx="1081088" cy="29527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61" name="Rectangle 6"/>
          <p:cNvSpPr>
            <a:spLocks noChangeArrowheads="1"/>
          </p:cNvSpPr>
          <p:nvPr/>
        </p:nvSpPr>
        <p:spPr bwMode="auto">
          <a:xfrm>
            <a:off x="2770188" y="1610587"/>
            <a:ext cx="1081087" cy="29527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62" name="Rectangle 7"/>
          <p:cNvSpPr>
            <a:spLocks noChangeArrowheads="1"/>
          </p:cNvSpPr>
          <p:nvPr/>
        </p:nvSpPr>
        <p:spPr bwMode="auto">
          <a:xfrm>
            <a:off x="3851275" y="1610587"/>
            <a:ext cx="1081088" cy="29527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63" name="Rectangle 8"/>
          <p:cNvSpPr>
            <a:spLocks noChangeArrowheads="1"/>
          </p:cNvSpPr>
          <p:nvPr/>
        </p:nvSpPr>
        <p:spPr bwMode="auto">
          <a:xfrm>
            <a:off x="608013" y="2691675"/>
            <a:ext cx="4321175" cy="936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64" name="Oval 10"/>
          <p:cNvSpPr>
            <a:spLocks noChangeArrowheads="1"/>
          </p:cNvSpPr>
          <p:nvPr/>
        </p:nvSpPr>
        <p:spPr bwMode="auto">
          <a:xfrm>
            <a:off x="2122488" y="3123475"/>
            <a:ext cx="144462" cy="144462"/>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65" name="Oval 11"/>
          <p:cNvSpPr>
            <a:spLocks noChangeArrowheads="1"/>
          </p:cNvSpPr>
          <p:nvPr/>
        </p:nvSpPr>
        <p:spPr bwMode="auto">
          <a:xfrm>
            <a:off x="3203575" y="3123475"/>
            <a:ext cx="144463" cy="144462"/>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66" name="Oval 12"/>
          <p:cNvSpPr>
            <a:spLocks noChangeArrowheads="1"/>
          </p:cNvSpPr>
          <p:nvPr/>
        </p:nvSpPr>
        <p:spPr bwMode="auto">
          <a:xfrm>
            <a:off x="4284663" y="3123475"/>
            <a:ext cx="144462" cy="144462"/>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67" name="Oval 13"/>
          <p:cNvSpPr>
            <a:spLocks noChangeArrowheads="1"/>
          </p:cNvSpPr>
          <p:nvPr/>
        </p:nvSpPr>
        <p:spPr bwMode="auto">
          <a:xfrm>
            <a:off x="1042988" y="3123475"/>
            <a:ext cx="144462" cy="144462"/>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68" name="Oval 14"/>
          <p:cNvSpPr>
            <a:spLocks noChangeArrowheads="1"/>
          </p:cNvSpPr>
          <p:nvPr/>
        </p:nvSpPr>
        <p:spPr bwMode="auto">
          <a:xfrm>
            <a:off x="2120900" y="3987075"/>
            <a:ext cx="144463" cy="144462"/>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69" name="Oval 15"/>
          <p:cNvSpPr>
            <a:spLocks noChangeArrowheads="1"/>
          </p:cNvSpPr>
          <p:nvPr/>
        </p:nvSpPr>
        <p:spPr bwMode="auto">
          <a:xfrm>
            <a:off x="3201988" y="3987075"/>
            <a:ext cx="144462" cy="144462"/>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70" name="Oval 16"/>
          <p:cNvSpPr>
            <a:spLocks noChangeArrowheads="1"/>
          </p:cNvSpPr>
          <p:nvPr/>
        </p:nvSpPr>
        <p:spPr bwMode="auto">
          <a:xfrm>
            <a:off x="4283075" y="3987075"/>
            <a:ext cx="144463" cy="144462"/>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71" name="Oval 17"/>
          <p:cNvSpPr>
            <a:spLocks noChangeArrowheads="1"/>
          </p:cNvSpPr>
          <p:nvPr/>
        </p:nvSpPr>
        <p:spPr bwMode="auto">
          <a:xfrm>
            <a:off x="1041400" y="3987075"/>
            <a:ext cx="144463" cy="144462"/>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72" name="Oval 18"/>
          <p:cNvSpPr>
            <a:spLocks noChangeArrowheads="1"/>
          </p:cNvSpPr>
          <p:nvPr/>
        </p:nvSpPr>
        <p:spPr bwMode="auto">
          <a:xfrm>
            <a:off x="2122488" y="2115412"/>
            <a:ext cx="144462" cy="144463"/>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73" name="Oval 19"/>
          <p:cNvSpPr>
            <a:spLocks noChangeArrowheads="1"/>
          </p:cNvSpPr>
          <p:nvPr/>
        </p:nvSpPr>
        <p:spPr bwMode="auto">
          <a:xfrm>
            <a:off x="3203575" y="2115412"/>
            <a:ext cx="144463" cy="144463"/>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74" name="Oval 20"/>
          <p:cNvSpPr>
            <a:spLocks noChangeArrowheads="1"/>
          </p:cNvSpPr>
          <p:nvPr/>
        </p:nvSpPr>
        <p:spPr bwMode="auto">
          <a:xfrm>
            <a:off x="4284663" y="2115412"/>
            <a:ext cx="144462" cy="144463"/>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75" name="Oval 21"/>
          <p:cNvSpPr>
            <a:spLocks noChangeArrowheads="1"/>
          </p:cNvSpPr>
          <p:nvPr/>
        </p:nvSpPr>
        <p:spPr bwMode="auto">
          <a:xfrm>
            <a:off x="1042988" y="2115412"/>
            <a:ext cx="144462" cy="144463"/>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397335" name="AutoShape 23"/>
          <p:cNvSpPr>
            <a:spLocks noChangeArrowheads="1"/>
          </p:cNvSpPr>
          <p:nvPr/>
        </p:nvSpPr>
        <p:spPr bwMode="auto">
          <a:xfrm>
            <a:off x="2411413" y="2761525"/>
            <a:ext cx="288925" cy="266700"/>
          </a:xfrm>
          <a:prstGeom prst="star5">
            <a:avLst/>
          </a:prstGeom>
          <a:solidFill>
            <a:schemeClr val="accent2"/>
          </a:solidFill>
          <a:ln w="12700">
            <a:solidFill>
              <a:schemeClr val="tx1"/>
            </a:solidFill>
            <a:miter lim="800000"/>
            <a:headEnd/>
            <a:tailEnd/>
          </a:ln>
          <a:effectLst/>
        </p:spPr>
        <p:txBody>
          <a:bodyPr wrap="none" anchor="ctr"/>
          <a:lstStyle/>
          <a:p>
            <a:pPr>
              <a:defRPr/>
            </a:pPr>
            <a:endParaRPr lang="hu-HU"/>
          </a:p>
        </p:txBody>
      </p:sp>
      <p:sp>
        <p:nvSpPr>
          <p:cNvPr id="19477" name="Rectangle 24"/>
          <p:cNvSpPr>
            <a:spLocks noChangeArrowheads="1"/>
          </p:cNvSpPr>
          <p:nvPr/>
        </p:nvSpPr>
        <p:spPr bwMode="auto">
          <a:xfrm>
            <a:off x="269410" y="5271079"/>
            <a:ext cx="885666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hu-HU" altLang="en-US" sz="2000" b="1" dirty="0" err="1">
                <a:latin typeface="Courier New" panose="02070309020205020404" pitchFamily="49" charset="0"/>
                <a:cs typeface="Courier New" panose="02070309020205020404" pitchFamily="49" charset="0"/>
              </a:rPr>
              <a:t>glTexParameteri</a:t>
            </a:r>
            <a:r>
              <a:rPr lang="hu-HU" altLang="en-US" sz="2000" b="1" dirty="0">
                <a:latin typeface="Courier New" panose="02070309020205020404" pitchFamily="49" charset="0"/>
                <a:cs typeface="Courier New" panose="02070309020205020404" pitchFamily="49" charset="0"/>
              </a:rPr>
              <a:t>(GL_TEXTURE_2D, </a:t>
            </a:r>
            <a:endParaRPr lang="en-US" altLang="en-US" sz="2000" b="1" dirty="0">
              <a:latin typeface="Courier New" panose="02070309020205020404" pitchFamily="49" charset="0"/>
              <a:cs typeface="Courier New" panose="02070309020205020404" pitchFamily="49" charset="0"/>
            </a:endParaRPr>
          </a:p>
          <a:p>
            <a:r>
              <a:rPr lang="en-US" altLang="en-US" sz="2000" b="1" dirty="0">
                <a:latin typeface="Courier New" panose="02070309020205020404" pitchFamily="49" charset="0"/>
                <a:cs typeface="Courier New" panose="02070309020205020404" pitchFamily="49" charset="0"/>
              </a:rPr>
              <a:t>		    </a:t>
            </a:r>
            <a:r>
              <a:rPr lang="hu-HU" altLang="en-US" sz="2000" b="1" dirty="0">
                <a:latin typeface="Courier New" panose="02070309020205020404" pitchFamily="49" charset="0"/>
                <a:cs typeface="Courier New" panose="02070309020205020404" pitchFamily="49" charset="0"/>
              </a:rPr>
              <a:t>GL_TEXTURE_MIN_FILTER, </a:t>
            </a:r>
            <a:r>
              <a:rPr lang="hu-HU" altLang="en-US" sz="2000" b="1" dirty="0" smtClean="0">
                <a:latin typeface="Courier New" panose="02070309020205020404" pitchFamily="49" charset="0"/>
                <a:cs typeface="Courier New" panose="02070309020205020404" pitchFamily="49" charset="0"/>
              </a:rPr>
              <a:t>GL_</a:t>
            </a:r>
            <a:r>
              <a:rPr lang="en-US" altLang="en-US" sz="2000" b="1" dirty="0" smtClean="0">
                <a:latin typeface="Courier New" panose="02070309020205020404" pitchFamily="49" charset="0"/>
                <a:cs typeface="Courier New" panose="02070309020205020404" pitchFamily="49" charset="0"/>
              </a:rPr>
              <a:t>LINEAR</a:t>
            </a:r>
            <a:r>
              <a:rPr lang="hu-HU" altLang="en-US" sz="2000" b="1" dirty="0" smtClean="0">
                <a:latin typeface="Courier New" panose="02070309020205020404" pitchFamily="49" charset="0"/>
                <a:cs typeface="Courier New" panose="02070309020205020404" pitchFamily="49" charset="0"/>
              </a:rPr>
              <a:t>);</a:t>
            </a:r>
            <a:endParaRPr lang="hu-HU" altLang="en-US" sz="2000" b="1" dirty="0">
              <a:latin typeface="Courier New" panose="02070309020205020404" pitchFamily="49" charset="0"/>
              <a:cs typeface="Courier New" panose="02070309020205020404" pitchFamily="49" charset="0"/>
            </a:endParaRPr>
          </a:p>
          <a:p>
            <a:r>
              <a:rPr lang="hu-HU" altLang="en-US" sz="2000" b="1" dirty="0" err="1">
                <a:latin typeface="Courier New" panose="02070309020205020404" pitchFamily="49" charset="0"/>
                <a:cs typeface="Courier New" panose="02070309020205020404" pitchFamily="49" charset="0"/>
              </a:rPr>
              <a:t>glTexParameteri</a:t>
            </a:r>
            <a:r>
              <a:rPr lang="hu-HU" altLang="en-US" sz="2000" b="1" dirty="0">
                <a:latin typeface="Courier New" panose="02070309020205020404" pitchFamily="49" charset="0"/>
                <a:cs typeface="Courier New" panose="02070309020205020404" pitchFamily="49" charset="0"/>
              </a:rPr>
              <a:t>(GL_TEXTURE_2D, </a:t>
            </a:r>
            <a:endParaRPr lang="en-US" altLang="en-US" sz="2000" b="1" dirty="0">
              <a:latin typeface="Courier New" panose="02070309020205020404" pitchFamily="49" charset="0"/>
              <a:cs typeface="Courier New" panose="02070309020205020404" pitchFamily="49" charset="0"/>
            </a:endParaRPr>
          </a:p>
          <a:p>
            <a:r>
              <a:rPr lang="en-US" altLang="en-US" sz="2000" b="1" dirty="0">
                <a:latin typeface="Courier New" panose="02070309020205020404" pitchFamily="49" charset="0"/>
                <a:cs typeface="Courier New" panose="02070309020205020404" pitchFamily="49" charset="0"/>
              </a:rPr>
              <a:t>		    </a:t>
            </a:r>
            <a:r>
              <a:rPr lang="hu-HU" altLang="en-US" sz="2000" b="1" dirty="0">
                <a:latin typeface="Courier New" panose="02070309020205020404" pitchFamily="49" charset="0"/>
                <a:cs typeface="Courier New" panose="02070309020205020404" pitchFamily="49" charset="0"/>
              </a:rPr>
              <a:t>GL_TEXTURE_MAG_FILTER, GL_LINEAR);</a:t>
            </a:r>
          </a:p>
        </p:txBody>
      </p:sp>
      <p:sp>
        <p:nvSpPr>
          <p:cNvPr id="19478" name="Freeform 26"/>
          <p:cNvSpPr>
            <a:spLocks/>
          </p:cNvSpPr>
          <p:nvPr/>
        </p:nvSpPr>
        <p:spPr bwMode="auto">
          <a:xfrm>
            <a:off x="5940425" y="2042387"/>
            <a:ext cx="2438400" cy="3097213"/>
          </a:xfrm>
          <a:custGeom>
            <a:avLst/>
            <a:gdLst>
              <a:gd name="T0" fmla="*/ 2147483647 w 1536"/>
              <a:gd name="T1" fmla="*/ 2147483647 h 2352"/>
              <a:gd name="T2" fmla="*/ 0 w 1536"/>
              <a:gd name="T3" fmla="*/ 2147483647 h 2352"/>
              <a:gd name="T4" fmla="*/ 2147483647 w 1536"/>
              <a:gd name="T5" fmla="*/ 0 h 2352"/>
              <a:gd name="T6" fmla="*/ 2147483647 w 1536"/>
              <a:gd name="T7" fmla="*/ 2147483647 h 2352"/>
              <a:gd name="T8" fmla="*/ 0 60000 65536"/>
              <a:gd name="T9" fmla="*/ 0 60000 65536"/>
              <a:gd name="T10" fmla="*/ 0 60000 65536"/>
              <a:gd name="T11" fmla="*/ 0 60000 65536"/>
              <a:gd name="T12" fmla="*/ 0 w 1536"/>
              <a:gd name="T13" fmla="*/ 0 h 2352"/>
              <a:gd name="T14" fmla="*/ 1536 w 1536"/>
              <a:gd name="T15" fmla="*/ 2352 h 2352"/>
            </a:gdLst>
            <a:ahLst/>
            <a:cxnLst>
              <a:cxn ang="T8">
                <a:pos x="T0" y="T1"/>
              </a:cxn>
              <a:cxn ang="T9">
                <a:pos x="T2" y="T3"/>
              </a:cxn>
              <a:cxn ang="T10">
                <a:pos x="T4" y="T5"/>
              </a:cxn>
              <a:cxn ang="T11">
                <a:pos x="T6" y="T7"/>
              </a:cxn>
            </a:cxnLst>
            <a:rect l="T12" t="T13" r="T14" b="T15"/>
            <a:pathLst>
              <a:path w="1536" h="2352">
                <a:moveTo>
                  <a:pt x="912" y="2352"/>
                </a:moveTo>
                <a:lnTo>
                  <a:pt x="0" y="1440"/>
                </a:lnTo>
                <a:lnTo>
                  <a:pt x="1536" y="0"/>
                </a:lnTo>
                <a:lnTo>
                  <a:pt x="912" y="2352"/>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19479" name="Rectangle 27"/>
          <p:cNvSpPr>
            <a:spLocks noChangeArrowheads="1"/>
          </p:cNvSpPr>
          <p:nvPr/>
        </p:nvSpPr>
        <p:spPr bwMode="auto">
          <a:xfrm>
            <a:off x="6715125" y="368227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80" name="Rectangle 28"/>
          <p:cNvSpPr>
            <a:spLocks noChangeArrowheads="1"/>
          </p:cNvSpPr>
          <p:nvPr/>
        </p:nvSpPr>
        <p:spPr bwMode="auto">
          <a:xfrm>
            <a:off x="7019925" y="368227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81" name="Rectangle 29"/>
          <p:cNvSpPr>
            <a:spLocks noChangeArrowheads="1"/>
          </p:cNvSpPr>
          <p:nvPr/>
        </p:nvSpPr>
        <p:spPr bwMode="auto">
          <a:xfrm>
            <a:off x="6410325" y="368227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82" name="Rectangle 30"/>
          <p:cNvSpPr>
            <a:spLocks noChangeArrowheads="1"/>
          </p:cNvSpPr>
          <p:nvPr/>
        </p:nvSpPr>
        <p:spPr bwMode="auto">
          <a:xfrm>
            <a:off x="7324725" y="368227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83" name="Rectangle 31"/>
          <p:cNvSpPr>
            <a:spLocks noChangeArrowheads="1"/>
          </p:cNvSpPr>
          <p:nvPr/>
        </p:nvSpPr>
        <p:spPr bwMode="auto">
          <a:xfrm>
            <a:off x="6715125" y="398707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84" name="Rectangle 32"/>
          <p:cNvSpPr>
            <a:spLocks noChangeArrowheads="1"/>
          </p:cNvSpPr>
          <p:nvPr/>
        </p:nvSpPr>
        <p:spPr bwMode="auto">
          <a:xfrm>
            <a:off x="7019925" y="398707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85" name="Line 34"/>
          <p:cNvSpPr>
            <a:spLocks noChangeShapeType="1"/>
          </p:cNvSpPr>
          <p:nvPr/>
        </p:nvSpPr>
        <p:spPr bwMode="auto">
          <a:xfrm flipH="1" flipV="1">
            <a:off x="2700338" y="2979012"/>
            <a:ext cx="3816350" cy="863600"/>
          </a:xfrm>
          <a:prstGeom prst="line">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397349" name="Line 37"/>
          <p:cNvSpPr>
            <a:spLocks noChangeShapeType="1"/>
          </p:cNvSpPr>
          <p:nvPr/>
        </p:nvSpPr>
        <p:spPr bwMode="auto">
          <a:xfrm>
            <a:off x="2555875" y="1321662"/>
            <a:ext cx="0" cy="2160588"/>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97350" name="Line 38"/>
          <p:cNvSpPr>
            <a:spLocks noChangeShapeType="1"/>
          </p:cNvSpPr>
          <p:nvPr/>
        </p:nvSpPr>
        <p:spPr bwMode="auto">
          <a:xfrm>
            <a:off x="1476375" y="2905987"/>
            <a:ext cx="2087563"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97351" name="Rectangle 39"/>
          <p:cNvSpPr>
            <a:spLocks noChangeArrowheads="1"/>
          </p:cNvSpPr>
          <p:nvPr/>
        </p:nvSpPr>
        <p:spPr bwMode="auto">
          <a:xfrm>
            <a:off x="2195513" y="2186850"/>
            <a:ext cx="1081087" cy="1008062"/>
          </a:xfrm>
          <a:prstGeom prst="rect">
            <a:avLst/>
          </a:prstGeom>
          <a:noFill/>
          <a:ln w="285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397352" name="Oval 40"/>
          <p:cNvSpPr>
            <a:spLocks noChangeArrowheads="1"/>
          </p:cNvSpPr>
          <p:nvPr/>
        </p:nvSpPr>
        <p:spPr bwMode="auto">
          <a:xfrm>
            <a:off x="2482850" y="2113825"/>
            <a:ext cx="144463" cy="144462"/>
          </a:xfrm>
          <a:prstGeom prst="ellipse">
            <a:avLst/>
          </a:prstGeom>
          <a:solidFill>
            <a:srgbClr val="FFFF0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397353" name="Oval 41"/>
          <p:cNvSpPr>
            <a:spLocks noChangeArrowheads="1"/>
          </p:cNvSpPr>
          <p:nvPr/>
        </p:nvSpPr>
        <p:spPr bwMode="auto">
          <a:xfrm>
            <a:off x="2484438" y="3121887"/>
            <a:ext cx="144462" cy="144463"/>
          </a:xfrm>
          <a:prstGeom prst="ellipse">
            <a:avLst/>
          </a:prstGeom>
          <a:solidFill>
            <a:srgbClr val="FFFF0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397354" name="Oval 42"/>
          <p:cNvSpPr>
            <a:spLocks noChangeArrowheads="1"/>
          </p:cNvSpPr>
          <p:nvPr/>
        </p:nvSpPr>
        <p:spPr bwMode="auto">
          <a:xfrm>
            <a:off x="2484438" y="2834550"/>
            <a:ext cx="144462" cy="144462"/>
          </a:xfrm>
          <a:prstGeom prst="ellipse">
            <a:avLst/>
          </a:prstGeom>
          <a:solidFill>
            <a:schemeClr val="hlink"/>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73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73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734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73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735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73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49" grpId="0" animBg="1"/>
      <p:bldP spid="397350" grpId="0" animBg="1"/>
      <p:bldP spid="397351" grpId="0" animBg="1"/>
      <p:bldP spid="397352" grpId="0" animBg="1"/>
      <p:bldP spid="397353" grpId="0" animBg="1"/>
      <p:bldP spid="3973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193" y="-121914"/>
            <a:ext cx="8229600" cy="1143000"/>
          </a:xfrm>
        </p:spPr>
        <p:txBody>
          <a:bodyPr>
            <a:normAutofit/>
          </a:bodyPr>
          <a:lstStyle/>
          <a:p>
            <a:r>
              <a:rPr lang="hu-HU" dirty="0">
                <a:solidFill>
                  <a:srgbClr val="FF0000"/>
                </a:solidFill>
              </a:rPr>
              <a:t>Pixel vezérelt </a:t>
            </a:r>
            <a:r>
              <a:rPr lang="en-US" dirty="0" smtClean="0">
                <a:solidFill>
                  <a:srgbClr val="FF0000"/>
                </a:solidFill>
              </a:rPr>
              <a:t>rendering</a:t>
            </a:r>
            <a:endParaRPr lang="en-US" dirty="0"/>
          </a:p>
        </p:txBody>
      </p:sp>
      <p:sp>
        <p:nvSpPr>
          <p:cNvPr id="4" name="Szövegdoboz 3"/>
          <p:cNvSpPr txBox="1"/>
          <p:nvPr/>
        </p:nvSpPr>
        <p:spPr>
          <a:xfrm>
            <a:off x="271849" y="845436"/>
            <a:ext cx="8612659" cy="5847755"/>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r>
              <a:rPr lang="en-US" sz="1700" b="1" dirty="0" err="1" smtClean="0">
                <a:latin typeface="Courier New" panose="02070309020205020404" pitchFamily="49" charset="0"/>
                <a:cs typeface="Courier New" panose="02070309020205020404" pitchFamily="49" charset="0"/>
              </a:rPr>
              <a:t>struct</a:t>
            </a:r>
            <a:r>
              <a:rPr lang="hu-HU" sz="1700" b="1" dirty="0" smtClean="0">
                <a:latin typeface="Courier New" panose="02070309020205020404" pitchFamily="49" charset="0"/>
                <a:cs typeface="Courier New" panose="02070309020205020404" pitchFamily="49" charset="0"/>
              </a:rPr>
              <a:t> </a:t>
            </a:r>
            <a:r>
              <a:rPr lang="en-US" sz="1700" b="1" u="sng" dirty="0" smtClean="0">
                <a:latin typeface="Courier New" panose="02070309020205020404" pitchFamily="49" charset="0"/>
                <a:cs typeface="Courier New" panose="02070309020205020404" pitchFamily="49" charset="0"/>
              </a:rPr>
              <a:t>Object</a:t>
            </a:r>
            <a:r>
              <a:rPr lang="hu-HU" sz="1700" b="1" dirty="0" smtClean="0">
                <a:latin typeface="Courier New" panose="02070309020205020404" pitchFamily="49" charset="0"/>
                <a:cs typeface="Courier New" panose="02070309020205020404" pitchFamily="49" charset="0"/>
              </a:rPr>
              <a:t> </a:t>
            </a:r>
            <a:r>
              <a:rPr lang="en-US" sz="1700" b="1" dirty="0" smtClean="0">
                <a:latin typeface="Courier New" panose="02070309020205020404" pitchFamily="49" charset="0"/>
                <a:cs typeface="Courier New" panose="02070309020205020404" pitchFamily="49" charset="0"/>
              </a:rPr>
              <a:t>{</a:t>
            </a:r>
          </a:p>
          <a:p>
            <a:r>
              <a:rPr lang="en-US" sz="1700" b="1" dirty="0" smtClean="0">
                <a:latin typeface="Courier New" panose="02070309020205020404" pitchFamily="49" charset="0"/>
                <a:cs typeface="Courier New" panose="02070309020205020404" pitchFamily="49" charset="0"/>
              </a:rPr>
              <a:t>   vec3 color;</a:t>
            </a:r>
          </a:p>
          <a:p>
            <a:r>
              <a:rPr lang="en-US" sz="1700" b="1" dirty="0" smtClean="0">
                <a:latin typeface="Courier New" panose="02070309020205020404" pitchFamily="49" charset="0"/>
                <a:cs typeface="Courier New" panose="02070309020205020404" pitchFamily="49" charset="0"/>
              </a:rPr>
              <a:t>   virtual bool </a:t>
            </a:r>
            <a:r>
              <a:rPr lang="hu-HU" sz="1700" b="1" dirty="0" err="1" smtClean="0">
                <a:latin typeface="Courier New" panose="02070309020205020404" pitchFamily="49" charset="0"/>
                <a:cs typeface="Courier New" panose="02070309020205020404" pitchFamily="49" charset="0"/>
              </a:rPr>
              <a:t>In</a:t>
            </a:r>
            <a:r>
              <a:rPr lang="en-US" sz="1700" b="1" dirty="0" smtClean="0">
                <a:latin typeface="Courier New" panose="02070309020205020404" pitchFamily="49" charset="0"/>
                <a:cs typeface="Courier New" panose="02070309020205020404" pitchFamily="49" charset="0"/>
              </a:rPr>
              <a:t>(vec2 r) = 0;</a:t>
            </a:r>
            <a:r>
              <a:rPr lang="hu-HU" sz="1700" b="1" dirty="0">
                <a:latin typeface="Courier New" panose="02070309020205020404" pitchFamily="49" charset="0"/>
                <a:cs typeface="Courier New" panose="02070309020205020404" pitchFamily="49" charset="0"/>
              </a:rPr>
              <a:t> </a:t>
            </a:r>
            <a:r>
              <a:rPr lang="en-US" sz="1700" b="1" dirty="0" smtClean="0">
                <a:latin typeface="Courier New" panose="02070309020205020404" pitchFamily="49" charset="0"/>
                <a:cs typeface="Courier New" panose="02070309020205020404" pitchFamily="49" charset="0"/>
              </a:rPr>
              <a:t>// containment test</a:t>
            </a:r>
          </a:p>
          <a:p>
            <a:r>
              <a:rPr lang="en-US" sz="1700" b="1" dirty="0" smtClean="0">
                <a:latin typeface="Courier New" panose="02070309020205020404" pitchFamily="49" charset="0"/>
                <a:cs typeface="Courier New" panose="02070309020205020404" pitchFamily="49" charset="0"/>
              </a:rPr>
              <a:t>};</a:t>
            </a:r>
            <a:endParaRPr lang="en-US" sz="700" b="1" dirty="0">
              <a:latin typeface="Courier New" panose="02070309020205020404" pitchFamily="49" charset="0"/>
              <a:cs typeface="Courier New" panose="02070309020205020404" pitchFamily="49" charset="0"/>
            </a:endParaRPr>
          </a:p>
          <a:p>
            <a:r>
              <a:rPr lang="en-US" sz="1700" b="1" dirty="0" err="1" smtClean="0">
                <a:latin typeface="Courier New" panose="02070309020205020404" pitchFamily="49" charset="0"/>
                <a:cs typeface="Courier New" panose="02070309020205020404" pitchFamily="49" charset="0"/>
              </a:rPr>
              <a:t>struct</a:t>
            </a:r>
            <a:r>
              <a:rPr lang="en-US" sz="1700" b="1" dirty="0" smtClean="0">
                <a:latin typeface="Courier New" panose="02070309020205020404" pitchFamily="49" charset="0"/>
                <a:cs typeface="Courier New" panose="02070309020205020404" pitchFamily="49" charset="0"/>
              </a:rPr>
              <a:t> </a:t>
            </a:r>
            <a:r>
              <a:rPr lang="en-US" sz="1700" b="1" u="sng" dirty="0" smtClean="0">
                <a:latin typeface="Courier New" panose="02070309020205020404" pitchFamily="49" charset="0"/>
                <a:cs typeface="Courier New" panose="02070309020205020404" pitchFamily="49" charset="0"/>
              </a:rPr>
              <a:t>Circle</a:t>
            </a:r>
            <a:r>
              <a:rPr lang="en-US" sz="1700" b="1" dirty="0" smtClean="0">
                <a:latin typeface="Courier New" panose="02070309020205020404" pitchFamily="49" charset="0"/>
                <a:cs typeface="Courier New" panose="02070309020205020404" pitchFamily="49" charset="0"/>
              </a:rPr>
              <a:t> : public Object {</a:t>
            </a:r>
          </a:p>
          <a:p>
            <a:r>
              <a:rPr lang="en-US" sz="1700" b="1" dirty="0" smtClean="0">
                <a:latin typeface="Courier New" panose="02070309020205020404" pitchFamily="49" charset="0"/>
                <a:cs typeface="Courier New" panose="02070309020205020404" pitchFamily="49" charset="0"/>
              </a:rPr>
              <a:t>   vec2 center; </a:t>
            </a:r>
          </a:p>
          <a:p>
            <a:r>
              <a:rPr lang="en-US" sz="1700" b="1" dirty="0" smtClean="0">
                <a:latin typeface="Courier New" panose="02070309020205020404" pitchFamily="49" charset="0"/>
                <a:cs typeface="Courier New" panose="02070309020205020404" pitchFamily="49" charset="0"/>
              </a:rPr>
              <a:t>   float R; 	 </a:t>
            </a:r>
          </a:p>
          <a:p>
            <a:r>
              <a:rPr lang="en-US" sz="1700" b="1" dirty="0">
                <a:latin typeface="Courier New" panose="02070309020205020404" pitchFamily="49" charset="0"/>
                <a:cs typeface="Courier New" panose="02070309020205020404" pitchFamily="49" charset="0"/>
              </a:rPr>
              <a:t> </a:t>
            </a:r>
            <a:r>
              <a:rPr lang="en-US" sz="1700" b="1" dirty="0" smtClean="0">
                <a:latin typeface="Courier New" panose="02070309020205020404" pitchFamily="49" charset="0"/>
                <a:cs typeface="Courier New" panose="02070309020205020404" pitchFamily="49" charset="0"/>
              </a:rPr>
              <a:t>  bool In(vec2 </a:t>
            </a:r>
            <a:r>
              <a:rPr lang="en-US" sz="1700" b="1" dirty="0">
                <a:latin typeface="Courier New" panose="02070309020205020404" pitchFamily="49" charset="0"/>
                <a:cs typeface="Courier New" panose="02070309020205020404" pitchFamily="49" charset="0"/>
              </a:rPr>
              <a:t>r) </a:t>
            </a:r>
            <a:r>
              <a:rPr lang="en-US" sz="1700" b="1" dirty="0" smtClean="0">
                <a:latin typeface="Courier New" panose="02070309020205020404" pitchFamily="49" charset="0"/>
                <a:cs typeface="Courier New" panose="02070309020205020404" pitchFamily="49" charset="0"/>
              </a:rPr>
              <a:t>{ return (dot(r-center, r-center)–R*R &lt; 0); }</a:t>
            </a:r>
            <a:endParaRPr lang="en-US" sz="1700" b="1" dirty="0">
              <a:latin typeface="Courier New" panose="02070309020205020404" pitchFamily="49" charset="0"/>
              <a:cs typeface="Courier New" panose="02070309020205020404" pitchFamily="49" charset="0"/>
            </a:endParaRPr>
          </a:p>
          <a:p>
            <a:r>
              <a:rPr lang="en-US" sz="1700" b="1" dirty="0" smtClean="0">
                <a:latin typeface="Courier New" panose="02070309020205020404" pitchFamily="49" charset="0"/>
                <a:cs typeface="Courier New" panose="02070309020205020404" pitchFamily="49" charset="0"/>
              </a:rPr>
              <a:t>};</a:t>
            </a:r>
            <a:endParaRPr lang="en-US" sz="700" b="1" dirty="0">
              <a:latin typeface="Courier New" panose="02070309020205020404" pitchFamily="49" charset="0"/>
              <a:cs typeface="Courier New" panose="02070309020205020404" pitchFamily="49" charset="0"/>
            </a:endParaRPr>
          </a:p>
          <a:p>
            <a:r>
              <a:rPr lang="en-US" sz="1700" b="1" dirty="0" err="1">
                <a:latin typeface="Courier New" panose="02070309020205020404" pitchFamily="49" charset="0"/>
                <a:cs typeface="Courier New" panose="02070309020205020404" pitchFamily="49" charset="0"/>
              </a:rPr>
              <a:t>struct</a:t>
            </a:r>
            <a:r>
              <a:rPr lang="en-US" sz="1700" b="1" dirty="0">
                <a:latin typeface="Courier New" panose="02070309020205020404" pitchFamily="49" charset="0"/>
                <a:cs typeface="Courier New" panose="02070309020205020404" pitchFamily="49" charset="0"/>
              </a:rPr>
              <a:t> </a:t>
            </a:r>
            <a:r>
              <a:rPr lang="en-US" sz="1700" b="1" u="sng" dirty="0" err="1" smtClean="0">
                <a:latin typeface="Courier New" panose="02070309020205020404" pitchFamily="49" charset="0"/>
                <a:cs typeface="Courier New" panose="02070309020205020404" pitchFamily="49" charset="0"/>
              </a:rPr>
              <a:t>HalfPlane</a:t>
            </a:r>
            <a:r>
              <a:rPr lang="en-US" sz="1700" b="1" dirty="0" smtClean="0">
                <a:latin typeface="Courier New" panose="02070309020205020404" pitchFamily="49" charset="0"/>
                <a:cs typeface="Courier New" panose="02070309020205020404" pitchFamily="49" charset="0"/>
              </a:rPr>
              <a:t> </a:t>
            </a:r>
            <a:r>
              <a:rPr lang="en-US" sz="1700" b="1" dirty="0">
                <a:latin typeface="Courier New" panose="02070309020205020404" pitchFamily="49" charset="0"/>
                <a:cs typeface="Courier New" panose="02070309020205020404" pitchFamily="49" charset="0"/>
              </a:rPr>
              <a:t>: public Object {</a:t>
            </a:r>
          </a:p>
          <a:p>
            <a:r>
              <a:rPr lang="en-US" sz="1700" b="1" dirty="0">
                <a:latin typeface="Courier New" panose="02070309020205020404" pitchFamily="49" charset="0"/>
                <a:cs typeface="Courier New" panose="02070309020205020404" pitchFamily="49" charset="0"/>
              </a:rPr>
              <a:t>   </a:t>
            </a:r>
            <a:r>
              <a:rPr lang="en-US" sz="1700" b="1" dirty="0" smtClean="0">
                <a:latin typeface="Courier New" panose="02070309020205020404" pitchFamily="49" charset="0"/>
                <a:cs typeface="Courier New" panose="02070309020205020404" pitchFamily="49" charset="0"/>
              </a:rPr>
              <a:t>vec2 r0, n; // position </a:t>
            </a:r>
            <a:r>
              <a:rPr lang="en-US" sz="1700" b="1" dirty="0" err="1" smtClean="0">
                <a:latin typeface="Courier New" panose="02070309020205020404" pitchFamily="49" charset="0"/>
                <a:cs typeface="Courier New" panose="02070309020205020404" pitchFamily="49" charset="0"/>
              </a:rPr>
              <a:t>vec</a:t>
            </a:r>
            <a:r>
              <a:rPr lang="en-US" sz="1700" b="1" dirty="0" smtClean="0">
                <a:latin typeface="Courier New" panose="02070309020205020404" pitchFamily="49" charset="0"/>
                <a:cs typeface="Courier New" panose="02070309020205020404" pitchFamily="49" charset="0"/>
              </a:rPr>
              <a:t>, normal </a:t>
            </a:r>
            <a:r>
              <a:rPr lang="en-US" sz="1700" b="1" dirty="0" err="1" smtClean="0">
                <a:latin typeface="Courier New" panose="02070309020205020404" pitchFamily="49" charset="0"/>
                <a:cs typeface="Courier New" panose="02070309020205020404" pitchFamily="49" charset="0"/>
              </a:rPr>
              <a:t>vec</a:t>
            </a:r>
            <a:endParaRPr lang="en-US" sz="1700" b="1" dirty="0">
              <a:latin typeface="Courier New" panose="02070309020205020404" pitchFamily="49" charset="0"/>
              <a:cs typeface="Courier New" panose="02070309020205020404" pitchFamily="49" charset="0"/>
            </a:endParaRPr>
          </a:p>
          <a:p>
            <a:r>
              <a:rPr lang="en-US" sz="1700" b="1" dirty="0" smtClean="0">
                <a:latin typeface="Courier New" panose="02070309020205020404" pitchFamily="49" charset="0"/>
                <a:cs typeface="Courier New" panose="02070309020205020404" pitchFamily="49" charset="0"/>
              </a:rPr>
              <a:t>   bool In(vec2 </a:t>
            </a:r>
            <a:r>
              <a:rPr lang="en-US" sz="1700" b="1" dirty="0">
                <a:latin typeface="Courier New" panose="02070309020205020404" pitchFamily="49" charset="0"/>
                <a:cs typeface="Courier New" panose="02070309020205020404" pitchFamily="49" charset="0"/>
              </a:rPr>
              <a:t>r) { return </a:t>
            </a:r>
            <a:r>
              <a:rPr lang="en-US" sz="1700" b="1" dirty="0" smtClean="0">
                <a:latin typeface="Courier New" panose="02070309020205020404" pitchFamily="49" charset="0"/>
                <a:cs typeface="Courier New" panose="02070309020205020404" pitchFamily="49" charset="0"/>
              </a:rPr>
              <a:t>(dot(r–r0, n) </a:t>
            </a:r>
            <a:r>
              <a:rPr lang="en-US" sz="1700" b="1" dirty="0">
                <a:latin typeface="Courier New" panose="02070309020205020404" pitchFamily="49" charset="0"/>
                <a:cs typeface="Courier New" panose="02070309020205020404" pitchFamily="49" charset="0"/>
              </a:rPr>
              <a:t>&lt; </a:t>
            </a:r>
            <a:r>
              <a:rPr lang="en-US" sz="1700" b="1" dirty="0" smtClean="0">
                <a:latin typeface="Courier New" panose="02070309020205020404" pitchFamily="49" charset="0"/>
                <a:cs typeface="Courier New" panose="02070309020205020404" pitchFamily="49" charset="0"/>
              </a:rPr>
              <a:t>0); </a:t>
            </a:r>
            <a:r>
              <a:rPr lang="en-US" sz="1700" b="1" dirty="0">
                <a:latin typeface="Courier New" panose="02070309020205020404" pitchFamily="49" charset="0"/>
                <a:cs typeface="Courier New" panose="02070309020205020404" pitchFamily="49" charset="0"/>
              </a:rPr>
              <a:t>}</a:t>
            </a:r>
          </a:p>
          <a:p>
            <a:r>
              <a:rPr lang="en-US" sz="1700" b="1" dirty="0" smtClean="0">
                <a:latin typeface="Courier New" panose="02070309020205020404" pitchFamily="49" charset="0"/>
                <a:cs typeface="Courier New" panose="02070309020205020404" pitchFamily="49" charset="0"/>
              </a:rPr>
              <a:t>};</a:t>
            </a:r>
            <a:endParaRPr lang="en-US" sz="800" b="1" dirty="0" smtClean="0">
              <a:latin typeface="Courier New" panose="02070309020205020404" pitchFamily="49" charset="0"/>
              <a:cs typeface="Courier New" panose="02070309020205020404" pitchFamily="49" charset="0"/>
            </a:endParaRPr>
          </a:p>
          <a:p>
            <a:r>
              <a:rPr lang="en-US" sz="1700" b="1" dirty="0" err="1" smtClean="0">
                <a:latin typeface="Courier New" panose="02070309020205020404" pitchFamily="49" charset="0"/>
                <a:cs typeface="Courier New" panose="02070309020205020404" pitchFamily="49" charset="0"/>
              </a:rPr>
              <a:t>struct</a:t>
            </a:r>
            <a:r>
              <a:rPr lang="en-US" sz="1700" b="1" dirty="0" smtClean="0">
                <a:latin typeface="Courier New" panose="02070309020205020404" pitchFamily="49" charset="0"/>
                <a:cs typeface="Courier New" panose="02070309020205020404" pitchFamily="49" charset="0"/>
              </a:rPr>
              <a:t> </a:t>
            </a:r>
            <a:r>
              <a:rPr lang="en-US" sz="1700" b="1" u="sng" dirty="0" err="1">
                <a:latin typeface="Courier New" panose="02070309020205020404" pitchFamily="49" charset="0"/>
                <a:cs typeface="Courier New" panose="02070309020205020404" pitchFamily="49" charset="0"/>
              </a:rPr>
              <a:t>GeneralEllipse</a:t>
            </a:r>
            <a:r>
              <a:rPr lang="en-US" sz="1700" b="1" dirty="0">
                <a:latin typeface="Courier New" panose="02070309020205020404" pitchFamily="49" charset="0"/>
                <a:cs typeface="Courier New" panose="02070309020205020404" pitchFamily="49" charset="0"/>
              </a:rPr>
              <a:t> : public Object {</a:t>
            </a:r>
          </a:p>
          <a:p>
            <a:r>
              <a:rPr lang="en-US" sz="1700" b="1" dirty="0" smtClean="0">
                <a:latin typeface="Courier New" panose="02070309020205020404" pitchFamily="49" charset="0"/>
                <a:cs typeface="Courier New" panose="02070309020205020404" pitchFamily="49" charset="0"/>
              </a:rPr>
              <a:t>   vec2 </a:t>
            </a:r>
            <a:r>
              <a:rPr lang="en-US" sz="1700" b="1" dirty="0">
                <a:latin typeface="Courier New" panose="02070309020205020404" pitchFamily="49" charset="0"/>
                <a:cs typeface="Courier New" panose="02070309020205020404" pitchFamily="49" charset="0"/>
              </a:rPr>
              <a:t>f1, f2; </a:t>
            </a:r>
          </a:p>
          <a:p>
            <a:r>
              <a:rPr lang="en-US" sz="1700" b="1" dirty="0" smtClean="0">
                <a:latin typeface="Courier New" panose="02070309020205020404" pitchFamily="49" charset="0"/>
                <a:cs typeface="Courier New" panose="02070309020205020404" pitchFamily="49" charset="0"/>
              </a:rPr>
              <a:t>   float </a:t>
            </a:r>
            <a:r>
              <a:rPr lang="en-US" sz="1700" b="1" dirty="0">
                <a:latin typeface="Courier New" panose="02070309020205020404" pitchFamily="49" charset="0"/>
                <a:cs typeface="Courier New" panose="02070309020205020404" pitchFamily="49" charset="0"/>
              </a:rPr>
              <a:t>C;</a:t>
            </a:r>
          </a:p>
          <a:p>
            <a:r>
              <a:rPr lang="en-US" sz="1700" b="1" dirty="0" smtClean="0">
                <a:latin typeface="Courier New" panose="02070309020205020404" pitchFamily="49" charset="0"/>
                <a:cs typeface="Courier New" panose="02070309020205020404" pitchFamily="49" charset="0"/>
              </a:rPr>
              <a:t>   bool </a:t>
            </a:r>
            <a:r>
              <a:rPr lang="en-US" sz="1700" b="1" dirty="0">
                <a:latin typeface="Courier New" panose="02070309020205020404" pitchFamily="49" charset="0"/>
                <a:cs typeface="Courier New" panose="02070309020205020404" pitchFamily="49" charset="0"/>
              </a:rPr>
              <a:t>In(vec2 r) { return (</a:t>
            </a:r>
            <a:r>
              <a:rPr lang="en-US" sz="1700" b="1" dirty="0" smtClean="0">
                <a:latin typeface="Courier New" panose="02070309020205020404" pitchFamily="49" charset="0"/>
                <a:cs typeface="Courier New" panose="02070309020205020404" pitchFamily="49" charset="0"/>
              </a:rPr>
              <a:t>length(r-f1</a:t>
            </a:r>
            <a:r>
              <a:rPr lang="en-US" sz="1700" b="1" dirty="0">
                <a:latin typeface="Courier New" panose="02070309020205020404" pitchFamily="49" charset="0"/>
                <a:cs typeface="Courier New" panose="02070309020205020404" pitchFamily="49" charset="0"/>
              </a:rPr>
              <a:t>) + </a:t>
            </a:r>
            <a:r>
              <a:rPr lang="en-US" sz="1700" b="1" dirty="0" smtClean="0">
                <a:latin typeface="Courier New" panose="02070309020205020404" pitchFamily="49" charset="0"/>
                <a:cs typeface="Courier New" panose="02070309020205020404" pitchFamily="49" charset="0"/>
              </a:rPr>
              <a:t>length(r-f2</a:t>
            </a:r>
            <a:r>
              <a:rPr lang="en-US" sz="1700" b="1" dirty="0">
                <a:latin typeface="Courier New" panose="02070309020205020404" pitchFamily="49" charset="0"/>
                <a:cs typeface="Courier New" panose="02070309020205020404" pitchFamily="49" charset="0"/>
              </a:rPr>
              <a:t>) &lt; C); }</a:t>
            </a:r>
          </a:p>
          <a:p>
            <a:r>
              <a:rPr lang="en-US" sz="1700" b="1" dirty="0" smtClean="0">
                <a:latin typeface="Courier New" panose="02070309020205020404" pitchFamily="49" charset="0"/>
                <a:cs typeface="Courier New" panose="02070309020205020404" pitchFamily="49" charset="0"/>
              </a:rPr>
              <a:t>};</a:t>
            </a:r>
            <a:endParaRPr lang="en-US" sz="700" b="1" dirty="0" smtClean="0">
              <a:latin typeface="Courier New" panose="02070309020205020404" pitchFamily="49" charset="0"/>
              <a:cs typeface="Courier New" panose="02070309020205020404" pitchFamily="49" charset="0"/>
            </a:endParaRPr>
          </a:p>
          <a:p>
            <a:r>
              <a:rPr lang="en-US" sz="1700" b="1" dirty="0" err="1">
                <a:latin typeface="Courier New" panose="02070309020205020404" pitchFamily="49" charset="0"/>
                <a:cs typeface="Courier New" panose="02070309020205020404" pitchFamily="49" charset="0"/>
              </a:rPr>
              <a:t>struct</a:t>
            </a:r>
            <a:r>
              <a:rPr lang="en-US" sz="1700" b="1" dirty="0">
                <a:latin typeface="Courier New" panose="02070309020205020404" pitchFamily="49" charset="0"/>
                <a:cs typeface="Courier New" panose="02070309020205020404" pitchFamily="49" charset="0"/>
              </a:rPr>
              <a:t> </a:t>
            </a:r>
            <a:r>
              <a:rPr lang="en-US" sz="1700" b="1" u="sng" dirty="0" smtClean="0">
                <a:latin typeface="Courier New" panose="02070309020205020404" pitchFamily="49" charset="0"/>
                <a:cs typeface="Courier New" panose="02070309020205020404" pitchFamily="49" charset="0"/>
              </a:rPr>
              <a:t>Parabola</a:t>
            </a:r>
            <a:r>
              <a:rPr lang="en-US" sz="1700" b="1" dirty="0" smtClean="0">
                <a:latin typeface="Courier New" panose="02070309020205020404" pitchFamily="49" charset="0"/>
                <a:cs typeface="Courier New" panose="02070309020205020404" pitchFamily="49" charset="0"/>
              </a:rPr>
              <a:t> </a:t>
            </a:r>
            <a:r>
              <a:rPr lang="en-US" sz="1700" b="1" dirty="0">
                <a:latin typeface="Courier New" panose="02070309020205020404" pitchFamily="49" charset="0"/>
                <a:cs typeface="Courier New" panose="02070309020205020404" pitchFamily="49" charset="0"/>
              </a:rPr>
              <a:t>: public Object {</a:t>
            </a:r>
          </a:p>
          <a:p>
            <a:r>
              <a:rPr lang="en-US" sz="1700" b="1" dirty="0" smtClean="0">
                <a:latin typeface="Courier New" panose="02070309020205020404" pitchFamily="49" charset="0"/>
                <a:cs typeface="Courier New" panose="02070309020205020404" pitchFamily="49" charset="0"/>
              </a:rPr>
              <a:t>   vec2 f, r0, n; // f = focus, (r0,n) = </a:t>
            </a:r>
            <a:r>
              <a:rPr lang="en-US" sz="1700" b="1" dirty="0" err="1" smtClean="0">
                <a:latin typeface="Courier New" panose="02070309020205020404" pitchFamily="49" charset="0"/>
                <a:cs typeface="Courier New" panose="02070309020205020404" pitchFamily="49" charset="0"/>
              </a:rPr>
              <a:t>directrix</a:t>
            </a:r>
            <a:r>
              <a:rPr lang="en-US" sz="1700" b="1" dirty="0" smtClean="0">
                <a:latin typeface="Courier New" panose="02070309020205020404" pitchFamily="49" charset="0"/>
                <a:cs typeface="Courier New" panose="02070309020205020404" pitchFamily="49" charset="0"/>
              </a:rPr>
              <a:t> line</a:t>
            </a:r>
          </a:p>
          <a:p>
            <a:r>
              <a:rPr lang="en-US" altLang="en-US" sz="1700" b="1" dirty="0" smtClean="0">
                <a:latin typeface="Courier New" pitchFamily="49" charset="0"/>
              </a:rPr>
              <a:t>   bool In(vec2 r) </a:t>
            </a:r>
            <a:r>
              <a:rPr lang="en-US" altLang="en-US" sz="1700" b="1" dirty="0">
                <a:latin typeface="Courier New" pitchFamily="49" charset="0"/>
              </a:rPr>
              <a:t>{	</a:t>
            </a:r>
            <a:r>
              <a:rPr lang="en-US" altLang="en-US" sz="1700" b="1" dirty="0" smtClean="0">
                <a:latin typeface="Courier New" pitchFamily="49" charset="0"/>
              </a:rPr>
              <a:t>return </a:t>
            </a:r>
            <a:r>
              <a:rPr lang="en-US" altLang="en-US" sz="1700" b="1" dirty="0">
                <a:latin typeface="Courier New" pitchFamily="49" charset="0"/>
              </a:rPr>
              <a:t>(</a:t>
            </a:r>
            <a:r>
              <a:rPr lang="en-US" altLang="en-US" sz="1700" b="1" dirty="0" err="1" smtClean="0">
                <a:latin typeface="Courier New" pitchFamily="49" charset="0"/>
              </a:rPr>
              <a:t>fabs</a:t>
            </a:r>
            <a:r>
              <a:rPr lang="en-US" altLang="en-US" sz="1700" b="1" dirty="0" smtClean="0">
                <a:latin typeface="Courier New" pitchFamily="49" charset="0"/>
              </a:rPr>
              <a:t>(dot(r-r0, n)) </a:t>
            </a:r>
            <a:r>
              <a:rPr lang="en-US" altLang="en-US" sz="1700" b="1" dirty="0">
                <a:latin typeface="Courier New" pitchFamily="49" charset="0"/>
              </a:rPr>
              <a:t>&gt; </a:t>
            </a:r>
            <a:r>
              <a:rPr lang="en-US" altLang="en-US" sz="1700" b="1" dirty="0" smtClean="0">
                <a:latin typeface="Courier New" pitchFamily="49" charset="0"/>
              </a:rPr>
              <a:t>length(r–f));}</a:t>
            </a:r>
          </a:p>
          <a:p>
            <a:r>
              <a:rPr lang="en-US" altLang="en-US" sz="1700" b="1" noProof="1" smtClean="0">
                <a:latin typeface="Courier New" pitchFamily="49" charset="0"/>
              </a:rPr>
              <a:t>};</a:t>
            </a:r>
            <a:endParaRPr lang="en-GB" altLang="en-US" sz="1700" b="1" noProof="1">
              <a:latin typeface="Courier New" pitchFamily="49" charset="0"/>
            </a:endParaRPr>
          </a:p>
        </p:txBody>
      </p:sp>
    </p:spTree>
    <p:extLst>
      <p:ext uri="{BB962C8B-B14F-4D97-AF65-F5344CB8AC3E}">
        <p14:creationId xmlns:p14="http://schemas.microsoft.com/office/powerpoint/2010/main" val="28020172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solidFill>
                  <a:srgbClr val="FF0000"/>
                </a:solidFill>
              </a:rPr>
              <a:t>Bi-linear filtering</a:t>
            </a:r>
            <a:endParaRPr lang="en-US" dirty="0">
              <a:solidFill>
                <a:srgbClr val="FF0000"/>
              </a:solidFill>
            </a:endParaRPr>
          </a:p>
        </p:txBody>
      </p:sp>
      <p:pic>
        <p:nvPicPr>
          <p:cNvPr id="11" name="Picture 2"/>
          <p:cNvPicPr>
            <a:picLocks noChangeAspect="1" noChangeArrowheads="1"/>
          </p:cNvPicPr>
          <p:nvPr/>
        </p:nvPicPr>
        <p:blipFill>
          <a:blip r:embed="rId3" cstate="print"/>
          <a:srcRect/>
          <a:stretch>
            <a:fillRect/>
          </a:stretch>
        </p:blipFill>
        <p:spPr bwMode="auto">
          <a:xfrm>
            <a:off x="4640041" y="1489643"/>
            <a:ext cx="4225299" cy="4376202"/>
          </a:xfrm>
          <a:prstGeom prst="rect">
            <a:avLst/>
          </a:prstGeom>
          <a:noFill/>
          <a:ln w="9525">
            <a:noFill/>
            <a:miter lim="800000"/>
            <a:headEnd/>
            <a:tailEnd/>
          </a:ln>
        </p:spPr>
      </p:pic>
      <p:sp>
        <p:nvSpPr>
          <p:cNvPr id="14" name="Szövegdoboz 13"/>
          <p:cNvSpPr txBox="1"/>
          <p:nvPr/>
        </p:nvSpPr>
        <p:spPr>
          <a:xfrm>
            <a:off x="5677718" y="5929625"/>
            <a:ext cx="1843774" cy="461665"/>
          </a:xfrm>
          <a:prstGeom prst="rect">
            <a:avLst/>
          </a:prstGeom>
          <a:noFill/>
        </p:spPr>
        <p:txBody>
          <a:bodyPr wrap="none" rtlCol="0">
            <a:spAutoFit/>
          </a:bodyPr>
          <a:lstStyle/>
          <a:p>
            <a:r>
              <a:rPr lang="hu-HU" altLang="en-US" b="1" dirty="0">
                <a:latin typeface="Courier New" panose="02070309020205020404" pitchFamily="49" charset="0"/>
                <a:cs typeface="Courier New" panose="02070309020205020404" pitchFamily="49" charset="0"/>
              </a:rPr>
              <a:t>GL_</a:t>
            </a:r>
            <a:r>
              <a:rPr lang="en-US" altLang="en-US" b="1" dirty="0">
                <a:latin typeface="Courier New" panose="02070309020205020404" pitchFamily="49" charset="0"/>
                <a:cs typeface="Courier New" panose="02070309020205020404" pitchFamily="49" charset="0"/>
              </a:rPr>
              <a:t>LINEAR</a:t>
            </a:r>
            <a:endParaRPr lang="en-US" dirty="0">
              <a:latin typeface="+mn-lt"/>
            </a:endParaRPr>
          </a:p>
        </p:txBody>
      </p:sp>
      <p:sp>
        <p:nvSpPr>
          <p:cNvPr id="8" name="Téglalap 7"/>
          <p:cNvSpPr/>
          <p:nvPr/>
        </p:nvSpPr>
        <p:spPr>
          <a:xfrm>
            <a:off x="1197799" y="5911659"/>
            <a:ext cx="2028119" cy="461665"/>
          </a:xfrm>
          <a:prstGeom prst="rect">
            <a:avLst/>
          </a:prstGeom>
        </p:spPr>
        <p:txBody>
          <a:bodyPr wrap="none">
            <a:spAutoFit/>
          </a:bodyPr>
          <a:lstStyle/>
          <a:p>
            <a:r>
              <a:rPr lang="hu-HU" altLang="en-US" b="1" dirty="0">
                <a:latin typeface="Courier New" panose="02070309020205020404" pitchFamily="49" charset="0"/>
                <a:cs typeface="Courier New" panose="02070309020205020404" pitchFamily="49" charset="0"/>
              </a:rPr>
              <a:t>GL_NEAREST</a:t>
            </a:r>
            <a:endParaRPr lang="en-US" dirty="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136" y="1469410"/>
            <a:ext cx="4319760" cy="4368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85439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84698"/>
            <a:ext cx="8229600" cy="1143000"/>
          </a:xfrm>
        </p:spPr>
        <p:txBody>
          <a:bodyPr/>
          <a:lstStyle/>
          <a:p>
            <a:r>
              <a:rPr lang="hu-HU" dirty="0" smtClean="0">
                <a:solidFill>
                  <a:srgbClr val="FF0000"/>
                </a:solidFill>
              </a:rPr>
              <a:t>Ellenőrző kérdések</a:t>
            </a:r>
            <a:endParaRPr lang="en-US" dirty="0">
              <a:solidFill>
                <a:srgbClr val="FF0000"/>
              </a:solidFill>
            </a:endParaRPr>
          </a:p>
        </p:txBody>
      </p:sp>
      <p:sp>
        <p:nvSpPr>
          <p:cNvPr id="3" name="Tartalom helye 2"/>
          <p:cNvSpPr>
            <a:spLocks noGrp="1"/>
          </p:cNvSpPr>
          <p:nvPr>
            <p:ph idx="1"/>
          </p:nvPr>
        </p:nvSpPr>
        <p:spPr>
          <a:xfrm>
            <a:off x="457200" y="1197735"/>
            <a:ext cx="8420582" cy="5657127"/>
          </a:xfrm>
        </p:spPr>
        <p:txBody>
          <a:bodyPr>
            <a:normAutofit fontScale="85000" lnSpcReduction="20000"/>
          </a:bodyPr>
          <a:lstStyle/>
          <a:p>
            <a:r>
              <a:rPr lang="hu-HU" dirty="0" smtClean="0"/>
              <a:t>Bizonyítsa be, hogy bármely 4</a:t>
            </a:r>
            <a:r>
              <a:rPr lang="en-US" dirty="0" smtClean="0"/>
              <a:t>+ </a:t>
            </a:r>
            <a:r>
              <a:rPr lang="en-US" dirty="0" err="1" smtClean="0"/>
              <a:t>cs</a:t>
            </a:r>
            <a:r>
              <a:rPr lang="hu-HU" dirty="0" err="1" smtClean="0"/>
              <a:t>úcsú</a:t>
            </a:r>
            <a:r>
              <a:rPr lang="hu-HU" dirty="0" smtClean="0"/>
              <a:t> sokszögnek van </a:t>
            </a:r>
            <a:r>
              <a:rPr lang="hu-HU" dirty="0" err="1" smtClean="0"/>
              <a:t>diagonálja</a:t>
            </a:r>
            <a:r>
              <a:rPr lang="en-US" dirty="0" smtClean="0"/>
              <a:t>!</a:t>
            </a:r>
          </a:p>
          <a:p>
            <a:r>
              <a:rPr lang="en-US" dirty="0" smtClean="0"/>
              <a:t>Bi</a:t>
            </a:r>
            <a:r>
              <a:rPr lang="hu-HU" dirty="0" err="1" smtClean="0"/>
              <a:t>zonyítsa</a:t>
            </a:r>
            <a:r>
              <a:rPr lang="hu-HU" dirty="0" smtClean="0"/>
              <a:t> be a </a:t>
            </a:r>
            <a:r>
              <a:rPr lang="hu-HU" dirty="0" err="1" smtClean="0"/>
              <a:t>kétfül</a:t>
            </a:r>
            <a:r>
              <a:rPr lang="hu-HU" dirty="0" smtClean="0"/>
              <a:t> tételt</a:t>
            </a:r>
            <a:r>
              <a:rPr lang="en-US" dirty="0" smtClean="0"/>
              <a:t>!</a:t>
            </a:r>
          </a:p>
          <a:p>
            <a:r>
              <a:rPr lang="en-US" dirty="0" smtClean="0"/>
              <a:t>Van </a:t>
            </a:r>
            <a:r>
              <a:rPr lang="hu-HU" dirty="0" smtClean="0"/>
              <a:t>értelme egy kört </a:t>
            </a:r>
            <a:r>
              <a:rPr lang="hu-HU" dirty="0" err="1" smtClean="0"/>
              <a:t>raszterizáló</a:t>
            </a:r>
            <a:r>
              <a:rPr lang="hu-HU" dirty="0" smtClean="0"/>
              <a:t> algoritmusnak?</a:t>
            </a:r>
          </a:p>
          <a:p>
            <a:r>
              <a:rPr lang="hu-HU" dirty="0" smtClean="0"/>
              <a:t>Írjon sokszögkitöltő algoritmust, amely nem egyszerű (határ önmagát metszi és több határ is van) sokszögeket is ki tud tölteni. </a:t>
            </a:r>
          </a:p>
          <a:p>
            <a:r>
              <a:rPr lang="hu-HU" dirty="0" smtClean="0"/>
              <a:t>Implementálja a vágás és </a:t>
            </a:r>
            <a:r>
              <a:rPr lang="hu-HU" dirty="0" err="1" smtClean="0"/>
              <a:t>raszterizálás</a:t>
            </a:r>
            <a:r>
              <a:rPr lang="hu-HU" dirty="0" smtClean="0"/>
              <a:t> algoritmusait</a:t>
            </a:r>
            <a:r>
              <a:rPr lang="en-US" dirty="0" smtClean="0"/>
              <a:t>!</a:t>
            </a:r>
          </a:p>
          <a:p>
            <a:r>
              <a:rPr lang="hu-HU" dirty="0" smtClean="0"/>
              <a:t>Írjon programot, amely eldönti, hogy egy koordináta-tengelyekkel párhuzamos téglalap tartalmaz-e egy szakaszból vagy egy sokszögből valamennyit?</a:t>
            </a:r>
          </a:p>
          <a:p>
            <a:r>
              <a:rPr lang="hu-HU" dirty="0" smtClean="0"/>
              <a:t>Adja meg egy 2D szerkesztő (pl. egyszerűsített </a:t>
            </a:r>
            <a:r>
              <a:rPr lang="hu-HU" dirty="0" err="1" smtClean="0"/>
              <a:t>Powerpoint</a:t>
            </a:r>
            <a:r>
              <a:rPr lang="hu-HU" dirty="0" smtClean="0"/>
              <a:t>) osztálydiagramját.</a:t>
            </a:r>
          </a:p>
          <a:p>
            <a:r>
              <a:rPr lang="hu-HU" dirty="0" smtClean="0"/>
              <a:t>Mi az értelme a normalizált eszköz-koordinátarendszer bevezetésének?</a:t>
            </a:r>
            <a:endParaRPr lang="en-US" dirty="0"/>
          </a:p>
        </p:txBody>
      </p:sp>
    </p:spTree>
    <p:extLst>
      <p:ext uri="{BB962C8B-B14F-4D97-AF65-F5344CB8AC3E}">
        <p14:creationId xmlns:p14="http://schemas.microsoft.com/office/powerpoint/2010/main" val="19481181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0" y="864534"/>
            <a:ext cx="9143999" cy="6017032"/>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r>
              <a:rPr lang="en-US" sz="1600" b="1" dirty="0" smtClean="0">
                <a:latin typeface="Courier New" panose="02070309020205020404" pitchFamily="49" charset="0"/>
                <a:cs typeface="Courier New" panose="02070309020205020404" pitchFamily="49" charset="0"/>
              </a:rPr>
              <a:t>class </a:t>
            </a:r>
            <a:r>
              <a:rPr lang="en-US" sz="1600" b="1" u="sng" dirty="0" smtClean="0">
                <a:latin typeface="Courier New" panose="02070309020205020404" pitchFamily="49" charset="0"/>
                <a:cs typeface="Courier New" panose="02070309020205020404" pitchFamily="49" charset="0"/>
              </a:rPr>
              <a:t>Scene</a:t>
            </a:r>
            <a:r>
              <a:rPr lang="en-US" sz="1600" b="1" dirty="0" smtClean="0">
                <a:latin typeface="Courier New" panose="02070309020205020404" pitchFamily="49" charset="0"/>
                <a:cs typeface="Courier New" panose="02070309020205020404" pitchFamily="49" charset="0"/>
              </a:rPr>
              <a:t> {              // virtual world</a:t>
            </a:r>
          </a:p>
          <a:p>
            <a:r>
              <a:rPr lang="en-US" sz="1600" b="1" dirty="0" smtClean="0">
                <a:latin typeface="Courier New" panose="02070309020205020404" pitchFamily="49" charset="0"/>
                <a:cs typeface="Courier New" panose="02070309020205020404" pitchFamily="49" charset="0"/>
              </a:rPr>
              <a:t>   </a:t>
            </a:r>
            <a:r>
              <a:rPr lang="hu-HU" sz="1600" b="1" dirty="0" err="1" smtClean="0">
                <a:latin typeface="Courier New" panose="02070309020205020404" pitchFamily="49" charset="0"/>
                <a:cs typeface="Courier New" panose="02070309020205020404" pitchFamily="49" charset="0"/>
              </a:rPr>
              <a:t>list</a:t>
            </a:r>
            <a:r>
              <a:rPr lang="en-US" sz="1600" b="1" dirty="0" smtClean="0">
                <a:latin typeface="Courier New" panose="02070309020205020404" pitchFamily="49" charset="0"/>
                <a:cs typeface="Courier New" panose="02070309020205020404" pitchFamily="49" charset="0"/>
              </a:rPr>
              <a:t>&lt;Object *&gt; </a:t>
            </a:r>
            <a:r>
              <a:rPr lang="en-US" sz="1600" b="1" dirty="0" err="1" smtClean="0">
                <a:latin typeface="Courier New" panose="02070309020205020404" pitchFamily="49" charset="0"/>
                <a:cs typeface="Courier New" panose="02070309020205020404" pitchFamily="49" charset="0"/>
              </a:rPr>
              <a:t>objs</a:t>
            </a:r>
            <a:r>
              <a:rPr lang="en-US" sz="1600" b="1" dirty="0" smtClean="0">
                <a:latin typeface="Courier New" panose="02070309020205020404" pitchFamily="49" charset="0"/>
                <a:cs typeface="Courier New" panose="02070309020205020404" pitchFamily="49" charset="0"/>
              </a:rPr>
              <a:t>;    // objects with decreasing priority</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Object *picked = </a:t>
            </a:r>
            <a:r>
              <a:rPr lang="en-US" sz="1600" b="1" dirty="0" err="1" smtClean="0">
                <a:latin typeface="Courier New" panose="02070309020205020404" pitchFamily="49" charset="0"/>
                <a:cs typeface="Courier New" panose="02070309020205020404" pitchFamily="49" charset="0"/>
              </a:rPr>
              <a:t>nullptr</a:t>
            </a:r>
            <a:r>
              <a:rPr lang="en-US" sz="1600" b="1" dirty="0" smtClean="0">
                <a:latin typeface="Courier New" panose="02070309020205020404" pitchFamily="49" charset="0"/>
                <a:cs typeface="Courier New" panose="02070309020205020404" pitchFamily="49" charset="0"/>
              </a:rPr>
              <a:t>;  // selected for operation</a:t>
            </a:r>
          </a:p>
          <a:p>
            <a:endParaRPr lang="en-US" sz="1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public:</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void </a:t>
            </a:r>
            <a:r>
              <a:rPr lang="en-US" sz="1600" b="1" dirty="0">
                <a:latin typeface="Courier New" panose="02070309020205020404" pitchFamily="49" charset="0"/>
                <a:cs typeface="Courier New" panose="02070309020205020404" pitchFamily="49" charset="0"/>
              </a:rPr>
              <a:t>Add(Object * o) { </a:t>
            </a:r>
            <a:r>
              <a:rPr lang="en-US" sz="1600" b="1" dirty="0" err="1">
                <a:latin typeface="Courier New" panose="02070309020205020404" pitchFamily="49" charset="0"/>
                <a:cs typeface="Courier New" panose="02070309020205020404" pitchFamily="49" charset="0"/>
              </a:rPr>
              <a:t>objects.push_front</a:t>
            </a:r>
            <a:r>
              <a:rPr lang="en-US" sz="1600" b="1" dirty="0">
                <a:latin typeface="Courier New" panose="02070309020205020404" pitchFamily="49" charset="0"/>
                <a:cs typeface="Courier New" panose="02070309020205020404" pitchFamily="49" charset="0"/>
              </a:rPr>
              <a:t>(o); </a:t>
            </a:r>
            <a:r>
              <a:rPr lang="en-US" sz="1600" b="1" dirty="0" smtClean="0">
                <a:latin typeface="Courier New" panose="02070309020205020404" pitchFamily="49" charset="0"/>
                <a:cs typeface="Courier New" panose="02070309020205020404" pitchFamily="49" charset="0"/>
              </a:rPr>
              <a:t>picked = o; }</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void </a:t>
            </a:r>
            <a:r>
              <a:rPr lang="en-US" sz="1600" b="1" dirty="0">
                <a:latin typeface="Courier New" panose="02070309020205020404" pitchFamily="49" charset="0"/>
                <a:cs typeface="Courier New" panose="02070309020205020404" pitchFamily="49" charset="0"/>
              </a:rPr>
              <a:t>Pick(</a:t>
            </a:r>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pX</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pY</a:t>
            </a:r>
            <a:r>
              <a:rPr lang="en-US" sz="1600" b="1" dirty="0">
                <a:latin typeface="Courier New" panose="02070309020205020404" pitchFamily="49" charset="0"/>
                <a:cs typeface="Courier New" panose="02070309020205020404" pitchFamily="49" charset="0"/>
              </a:rPr>
              <a:t>) { </a:t>
            </a:r>
          </a:p>
          <a:p>
            <a:r>
              <a:rPr lang="en-US" sz="1600" b="1" dirty="0">
                <a:latin typeface="Courier New" panose="02070309020205020404" pitchFamily="49" charset="0"/>
                <a:cs typeface="Courier New" panose="02070309020205020404" pitchFamily="49" charset="0"/>
              </a:rPr>
              <a:t>      vec2 </a:t>
            </a:r>
            <a:r>
              <a:rPr lang="en-US" sz="1600" b="1" dirty="0" err="1">
                <a:latin typeface="Courier New" panose="02070309020205020404" pitchFamily="49" charset="0"/>
                <a:cs typeface="Courier New" panose="02070309020205020404" pitchFamily="49" charset="0"/>
              </a:rPr>
              <a:t>wPoint</a:t>
            </a:r>
            <a:r>
              <a:rPr lang="en-US" sz="1600" b="1" dirty="0">
                <a:latin typeface="Courier New" panose="02070309020205020404" pitchFamily="49" charset="0"/>
                <a:cs typeface="Courier New" panose="02070309020205020404" pitchFamily="49" charset="0"/>
              </a:rPr>
              <a:t> = Viewport2Window(</a:t>
            </a:r>
            <a:r>
              <a:rPr lang="en-US" sz="1600" b="1" dirty="0" err="1">
                <a:latin typeface="Courier New" panose="02070309020205020404" pitchFamily="49" charset="0"/>
                <a:cs typeface="Courier New" panose="02070309020205020404" pitchFamily="49" charset="0"/>
              </a:rPr>
              <a:t>pX</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pY</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picked = </a:t>
            </a:r>
            <a:r>
              <a:rPr lang="en-US" sz="1600" b="1" dirty="0" err="1">
                <a:latin typeface="Courier New" panose="02070309020205020404" pitchFamily="49" charset="0"/>
                <a:cs typeface="Courier New" panose="02070309020205020404" pitchFamily="49" charset="0"/>
              </a:rPr>
              <a:t>nullptr</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for(auto </a:t>
            </a:r>
            <a:r>
              <a:rPr lang="en-US" sz="1600" b="1" dirty="0" smtClean="0">
                <a:latin typeface="Courier New" panose="02070309020205020404" pitchFamily="49" charset="0"/>
                <a:cs typeface="Courier New" panose="02070309020205020404" pitchFamily="49" charset="0"/>
              </a:rPr>
              <a:t>o : </a:t>
            </a:r>
            <a:r>
              <a:rPr lang="en-US" sz="1600" b="1" dirty="0" err="1" smtClean="0">
                <a:latin typeface="Courier New" panose="02070309020205020404" pitchFamily="49" charset="0"/>
                <a:cs typeface="Courier New" panose="02070309020205020404" pitchFamily="49" charset="0"/>
              </a:rPr>
              <a:t>objs</a:t>
            </a:r>
            <a:r>
              <a:rPr lang="en-US" sz="1600" b="1" dirty="0">
                <a:latin typeface="Courier New" panose="02070309020205020404" pitchFamily="49" charset="0"/>
                <a:cs typeface="Courier New" panose="02070309020205020404" pitchFamily="49" charset="0"/>
              </a:rPr>
              <a:t>) if (</a:t>
            </a:r>
            <a:r>
              <a:rPr lang="hu-HU" sz="1600" b="1" dirty="0" err="1">
                <a:latin typeface="Courier New" panose="02070309020205020404" pitchFamily="49" charset="0"/>
                <a:cs typeface="Courier New" panose="02070309020205020404" pitchFamily="49" charset="0"/>
              </a:rPr>
              <a:t>o-</a:t>
            </a:r>
            <a:r>
              <a:rPr lang="en-US" sz="1600" b="1" dirty="0">
                <a:latin typeface="Courier New" panose="02070309020205020404" pitchFamily="49" charset="0"/>
                <a:cs typeface="Courier New" panose="02070309020205020404" pitchFamily="49" charset="0"/>
              </a:rPr>
              <a:t>&gt;In(</a:t>
            </a:r>
            <a:r>
              <a:rPr lang="en-US" sz="1600" b="1" dirty="0" err="1">
                <a:latin typeface="Courier New" panose="02070309020205020404" pitchFamily="49" charset="0"/>
                <a:cs typeface="Courier New" panose="02070309020205020404" pitchFamily="49" charset="0"/>
              </a:rPr>
              <a:t>wPoint</a:t>
            </a:r>
            <a:r>
              <a:rPr lang="en-US" sz="1600" b="1" dirty="0">
                <a:latin typeface="Courier New" panose="02070309020205020404" pitchFamily="49" charset="0"/>
                <a:cs typeface="Courier New" panose="02070309020205020404" pitchFamily="49" charset="0"/>
              </a:rPr>
              <a:t>)) { picked = o; return; }</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void </a:t>
            </a:r>
            <a:r>
              <a:rPr lang="en-US" sz="1600" b="1" dirty="0" err="1">
                <a:latin typeface="Courier New" panose="02070309020205020404" pitchFamily="49" charset="0"/>
                <a:cs typeface="Courier New" panose="02070309020205020404" pitchFamily="49" charset="0"/>
              </a:rPr>
              <a:t>BringToFront</a:t>
            </a:r>
            <a:r>
              <a:rPr lang="en-US" sz="1600" b="1" dirty="0">
                <a:latin typeface="Courier New" panose="02070309020205020404" pitchFamily="49" charset="0"/>
                <a:cs typeface="Courier New" panose="02070309020205020404" pitchFamily="49" charset="0"/>
              </a:rPr>
              <a:t>() { </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if (picked) { </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objs.erase</a:t>
            </a:r>
            <a:r>
              <a:rPr lang="en-US" sz="1600" b="1" dirty="0" smtClean="0">
                <a:latin typeface="Courier New" panose="02070309020205020404" pitchFamily="49" charset="0"/>
                <a:cs typeface="Courier New" panose="02070309020205020404" pitchFamily="49" charset="0"/>
              </a:rPr>
              <a:t>(find(</a:t>
            </a:r>
            <a:r>
              <a:rPr lang="en-US" sz="1600" b="1" dirty="0" err="1" smtClean="0">
                <a:latin typeface="Courier New" panose="02070309020205020404" pitchFamily="49" charset="0"/>
                <a:cs typeface="Courier New" panose="02070309020205020404" pitchFamily="49" charset="0"/>
              </a:rPr>
              <a:t>objs.begin</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objs.end</a:t>
            </a:r>
            <a:r>
              <a:rPr lang="en-US" sz="1600" b="1" dirty="0">
                <a:latin typeface="Courier New" panose="02070309020205020404" pitchFamily="49" charset="0"/>
                <a:cs typeface="Courier New" panose="02070309020205020404" pitchFamily="49" charset="0"/>
              </a:rPr>
              <a:t>(), picked</a:t>
            </a:r>
            <a:r>
              <a:rPr lang="en-US" sz="1600" b="1" dirty="0" smtClean="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objs.push_front</a:t>
            </a:r>
            <a:r>
              <a:rPr lang="en-US" sz="1600" b="1" dirty="0">
                <a:latin typeface="Courier New" panose="02070309020205020404" pitchFamily="49" charset="0"/>
                <a:cs typeface="Courier New" panose="02070309020205020404" pitchFamily="49" charset="0"/>
              </a:rPr>
              <a:t>(picked);</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 </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p>
          <a:p>
            <a:r>
              <a:rPr lang="en-US" sz="1600" b="1" dirty="0" smtClean="0">
                <a:latin typeface="Courier New" panose="02070309020205020404" pitchFamily="49" charset="0"/>
                <a:cs typeface="Courier New" panose="02070309020205020404" pitchFamily="49" charset="0"/>
              </a:rPr>
              <a:t>   void Render() {</a:t>
            </a:r>
          </a:p>
          <a:p>
            <a:r>
              <a:rPr lang="en-US" sz="1600" b="1" dirty="0" smtClean="0">
                <a:latin typeface="Courier New" panose="02070309020205020404" pitchFamily="49" charset="0"/>
                <a:cs typeface="Courier New" panose="02070309020205020404" pitchFamily="49" charset="0"/>
              </a:rPr>
              <a:t>      for(</a:t>
            </a:r>
            <a:r>
              <a:rPr lang="en-US" sz="1600" b="1" dirty="0" err="1" smtClean="0">
                <a:latin typeface="Courier New" panose="02070309020205020404" pitchFamily="49" charset="0"/>
                <a:cs typeface="Courier New" panose="02070309020205020404" pitchFamily="49" charset="0"/>
              </a:rPr>
              <a:t>int</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pX</a:t>
            </a:r>
            <a:r>
              <a:rPr lang="en-US" sz="1600" b="1" dirty="0" smtClean="0">
                <a:latin typeface="Courier New" panose="02070309020205020404" pitchFamily="49" charset="0"/>
                <a:cs typeface="Courier New" panose="02070309020205020404" pitchFamily="49" charset="0"/>
              </a:rPr>
              <a:t>=0; </a:t>
            </a:r>
            <a:r>
              <a:rPr lang="en-US" sz="1600" b="1" dirty="0" err="1" smtClean="0">
                <a:latin typeface="Courier New" panose="02070309020205020404" pitchFamily="49" charset="0"/>
                <a:cs typeface="Courier New" panose="02070309020205020404" pitchFamily="49" charset="0"/>
              </a:rPr>
              <a:t>pX</a:t>
            </a:r>
            <a:r>
              <a:rPr lang="en-US" sz="1600" b="1" dirty="0" smtClean="0">
                <a:latin typeface="Courier New" panose="02070309020205020404" pitchFamily="49" charset="0"/>
                <a:cs typeface="Courier New" panose="02070309020205020404" pitchFamily="49" charset="0"/>
              </a:rPr>
              <a:t>&lt;</a:t>
            </a:r>
            <a:r>
              <a:rPr lang="en-US" sz="1600" b="1" dirty="0" err="1" smtClean="0">
                <a:latin typeface="Courier New" panose="02070309020205020404" pitchFamily="49" charset="0"/>
                <a:cs typeface="Courier New" panose="02070309020205020404" pitchFamily="49" charset="0"/>
              </a:rPr>
              <a:t>xmax</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pX</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for(</a:t>
            </a:r>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pY</a:t>
            </a:r>
            <a:r>
              <a:rPr lang="en-US" sz="1600" b="1" dirty="0" smtClean="0">
                <a:latin typeface="Courier New" panose="02070309020205020404" pitchFamily="49" charset="0"/>
                <a:cs typeface="Courier New" panose="02070309020205020404" pitchFamily="49" charset="0"/>
              </a:rPr>
              <a:t>=0</a:t>
            </a:r>
            <a:r>
              <a:rPr lang="en-US" sz="1600" b="1" dirty="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pY</a:t>
            </a:r>
            <a:r>
              <a:rPr lang="en-US" sz="1600" b="1" dirty="0" smtClean="0">
                <a:latin typeface="Courier New" panose="02070309020205020404" pitchFamily="49" charset="0"/>
                <a:cs typeface="Courier New" panose="02070309020205020404" pitchFamily="49" charset="0"/>
              </a:rPr>
              <a:t>&lt;</a:t>
            </a:r>
            <a:r>
              <a:rPr lang="en-US" sz="1600" b="1" dirty="0" err="1" smtClean="0">
                <a:latin typeface="Courier New" panose="02070309020205020404" pitchFamily="49" charset="0"/>
                <a:cs typeface="Courier New" panose="02070309020205020404" pitchFamily="49" charset="0"/>
              </a:rPr>
              <a:t>ymax</a:t>
            </a:r>
            <a:r>
              <a:rPr lang="en-US" sz="1600" b="1" dirty="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pY</a:t>
            </a:r>
            <a:r>
              <a:rPr lang="en-US" sz="1600" b="1" dirty="0" smtClean="0">
                <a:latin typeface="Courier New" panose="02070309020205020404" pitchFamily="49" charset="0"/>
                <a:cs typeface="Courier New" panose="02070309020205020404" pitchFamily="49" charset="0"/>
              </a:rPr>
              <a:t>++) {</a:t>
            </a:r>
          </a:p>
          <a:p>
            <a:r>
              <a:rPr lang="en-US" sz="1600" b="1" dirty="0" smtClean="0">
                <a:latin typeface="Courier New" panose="02070309020205020404" pitchFamily="49" charset="0"/>
                <a:cs typeface="Courier New" panose="02070309020205020404" pitchFamily="49" charset="0"/>
              </a:rPr>
              <a:t>         vec2 </a:t>
            </a:r>
            <a:r>
              <a:rPr lang="en-US" sz="1600" b="1" dirty="0" err="1">
                <a:latin typeface="Courier New" panose="02070309020205020404" pitchFamily="49" charset="0"/>
                <a:cs typeface="Courier New" panose="02070309020205020404" pitchFamily="49" charset="0"/>
              </a:rPr>
              <a:t>wPoint</a:t>
            </a:r>
            <a:r>
              <a:rPr lang="en-US" sz="1600" b="1" dirty="0">
                <a:latin typeface="Courier New" panose="02070309020205020404" pitchFamily="49" charset="0"/>
                <a:cs typeface="Courier New" panose="02070309020205020404" pitchFamily="49" charset="0"/>
              </a:rPr>
              <a:t> = Viewport2Window(</a:t>
            </a:r>
            <a:r>
              <a:rPr lang="en-US" sz="1600" b="1" dirty="0" err="1">
                <a:latin typeface="Courier New" panose="02070309020205020404" pitchFamily="49" charset="0"/>
                <a:cs typeface="Courier New" panose="02070309020205020404" pitchFamily="49" charset="0"/>
              </a:rPr>
              <a:t>pX</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pY</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for(auto o : </a:t>
            </a:r>
            <a:r>
              <a:rPr lang="en-US" sz="1600" b="1" dirty="0" err="1" smtClean="0">
                <a:latin typeface="Courier New" panose="02070309020205020404" pitchFamily="49" charset="0"/>
                <a:cs typeface="Courier New" panose="02070309020205020404" pitchFamily="49" charset="0"/>
              </a:rPr>
              <a:t>objs</a:t>
            </a:r>
            <a:r>
              <a:rPr lang="en-US" sz="1600" b="1" dirty="0">
                <a:latin typeface="Courier New" panose="02070309020205020404" pitchFamily="49" charset="0"/>
                <a:cs typeface="Courier New" panose="02070309020205020404" pitchFamily="49" charset="0"/>
              </a:rPr>
              <a:t>) </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if </a:t>
            </a:r>
            <a:r>
              <a:rPr lang="en-US" sz="1600" b="1" dirty="0">
                <a:latin typeface="Courier New" panose="02070309020205020404" pitchFamily="49" charset="0"/>
                <a:cs typeface="Courier New" panose="02070309020205020404" pitchFamily="49" charset="0"/>
              </a:rPr>
              <a:t>(</a:t>
            </a:r>
            <a:r>
              <a:rPr lang="hu-HU" sz="1600" b="1" dirty="0" err="1">
                <a:latin typeface="Courier New" panose="02070309020205020404" pitchFamily="49" charset="0"/>
                <a:cs typeface="Courier New" panose="02070309020205020404" pitchFamily="49" charset="0"/>
              </a:rPr>
              <a:t>o-</a:t>
            </a:r>
            <a:r>
              <a:rPr lang="en-US" sz="1600" b="1" dirty="0">
                <a:latin typeface="Courier New" panose="02070309020205020404" pitchFamily="49" charset="0"/>
                <a:cs typeface="Courier New" panose="02070309020205020404" pitchFamily="49" charset="0"/>
              </a:rPr>
              <a:t>&gt;In(</a:t>
            </a:r>
            <a:r>
              <a:rPr lang="en-US" sz="1600" b="1" dirty="0" err="1">
                <a:latin typeface="Courier New" panose="02070309020205020404" pitchFamily="49" charset="0"/>
                <a:cs typeface="Courier New" panose="02070309020205020404" pitchFamily="49" charset="0"/>
              </a:rPr>
              <a:t>wPoint</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image[</a:t>
            </a:r>
            <a:r>
              <a:rPr lang="en-US" sz="1600" b="1" dirty="0" err="1" smtClean="0">
                <a:latin typeface="Courier New" panose="02070309020205020404" pitchFamily="49" charset="0"/>
                <a:cs typeface="Courier New" panose="02070309020205020404" pitchFamily="49" charset="0"/>
              </a:rPr>
              <a:t>pY</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pX</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o-</a:t>
            </a:r>
            <a:r>
              <a:rPr lang="en-US" sz="1600" b="1" dirty="0">
                <a:latin typeface="Courier New" panose="02070309020205020404" pitchFamily="49" charset="0"/>
                <a:cs typeface="Courier New" panose="02070309020205020404" pitchFamily="49" charset="0"/>
              </a:rPr>
              <a:t>&gt;</a:t>
            </a:r>
            <a:r>
              <a:rPr lang="en-US" sz="1600" b="1" dirty="0" smtClean="0">
                <a:latin typeface="Courier New" panose="02070309020205020404" pitchFamily="49" charset="0"/>
                <a:cs typeface="Courier New" panose="02070309020205020404" pitchFamily="49" charset="0"/>
              </a:rPr>
              <a:t>color; break; } </a:t>
            </a:r>
          </a:p>
          <a:p>
            <a:r>
              <a:rPr lang="en-US" sz="1600" b="1" dirty="0" smtClean="0">
                <a:latin typeface="Courier New" panose="02070309020205020404" pitchFamily="49" charset="0"/>
                <a:cs typeface="Courier New" panose="02070309020205020404" pitchFamily="49" charset="0"/>
              </a:rPr>
              <a:t>      }</a:t>
            </a:r>
          </a:p>
          <a:p>
            <a:r>
              <a:rPr lang="en-US" sz="1600" b="1" dirty="0" smtClean="0">
                <a:latin typeface="Courier New" panose="02070309020205020404" pitchFamily="49" charset="0"/>
                <a:cs typeface="Courier New" panose="02070309020205020404" pitchFamily="49" charset="0"/>
              </a:rPr>
              <a:t>   }</a:t>
            </a:r>
          </a:p>
          <a:p>
            <a:r>
              <a:rPr lang="en-US" sz="1600" b="1" dirty="0" smtClean="0">
                <a:latin typeface="Courier New" panose="02070309020205020404" pitchFamily="49" charset="0"/>
                <a:cs typeface="Courier New" panose="02070309020205020404" pitchFamily="49" charset="0"/>
              </a:rPr>
              <a:t>};</a:t>
            </a:r>
          </a:p>
        </p:txBody>
      </p:sp>
      <p:sp>
        <p:nvSpPr>
          <p:cNvPr id="5" name="Cím 1"/>
          <p:cNvSpPr>
            <a:spLocks noGrp="1"/>
          </p:cNvSpPr>
          <p:nvPr>
            <p:ph type="title"/>
          </p:nvPr>
        </p:nvSpPr>
        <p:spPr>
          <a:xfrm>
            <a:off x="481911" y="-158091"/>
            <a:ext cx="8229600" cy="1143000"/>
          </a:xfrm>
        </p:spPr>
        <p:txBody>
          <a:bodyPr>
            <a:normAutofit/>
          </a:bodyPr>
          <a:lstStyle/>
          <a:p>
            <a:r>
              <a:rPr lang="hu-HU" dirty="0">
                <a:solidFill>
                  <a:srgbClr val="FF0000"/>
                </a:solidFill>
              </a:rPr>
              <a:t>Pixel vezérelt </a:t>
            </a:r>
            <a:r>
              <a:rPr lang="en-US" dirty="0" smtClean="0">
                <a:solidFill>
                  <a:srgbClr val="FF0000"/>
                </a:solidFill>
              </a:rPr>
              <a:t>rendering</a:t>
            </a:r>
            <a:endParaRPr lang="en-US" dirty="0"/>
          </a:p>
        </p:txBody>
      </p:sp>
      <p:sp>
        <p:nvSpPr>
          <p:cNvPr id="2" name="Akciógomb: Tovább vagy Következő 1">
            <a:hlinkClick r:id="rId3" action="ppaction://program" highlightClick="1"/>
          </p:cNvPr>
          <p:cNvSpPr/>
          <p:nvPr/>
        </p:nvSpPr>
        <p:spPr>
          <a:xfrm>
            <a:off x="8019738" y="149902"/>
            <a:ext cx="959370" cy="5846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07391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387" name="Egyenes összekötő nyíllal 7"/>
          <p:cNvCxnSpPr>
            <a:cxnSpLocks noChangeShapeType="1"/>
          </p:cNvCxnSpPr>
          <p:nvPr/>
        </p:nvCxnSpPr>
        <p:spPr bwMode="auto">
          <a:xfrm flipV="1">
            <a:off x="601663" y="1535113"/>
            <a:ext cx="14287" cy="1966912"/>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388" name="Egyenes összekötő nyíllal 8"/>
          <p:cNvCxnSpPr>
            <a:cxnSpLocks noChangeShapeType="1"/>
          </p:cNvCxnSpPr>
          <p:nvPr/>
        </p:nvCxnSpPr>
        <p:spPr bwMode="auto">
          <a:xfrm flipV="1">
            <a:off x="568325" y="3384550"/>
            <a:ext cx="1800225"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6389" name="Téglalap 10"/>
          <p:cNvSpPr>
            <a:spLocks noChangeArrowheads="1"/>
          </p:cNvSpPr>
          <p:nvPr/>
        </p:nvSpPr>
        <p:spPr bwMode="auto">
          <a:xfrm>
            <a:off x="595313" y="2366963"/>
            <a:ext cx="1095375" cy="1011237"/>
          </a:xfrm>
          <a:prstGeom prst="rect">
            <a:avLst/>
          </a:prstGeom>
          <a:noFill/>
          <a:ln w="2857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390" name="Ellipszis 11"/>
          <p:cNvSpPr>
            <a:spLocks noChangeArrowheads="1"/>
          </p:cNvSpPr>
          <p:nvPr/>
        </p:nvSpPr>
        <p:spPr bwMode="auto">
          <a:xfrm>
            <a:off x="900113" y="2630488"/>
            <a:ext cx="180975" cy="234950"/>
          </a:xfrm>
          <a:prstGeom prst="ellipse">
            <a:avLst/>
          </a:prstGeom>
          <a:solidFill>
            <a:schemeClr val="accent1"/>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391" name="Ellipszis 12"/>
          <p:cNvSpPr>
            <a:spLocks noChangeArrowheads="1"/>
          </p:cNvSpPr>
          <p:nvPr/>
        </p:nvSpPr>
        <p:spPr bwMode="auto">
          <a:xfrm>
            <a:off x="1219200" y="2630488"/>
            <a:ext cx="179388" cy="234950"/>
          </a:xfrm>
          <a:prstGeom prst="ellipse">
            <a:avLst/>
          </a:prstGeom>
          <a:solidFill>
            <a:schemeClr val="accent1"/>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392" name="Szabadkézi sokszög 14"/>
          <p:cNvSpPr>
            <a:spLocks/>
          </p:cNvSpPr>
          <p:nvPr/>
        </p:nvSpPr>
        <p:spPr bwMode="auto">
          <a:xfrm>
            <a:off x="900113" y="3059113"/>
            <a:ext cx="512762" cy="198437"/>
          </a:xfrm>
          <a:custGeom>
            <a:avLst/>
            <a:gdLst>
              <a:gd name="T0" fmla="*/ 0 w 512619"/>
              <a:gd name="T1" fmla="*/ 0 h 198581"/>
              <a:gd name="T2" fmla="*/ 236386 w 512619"/>
              <a:gd name="T3" fmla="*/ 192142 h 198581"/>
              <a:gd name="T4" fmla="*/ 514478 w 512619"/>
              <a:gd name="T5" fmla="*/ 27449 h 198581"/>
              <a:gd name="T6" fmla="*/ 0 60000 65536"/>
              <a:gd name="T7" fmla="*/ 0 60000 65536"/>
              <a:gd name="T8" fmla="*/ 0 60000 65536"/>
              <a:gd name="T9" fmla="*/ 0 w 512619"/>
              <a:gd name="T10" fmla="*/ 0 h 198581"/>
              <a:gd name="T11" fmla="*/ 512619 w 512619"/>
              <a:gd name="T12" fmla="*/ 198581 h 198581"/>
            </a:gdLst>
            <a:ahLst/>
            <a:cxnLst>
              <a:cxn ang="T6">
                <a:pos x="T0" y="T1"/>
              </a:cxn>
              <a:cxn ang="T7">
                <a:pos x="T2" y="T3"/>
              </a:cxn>
              <a:cxn ang="T8">
                <a:pos x="T4" y="T5"/>
              </a:cxn>
            </a:cxnLst>
            <a:rect l="T9" t="T10" r="T11" b="T12"/>
            <a:pathLst>
              <a:path w="512619" h="198581">
                <a:moveTo>
                  <a:pt x="0" y="0"/>
                </a:moveTo>
                <a:cubicBezTo>
                  <a:pt x="75046" y="94672"/>
                  <a:pt x="150092" y="189345"/>
                  <a:pt x="235528" y="193963"/>
                </a:cubicBezTo>
                <a:cubicBezTo>
                  <a:pt x="320965" y="198581"/>
                  <a:pt x="416792" y="113145"/>
                  <a:pt x="512619" y="27709"/>
                </a:cubicBez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latin typeface="+mn-lt"/>
            </a:endParaRPr>
          </a:p>
        </p:txBody>
      </p:sp>
      <p:cxnSp>
        <p:nvCxnSpPr>
          <p:cNvPr id="16393" name="Egyenes összekötő nyíllal 15"/>
          <p:cNvCxnSpPr>
            <a:cxnSpLocks noChangeShapeType="1"/>
          </p:cNvCxnSpPr>
          <p:nvPr/>
        </p:nvCxnSpPr>
        <p:spPr bwMode="auto">
          <a:xfrm flipV="1">
            <a:off x="3829050" y="1546225"/>
            <a:ext cx="14288" cy="1966913"/>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394" name="Egyenes összekötő nyíllal 16"/>
          <p:cNvCxnSpPr>
            <a:cxnSpLocks noChangeShapeType="1"/>
          </p:cNvCxnSpPr>
          <p:nvPr/>
        </p:nvCxnSpPr>
        <p:spPr bwMode="auto">
          <a:xfrm flipV="1">
            <a:off x="3794125" y="3395663"/>
            <a:ext cx="1801813"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16395" name="Csoportba foglalás 24"/>
          <p:cNvGrpSpPr>
            <a:grpSpLocks/>
          </p:cNvGrpSpPr>
          <p:nvPr/>
        </p:nvGrpSpPr>
        <p:grpSpPr bwMode="auto">
          <a:xfrm>
            <a:off x="3822700" y="2376488"/>
            <a:ext cx="1093788" cy="1012825"/>
            <a:chOff x="3380592" y="2576940"/>
            <a:chExt cx="1094509" cy="1011382"/>
          </a:xfrm>
        </p:grpSpPr>
        <p:sp>
          <p:nvSpPr>
            <p:cNvPr id="16467" name="Téglalap 17"/>
            <p:cNvSpPr>
              <a:spLocks noChangeArrowheads="1"/>
            </p:cNvSpPr>
            <p:nvPr/>
          </p:nvSpPr>
          <p:spPr bwMode="auto">
            <a:xfrm>
              <a:off x="3380592" y="2576940"/>
              <a:ext cx="1094509" cy="1011382"/>
            </a:xfrm>
            <a:prstGeom prst="rect">
              <a:avLst/>
            </a:prstGeom>
            <a:noFill/>
            <a:ln w="2857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68" name="Téglalap 21"/>
            <p:cNvSpPr>
              <a:spLocks noChangeArrowheads="1"/>
            </p:cNvSpPr>
            <p:nvPr/>
          </p:nvSpPr>
          <p:spPr bwMode="auto">
            <a:xfrm>
              <a:off x="3685309" y="2826326"/>
              <a:ext cx="193964" cy="221673"/>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69" name="Téglalap 22"/>
            <p:cNvSpPr>
              <a:spLocks noChangeArrowheads="1"/>
            </p:cNvSpPr>
            <p:nvPr/>
          </p:nvSpPr>
          <p:spPr bwMode="auto">
            <a:xfrm>
              <a:off x="4003964" y="2826326"/>
              <a:ext cx="193964" cy="221673"/>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70" name="Szabadkézi sokszög 23"/>
            <p:cNvSpPr>
              <a:spLocks/>
            </p:cNvSpPr>
            <p:nvPr/>
          </p:nvSpPr>
          <p:spPr bwMode="auto">
            <a:xfrm>
              <a:off x="3685309" y="3269673"/>
              <a:ext cx="512618" cy="180109"/>
            </a:xfrm>
            <a:custGeom>
              <a:avLst/>
              <a:gdLst>
                <a:gd name="T0" fmla="*/ 0 w 512618"/>
                <a:gd name="T1" fmla="*/ 0 h 180109"/>
                <a:gd name="T2" fmla="*/ 221673 w 512618"/>
                <a:gd name="T3" fmla="*/ 180109 h 180109"/>
                <a:gd name="T4" fmla="*/ 512618 w 512618"/>
                <a:gd name="T5" fmla="*/ 13854 h 180109"/>
                <a:gd name="T6" fmla="*/ 0 60000 65536"/>
                <a:gd name="T7" fmla="*/ 0 60000 65536"/>
                <a:gd name="T8" fmla="*/ 0 60000 65536"/>
                <a:gd name="T9" fmla="*/ 0 w 512618"/>
                <a:gd name="T10" fmla="*/ 0 h 180109"/>
                <a:gd name="T11" fmla="*/ 512618 w 512618"/>
                <a:gd name="T12" fmla="*/ 180109 h 180109"/>
              </a:gdLst>
              <a:ahLst/>
              <a:cxnLst>
                <a:cxn ang="T6">
                  <a:pos x="T0" y="T1"/>
                </a:cxn>
                <a:cxn ang="T7">
                  <a:pos x="T2" y="T3"/>
                </a:cxn>
                <a:cxn ang="T8">
                  <a:pos x="T4" y="T5"/>
                </a:cxn>
              </a:cxnLst>
              <a:rect l="T9" t="T10" r="T11" b="T12"/>
              <a:pathLst>
                <a:path w="512618" h="180109">
                  <a:moveTo>
                    <a:pt x="0" y="0"/>
                  </a:moveTo>
                  <a:lnTo>
                    <a:pt x="221673" y="180109"/>
                  </a:lnTo>
                  <a:lnTo>
                    <a:pt x="512618" y="13854"/>
                  </a:ln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latin typeface="+mn-lt"/>
              </a:endParaRPr>
            </a:p>
          </p:txBody>
        </p:sp>
      </p:grpSp>
      <p:grpSp>
        <p:nvGrpSpPr>
          <p:cNvPr id="16396" name="Csoportba foglalás 25"/>
          <p:cNvGrpSpPr>
            <a:grpSpLocks/>
          </p:cNvGrpSpPr>
          <p:nvPr/>
        </p:nvGrpSpPr>
        <p:grpSpPr bwMode="auto">
          <a:xfrm rot="-2445275">
            <a:off x="7267575" y="1633538"/>
            <a:ext cx="1492250" cy="817562"/>
            <a:chOff x="3380592" y="2576940"/>
            <a:chExt cx="1094509" cy="1011382"/>
          </a:xfrm>
        </p:grpSpPr>
        <p:sp>
          <p:nvSpPr>
            <p:cNvPr id="16463" name="Téglalap 26"/>
            <p:cNvSpPr>
              <a:spLocks noChangeArrowheads="1"/>
            </p:cNvSpPr>
            <p:nvPr/>
          </p:nvSpPr>
          <p:spPr bwMode="auto">
            <a:xfrm>
              <a:off x="3380592" y="2576940"/>
              <a:ext cx="1094509" cy="1011382"/>
            </a:xfrm>
            <a:prstGeom prst="rect">
              <a:avLst/>
            </a:prstGeom>
            <a:noFill/>
            <a:ln w="2857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64" name="Téglalap 27"/>
            <p:cNvSpPr>
              <a:spLocks noChangeArrowheads="1"/>
            </p:cNvSpPr>
            <p:nvPr/>
          </p:nvSpPr>
          <p:spPr bwMode="auto">
            <a:xfrm>
              <a:off x="3685309" y="2826326"/>
              <a:ext cx="193964" cy="221673"/>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65" name="Téglalap 28"/>
            <p:cNvSpPr>
              <a:spLocks noChangeArrowheads="1"/>
            </p:cNvSpPr>
            <p:nvPr/>
          </p:nvSpPr>
          <p:spPr bwMode="auto">
            <a:xfrm>
              <a:off x="4003964" y="2826326"/>
              <a:ext cx="193964" cy="221673"/>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66" name="Szabadkézi sokszög 29"/>
            <p:cNvSpPr>
              <a:spLocks/>
            </p:cNvSpPr>
            <p:nvPr/>
          </p:nvSpPr>
          <p:spPr bwMode="auto">
            <a:xfrm>
              <a:off x="3685309" y="3269673"/>
              <a:ext cx="512618" cy="180109"/>
            </a:xfrm>
            <a:custGeom>
              <a:avLst/>
              <a:gdLst>
                <a:gd name="T0" fmla="*/ 0 w 512618"/>
                <a:gd name="T1" fmla="*/ 0 h 180109"/>
                <a:gd name="T2" fmla="*/ 221673 w 512618"/>
                <a:gd name="T3" fmla="*/ 180109 h 180109"/>
                <a:gd name="T4" fmla="*/ 512618 w 512618"/>
                <a:gd name="T5" fmla="*/ 13854 h 180109"/>
                <a:gd name="T6" fmla="*/ 0 60000 65536"/>
                <a:gd name="T7" fmla="*/ 0 60000 65536"/>
                <a:gd name="T8" fmla="*/ 0 60000 65536"/>
                <a:gd name="T9" fmla="*/ 0 w 512618"/>
                <a:gd name="T10" fmla="*/ 0 h 180109"/>
                <a:gd name="T11" fmla="*/ 512618 w 512618"/>
                <a:gd name="T12" fmla="*/ 180109 h 180109"/>
              </a:gdLst>
              <a:ahLst/>
              <a:cxnLst>
                <a:cxn ang="T6">
                  <a:pos x="T0" y="T1"/>
                </a:cxn>
                <a:cxn ang="T7">
                  <a:pos x="T2" y="T3"/>
                </a:cxn>
                <a:cxn ang="T8">
                  <a:pos x="T4" y="T5"/>
                </a:cxn>
              </a:cxnLst>
              <a:rect l="T9" t="T10" r="T11" b="T12"/>
              <a:pathLst>
                <a:path w="512618" h="180109">
                  <a:moveTo>
                    <a:pt x="0" y="0"/>
                  </a:moveTo>
                  <a:lnTo>
                    <a:pt x="221673" y="180109"/>
                  </a:lnTo>
                  <a:lnTo>
                    <a:pt x="512618" y="13854"/>
                  </a:ln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latin typeface="+mn-lt"/>
              </a:endParaRPr>
            </a:p>
          </p:txBody>
        </p:sp>
      </p:grpSp>
      <p:cxnSp>
        <p:nvCxnSpPr>
          <p:cNvPr id="16397" name="Egyenes összekötő nyíllal 30"/>
          <p:cNvCxnSpPr>
            <a:cxnSpLocks noChangeShapeType="1"/>
          </p:cNvCxnSpPr>
          <p:nvPr/>
        </p:nvCxnSpPr>
        <p:spPr bwMode="auto">
          <a:xfrm flipV="1">
            <a:off x="6894513" y="1587500"/>
            <a:ext cx="14287" cy="196850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398" name="Egyenes összekötő nyíllal 31"/>
          <p:cNvCxnSpPr>
            <a:cxnSpLocks noChangeShapeType="1"/>
          </p:cNvCxnSpPr>
          <p:nvPr/>
        </p:nvCxnSpPr>
        <p:spPr bwMode="auto">
          <a:xfrm flipV="1">
            <a:off x="6838950" y="3459163"/>
            <a:ext cx="1801813"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16399" name="Csoportba foglalás 32"/>
          <p:cNvGrpSpPr>
            <a:grpSpLocks/>
          </p:cNvGrpSpPr>
          <p:nvPr/>
        </p:nvGrpSpPr>
        <p:grpSpPr bwMode="auto">
          <a:xfrm rot="-2445275">
            <a:off x="932004" y="4805469"/>
            <a:ext cx="917575" cy="702268"/>
            <a:chOff x="3380593" y="2563210"/>
            <a:chExt cx="1094509" cy="891286"/>
          </a:xfrm>
        </p:grpSpPr>
        <p:sp>
          <p:nvSpPr>
            <p:cNvPr id="16459" name="Téglalap 33"/>
            <p:cNvSpPr>
              <a:spLocks noChangeArrowheads="1"/>
            </p:cNvSpPr>
            <p:nvPr/>
          </p:nvSpPr>
          <p:spPr bwMode="auto">
            <a:xfrm>
              <a:off x="3380593" y="2563210"/>
              <a:ext cx="1094509" cy="891286"/>
            </a:xfrm>
            <a:prstGeom prst="rect">
              <a:avLst/>
            </a:prstGeom>
            <a:noFill/>
            <a:ln w="2857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60" name="Téglalap 34"/>
            <p:cNvSpPr>
              <a:spLocks noChangeArrowheads="1"/>
            </p:cNvSpPr>
            <p:nvPr/>
          </p:nvSpPr>
          <p:spPr bwMode="auto">
            <a:xfrm>
              <a:off x="3685309" y="2826326"/>
              <a:ext cx="193964" cy="221673"/>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61" name="Téglalap 35"/>
            <p:cNvSpPr>
              <a:spLocks noChangeArrowheads="1"/>
            </p:cNvSpPr>
            <p:nvPr/>
          </p:nvSpPr>
          <p:spPr bwMode="auto">
            <a:xfrm>
              <a:off x="4028509" y="2795987"/>
              <a:ext cx="193964" cy="221673"/>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62" name="Szabadkézi sokszög 36"/>
            <p:cNvSpPr>
              <a:spLocks/>
            </p:cNvSpPr>
            <p:nvPr/>
          </p:nvSpPr>
          <p:spPr bwMode="auto">
            <a:xfrm>
              <a:off x="3687586" y="3123508"/>
              <a:ext cx="512618" cy="180109"/>
            </a:xfrm>
            <a:custGeom>
              <a:avLst/>
              <a:gdLst>
                <a:gd name="T0" fmla="*/ 0 w 512618"/>
                <a:gd name="T1" fmla="*/ 0 h 180109"/>
                <a:gd name="T2" fmla="*/ 221673 w 512618"/>
                <a:gd name="T3" fmla="*/ 180109 h 180109"/>
                <a:gd name="T4" fmla="*/ 512618 w 512618"/>
                <a:gd name="T5" fmla="*/ 13854 h 180109"/>
                <a:gd name="T6" fmla="*/ 0 60000 65536"/>
                <a:gd name="T7" fmla="*/ 0 60000 65536"/>
                <a:gd name="T8" fmla="*/ 0 60000 65536"/>
                <a:gd name="T9" fmla="*/ 0 w 512618"/>
                <a:gd name="T10" fmla="*/ 0 h 180109"/>
                <a:gd name="T11" fmla="*/ 512618 w 512618"/>
                <a:gd name="T12" fmla="*/ 180109 h 180109"/>
              </a:gdLst>
              <a:ahLst/>
              <a:cxnLst>
                <a:cxn ang="T6">
                  <a:pos x="T0" y="T1"/>
                </a:cxn>
                <a:cxn ang="T7">
                  <a:pos x="T2" y="T3"/>
                </a:cxn>
                <a:cxn ang="T8">
                  <a:pos x="T4" y="T5"/>
                </a:cxn>
              </a:cxnLst>
              <a:rect l="T9" t="T10" r="T11" b="T12"/>
              <a:pathLst>
                <a:path w="512618" h="180109">
                  <a:moveTo>
                    <a:pt x="0" y="0"/>
                  </a:moveTo>
                  <a:lnTo>
                    <a:pt x="221673" y="180109"/>
                  </a:lnTo>
                  <a:lnTo>
                    <a:pt x="512618" y="13854"/>
                  </a:ln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latin typeface="+mn-lt"/>
              </a:endParaRPr>
            </a:p>
          </p:txBody>
        </p:sp>
      </p:grpSp>
      <p:cxnSp>
        <p:nvCxnSpPr>
          <p:cNvPr id="16400" name="Egyenes összekötő nyíllal 37"/>
          <p:cNvCxnSpPr>
            <a:cxnSpLocks noChangeShapeType="1"/>
          </p:cNvCxnSpPr>
          <p:nvPr/>
        </p:nvCxnSpPr>
        <p:spPr bwMode="auto">
          <a:xfrm flipV="1">
            <a:off x="1174750" y="4581525"/>
            <a:ext cx="12700" cy="1641475"/>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401" name="Egyenes összekötő nyíllal 38"/>
          <p:cNvCxnSpPr>
            <a:cxnSpLocks noChangeShapeType="1"/>
          </p:cNvCxnSpPr>
          <p:nvPr/>
        </p:nvCxnSpPr>
        <p:spPr bwMode="auto">
          <a:xfrm flipV="1">
            <a:off x="279400" y="5592763"/>
            <a:ext cx="1801813"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6402" name="Téglalap 39"/>
          <p:cNvSpPr>
            <a:spLocks noChangeArrowheads="1"/>
          </p:cNvSpPr>
          <p:nvPr/>
        </p:nvSpPr>
        <p:spPr bwMode="auto">
          <a:xfrm>
            <a:off x="7102475" y="1935163"/>
            <a:ext cx="1316038" cy="1038225"/>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03" name="Téglalap 40"/>
          <p:cNvSpPr>
            <a:spLocks noChangeArrowheads="1"/>
          </p:cNvSpPr>
          <p:nvPr/>
        </p:nvSpPr>
        <p:spPr bwMode="auto">
          <a:xfrm>
            <a:off x="728663" y="5076825"/>
            <a:ext cx="893762" cy="947738"/>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04" name="Téglalap 43"/>
          <p:cNvSpPr>
            <a:spLocks noChangeArrowheads="1"/>
          </p:cNvSpPr>
          <p:nvPr/>
        </p:nvSpPr>
        <p:spPr bwMode="auto">
          <a:xfrm rot="-2445275">
            <a:off x="4678363" y="5078413"/>
            <a:ext cx="219075" cy="168275"/>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05" name="Szabadkézi sokszög 45"/>
          <p:cNvSpPr>
            <a:spLocks/>
          </p:cNvSpPr>
          <p:nvPr/>
        </p:nvSpPr>
        <p:spPr bwMode="auto">
          <a:xfrm rot="-2445275">
            <a:off x="4843463" y="5219700"/>
            <a:ext cx="581025" cy="136525"/>
          </a:xfrm>
          <a:custGeom>
            <a:avLst/>
            <a:gdLst>
              <a:gd name="T0" fmla="*/ 0 w 512618"/>
              <a:gd name="T1" fmla="*/ 0 h 180109"/>
              <a:gd name="T2" fmla="*/ 1279897 w 512618"/>
              <a:gd name="T3" fmla="*/ 3721 h 180109"/>
              <a:gd name="T4" fmla="*/ 2959755 w 512618"/>
              <a:gd name="T5" fmla="*/ 286 h 180109"/>
              <a:gd name="T6" fmla="*/ 0 60000 65536"/>
              <a:gd name="T7" fmla="*/ 0 60000 65536"/>
              <a:gd name="T8" fmla="*/ 0 60000 65536"/>
              <a:gd name="T9" fmla="*/ 0 w 512618"/>
              <a:gd name="T10" fmla="*/ 0 h 180109"/>
              <a:gd name="T11" fmla="*/ 512618 w 512618"/>
              <a:gd name="T12" fmla="*/ 180109 h 180109"/>
            </a:gdLst>
            <a:ahLst/>
            <a:cxnLst>
              <a:cxn ang="T6">
                <a:pos x="T0" y="T1"/>
              </a:cxn>
              <a:cxn ang="T7">
                <a:pos x="T2" y="T3"/>
              </a:cxn>
              <a:cxn ang="T8">
                <a:pos x="T4" y="T5"/>
              </a:cxn>
            </a:cxnLst>
            <a:rect l="T9" t="T10" r="T11" b="T12"/>
            <a:pathLst>
              <a:path w="512618" h="180109">
                <a:moveTo>
                  <a:pt x="0" y="0"/>
                </a:moveTo>
                <a:lnTo>
                  <a:pt x="221673" y="180109"/>
                </a:lnTo>
                <a:lnTo>
                  <a:pt x="512618" y="13854"/>
                </a:ln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latin typeface="+mn-lt"/>
            </a:endParaRPr>
          </a:p>
        </p:txBody>
      </p:sp>
      <p:cxnSp>
        <p:nvCxnSpPr>
          <p:cNvPr id="16406" name="Egyenes összekötő nyíllal 46"/>
          <p:cNvCxnSpPr>
            <a:cxnSpLocks noChangeShapeType="1"/>
          </p:cNvCxnSpPr>
          <p:nvPr/>
        </p:nvCxnSpPr>
        <p:spPr bwMode="auto">
          <a:xfrm flipV="1">
            <a:off x="3819525" y="4235450"/>
            <a:ext cx="12700" cy="1966913"/>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407" name="Egyenes összekötő nyíllal 47"/>
          <p:cNvCxnSpPr>
            <a:cxnSpLocks noChangeShapeType="1"/>
          </p:cNvCxnSpPr>
          <p:nvPr/>
        </p:nvCxnSpPr>
        <p:spPr bwMode="auto">
          <a:xfrm flipV="1">
            <a:off x="3763963" y="6105525"/>
            <a:ext cx="1800225"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6408" name="Téglalap 48"/>
          <p:cNvSpPr>
            <a:spLocks noChangeArrowheads="1"/>
          </p:cNvSpPr>
          <p:nvPr/>
        </p:nvSpPr>
        <p:spPr bwMode="auto">
          <a:xfrm>
            <a:off x="4165600" y="5026025"/>
            <a:ext cx="1176338" cy="955675"/>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09" name="Szabadkézi sokszög 49"/>
          <p:cNvSpPr>
            <a:spLocks/>
          </p:cNvSpPr>
          <p:nvPr/>
        </p:nvSpPr>
        <p:spPr bwMode="auto">
          <a:xfrm>
            <a:off x="4275138" y="5011738"/>
            <a:ext cx="1081087" cy="817562"/>
          </a:xfrm>
          <a:custGeom>
            <a:avLst/>
            <a:gdLst>
              <a:gd name="T0" fmla="*/ 264613 w 1080654"/>
              <a:gd name="T1" fmla="*/ 0 h 817418"/>
              <a:gd name="T2" fmla="*/ 0 w 1080654"/>
              <a:gd name="T3" fmla="*/ 222179 h 817418"/>
              <a:gd name="T4" fmla="*/ 473512 w 1080654"/>
              <a:gd name="T5" fmla="*/ 819290 h 817418"/>
              <a:gd name="T6" fmla="*/ 1086297 w 1080654"/>
              <a:gd name="T7" fmla="*/ 333276 h 817418"/>
              <a:gd name="T8" fmla="*/ 1086297 w 1080654"/>
              <a:gd name="T9" fmla="*/ 333276 h 817418"/>
              <a:gd name="T10" fmla="*/ 0 60000 65536"/>
              <a:gd name="T11" fmla="*/ 0 60000 65536"/>
              <a:gd name="T12" fmla="*/ 0 60000 65536"/>
              <a:gd name="T13" fmla="*/ 0 60000 65536"/>
              <a:gd name="T14" fmla="*/ 0 60000 65536"/>
              <a:gd name="T15" fmla="*/ 0 w 1080654"/>
              <a:gd name="T16" fmla="*/ 0 h 817418"/>
              <a:gd name="T17" fmla="*/ 1080654 w 1080654"/>
              <a:gd name="T18" fmla="*/ 817418 h 817418"/>
            </a:gdLst>
            <a:ahLst/>
            <a:cxnLst>
              <a:cxn ang="T10">
                <a:pos x="T0" y="T1"/>
              </a:cxn>
              <a:cxn ang="T11">
                <a:pos x="T2" y="T3"/>
              </a:cxn>
              <a:cxn ang="T12">
                <a:pos x="T4" y="T5"/>
              </a:cxn>
              <a:cxn ang="T13">
                <a:pos x="T6" y="T7"/>
              </a:cxn>
              <a:cxn ang="T14">
                <a:pos x="T8" y="T9"/>
              </a:cxn>
            </a:cxnLst>
            <a:rect l="T15" t="T16" r="T17" b="T18"/>
            <a:pathLst>
              <a:path w="1080654" h="817418">
                <a:moveTo>
                  <a:pt x="263236" y="0"/>
                </a:moveTo>
                <a:lnTo>
                  <a:pt x="0" y="221672"/>
                </a:lnTo>
                <a:lnTo>
                  <a:pt x="471054" y="817418"/>
                </a:lnTo>
                <a:lnTo>
                  <a:pt x="1080654" y="332509"/>
                </a:lnTo>
              </a:path>
            </a:pathLst>
          </a:custGeom>
          <a:noFill/>
          <a:ln w="38100" cap="flat" cmpd="sng" algn="ctr">
            <a:solidFill>
              <a:srgbClr val="FFC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latin typeface="+mn-lt"/>
            </a:endParaRPr>
          </a:p>
        </p:txBody>
      </p:sp>
      <p:cxnSp>
        <p:nvCxnSpPr>
          <p:cNvPr id="16410" name="Egyenes összekötő nyíllal 53"/>
          <p:cNvCxnSpPr>
            <a:cxnSpLocks noChangeShapeType="1"/>
          </p:cNvCxnSpPr>
          <p:nvPr/>
        </p:nvCxnSpPr>
        <p:spPr bwMode="auto">
          <a:xfrm flipV="1">
            <a:off x="7246938" y="4249738"/>
            <a:ext cx="14287" cy="1966912"/>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411" name="Egyenes összekötő nyíllal 54"/>
          <p:cNvCxnSpPr>
            <a:cxnSpLocks noChangeShapeType="1"/>
          </p:cNvCxnSpPr>
          <p:nvPr/>
        </p:nvCxnSpPr>
        <p:spPr bwMode="auto">
          <a:xfrm flipV="1">
            <a:off x="7191375" y="6119813"/>
            <a:ext cx="1801813"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6412" name="Téglalap 55"/>
          <p:cNvSpPr>
            <a:spLocks noChangeArrowheads="1"/>
          </p:cNvSpPr>
          <p:nvPr/>
        </p:nvSpPr>
        <p:spPr bwMode="auto">
          <a:xfrm>
            <a:off x="7593013" y="5035550"/>
            <a:ext cx="1149350" cy="958850"/>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13" name="Téglalap 57"/>
          <p:cNvSpPr>
            <a:spLocks noChangeArrowheads="1"/>
          </p:cNvSpPr>
          <p:nvPr/>
        </p:nvSpPr>
        <p:spPr bwMode="auto">
          <a:xfrm>
            <a:off x="7880350" y="5540375"/>
            <a:ext cx="80963"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14" name="Téglalap 58"/>
          <p:cNvSpPr>
            <a:spLocks noChangeArrowheads="1"/>
          </p:cNvSpPr>
          <p:nvPr/>
        </p:nvSpPr>
        <p:spPr bwMode="auto">
          <a:xfrm>
            <a:off x="7870825" y="5035550"/>
            <a:ext cx="80963"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15" name="Téglalap 60"/>
          <p:cNvSpPr>
            <a:spLocks noChangeArrowheads="1"/>
          </p:cNvSpPr>
          <p:nvPr/>
        </p:nvSpPr>
        <p:spPr bwMode="auto">
          <a:xfrm>
            <a:off x="7789863" y="5111750"/>
            <a:ext cx="80962"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16" name="Téglalap 61"/>
          <p:cNvSpPr>
            <a:spLocks noChangeArrowheads="1"/>
          </p:cNvSpPr>
          <p:nvPr/>
        </p:nvSpPr>
        <p:spPr bwMode="auto">
          <a:xfrm>
            <a:off x="7704138" y="5192713"/>
            <a:ext cx="80962" cy="80962"/>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17" name="Téglalap 62"/>
          <p:cNvSpPr>
            <a:spLocks noChangeArrowheads="1"/>
          </p:cNvSpPr>
          <p:nvPr/>
        </p:nvSpPr>
        <p:spPr bwMode="auto">
          <a:xfrm>
            <a:off x="7704138" y="5283200"/>
            <a:ext cx="80962"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18" name="Téglalap 63"/>
          <p:cNvSpPr>
            <a:spLocks noChangeArrowheads="1"/>
          </p:cNvSpPr>
          <p:nvPr/>
        </p:nvSpPr>
        <p:spPr bwMode="auto">
          <a:xfrm>
            <a:off x="7785100" y="5368925"/>
            <a:ext cx="80963"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19" name="Téglalap 64"/>
          <p:cNvSpPr>
            <a:spLocks noChangeArrowheads="1"/>
          </p:cNvSpPr>
          <p:nvPr/>
        </p:nvSpPr>
        <p:spPr bwMode="auto">
          <a:xfrm>
            <a:off x="7875588" y="5449888"/>
            <a:ext cx="80962" cy="80962"/>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20" name="Téglalap 65"/>
          <p:cNvSpPr>
            <a:spLocks noChangeArrowheads="1"/>
          </p:cNvSpPr>
          <p:nvPr/>
        </p:nvSpPr>
        <p:spPr bwMode="auto">
          <a:xfrm>
            <a:off x="7980363" y="5616575"/>
            <a:ext cx="80962"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21" name="Téglalap 66"/>
          <p:cNvSpPr>
            <a:spLocks noChangeArrowheads="1"/>
          </p:cNvSpPr>
          <p:nvPr/>
        </p:nvSpPr>
        <p:spPr bwMode="auto">
          <a:xfrm>
            <a:off x="8056563" y="5692775"/>
            <a:ext cx="80962"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22" name="Téglalap 67"/>
          <p:cNvSpPr>
            <a:spLocks noChangeArrowheads="1"/>
          </p:cNvSpPr>
          <p:nvPr/>
        </p:nvSpPr>
        <p:spPr bwMode="auto">
          <a:xfrm>
            <a:off x="8142288" y="5783263"/>
            <a:ext cx="80962" cy="80962"/>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23" name="Téglalap 68"/>
          <p:cNvSpPr>
            <a:spLocks noChangeArrowheads="1"/>
          </p:cNvSpPr>
          <p:nvPr/>
        </p:nvSpPr>
        <p:spPr bwMode="auto">
          <a:xfrm>
            <a:off x="8232775" y="5783263"/>
            <a:ext cx="80963" cy="80962"/>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24" name="Téglalap 69"/>
          <p:cNvSpPr>
            <a:spLocks noChangeArrowheads="1"/>
          </p:cNvSpPr>
          <p:nvPr/>
        </p:nvSpPr>
        <p:spPr bwMode="auto">
          <a:xfrm>
            <a:off x="8318500" y="5683250"/>
            <a:ext cx="80963"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25" name="Téglalap 70"/>
          <p:cNvSpPr>
            <a:spLocks noChangeArrowheads="1"/>
          </p:cNvSpPr>
          <p:nvPr/>
        </p:nvSpPr>
        <p:spPr bwMode="auto">
          <a:xfrm>
            <a:off x="8394700" y="5597525"/>
            <a:ext cx="80963"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26" name="Téglalap 71"/>
          <p:cNvSpPr>
            <a:spLocks noChangeArrowheads="1"/>
          </p:cNvSpPr>
          <p:nvPr/>
        </p:nvSpPr>
        <p:spPr bwMode="auto">
          <a:xfrm>
            <a:off x="8485188" y="5592763"/>
            <a:ext cx="80962" cy="80962"/>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27" name="Téglalap 72"/>
          <p:cNvSpPr>
            <a:spLocks noChangeArrowheads="1"/>
          </p:cNvSpPr>
          <p:nvPr/>
        </p:nvSpPr>
        <p:spPr bwMode="auto">
          <a:xfrm>
            <a:off x="8561388" y="5483225"/>
            <a:ext cx="80962"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28" name="Téglalap 73"/>
          <p:cNvSpPr>
            <a:spLocks noChangeArrowheads="1"/>
          </p:cNvSpPr>
          <p:nvPr/>
        </p:nvSpPr>
        <p:spPr bwMode="auto">
          <a:xfrm>
            <a:off x="8651875" y="5397500"/>
            <a:ext cx="80963"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29" name="Téglalap 74"/>
          <p:cNvSpPr>
            <a:spLocks noChangeArrowheads="1"/>
          </p:cNvSpPr>
          <p:nvPr/>
        </p:nvSpPr>
        <p:spPr bwMode="auto">
          <a:xfrm>
            <a:off x="8285163" y="5378450"/>
            <a:ext cx="80962" cy="80963"/>
          </a:xfrm>
          <a:prstGeom prst="rect">
            <a:avLst/>
          </a:prstGeom>
          <a:solidFill>
            <a:srgbClr val="FF0000"/>
          </a:solidFill>
          <a:ln w="12700" algn="ctr">
            <a:solidFill>
              <a:srgbClr val="FF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30" name="Téglalap 75"/>
          <p:cNvSpPr>
            <a:spLocks noChangeArrowheads="1"/>
          </p:cNvSpPr>
          <p:nvPr/>
        </p:nvSpPr>
        <p:spPr bwMode="auto">
          <a:xfrm>
            <a:off x="8370888" y="5378450"/>
            <a:ext cx="80962" cy="80963"/>
          </a:xfrm>
          <a:prstGeom prst="rect">
            <a:avLst/>
          </a:prstGeom>
          <a:solidFill>
            <a:srgbClr val="FF0000"/>
          </a:solidFill>
          <a:ln w="12700" algn="ctr">
            <a:solidFill>
              <a:srgbClr val="FF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31" name="Téglalap 76"/>
          <p:cNvSpPr>
            <a:spLocks noChangeArrowheads="1"/>
          </p:cNvSpPr>
          <p:nvPr/>
        </p:nvSpPr>
        <p:spPr bwMode="auto">
          <a:xfrm>
            <a:off x="8461375" y="5378450"/>
            <a:ext cx="80963" cy="80963"/>
          </a:xfrm>
          <a:prstGeom prst="rect">
            <a:avLst/>
          </a:prstGeom>
          <a:solidFill>
            <a:srgbClr val="FF0000"/>
          </a:solidFill>
          <a:ln w="12700" algn="ctr">
            <a:solidFill>
              <a:srgbClr val="FF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32" name="Téglalap 77"/>
          <p:cNvSpPr>
            <a:spLocks noChangeArrowheads="1"/>
          </p:cNvSpPr>
          <p:nvPr/>
        </p:nvSpPr>
        <p:spPr bwMode="auto">
          <a:xfrm>
            <a:off x="8556625" y="5292725"/>
            <a:ext cx="80963" cy="80963"/>
          </a:xfrm>
          <a:prstGeom prst="rect">
            <a:avLst/>
          </a:prstGeom>
          <a:solidFill>
            <a:srgbClr val="FF0000"/>
          </a:solidFill>
          <a:ln w="12700" algn="ctr">
            <a:solidFill>
              <a:srgbClr val="FF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33" name="Téglalap 78"/>
          <p:cNvSpPr>
            <a:spLocks noChangeArrowheads="1"/>
          </p:cNvSpPr>
          <p:nvPr/>
        </p:nvSpPr>
        <p:spPr bwMode="auto">
          <a:xfrm>
            <a:off x="8556625" y="5197475"/>
            <a:ext cx="80963" cy="80963"/>
          </a:xfrm>
          <a:prstGeom prst="rect">
            <a:avLst/>
          </a:prstGeom>
          <a:solidFill>
            <a:srgbClr val="FF0000"/>
          </a:solidFill>
          <a:ln w="12700" algn="ctr">
            <a:solidFill>
              <a:srgbClr val="FF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34" name="Téglalap 79"/>
          <p:cNvSpPr>
            <a:spLocks noChangeArrowheads="1"/>
          </p:cNvSpPr>
          <p:nvPr/>
        </p:nvSpPr>
        <p:spPr bwMode="auto">
          <a:xfrm>
            <a:off x="8642350" y="5106988"/>
            <a:ext cx="80963" cy="80962"/>
          </a:xfrm>
          <a:prstGeom prst="rect">
            <a:avLst/>
          </a:prstGeom>
          <a:solidFill>
            <a:srgbClr val="FF0000"/>
          </a:solidFill>
          <a:ln w="12700" algn="ctr">
            <a:solidFill>
              <a:srgbClr val="FF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35" name="Téglalap 80"/>
          <p:cNvSpPr>
            <a:spLocks noChangeArrowheads="1"/>
          </p:cNvSpPr>
          <p:nvPr/>
        </p:nvSpPr>
        <p:spPr bwMode="auto">
          <a:xfrm>
            <a:off x="8194675" y="5035550"/>
            <a:ext cx="80963" cy="80963"/>
          </a:xfrm>
          <a:prstGeom prst="rect">
            <a:avLst/>
          </a:prstGeom>
          <a:solidFill>
            <a:schemeClr val="accent1"/>
          </a:solidFill>
          <a:ln w="12700" algn="ctr">
            <a:solidFill>
              <a:schemeClr val="accent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36" name="Téglalap 81"/>
          <p:cNvSpPr>
            <a:spLocks noChangeArrowheads="1"/>
          </p:cNvSpPr>
          <p:nvPr/>
        </p:nvSpPr>
        <p:spPr bwMode="auto">
          <a:xfrm>
            <a:off x="8118475" y="5106988"/>
            <a:ext cx="80963" cy="80962"/>
          </a:xfrm>
          <a:prstGeom prst="rect">
            <a:avLst/>
          </a:prstGeom>
          <a:solidFill>
            <a:schemeClr val="accent1"/>
          </a:solidFill>
          <a:ln w="12700" algn="ctr">
            <a:solidFill>
              <a:schemeClr val="accent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37" name="Téglalap 82"/>
          <p:cNvSpPr>
            <a:spLocks noChangeArrowheads="1"/>
          </p:cNvSpPr>
          <p:nvPr/>
        </p:nvSpPr>
        <p:spPr bwMode="auto">
          <a:xfrm>
            <a:off x="8275638" y="5111750"/>
            <a:ext cx="80962" cy="80963"/>
          </a:xfrm>
          <a:prstGeom prst="rect">
            <a:avLst/>
          </a:prstGeom>
          <a:solidFill>
            <a:schemeClr val="accent1"/>
          </a:solidFill>
          <a:ln w="12700" algn="ctr">
            <a:solidFill>
              <a:schemeClr val="accent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38" name="Téglalap 83"/>
          <p:cNvSpPr>
            <a:spLocks noChangeArrowheads="1"/>
          </p:cNvSpPr>
          <p:nvPr/>
        </p:nvSpPr>
        <p:spPr bwMode="auto">
          <a:xfrm>
            <a:off x="8199438" y="5197475"/>
            <a:ext cx="80962" cy="80963"/>
          </a:xfrm>
          <a:prstGeom prst="rect">
            <a:avLst/>
          </a:prstGeom>
          <a:solidFill>
            <a:schemeClr val="accent1"/>
          </a:solidFill>
          <a:ln w="12700" algn="ctr">
            <a:solidFill>
              <a:schemeClr val="accent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39" name="Téglalap 84"/>
          <p:cNvSpPr>
            <a:spLocks noChangeArrowheads="1"/>
          </p:cNvSpPr>
          <p:nvPr/>
        </p:nvSpPr>
        <p:spPr bwMode="auto">
          <a:xfrm>
            <a:off x="8180388" y="5106988"/>
            <a:ext cx="80962" cy="80962"/>
          </a:xfrm>
          <a:prstGeom prst="rect">
            <a:avLst/>
          </a:prstGeom>
          <a:solidFill>
            <a:schemeClr val="accent1"/>
          </a:solidFill>
          <a:ln w="12700" algn="ctr">
            <a:solidFill>
              <a:schemeClr val="accent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40" name="Téglalap 85"/>
          <p:cNvSpPr>
            <a:spLocks noChangeArrowheads="1"/>
          </p:cNvSpPr>
          <p:nvPr/>
        </p:nvSpPr>
        <p:spPr bwMode="auto">
          <a:xfrm>
            <a:off x="8118475" y="5197475"/>
            <a:ext cx="80963" cy="80963"/>
          </a:xfrm>
          <a:prstGeom prst="rect">
            <a:avLst/>
          </a:prstGeom>
          <a:solidFill>
            <a:schemeClr val="accent1"/>
          </a:solidFill>
          <a:ln w="12700" algn="ctr">
            <a:solidFill>
              <a:schemeClr val="accent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41" name="Szövegdoboz 86"/>
          <p:cNvSpPr txBox="1">
            <a:spLocks noChangeArrowheads="1"/>
          </p:cNvSpPr>
          <p:nvPr/>
        </p:nvSpPr>
        <p:spPr bwMode="auto">
          <a:xfrm>
            <a:off x="693738" y="1492250"/>
            <a:ext cx="2238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a:latin typeface="+mn-lt"/>
              </a:rPr>
              <a:t>Referencia helyzet</a:t>
            </a:r>
            <a:endParaRPr lang="en-US" altLang="hu-HU" sz="2000">
              <a:latin typeface="+mn-lt"/>
            </a:endParaRPr>
          </a:p>
          <a:p>
            <a:r>
              <a:rPr lang="en-US" altLang="hu-HU" sz="2000">
                <a:latin typeface="+mn-lt"/>
              </a:rPr>
              <a:t>(modell</a:t>
            </a:r>
            <a:r>
              <a:rPr lang="hu-HU" altLang="hu-HU" sz="2000">
                <a:latin typeface="+mn-lt"/>
              </a:rPr>
              <a:t>ezési k</a:t>
            </a:r>
            <a:r>
              <a:rPr lang="en-US" altLang="hu-HU" sz="2000">
                <a:latin typeface="+mn-lt"/>
              </a:rPr>
              <a:t>oord)</a:t>
            </a:r>
            <a:endParaRPr lang="hu-HU" altLang="hu-HU" sz="2000">
              <a:latin typeface="+mn-lt"/>
            </a:endParaRPr>
          </a:p>
        </p:txBody>
      </p:sp>
      <p:sp>
        <p:nvSpPr>
          <p:cNvPr id="16442" name="Jobbra nyíl 87"/>
          <p:cNvSpPr>
            <a:spLocks noChangeArrowheads="1"/>
          </p:cNvSpPr>
          <p:nvPr/>
        </p:nvSpPr>
        <p:spPr bwMode="auto">
          <a:xfrm>
            <a:off x="2017713" y="2249488"/>
            <a:ext cx="1639887" cy="850900"/>
          </a:xfrm>
          <a:prstGeom prst="rightArrow">
            <a:avLst>
              <a:gd name="adj1" fmla="val 50000"/>
              <a:gd name="adj2" fmla="val 50037"/>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1800" dirty="0" err="1">
                <a:latin typeface="+mn-lt"/>
              </a:rPr>
              <a:t>vektorizáció</a:t>
            </a:r>
            <a:endParaRPr lang="hu-HU" altLang="hu-HU" sz="1800" dirty="0">
              <a:latin typeface="+mn-lt"/>
            </a:endParaRPr>
          </a:p>
        </p:txBody>
      </p:sp>
      <p:sp>
        <p:nvSpPr>
          <p:cNvPr id="16443" name="Jobbra nyíl 88"/>
          <p:cNvSpPr>
            <a:spLocks noChangeArrowheads="1"/>
          </p:cNvSpPr>
          <p:nvPr/>
        </p:nvSpPr>
        <p:spPr bwMode="auto">
          <a:xfrm>
            <a:off x="5334000" y="2054225"/>
            <a:ext cx="1371600" cy="1119188"/>
          </a:xfrm>
          <a:prstGeom prst="rightArrow">
            <a:avLst>
              <a:gd name="adj1" fmla="val 50000"/>
              <a:gd name="adj2" fmla="val 50008"/>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1800" dirty="0">
                <a:latin typeface="+mn-lt"/>
              </a:rPr>
              <a:t>Modell</a:t>
            </a:r>
          </a:p>
          <a:p>
            <a:r>
              <a:rPr lang="hu-HU" altLang="hu-HU" sz="1800" dirty="0" err="1" smtClean="0">
                <a:latin typeface="+mn-lt"/>
              </a:rPr>
              <a:t>Transzf</a:t>
            </a:r>
            <a:r>
              <a:rPr lang="hu-HU" altLang="hu-HU" sz="1800" dirty="0" smtClean="0">
                <a:latin typeface="+mn-lt"/>
              </a:rPr>
              <a:t>.</a:t>
            </a:r>
            <a:endParaRPr lang="hu-HU" altLang="hu-HU" sz="1800" dirty="0">
              <a:latin typeface="+mn-lt"/>
            </a:endParaRPr>
          </a:p>
        </p:txBody>
      </p:sp>
      <p:sp>
        <p:nvSpPr>
          <p:cNvPr id="16444" name="Szövegdoboz 89"/>
          <p:cNvSpPr txBox="1">
            <a:spLocks noChangeArrowheads="1"/>
          </p:cNvSpPr>
          <p:nvPr/>
        </p:nvSpPr>
        <p:spPr bwMode="auto">
          <a:xfrm>
            <a:off x="6908800" y="1405521"/>
            <a:ext cx="6928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dirty="0">
                <a:latin typeface="+mn-lt"/>
              </a:rPr>
              <a:t>Világ</a:t>
            </a:r>
          </a:p>
        </p:txBody>
      </p:sp>
      <p:sp>
        <p:nvSpPr>
          <p:cNvPr id="16445" name="Szövegdoboz 90"/>
          <p:cNvSpPr txBox="1">
            <a:spLocks noChangeArrowheads="1"/>
          </p:cNvSpPr>
          <p:nvPr/>
        </p:nvSpPr>
        <p:spPr bwMode="auto">
          <a:xfrm>
            <a:off x="7251700" y="2932113"/>
            <a:ext cx="739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a:latin typeface="+mn-lt"/>
              </a:rPr>
              <a:t>ablak</a:t>
            </a:r>
          </a:p>
        </p:txBody>
      </p:sp>
      <p:sp>
        <p:nvSpPr>
          <p:cNvPr id="16446" name="Szövegdoboz 93"/>
          <p:cNvSpPr txBox="1">
            <a:spLocks noChangeArrowheads="1"/>
          </p:cNvSpPr>
          <p:nvPr/>
        </p:nvSpPr>
        <p:spPr bwMode="auto">
          <a:xfrm>
            <a:off x="3786188" y="4103688"/>
            <a:ext cx="2697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dirty="0">
                <a:latin typeface="+mn-lt"/>
              </a:rPr>
              <a:t>Képernyő v. </a:t>
            </a:r>
            <a:r>
              <a:rPr lang="hu-HU" altLang="hu-HU" sz="2000" dirty="0" err="1">
                <a:latin typeface="+mn-lt"/>
              </a:rPr>
              <a:t>appwindow</a:t>
            </a:r>
            <a:endParaRPr lang="hu-HU" altLang="hu-HU" sz="2000" dirty="0">
              <a:latin typeface="+mn-lt"/>
            </a:endParaRPr>
          </a:p>
        </p:txBody>
      </p:sp>
      <p:sp>
        <p:nvSpPr>
          <p:cNvPr id="16447" name="Szövegdoboz 94"/>
          <p:cNvSpPr txBox="1">
            <a:spLocks noChangeArrowheads="1"/>
          </p:cNvSpPr>
          <p:nvPr/>
        </p:nvSpPr>
        <p:spPr bwMode="auto">
          <a:xfrm>
            <a:off x="4240213" y="4598988"/>
            <a:ext cx="7537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a:latin typeface="+mn-lt"/>
              </a:rPr>
              <a:t>nézet</a:t>
            </a:r>
          </a:p>
        </p:txBody>
      </p:sp>
      <p:sp>
        <p:nvSpPr>
          <p:cNvPr id="16448" name="Szövegdoboz 95"/>
          <p:cNvSpPr txBox="1">
            <a:spLocks noChangeArrowheads="1"/>
          </p:cNvSpPr>
          <p:nvPr/>
        </p:nvSpPr>
        <p:spPr bwMode="auto">
          <a:xfrm>
            <a:off x="338138" y="6248400"/>
            <a:ext cx="2166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dirty="0">
                <a:latin typeface="+mn-lt"/>
              </a:rPr>
              <a:t>Normalizált eszköz</a:t>
            </a:r>
          </a:p>
        </p:txBody>
      </p:sp>
      <p:sp>
        <p:nvSpPr>
          <p:cNvPr id="16449" name="Jobbra nyíl 96"/>
          <p:cNvSpPr>
            <a:spLocks noChangeArrowheads="1"/>
          </p:cNvSpPr>
          <p:nvPr/>
        </p:nvSpPr>
        <p:spPr bwMode="auto">
          <a:xfrm>
            <a:off x="2174875" y="4503738"/>
            <a:ext cx="1589088" cy="1712912"/>
          </a:xfrm>
          <a:prstGeom prst="rightArrow">
            <a:avLst>
              <a:gd name="adj1" fmla="val 50000"/>
              <a:gd name="adj2" fmla="val 39141"/>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1800" dirty="0">
                <a:latin typeface="+mn-lt"/>
              </a:rPr>
              <a:t>Vágás + </a:t>
            </a:r>
            <a:r>
              <a:rPr lang="hu-HU" altLang="hu-HU" sz="1800" dirty="0" smtClean="0">
                <a:latin typeface="+mn-lt"/>
              </a:rPr>
              <a:t>nézet </a:t>
            </a:r>
            <a:r>
              <a:rPr lang="hu-HU" altLang="hu-HU" sz="1800" dirty="0" err="1" smtClean="0">
                <a:latin typeface="+mn-lt"/>
              </a:rPr>
              <a:t>transzf</a:t>
            </a:r>
            <a:r>
              <a:rPr lang="hu-HU" altLang="hu-HU" sz="1800" dirty="0">
                <a:latin typeface="+mn-lt"/>
              </a:rPr>
              <a:t>.</a:t>
            </a:r>
          </a:p>
        </p:txBody>
      </p:sp>
      <p:sp>
        <p:nvSpPr>
          <p:cNvPr id="98" name="Kanyar felfelé 97"/>
          <p:cNvSpPr/>
          <p:nvPr/>
        </p:nvSpPr>
        <p:spPr bwMode="auto">
          <a:xfrm flipH="1" flipV="1">
            <a:off x="1152524" y="3668712"/>
            <a:ext cx="7006431" cy="911225"/>
          </a:xfrm>
          <a:prstGeom prst="bentUpArrow">
            <a:avLst>
              <a:gd name="adj1" fmla="val 25000"/>
              <a:gd name="adj2" fmla="val 24303"/>
              <a:gd name="adj3" fmla="val 36152"/>
            </a:avLst>
          </a:prstGeom>
          <a:noFill/>
          <a:ln w="12700" cap="flat" cmpd="sng" algn="ctr">
            <a:solidFill>
              <a:schemeClr val="tx1"/>
            </a:solidFill>
            <a:prstDash val="solid"/>
            <a:round/>
            <a:headEnd type="none" w="med" len="med"/>
            <a:tailEnd type="none" w="med" len="med"/>
          </a:ln>
          <a:effectLst/>
        </p:spPr>
        <p:txBody>
          <a:bodyPr/>
          <a:lstStyle/>
          <a:p>
            <a:pPr>
              <a:defRPr/>
            </a:pPr>
            <a:endParaRPr lang="hu-HU">
              <a:latin typeface="+mn-lt"/>
            </a:endParaRPr>
          </a:p>
        </p:txBody>
      </p:sp>
      <p:sp>
        <p:nvSpPr>
          <p:cNvPr id="16451" name="Téglalap 98"/>
          <p:cNvSpPr>
            <a:spLocks noChangeArrowheads="1"/>
          </p:cNvSpPr>
          <p:nvPr/>
        </p:nvSpPr>
        <p:spPr bwMode="auto">
          <a:xfrm>
            <a:off x="5677695" y="3599947"/>
            <a:ext cx="26074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1800" dirty="0" smtClean="0">
                <a:latin typeface="+mn-lt"/>
              </a:rPr>
              <a:t>Kamera transzformáció</a:t>
            </a:r>
            <a:endParaRPr lang="hu-HU" altLang="hu-HU" sz="1800" dirty="0">
              <a:latin typeface="+mn-lt"/>
            </a:endParaRPr>
          </a:p>
        </p:txBody>
      </p:sp>
      <p:sp>
        <p:nvSpPr>
          <p:cNvPr id="16452" name="Téglalap 99"/>
          <p:cNvSpPr>
            <a:spLocks noChangeArrowheads="1"/>
          </p:cNvSpPr>
          <p:nvPr/>
        </p:nvSpPr>
        <p:spPr bwMode="auto">
          <a:xfrm>
            <a:off x="3808413" y="4514850"/>
            <a:ext cx="1651000" cy="1585913"/>
          </a:xfrm>
          <a:prstGeom prst="rect">
            <a:avLst/>
          </a:prstGeom>
          <a:noFill/>
          <a:ln w="28575" algn="ctr">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53" name="Téglalap 100"/>
          <p:cNvSpPr>
            <a:spLocks noChangeArrowheads="1"/>
          </p:cNvSpPr>
          <p:nvPr/>
        </p:nvSpPr>
        <p:spPr bwMode="auto">
          <a:xfrm>
            <a:off x="7250113" y="4530725"/>
            <a:ext cx="1652587" cy="1585913"/>
          </a:xfrm>
          <a:prstGeom prst="rect">
            <a:avLst/>
          </a:prstGeom>
          <a:noFill/>
          <a:ln w="28575" algn="ctr">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54" name="Jobbra nyíl 101"/>
          <p:cNvSpPr>
            <a:spLocks noChangeArrowheads="1"/>
          </p:cNvSpPr>
          <p:nvPr/>
        </p:nvSpPr>
        <p:spPr bwMode="auto">
          <a:xfrm>
            <a:off x="5515522" y="4881165"/>
            <a:ext cx="1697037" cy="904081"/>
          </a:xfrm>
          <a:prstGeom prst="rightArrow">
            <a:avLst>
              <a:gd name="adj1" fmla="val 50000"/>
              <a:gd name="adj2" fmla="val 48409"/>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1800" dirty="0" err="1">
                <a:latin typeface="+mn-lt"/>
              </a:rPr>
              <a:t>raszterizáció</a:t>
            </a:r>
            <a:endParaRPr lang="hu-HU" altLang="hu-HU" sz="1800" dirty="0">
              <a:latin typeface="+mn-lt"/>
            </a:endParaRPr>
          </a:p>
        </p:txBody>
      </p:sp>
      <p:sp>
        <p:nvSpPr>
          <p:cNvPr id="16455" name="Szövegdoboz 95"/>
          <p:cNvSpPr txBox="1">
            <a:spLocks noChangeArrowheads="1"/>
          </p:cNvSpPr>
          <p:nvPr/>
        </p:nvSpPr>
        <p:spPr bwMode="auto">
          <a:xfrm>
            <a:off x="4243388" y="6223000"/>
            <a:ext cx="1195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dirty="0">
                <a:latin typeface="+mn-lt"/>
              </a:rPr>
              <a:t>Képernyő</a:t>
            </a:r>
          </a:p>
        </p:txBody>
      </p:sp>
      <p:sp>
        <p:nvSpPr>
          <p:cNvPr id="16456" name="Szövegdoboz 95"/>
          <p:cNvSpPr txBox="1">
            <a:spLocks noChangeArrowheads="1"/>
          </p:cNvSpPr>
          <p:nvPr/>
        </p:nvSpPr>
        <p:spPr bwMode="auto">
          <a:xfrm>
            <a:off x="198438" y="5981700"/>
            <a:ext cx="846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a:latin typeface="+mn-lt"/>
              </a:rPr>
              <a:t>(-1,-1)</a:t>
            </a:r>
          </a:p>
        </p:txBody>
      </p:sp>
      <p:sp>
        <p:nvSpPr>
          <p:cNvPr id="16457" name="Szövegdoboz 95"/>
          <p:cNvSpPr txBox="1">
            <a:spLocks noChangeArrowheads="1"/>
          </p:cNvSpPr>
          <p:nvPr/>
        </p:nvSpPr>
        <p:spPr bwMode="auto">
          <a:xfrm>
            <a:off x="1614488" y="4646613"/>
            <a:ext cx="674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a:latin typeface="+mn-lt"/>
              </a:rPr>
              <a:t>(1,1)</a:t>
            </a:r>
          </a:p>
        </p:txBody>
      </p:sp>
      <p:sp>
        <p:nvSpPr>
          <p:cNvPr id="16458" name="Szövegdoboz 94"/>
          <p:cNvSpPr txBox="1">
            <a:spLocks noChangeArrowheads="1"/>
          </p:cNvSpPr>
          <p:nvPr/>
        </p:nvSpPr>
        <p:spPr bwMode="auto">
          <a:xfrm>
            <a:off x="7885113" y="4610100"/>
            <a:ext cx="7537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a:latin typeface="+mn-lt"/>
              </a:rPr>
              <a:t>nézet</a:t>
            </a:r>
          </a:p>
        </p:txBody>
      </p:sp>
      <p:sp>
        <p:nvSpPr>
          <p:cNvPr id="2" name="Cím 1"/>
          <p:cNvSpPr>
            <a:spLocks noGrp="1"/>
          </p:cNvSpPr>
          <p:nvPr>
            <p:ph type="title"/>
          </p:nvPr>
        </p:nvSpPr>
        <p:spPr/>
        <p:txBody>
          <a:bodyPr>
            <a:normAutofit fontScale="90000"/>
          </a:bodyPr>
          <a:lstStyle/>
          <a:p>
            <a:r>
              <a:rPr lang="hu-HU" dirty="0" smtClean="0">
                <a:solidFill>
                  <a:srgbClr val="FF0000"/>
                </a:solidFill>
              </a:rPr>
              <a:t>Objektum vezérelt megközelítés:</a:t>
            </a:r>
            <a:br>
              <a:rPr lang="hu-HU" dirty="0" smtClean="0">
                <a:solidFill>
                  <a:srgbClr val="FF0000"/>
                </a:solidFill>
              </a:rPr>
            </a:br>
            <a:r>
              <a:rPr lang="hu-HU" dirty="0" smtClean="0">
                <a:solidFill>
                  <a:srgbClr val="FF0000"/>
                </a:solidFill>
              </a:rPr>
              <a:t>2D megjelenítési csővezeték</a:t>
            </a:r>
            <a:endParaRPr lang="hu-HU"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Egyenes összekötő nyíllal 7"/>
          <p:cNvCxnSpPr>
            <a:cxnSpLocks noChangeShapeType="1"/>
          </p:cNvCxnSpPr>
          <p:nvPr/>
        </p:nvCxnSpPr>
        <p:spPr bwMode="auto">
          <a:xfrm flipV="1">
            <a:off x="601663" y="1535113"/>
            <a:ext cx="14287" cy="1966912"/>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 name="Egyenes összekötő nyíllal 8"/>
          <p:cNvCxnSpPr>
            <a:cxnSpLocks noChangeShapeType="1"/>
          </p:cNvCxnSpPr>
          <p:nvPr/>
        </p:nvCxnSpPr>
        <p:spPr bwMode="auto">
          <a:xfrm flipV="1">
            <a:off x="568325" y="3384550"/>
            <a:ext cx="1800225"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 name="Téglalap 10"/>
          <p:cNvSpPr>
            <a:spLocks noChangeArrowheads="1"/>
          </p:cNvSpPr>
          <p:nvPr/>
        </p:nvSpPr>
        <p:spPr bwMode="auto">
          <a:xfrm>
            <a:off x="595313" y="2366963"/>
            <a:ext cx="1095375" cy="1011237"/>
          </a:xfrm>
          <a:prstGeom prst="rect">
            <a:avLst/>
          </a:prstGeom>
          <a:noFill/>
          <a:ln w="2857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6" name="Ellipszis 11"/>
          <p:cNvSpPr>
            <a:spLocks noChangeArrowheads="1"/>
          </p:cNvSpPr>
          <p:nvPr/>
        </p:nvSpPr>
        <p:spPr bwMode="auto">
          <a:xfrm>
            <a:off x="900113" y="2630488"/>
            <a:ext cx="180975" cy="234950"/>
          </a:xfrm>
          <a:prstGeom prst="ellipse">
            <a:avLst/>
          </a:prstGeom>
          <a:solidFill>
            <a:schemeClr val="accent1"/>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7" name="Ellipszis 12"/>
          <p:cNvSpPr>
            <a:spLocks noChangeArrowheads="1"/>
          </p:cNvSpPr>
          <p:nvPr/>
        </p:nvSpPr>
        <p:spPr bwMode="auto">
          <a:xfrm>
            <a:off x="1219200" y="2630488"/>
            <a:ext cx="179388" cy="234950"/>
          </a:xfrm>
          <a:prstGeom prst="ellipse">
            <a:avLst/>
          </a:prstGeom>
          <a:solidFill>
            <a:schemeClr val="accent1"/>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8" name="Szabadkézi sokszög 14"/>
          <p:cNvSpPr>
            <a:spLocks/>
          </p:cNvSpPr>
          <p:nvPr/>
        </p:nvSpPr>
        <p:spPr bwMode="auto">
          <a:xfrm>
            <a:off x="900113" y="3059113"/>
            <a:ext cx="512762" cy="198437"/>
          </a:xfrm>
          <a:custGeom>
            <a:avLst/>
            <a:gdLst>
              <a:gd name="T0" fmla="*/ 0 w 512619"/>
              <a:gd name="T1" fmla="*/ 0 h 198581"/>
              <a:gd name="T2" fmla="*/ 236386 w 512619"/>
              <a:gd name="T3" fmla="*/ 192142 h 198581"/>
              <a:gd name="T4" fmla="*/ 514478 w 512619"/>
              <a:gd name="T5" fmla="*/ 27449 h 198581"/>
              <a:gd name="T6" fmla="*/ 0 60000 65536"/>
              <a:gd name="T7" fmla="*/ 0 60000 65536"/>
              <a:gd name="T8" fmla="*/ 0 60000 65536"/>
              <a:gd name="T9" fmla="*/ 0 w 512619"/>
              <a:gd name="T10" fmla="*/ 0 h 198581"/>
              <a:gd name="T11" fmla="*/ 512619 w 512619"/>
              <a:gd name="T12" fmla="*/ 198581 h 198581"/>
            </a:gdLst>
            <a:ahLst/>
            <a:cxnLst>
              <a:cxn ang="T6">
                <a:pos x="T0" y="T1"/>
              </a:cxn>
              <a:cxn ang="T7">
                <a:pos x="T2" y="T3"/>
              </a:cxn>
              <a:cxn ang="T8">
                <a:pos x="T4" y="T5"/>
              </a:cxn>
            </a:cxnLst>
            <a:rect l="T9" t="T10" r="T11" b="T12"/>
            <a:pathLst>
              <a:path w="512619" h="198581">
                <a:moveTo>
                  <a:pt x="0" y="0"/>
                </a:moveTo>
                <a:cubicBezTo>
                  <a:pt x="75046" y="94672"/>
                  <a:pt x="150092" y="189345"/>
                  <a:pt x="235528" y="193963"/>
                </a:cubicBezTo>
                <a:cubicBezTo>
                  <a:pt x="320965" y="198581"/>
                  <a:pt x="416792" y="113145"/>
                  <a:pt x="512619" y="27709"/>
                </a:cubicBez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latin typeface="+mn-lt"/>
            </a:endParaRPr>
          </a:p>
        </p:txBody>
      </p:sp>
      <p:cxnSp>
        <p:nvCxnSpPr>
          <p:cNvPr id="9" name="Egyenes összekötő nyíllal 15"/>
          <p:cNvCxnSpPr>
            <a:cxnSpLocks noChangeShapeType="1"/>
          </p:cNvCxnSpPr>
          <p:nvPr/>
        </p:nvCxnSpPr>
        <p:spPr bwMode="auto">
          <a:xfrm flipV="1">
            <a:off x="3829050" y="1546225"/>
            <a:ext cx="14288" cy="1966913"/>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 name="Egyenes összekötő nyíllal 16"/>
          <p:cNvCxnSpPr>
            <a:cxnSpLocks noChangeShapeType="1"/>
          </p:cNvCxnSpPr>
          <p:nvPr/>
        </p:nvCxnSpPr>
        <p:spPr bwMode="auto">
          <a:xfrm flipV="1">
            <a:off x="3794125" y="3395663"/>
            <a:ext cx="1801813"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11" name="Csoportba foglalás 24"/>
          <p:cNvGrpSpPr>
            <a:grpSpLocks/>
          </p:cNvGrpSpPr>
          <p:nvPr/>
        </p:nvGrpSpPr>
        <p:grpSpPr bwMode="auto">
          <a:xfrm>
            <a:off x="3822700" y="2376488"/>
            <a:ext cx="1093788" cy="1012825"/>
            <a:chOff x="3380592" y="2576940"/>
            <a:chExt cx="1094509" cy="1011382"/>
          </a:xfrm>
        </p:grpSpPr>
        <p:sp>
          <p:nvSpPr>
            <p:cNvPr id="12" name="Téglalap 17"/>
            <p:cNvSpPr>
              <a:spLocks noChangeArrowheads="1"/>
            </p:cNvSpPr>
            <p:nvPr/>
          </p:nvSpPr>
          <p:spPr bwMode="auto">
            <a:xfrm>
              <a:off x="3380592" y="2576940"/>
              <a:ext cx="1094509" cy="1011382"/>
            </a:xfrm>
            <a:prstGeom prst="rect">
              <a:avLst/>
            </a:prstGeom>
            <a:noFill/>
            <a:ln w="2857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3" name="Téglalap 21"/>
            <p:cNvSpPr>
              <a:spLocks noChangeArrowheads="1"/>
            </p:cNvSpPr>
            <p:nvPr/>
          </p:nvSpPr>
          <p:spPr bwMode="auto">
            <a:xfrm>
              <a:off x="3685309" y="2826326"/>
              <a:ext cx="193964" cy="221673"/>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4" name="Téglalap 22"/>
            <p:cNvSpPr>
              <a:spLocks noChangeArrowheads="1"/>
            </p:cNvSpPr>
            <p:nvPr/>
          </p:nvSpPr>
          <p:spPr bwMode="auto">
            <a:xfrm>
              <a:off x="4003964" y="2826326"/>
              <a:ext cx="193964" cy="221673"/>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5" name="Szabadkézi sokszög 23"/>
            <p:cNvSpPr>
              <a:spLocks/>
            </p:cNvSpPr>
            <p:nvPr/>
          </p:nvSpPr>
          <p:spPr bwMode="auto">
            <a:xfrm>
              <a:off x="3685309" y="3269673"/>
              <a:ext cx="512618" cy="180109"/>
            </a:xfrm>
            <a:custGeom>
              <a:avLst/>
              <a:gdLst>
                <a:gd name="T0" fmla="*/ 0 w 512618"/>
                <a:gd name="T1" fmla="*/ 0 h 180109"/>
                <a:gd name="T2" fmla="*/ 221673 w 512618"/>
                <a:gd name="T3" fmla="*/ 180109 h 180109"/>
                <a:gd name="T4" fmla="*/ 512618 w 512618"/>
                <a:gd name="T5" fmla="*/ 13854 h 180109"/>
                <a:gd name="T6" fmla="*/ 0 60000 65536"/>
                <a:gd name="T7" fmla="*/ 0 60000 65536"/>
                <a:gd name="T8" fmla="*/ 0 60000 65536"/>
                <a:gd name="T9" fmla="*/ 0 w 512618"/>
                <a:gd name="T10" fmla="*/ 0 h 180109"/>
                <a:gd name="T11" fmla="*/ 512618 w 512618"/>
                <a:gd name="T12" fmla="*/ 180109 h 180109"/>
              </a:gdLst>
              <a:ahLst/>
              <a:cxnLst>
                <a:cxn ang="T6">
                  <a:pos x="T0" y="T1"/>
                </a:cxn>
                <a:cxn ang="T7">
                  <a:pos x="T2" y="T3"/>
                </a:cxn>
                <a:cxn ang="T8">
                  <a:pos x="T4" y="T5"/>
                </a:cxn>
              </a:cxnLst>
              <a:rect l="T9" t="T10" r="T11" b="T12"/>
              <a:pathLst>
                <a:path w="512618" h="180109">
                  <a:moveTo>
                    <a:pt x="0" y="0"/>
                  </a:moveTo>
                  <a:lnTo>
                    <a:pt x="221673" y="180109"/>
                  </a:lnTo>
                  <a:lnTo>
                    <a:pt x="512618" y="13854"/>
                  </a:ln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latin typeface="+mn-lt"/>
              </a:endParaRPr>
            </a:p>
          </p:txBody>
        </p:sp>
      </p:grpSp>
      <p:grpSp>
        <p:nvGrpSpPr>
          <p:cNvPr id="16" name="Csoportba foglalás 25"/>
          <p:cNvGrpSpPr>
            <a:grpSpLocks/>
          </p:cNvGrpSpPr>
          <p:nvPr/>
        </p:nvGrpSpPr>
        <p:grpSpPr bwMode="auto">
          <a:xfrm rot="-2445275">
            <a:off x="7267575" y="1633538"/>
            <a:ext cx="1492250" cy="817562"/>
            <a:chOff x="3380592" y="2576940"/>
            <a:chExt cx="1094509" cy="1011382"/>
          </a:xfrm>
        </p:grpSpPr>
        <p:sp>
          <p:nvSpPr>
            <p:cNvPr id="17" name="Téglalap 26"/>
            <p:cNvSpPr>
              <a:spLocks noChangeArrowheads="1"/>
            </p:cNvSpPr>
            <p:nvPr/>
          </p:nvSpPr>
          <p:spPr bwMode="auto">
            <a:xfrm>
              <a:off x="3380592" y="2576940"/>
              <a:ext cx="1094509" cy="1011382"/>
            </a:xfrm>
            <a:prstGeom prst="rect">
              <a:avLst/>
            </a:prstGeom>
            <a:noFill/>
            <a:ln w="2857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8" name="Téglalap 27"/>
            <p:cNvSpPr>
              <a:spLocks noChangeArrowheads="1"/>
            </p:cNvSpPr>
            <p:nvPr/>
          </p:nvSpPr>
          <p:spPr bwMode="auto">
            <a:xfrm>
              <a:off x="3685309" y="2826326"/>
              <a:ext cx="193964" cy="221673"/>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9" name="Téglalap 28"/>
            <p:cNvSpPr>
              <a:spLocks noChangeArrowheads="1"/>
            </p:cNvSpPr>
            <p:nvPr/>
          </p:nvSpPr>
          <p:spPr bwMode="auto">
            <a:xfrm>
              <a:off x="4003964" y="2826326"/>
              <a:ext cx="193964" cy="221673"/>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20" name="Szabadkézi sokszög 29"/>
            <p:cNvSpPr>
              <a:spLocks/>
            </p:cNvSpPr>
            <p:nvPr/>
          </p:nvSpPr>
          <p:spPr bwMode="auto">
            <a:xfrm>
              <a:off x="3685309" y="3269673"/>
              <a:ext cx="512618" cy="180109"/>
            </a:xfrm>
            <a:custGeom>
              <a:avLst/>
              <a:gdLst>
                <a:gd name="T0" fmla="*/ 0 w 512618"/>
                <a:gd name="T1" fmla="*/ 0 h 180109"/>
                <a:gd name="T2" fmla="*/ 221673 w 512618"/>
                <a:gd name="T3" fmla="*/ 180109 h 180109"/>
                <a:gd name="T4" fmla="*/ 512618 w 512618"/>
                <a:gd name="T5" fmla="*/ 13854 h 180109"/>
                <a:gd name="T6" fmla="*/ 0 60000 65536"/>
                <a:gd name="T7" fmla="*/ 0 60000 65536"/>
                <a:gd name="T8" fmla="*/ 0 60000 65536"/>
                <a:gd name="T9" fmla="*/ 0 w 512618"/>
                <a:gd name="T10" fmla="*/ 0 h 180109"/>
                <a:gd name="T11" fmla="*/ 512618 w 512618"/>
                <a:gd name="T12" fmla="*/ 180109 h 180109"/>
              </a:gdLst>
              <a:ahLst/>
              <a:cxnLst>
                <a:cxn ang="T6">
                  <a:pos x="T0" y="T1"/>
                </a:cxn>
                <a:cxn ang="T7">
                  <a:pos x="T2" y="T3"/>
                </a:cxn>
                <a:cxn ang="T8">
                  <a:pos x="T4" y="T5"/>
                </a:cxn>
              </a:cxnLst>
              <a:rect l="T9" t="T10" r="T11" b="T12"/>
              <a:pathLst>
                <a:path w="512618" h="180109">
                  <a:moveTo>
                    <a:pt x="0" y="0"/>
                  </a:moveTo>
                  <a:lnTo>
                    <a:pt x="221673" y="180109"/>
                  </a:lnTo>
                  <a:lnTo>
                    <a:pt x="512618" y="13854"/>
                  </a:ln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latin typeface="+mn-lt"/>
              </a:endParaRPr>
            </a:p>
          </p:txBody>
        </p:sp>
      </p:grpSp>
      <p:cxnSp>
        <p:nvCxnSpPr>
          <p:cNvPr id="21" name="Egyenes összekötő nyíllal 30"/>
          <p:cNvCxnSpPr>
            <a:cxnSpLocks noChangeShapeType="1"/>
          </p:cNvCxnSpPr>
          <p:nvPr/>
        </p:nvCxnSpPr>
        <p:spPr bwMode="auto">
          <a:xfrm flipV="1">
            <a:off x="6894513" y="1587500"/>
            <a:ext cx="14287" cy="196850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2" name="Egyenes összekötő nyíllal 31"/>
          <p:cNvCxnSpPr>
            <a:cxnSpLocks noChangeShapeType="1"/>
          </p:cNvCxnSpPr>
          <p:nvPr/>
        </p:nvCxnSpPr>
        <p:spPr bwMode="auto">
          <a:xfrm flipV="1">
            <a:off x="6838950" y="3459163"/>
            <a:ext cx="1801813"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23" name="Csoportba foglalás 32"/>
          <p:cNvGrpSpPr>
            <a:grpSpLocks/>
          </p:cNvGrpSpPr>
          <p:nvPr/>
        </p:nvGrpSpPr>
        <p:grpSpPr bwMode="auto">
          <a:xfrm rot="-2445275">
            <a:off x="932004" y="4864461"/>
            <a:ext cx="917575" cy="702268"/>
            <a:chOff x="3380593" y="2563210"/>
            <a:chExt cx="1094509" cy="891286"/>
          </a:xfrm>
        </p:grpSpPr>
        <p:sp>
          <p:nvSpPr>
            <p:cNvPr id="24" name="Téglalap 33"/>
            <p:cNvSpPr>
              <a:spLocks noChangeArrowheads="1"/>
            </p:cNvSpPr>
            <p:nvPr/>
          </p:nvSpPr>
          <p:spPr bwMode="auto">
            <a:xfrm>
              <a:off x="3380593" y="2563210"/>
              <a:ext cx="1094509" cy="891286"/>
            </a:xfrm>
            <a:prstGeom prst="rect">
              <a:avLst/>
            </a:prstGeom>
            <a:noFill/>
            <a:ln w="2857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25" name="Téglalap 34"/>
            <p:cNvSpPr>
              <a:spLocks noChangeArrowheads="1"/>
            </p:cNvSpPr>
            <p:nvPr/>
          </p:nvSpPr>
          <p:spPr bwMode="auto">
            <a:xfrm>
              <a:off x="3685309" y="2826326"/>
              <a:ext cx="193964" cy="221673"/>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26" name="Téglalap 35"/>
            <p:cNvSpPr>
              <a:spLocks noChangeArrowheads="1"/>
            </p:cNvSpPr>
            <p:nvPr/>
          </p:nvSpPr>
          <p:spPr bwMode="auto">
            <a:xfrm>
              <a:off x="4028509" y="2795987"/>
              <a:ext cx="193964" cy="221673"/>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27" name="Szabadkézi sokszög 36"/>
            <p:cNvSpPr>
              <a:spLocks/>
            </p:cNvSpPr>
            <p:nvPr/>
          </p:nvSpPr>
          <p:spPr bwMode="auto">
            <a:xfrm>
              <a:off x="3687586" y="3123508"/>
              <a:ext cx="512618" cy="180109"/>
            </a:xfrm>
            <a:custGeom>
              <a:avLst/>
              <a:gdLst>
                <a:gd name="T0" fmla="*/ 0 w 512618"/>
                <a:gd name="T1" fmla="*/ 0 h 180109"/>
                <a:gd name="T2" fmla="*/ 221673 w 512618"/>
                <a:gd name="T3" fmla="*/ 180109 h 180109"/>
                <a:gd name="T4" fmla="*/ 512618 w 512618"/>
                <a:gd name="T5" fmla="*/ 13854 h 180109"/>
                <a:gd name="T6" fmla="*/ 0 60000 65536"/>
                <a:gd name="T7" fmla="*/ 0 60000 65536"/>
                <a:gd name="T8" fmla="*/ 0 60000 65536"/>
                <a:gd name="T9" fmla="*/ 0 w 512618"/>
                <a:gd name="T10" fmla="*/ 0 h 180109"/>
                <a:gd name="T11" fmla="*/ 512618 w 512618"/>
                <a:gd name="T12" fmla="*/ 180109 h 180109"/>
              </a:gdLst>
              <a:ahLst/>
              <a:cxnLst>
                <a:cxn ang="T6">
                  <a:pos x="T0" y="T1"/>
                </a:cxn>
                <a:cxn ang="T7">
                  <a:pos x="T2" y="T3"/>
                </a:cxn>
                <a:cxn ang="T8">
                  <a:pos x="T4" y="T5"/>
                </a:cxn>
              </a:cxnLst>
              <a:rect l="T9" t="T10" r="T11" b="T12"/>
              <a:pathLst>
                <a:path w="512618" h="180109">
                  <a:moveTo>
                    <a:pt x="0" y="0"/>
                  </a:moveTo>
                  <a:lnTo>
                    <a:pt x="221673" y="180109"/>
                  </a:lnTo>
                  <a:lnTo>
                    <a:pt x="512618" y="13854"/>
                  </a:ln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latin typeface="+mn-lt"/>
              </a:endParaRPr>
            </a:p>
          </p:txBody>
        </p:sp>
      </p:grpSp>
      <p:cxnSp>
        <p:nvCxnSpPr>
          <p:cNvPr id="28" name="Egyenes összekötő nyíllal 37"/>
          <p:cNvCxnSpPr>
            <a:cxnSpLocks noChangeShapeType="1"/>
          </p:cNvCxnSpPr>
          <p:nvPr/>
        </p:nvCxnSpPr>
        <p:spPr bwMode="auto">
          <a:xfrm flipV="1">
            <a:off x="1174750" y="4640517"/>
            <a:ext cx="12700" cy="1641475"/>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9" name="Egyenes összekötő nyíllal 38"/>
          <p:cNvCxnSpPr>
            <a:cxnSpLocks noChangeShapeType="1"/>
          </p:cNvCxnSpPr>
          <p:nvPr/>
        </p:nvCxnSpPr>
        <p:spPr bwMode="auto">
          <a:xfrm flipV="1">
            <a:off x="279400" y="5651755"/>
            <a:ext cx="1801813"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0" name="Téglalap 39"/>
          <p:cNvSpPr>
            <a:spLocks noChangeArrowheads="1"/>
          </p:cNvSpPr>
          <p:nvPr/>
        </p:nvSpPr>
        <p:spPr bwMode="auto">
          <a:xfrm>
            <a:off x="7102475" y="1935163"/>
            <a:ext cx="1316038" cy="1038225"/>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31" name="Téglalap 40"/>
          <p:cNvSpPr>
            <a:spLocks noChangeArrowheads="1"/>
          </p:cNvSpPr>
          <p:nvPr/>
        </p:nvSpPr>
        <p:spPr bwMode="auto">
          <a:xfrm>
            <a:off x="728663" y="5135817"/>
            <a:ext cx="893762" cy="947738"/>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32" name="Téglalap 43"/>
          <p:cNvSpPr>
            <a:spLocks noChangeArrowheads="1"/>
          </p:cNvSpPr>
          <p:nvPr/>
        </p:nvSpPr>
        <p:spPr bwMode="auto">
          <a:xfrm rot="-2445275">
            <a:off x="4678363" y="5137405"/>
            <a:ext cx="219075" cy="168275"/>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33" name="Szabadkézi sokszög 45"/>
          <p:cNvSpPr>
            <a:spLocks/>
          </p:cNvSpPr>
          <p:nvPr/>
        </p:nvSpPr>
        <p:spPr bwMode="auto">
          <a:xfrm rot="-2445275">
            <a:off x="4843463" y="5278692"/>
            <a:ext cx="581025" cy="136525"/>
          </a:xfrm>
          <a:custGeom>
            <a:avLst/>
            <a:gdLst>
              <a:gd name="T0" fmla="*/ 0 w 512618"/>
              <a:gd name="T1" fmla="*/ 0 h 180109"/>
              <a:gd name="T2" fmla="*/ 1279897 w 512618"/>
              <a:gd name="T3" fmla="*/ 3721 h 180109"/>
              <a:gd name="T4" fmla="*/ 2959755 w 512618"/>
              <a:gd name="T5" fmla="*/ 286 h 180109"/>
              <a:gd name="T6" fmla="*/ 0 60000 65536"/>
              <a:gd name="T7" fmla="*/ 0 60000 65536"/>
              <a:gd name="T8" fmla="*/ 0 60000 65536"/>
              <a:gd name="T9" fmla="*/ 0 w 512618"/>
              <a:gd name="T10" fmla="*/ 0 h 180109"/>
              <a:gd name="T11" fmla="*/ 512618 w 512618"/>
              <a:gd name="T12" fmla="*/ 180109 h 180109"/>
            </a:gdLst>
            <a:ahLst/>
            <a:cxnLst>
              <a:cxn ang="T6">
                <a:pos x="T0" y="T1"/>
              </a:cxn>
              <a:cxn ang="T7">
                <a:pos x="T2" y="T3"/>
              </a:cxn>
              <a:cxn ang="T8">
                <a:pos x="T4" y="T5"/>
              </a:cxn>
            </a:cxnLst>
            <a:rect l="T9" t="T10" r="T11" b="T12"/>
            <a:pathLst>
              <a:path w="512618" h="180109">
                <a:moveTo>
                  <a:pt x="0" y="0"/>
                </a:moveTo>
                <a:lnTo>
                  <a:pt x="221673" y="180109"/>
                </a:lnTo>
                <a:lnTo>
                  <a:pt x="512618" y="13854"/>
                </a:ln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latin typeface="+mn-lt"/>
            </a:endParaRPr>
          </a:p>
        </p:txBody>
      </p:sp>
      <p:cxnSp>
        <p:nvCxnSpPr>
          <p:cNvPr id="34" name="Egyenes összekötő nyíllal 46"/>
          <p:cNvCxnSpPr>
            <a:cxnSpLocks noChangeShapeType="1"/>
          </p:cNvCxnSpPr>
          <p:nvPr/>
        </p:nvCxnSpPr>
        <p:spPr bwMode="auto">
          <a:xfrm flipV="1">
            <a:off x="3819525" y="4294442"/>
            <a:ext cx="12700" cy="1966913"/>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5" name="Egyenes összekötő nyíllal 47"/>
          <p:cNvCxnSpPr>
            <a:cxnSpLocks noChangeShapeType="1"/>
          </p:cNvCxnSpPr>
          <p:nvPr/>
        </p:nvCxnSpPr>
        <p:spPr bwMode="auto">
          <a:xfrm flipV="1">
            <a:off x="3763963" y="6164517"/>
            <a:ext cx="1800225"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6" name="Téglalap 48"/>
          <p:cNvSpPr>
            <a:spLocks noChangeArrowheads="1"/>
          </p:cNvSpPr>
          <p:nvPr/>
        </p:nvSpPr>
        <p:spPr bwMode="auto">
          <a:xfrm>
            <a:off x="4165600" y="5085017"/>
            <a:ext cx="1176338" cy="955675"/>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37" name="Szabadkézi sokszög 49"/>
          <p:cNvSpPr>
            <a:spLocks/>
          </p:cNvSpPr>
          <p:nvPr/>
        </p:nvSpPr>
        <p:spPr bwMode="auto">
          <a:xfrm>
            <a:off x="4275138" y="5070730"/>
            <a:ext cx="1081087" cy="817562"/>
          </a:xfrm>
          <a:custGeom>
            <a:avLst/>
            <a:gdLst>
              <a:gd name="T0" fmla="*/ 264613 w 1080654"/>
              <a:gd name="T1" fmla="*/ 0 h 817418"/>
              <a:gd name="T2" fmla="*/ 0 w 1080654"/>
              <a:gd name="T3" fmla="*/ 222179 h 817418"/>
              <a:gd name="T4" fmla="*/ 473512 w 1080654"/>
              <a:gd name="T5" fmla="*/ 819290 h 817418"/>
              <a:gd name="T6" fmla="*/ 1086297 w 1080654"/>
              <a:gd name="T7" fmla="*/ 333276 h 817418"/>
              <a:gd name="T8" fmla="*/ 1086297 w 1080654"/>
              <a:gd name="T9" fmla="*/ 333276 h 817418"/>
              <a:gd name="T10" fmla="*/ 0 60000 65536"/>
              <a:gd name="T11" fmla="*/ 0 60000 65536"/>
              <a:gd name="T12" fmla="*/ 0 60000 65536"/>
              <a:gd name="T13" fmla="*/ 0 60000 65536"/>
              <a:gd name="T14" fmla="*/ 0 60000 65536"/>
              <a:gd name="T15" fmla="*/ 0 w 1080654"/>
              <a:gd name="T16" fmla="*/ 0 h 817418"/>
              <a:gd name="T17" fmla="*/ 1080654 w 1080654"/>
              <a:gd name="T18" fmla="*/ 817418 h 817418"/>
            </a:gdLst>
            <a:ahLst/>
            <a:cxnLst>
              <a:cxn ang="T10">
                <a:pos x="T0" y="T1"/>
              </a:cxn>
              <a:cxn ang="T11">
                <a:pos x="T2" y="T3"/>
              </a:cxn>
              <a:cxn ang="T12">
                <a:pos x="T4" y="T5"/>
              </a:cxn>
              <a:cxn ang="T13">
                <a:pos x="T6" y="T7"/>
              </a:cxn>
              <a:cxn ang="T14">
                <a:pos x="T8" y="T9"/>
              </a:cxn>
            </a:cxnLst>
            <a:rect l="T15" t="T16" r="T17" b="T18"/>
            <a:pathLst>
              <a:path w="1080654" h="817418">
                <a:moveTo>
                  <a:pt x="263236" y="0"/>
                </a:moveTo>
                <a:lnTo>
                  <a:pt x="0" y="221672"/>
                </a:lnTo>
                <a:lnTo>
                  <a:pt x="471054" y="817418"/>
                </a:lnTo>
                <a:lnTo>
                  <a:pt x="1080654" y="332509"/>
                </a:lnTo>
              </a:path>
            </a:pathLst>
          </a:custGeom>
          <a:noFill/>
          <a:ln w="38100" cap="flat" cmpd="sng" algn="ctr">
            <a:solidFill>
              <a:srgbClr val="FFC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latin typeface="+mn-lt"/>
            </a:endParaRPr>
          </a:p>
        </p:txBody>
      </p:sp>
      <p:cxnSp>
        <p:nvCxnSpPr>
          <p:cNvPr id="38" name="Egyenes összekötő nyíllal 53"/>
          <p:cNvCxnSpPr>
            <a:cxnSpLocks noChangeShapeType="1"/>
          </p:cNvCxnSpPr>
          <p:nvPr/>
        </p:nvCxnSpPr>
        <p:spPr bwMode="auto">
          <a:xfrm flipV="1">
            <a:off x="7246938" y="4308730"/>
            <a:ext cx="14287" cy="1966912"/>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9" name="Egyenes összekötő nyíllal 54"/>
          <p:cNvCxnSpPr>
            <a:cxnSpLocks noChangeShapeType="1"/>
          </p:cNvCxnSpPr>
          <p:nvPr/>
        </p:nvCxnSpPr>
        <p:spPr bwMode="auto">
          <a:xfrm flipV="1">
            <a:off x="7191375" y="6178805"/>
            <a:ext cx="1801813"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0" name="Téglalap 55"/>
          <p:cNvSpPr>
            <a:spLocks noChangeArrowheads="1"/>
          </p:cNvSpPr>
          <p:nvPr/>
        </p:nvSpPr>
        <p:spPr bwMode="auto">
          <a:xfrm>
            <a:off x="7593013" y="5094542"/>
            <a:ext cx="1149350" cy="958850"/>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41" name="Téglalap 57"/>
          <p:cNvSpPr>
            <a:spLocks noChangeArrowheads="1"/>
          </p:cNvSpPr>
          <p:nvPr/>
        </p:nvSpPr>
        <p:spPr bwMode="auto">
          <a:xfrm>
            <a:off x="7880350" y="5599367"/>
            <a:ext cx="80963"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42" name="Téglalap 58"/>
          <p:cNvSpPr>
            <a:spLocks noChangeArrowheads="1"/>
          </p:cNvSpPr>
          <p:nvPr/>
        </p:nvSpPr>
        <p:spPr bwMode="auto">
          <a:xfrm>
            <a:off x="7870825" y="5094542"/>
            <a:ext cx="80963"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43" name="Téglalap 60"/>
          <p:cNvSpPr>
            <a:spLocks noChangeArrowheads="1"/>
          </p:cNvSpPr>
          <p:nvPr/>
        </p:nvSpPr>
        <p:spPr bwMode="auto">
          <a:xfrm>
            <a:off x="7789863" y="5170742"/>
            <a:ext cx="80962"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44" name="Téglalap 61"/>
          <p:cNvSpPr>
            <a:spLocks noChangeArrowheads="1"/>
          </p:cNvSpPr>
          <p:nvPr/>
        </p:nvSpPr>
        <p:spPr bwMode="auto">
          <a:xfrm>
            <a:off x="7704138" y="5251705"/>
            <a:ext cx="80962" cy="80962"/>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45" name="Téglalap 62"/>
          <p:cNvSpPr>
            <a:spLocks noChangeArrowheads="1"/>
          </p:cNvSpPr>
          <p:nvPr/>
        </p:nvSpPr>
        <p:spPr bwMode="auto">
          <a:xfrm>
            <a:off x="7704138" y="5342192"/>
            <a:ext cx="80962"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46" name="Téglalap 63"/>
          <p:cNvSpPr>
            <a:spLocks noChangeArrowheads="1"/>
          </p:cNvSpPr>
          <p:nvPr/>
        </p:nvSpPr>
        <p:spPr bwMode="auto">
          <a:xfrm>
            <a:off x="7785100" y="5427917"/>
            <a:ext cx="80963"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47" name="Téglalap 64"/>
          <p:cNvSpPr>
            <a:spLocks noChangeArrowheads="1"/>
          </p:cNvSpPr>
          <p:nvPr/>
        </p:nvSpPr>
        <p:spPr bwMode="auto">
          <a:xfrm>
            <a:off x="7875588" y="5508880"/>
            <a:ext cx="80962" cy="80962"/>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48" name="Téglalap 65"/>
          <p:cNvSpPr>
            <a:spLocks noChangeArrowheads="1"/>
          </p:cNvSpPr>
          <p:nvPr/>
        </p:nvSpPr>
        <p:spPr bwMode="auto">
          <a:xfrm>
            <a:off x="7980363" y="5675567"/>
            <a:ext cx="80962"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49" name="Téglalap 66"/>
          <p:cNvSpPr>
            <a:spLocks noChangeArrowheads="1"/>
          </p:cNvSpPr>
          <p:nvPr/>
        </p:nvSpPr>
        <p:spPr bwMode="auto">
          <a:xfrm>
            <a:off x="8056563" y="5751767"/>
            <a:ext cx="80962"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50" name="Téglalap 67"/>
          <p:cNvSpPr>
            <a:spLocks noChangeArrowheads="1"/>
          </p:cNvSpPr>
          <p:nvPr/>
        </p:nvSpPr>
        <p:spPr bwMode="auto">
          <a:xfrm>
            <a:off x="8142288" y="5842255"/>
            <a:ext cx="80962" cy="80962"/>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51" name="Téglalap 68"/>
          <p:cNvSpPr>
            <a:spLocks noChangeArrowheads="1"/>
          </p:cNvSpPr>
          <p:nvPr/>
        </p:nvSpPr>
        <p:spPr bwMode="auto">
          <a:xfrm>
            <a:off x="8232775" y="5842255"/>
            <a:ext cx="80963" cy="80962"/>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52" name="Téglalap 69"/>
          <p:cNvSpPr>
            <a:spLocks noChangeArrowheads="1"/>
          </p:cNvSpPr>
          <p:nvPr/>
        </p:nvSpPr>
        <p:spPr bwMode="auto">
          <a:xfrm>
            <a:off x="8318500" y="5742242"/>
            <a:ext cx="80963"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53" name="Téglalap 70"/>
          <p:cNvSpPr>
            <a:spLocks noChangeArrowheads="1"/>
          </p:cNvSpPr>
          <p:nvPr/>
        </p:nvSpPr>
        <p:spPr bwMode="auto">
          <a:xfrm>
            <a:off x="8394700" y="5656517"/>
            <a:ext cx="80963"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54" name="Téglalap 71"/>
          <p:cNvSpPr>
            <a:spLocks noChangeArrowheads="1"/>
          </p:cNvSpPr>
          <p:nvPr/>
        </p:nvSpPr>
        <p:spPr bwMode="auto">
          <a:xfrm>
            <a:off x="8485188" y="5651755"/>
            <a:ext cx="80962" cy="80962"/>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55" name="Téglalap 72"/>
          <p:cNvSpPr>
            <a:spLocks noChangeArrowheads="1"/>
          </p:cNvSpPr>
          <p:nvPr/>
        </p:nvSpPr>
        <p:spPr bwMode="auto">
          <a:xfrm>
            <a:off x="8561388" y="5542217"/>
            <a:ext cx="80962"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56" name="Téglalap 73"/>
          <p:cNvSpPr>
            <a:spLocks noChangeArrowheads="1"/>
          </p:cNvSpPr>
          <p:nvPr/>
        </p:nvSpPr>
        <p:spPr bwMode="auto">
          <a:xfrm>
            <a:off x="8651875" y="5456492"/>
            <a:ext cx="80963"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57" name="Téglalap 74"/>
          <p:cNvSpPr>
            <a:spLocks noChangeArrowheads="1"/>
          </p:cNvSpPr>
          <p:nvPr/>
        </p:nvSpPr>
        <p:spPr bwMode="auto">
          <a:xfrm>
            <a:off x="8285163" y="5437442"/>
            <a:ext cx="80962" cy="80963"/>
          </a:xfrm>
          <a:prstGeom prst="rect">
            <a:avLst/>
          </a:prstGeom>
          <a:solidFill>
            <a:srgbClr val="FF0000"/>
          </a:solidFill>
          <a:ln w="12700" algn="ctr">
            <a:solidFill>
              <a:srgbClr val="FF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58" name="Téglalap 75"/>
          <p:cNvSpPr>
            <a:spLocks noChangeArrowheads="1"/>
          </p:cNvSpPr>
          <p:nvPr/>
        </p:nvSpPr>
        <p:spPr bwMode="auto">
          <a:xfrm>
            <a:off x="8370888" y="5437442"/>
            <a:ext cx="80962" cy="80963"/>
          </a:xfrm>
          <a:prstGeom prst="rect">
            <a:avLst/>
          </a:prstGeom>
          <a:solidFill>
            <a:srgbClr val="FF0000"/>
          </a:solidFill>
          <a:ln w="12700" algn="ctr">
            <a:solidFill>
              <a:srgbClr val="FF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59" name="Téglalap 76"/>
          <p:cNvSpPr>
            <a:spLocks noChangeArrowheads="1"/>
          </p:cNvSpPr>
          <p:nvPr/>
        </p:nvSpPr>
        <p:spPr bwMode="auto">
          <a:xfrm>
            <a:off x="8461375" y="5437442"/>
            <a:ext cx="80963" cy="80963"/>
          </a:xfrm>
          <a:prstGeom prst="rect">
            <a:avLst/>
          </a:prstGeom>
          <a:solidFill>
            <a:srgbClr val="FF0000"/>
          </a:solidFill>
          <a:ln w="12700" algn="ctr">
            <a:solidFill>
              <a:srgbClr val="FF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60" name="Téglalap 77"/>
          <p:cNvSpPr>
            <a:spLocks noChangeArrowheads="1"/>
          </p:cNvSpPr>
          <p:nvPr/>
        </p:nvSpPr>
        <p:spPr bwMode="auto">
          <a:xfrm>
            <a:off x="8556625" y="5351717"/>
            <a:ext cx="80963" cy="80963"/>
          </a:xfrm>
          <a:prstGeom prst="rect">
            <a:avLst/>
          </a:prstGeom>
          <a:solidFill>
            <a:srgbClr val="FF0000"/>
          </a:solidFill>
          <a:ln w="12700" algn="ctr">
            <a:solidFill>
              <a:srgbClr val="FF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61" name="Téglalap 78"/>
          <p:cNvSpPr>
            <a:spLocks noChangeArrowheads="1"/>
          </p:cNvSpPr>
          <p:nvPr/>
        </p:nvSpPr>
        <p:spPr bwMode="auto">
          <a:xfrm>
            <a:off x="8556625" y="5256467"/>
            <a:ext cx="80963" cy="80963"/>
          </a:xfrm>
          <a:prstGeom prst="rect">
            <a:avLst/>
          </a:prstGeom>
          <a:solidFill>
            <a:srgbClr val="FF0000"/>
          </a:solidFill>
          <a:ln w="12700" algn="ctr">
            <a:solidFill>
              <a:srgbClr val="FF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62" name="Téglalap 79"/>
          <p:cNvSpPr>
            <a:spLocks noChangeArrowheads="1"/>
          </p:cNvSpPr>
          <p:nvPr/>
        </p:nvSpPr>
        <p:spPr bwMode="auto">
          <a:xfrm>
            <a:off x="8642350" y="5165980"/>
            <a:ext cx="80963" cy="80962"/>
          </a:xfrm>
          <a:prstGeom prst="rect">
            <a:avLst/>
          </a:prstGeom>
          <a:solidFill>
            <a:srgbClr val="FF0000"/>
          </a:solidFill>
          <a:ln w="12700" algn="ctr">
            <a:solidFill>
              <a:srgbClr val="FF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63" name="Téglalap 80"/>
          <p:cNvSpPr>
            <a:spLocks noChangeArrowheads="1"/>
          </p:cNvSpPr>
          <p:nvPr/>
        </p:nvSpPr>
        <p:spPr bwMode="auto">
          <a:xfrm>
            <a:off x="8194675" y="5094542"/>
            <a:ext cx="80963" cy="80963"/>
          </a:xfrm>
          <a:prstGeom prst="rect">
            <a:avLst/>
          </a:prstGeom>
          <a:solidFill>
            <a:schemeClr val="accent1"/>
          </a:solidFill>
          <a:ln w="12700" algn="ctr">
            <a:solidFill>
              <a:schemeClr val="accent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64" name="Téglalap 81"/>
          <p:cNvSpPr>
            <a:spLocks noChangeArrowheads="1"/>
          </p:cNvSpPr>
          <p:nvPr/>
        </p:nvSpPr>
        <p:spPr bwMode="auto">
          <a:xfrm>
            <a:off x="8118475" y="5165980"/>
            <a:ext cx="80963" cy="80962"/>
          </a:xfrm>
          <a:prstGeom prst="rect">
            <a:avLst/>
          </a:prstGeom>
          <a:solidFill>
            <a:schemeClr val="accent1"/>
          </a:solidFill>
          <a:ln w="12700" algn="ctr">
            <a:solidFill>
              <a:schemeClr val="accent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65" name="Téglalap 82"/>
          <p:cNvSpPr>
            <a:spLocks noChangeArrowheads="1"/>
          </p:cNvSpPr>
          <p:nvPr/>
        </p:nvSpPr>
        <p:spPr bwMode="auto">
          <a:xfrm>
            <a:off x="8275638" y="5170742"/>
            <a:ext cx="80962" cy="80963"/>
          </a:xfrm>
          <a:prstGeom prst="rect">
            <a:avLst/>
          </a:prstGeom>
          <a:solidFill>
            <a:schemeClr val="accent1"/>
          </a:solidFill>
          <a:ln w="12700" algn="ctr">
            <a:solidFill>
              <a:schemeClr val="accent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66" name="Téglalap 83"/>
          <p:cNvSpPr>
            <a:spLocks noChangeArrowheads="1"/>
          </p:cNvSpPr>
          <p:nvPr/>
        </p:nvSpPr>
        <p:spPr bwMode="auto">
          <a:xfrm>
            <a:off x="8199438" y="5256467"/>
            <a:ext cx="80962" cy="80963"/>
          </a:xfrm>
          <a:prstGeom prst="rect">
            <a:avLst/>
          </a:prstGeom>
          <a:solidFill>
            <a:schemeClr val="accent1"/>
          </a:solidFill>
          <a:ln w="12700" algn="ctr">
            <a:solidFill>
              <a:schemeClr val="accent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67" name="Téglalap 84"/>
          <p:cNvSpPr>
            <a:spLocks noChangeArrowheads="1"/>
          </p:cNvSpPr>
          <p:nvPr/>
        </p:nvSpPr>
        <p:spPr bwMode="auto">
          <a:xfrm>
            <a:off x="8180388" y="5165980"/>
            <a:ext cx="80962" cy="80962"/>
          </a:xfrm>
          <a:prstGeom prst="rect">
            <a:avLst/>
          </a:prstGeom>
          <a:solidFill>
            <a:schemeClr val="accent1"/>
          </a:solidFill>
          <a:ln w="12700" algn="ctr">
            <a:solidFill>
              <a:schemeClr val="accent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68" name="Téglalap 85"/>
          <p:cNvSpPr>
            <a:spLocks noChangeArrowheads="1"/>
          </p:cNvSpPr>
          <p:nvPr/>
        </p:nvSpPr>
        <p:spPr bwMode="auto">
          <a:xfrm>
            <a:off x="8118475" y="5256467"/>
            <a:ext cx="80963" cy="80963"/>
          </a:xfrm>
          <a:prstGeom prst="rect">
            <a:avLst/>
          </a:prstGeom>
          <a:solidFill>
            <a:schemeClr val="accent1"/>
          </a:solidFill>
          <a:ln w="12700" algn="ctr">
            <a:solidFill>
              <a:schemeClr val="accent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69" name="Szövegdoboz 86"/>
          <p:cNvSpPr txBox="1">
            <a:spLocks noChangeArrowheads="1"/>
          </p:cNvSpPr>
          <p:nvPr/>
        </p:nvSpPr>
        <p:spPr bwMode="auto">
          <a:xfrm>
            <a:off x="693738" y="1492250"/>
            <a:ext cx="2238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a:latin typeface="+mn-lt"/>
              </a:rPr>
              <a:t>Referencia helyzet</a:t>
            </a:r>
            <a:endParaRPr lang="en-US" altLang="hu-HU" sz="2000">
              <a:latin typeface="+mn-lt"/>
            </a:endParaRPr>
          </a:p>
          <a:p>
            <a:r>
              <a:rPr lang="en-US" altLang="hu-HU" sz="2000">
                <a:latin typeface="+mn-lt"/>
              </a:rPr>
              <a:t>(modell</a:t>
            </a:r>
            <a:r>
              <a:rPr lang="hu-HU" altLang="hu-HU" sz="2000">
                <a:latin typeface="+mn-lt"/>
              </a:rPr>
              <a:t>ezési k</a:t>
            </a:r>
            <a:r>
              <a:rPr lang="en-US" altLang="hu-HU" sz="2000">
                <a:latin typeface="+mn-lt"/>
              </a:rPr>
              <a:t>oord)</a:t>
            </a:r>
            <a:endParaRPr lang="hu-HU" altLang="hu-HU" sz="2000">
              <a:latin typeface="+mn-lt"/>
            </a:endParaRPr>
          </a:p>
        </p:txBody>
      </p:sp>
      <p:sp>
        <p:nvSpPr>
          <p:cNvPr id="70" name="Jobbra nyíl 87"/>
          <p:cNvSpPr>
            <a:spLocks noChangeArrowheads="1"/>
          </p:cNvSpPr>
          <p:nvPr/>
        </p:nvSpPr>
        <p:spPr bwMode="auto">
          <a:xfrm>
            <a:off x="2017713" y="2249488"/>
            <a:ext cx="1639887" cy="850900"/>
          </a:xfrm>
          <a:prstGeom prst="rightArrow">
            <a:avLst>
              <a:gd name="adj1" fmla="val 50000"/>
              <a:gd name="adj2" fmla="val 50037"/>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1800">
                <a:latin typeface="+mn-lt"/>
              </a:rPr>
              <a:t>vektorizáció</a:t>
            </a:r>
          </a:p>
        </p:txBody>
      </p:sp>
      <p:sp>
        <p:nvSpPr>
          <p:cNvPr id="71" name="Jobbra nyíl 88"/>
          <p:cNvSpPr>
            <a:spLocks noChangeArrowheads="1"/>
          </p:cNvSpPr>
          <p:nvPr/>
        </p:nvSpPr>
        <p:spPr bwMode="auto">
          <a:xfrm>
            <a:off x="5334000" y="2054225"/>
            <a:ext cx="1371600" cy="1119188"/>
          </a:xfrm>
          <a:prstGeom prst="rightArrow">
            <a:avLst>
              <a:gd name="adj1" fmla="val 50000"/>
              <a:gd name="adj2" fmla="val 50008"/>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1800" dirty="0">
                <a:latin typeface="+mn-lt"/>
              </a:rPr>
              <a:t>Modell</a:t>
            </a:r>
          </a:p>
          <a:p>
            <a:r>
              <a:rPr lang="hu-HU" altLang="hu-HU" sz="1800" dirty="0" err="1" smtClean="0">
                <a:latin typeface="+mn-lt"/>
              </a:rPr>
              <a:t>Transzf</a:t>
            </a:r>
            <a:r>
              <a:rPr lang="hu-HU" altLang="hu-HU" sz="1800" dirty="0" smtClean="0">
                <a:latin typeface="+mn-lt"/>
              </a:rPr>
              <a:t>.</a:t>
            </a:r>
            <a:endParaRPr lang="hu-HU" altLang="hu-HU" sz="1800" dirty="0">
              <a:latin typeface="+mn-lt"/>
            </a:endParaRPr>
          </a:p>
        </p:txBody>
      </p:sp>
      <p:sp>
        <p:nvSpPr>
          <p:cNvPr id="72" name="Szövegdoboz 89"/>
          <p:cNvSpPr txBox="1">
            <a:spLocks noChangeArrowheads="1"/>
          </p:cNvSpPr>
          <p:nvPr/>
        </p:nvSpPr>
        <p:spPr bwMode="auto">
          <a:xfrm>
            <a:off x="6908800" y="1405521"/>
            <a:ext cx="6928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dirty="0">
                <a:latin typeface="+mn-lt"/>
              </a:rPr>
              <a:t>Világ</a:t>
            </a:r>
          </a:p>
        </p:txBody>
      </p:sp>
      <p:sp>
        <p:nvSpPr>
          <p:cNvPr id="73" name="Szövegdoboz 90"/>
          <p:cNvSpPr txBox="1">
            <a:spLocks noChangeArrowheads="1"/>
          </p:cNvSpPr>
          <p:nvPr/>
        </p:nvSpPr>
        <p:spPr bwMode="auto">
          <a:xfrm>
            <a:off x="7251700" y="2932113"/>
            <a:ext cx="739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a:latin typeface="+mn-lt"/>
              </a:rPr>
              <a:t>ablak</a:t>
            </a:r>
          </a:p>
        </p:txBody>
      </p:sp>
      <p:sp>
        <p:nvSpPr>
          <p:cNvPr id="74" name="Szövegdoboz 93"/>
          <p:cNvSpPr txBox="1">
            <a:spLocks noChangeArrowheads="1"/>
          </p:cNvSpPr>
          <p:nvPr/>
        </p:nvSpPr>
        <p:spPr bwMode="auto">
          <a:xfrm>
            <a:off x="3786188" y="4162680"/>
            <a:ext cx="2697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dirty="0">
                <a:latin typeface="+mn-lt"/>
              </a:rPr>
              <a:t>Képernyő v. </a:t>
            </a:r>
            <a:r>
              <a:rPr lang="hu-HU" altLang="hu-HU" sz="2000" dirty="0" err="1">
                <a:latin typeface="+mn-lt"/>
              </a:rPr>
              <a:t>appwindow</a:t>
            </a:r>
            <a:endParaRPr lang="hu-HU" altLang="hu-HU" sz="2000" dirty="0">
              <a:latin typeface="+mn-lt"/>
            </a:endParaRPr>
          </a:p>
        </p:txBody>
      </p:sp>
      <p:sp>
        <p:nvSpPr>
          <p:cNvPr id="75" name="Szövegdoboz 94"/>
          <p:cNvSpPr txBox="1">
            <a:spLocks noChangeArrowheads="1"/>
          </p:cNvSpPr>
          <p:nvPr/>
        </p:nvSpPr>
        <p:spPr bwMode="auto">
          <a:xfrm>
            <a:off x="4240213" y="4657980"/>
            <a:ext cx="7537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a:latin typeface="+mn-lt"/>
              </a:rPr>
              <a:t>nézet</a:t>
            </a:r>
          </a:p>
        </p:txBody>
      </p:sp>
      <p:sp>
        <p:nvSpPr>
          <p:cNvPr id="76" name="Szövegdoboz 95"/>
          <p:cNvSpPr txBox="1">
            <a:spLocks noChangeArrowheads="1"/>
          </p:cNvSpPr>
          <p:nvPr/>
        </p:nvSpPr>
        <p:spPr bwMode="auto">
          <a:xfrm>
            <a:off x="338138" y="6307392"/>
            <a:ext cx="2166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dirty="0">
                <a:latin typeface="+mn-lt"/>
              </a:rPr>
              <a:t>Normalizált eszköz</a:t>
            </a:r>
          </a:p>
        </p:txBody>
      </p:sp>
      <p:sp>
        <p:nvSpPr>
          <p:cNvPr id="77" name="Jobbra nyíl 96"/>
          <p:cNvSpPr>
            <a:spLocks noChangeArrowheads="1"/>
          </p:cNvSpPr>
          <p:nvPr/>
        </p:nvSpPr>
        <p:spPr bwMode="auto">
          <a:xfrm>
            <a:off x="2174875" y="4562730"/>
            <a:ext cx="1589088" cy="1712912"/>
          </a:xfrm>
          <a:prstGeom prst="rightArrow">
            <a:avLst>
              <a:gd name="adj1" fmla="val 50000"/>
              <a:gd name="adj2" fmla="val 39141"/>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1800" dirty="0">
                <a:latin typeface="+mn-lt"/>
              </a:rPr>
              <a:t>Vágás + </a:t>
            </a:r>
            <a:r>
              <a:rPr lang="hu-HU" altLang="hu-HU" sz="1800" dirty="0" smtClean="0">
                <a:latin typeface="+mn-lt"/>
              </a:rPr>
              <a:t>nézet </a:t>
            </a:r>
            <a:r>
              <a:rPr lang="hu-HU" altLang="hu-HU" sz="1800" dirty="0" err="1" smtClean="0">
                <a:latin typeface="+mn-lt"/>
              </a:rPr>
              <a:t>transzf</a:t>
            </a:r>
            <a:r>
              <a:rPr lang="hu-HU" altLang="hu-HU" sz="1800" dirty="0">
                <a:latin typeface="+mn-lt"/>
              </a:rPr>
              <a:t>.</a:t>
            </a:r>
          </a:p>
        </p:txBody>
      </p:sp>
      <p:sp>
        <p:nvSpPr>
          <p:cNvPr id="78" name="Kanyar felfelé 77"/>
          <p:cNvSpPr/>
          <p:nvPr/>
        </p:nvSpPr>
        <p:spPr bwMode="auto">
          <a:xfrm flipH="1" flipV="1">
            <a:off x="1152525" y="3668713"/>
            <a:ext cx="6764338" cy="911225"/>
          </a:xfrm>
          <a:prstGeom prst="bentUpArrow">
            <a:avLst>
              <a:gd name="adj1" fmla="val 25000"/>
              <a:gd name="adj2" fmla="val 24303"/>
              <a:gd name="adj3" fmla="val 36152"/>
            </a:avLst>
          </a:prstGeom>
          <a:noFill/>
          <a:ln w="12700" cap="flat" cmpd="sng" algn="ctr">
            <a:solidFill>
              <a:schemeClr val="tx1"/>
            </a:solidFill>
            <a:prstDash val="solid"/>
            <a:round/>
            <a:headEnd type="none" w="med" len="med"/>
            <a:tailEnd type="none" w="med" len="med"/>
          </a:ln>
          <a:effectLst/>
        </p:spPr>
        <p:txBody>
          <a:bodyPr/>
          <a:lstStyle/>
          <a:p>
            <a:pPr>
              <a:defRPr/>
            </a:pPr>
            <a:endParaRPr lang="hu-HU">
              <a:latin typeface="+mn-lt"/>
            </a:endParaRPr>
          </a:p>
        </p:txBody>
      </p:sp>
      <p:sp>
        <p:nvSpPr>
          <p:cNvPr id="79" name="Téglalap 98"/>
          <p:cNvSpPr>
            <a:spLocks noChangeArrowheads="1"/>
          </p:cNvSpPr>
          <p:nvPr/>
        </p:nvSpPr>
        <p:spPr bwMode="auto">
          <a:xfrm>
            <a:off x="5508242" y="3599947"/>
            <a:ext cx="26074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1800" dirty="0" smtClean="0">
                <a:latin typeface="+mn-lt"/>
              </a:rPr>
              <a:t>Kamera transzformáció</a:t>
            </a:r>
            <a:endParaRPr lang="hu-HU" altLang="hu-HU" sz="1800" dirty="0">
              <a:latin typeface="+mn-lt"/>
            </a:endParaRPr>
          </a:p>
        </p:txBody>
      </p:sp>
      <p:sp>
        <p:nvSpPr>
          <p:cNvPr id="80" name="Téglalap 99"/>
          <p:cNvSpPr>
            <a:spLocks noChangeArrowheads="1"/>
          </p:cNvSpPr>
          <p:nvPr/>
        </p:nvSpPr>
        <p:spPr bwMode="auto">
          <a:xfrm>
            <a:off x="3808413" y="4573842"/>
            <a:ext cx="1651000" cy="1585913"/>
          </a:xfrm>
          <a:prstGeom prst="rect">
            <a:avLst/>
          </a:prstGeom>
          <a:noFill/>
          <a:ln w="28575" algn="ctr">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81" name="Téglalap 100"/>
          <p:cNvSpPr>
            <a:spLocks noChangeArrowheads="1"/>
          </p:cNvSpPr>
          <p:nvPr/>
        </p:nvSpPr>
        <p:spPr bwMode="auto">
          <a:xfrm>
            <a:off x="7250113" y="4589717"/>
            <a:ext cx="1652587" cy="1585913"/>
          </a:xfrm>
          <a:prstGeom prst="rect">
            <a:avLst/>
          </a:prstGeom>
          <a:noFill/>
          <a:ln w="28575" algn="ctr">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82" name="Jobbra nyíl 101"/>
          <p:cNvSpPr>
            <a:spLocks noChangeArrowheads="1"/>
          </p:cNvSpPr>
          <p:nvPr/>
        </p:nvSpPr>
        <p:spPr bwMode="auto">
          <a:xfrm>
            <a:off x="5522913" y="4878642"/>
            <a:ext cx="1697037" cy="1119188"/>
          </a:xfrm>
          <a:prstGeom prst="rightArrow">
            <a:avLst>
              <a:gd name="adj1" fmla="val 50000"/>
              <a:gd name="adj2" fmla="val 49996"/>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1800" dirty="0" err="1">
                <a:latin typeface="+mn-lt"/>
              </a:rPr>
              <a:t>raszterizáció</a:t>
            </a:r>
            <a:endParaRPr lang="hu-HU" altLang="hu-HU" sz="1800" dirty="0">
              <a:latin typeface="+mn-lt"/>
            </a:endParaRPr>
          </a:p>
        </p:txBody>
      </p:sp>
      <p:sp>
        <p:nvSpPr>
          <p:cNvPr id="83" name="Szövegdoboz 95"/>
          <p:cNvSpPr txBox="1">
            <a:spLocks noChangeArrowheads="1"/>
          </p:cNvSpPr>
          <p:nvPr/>
        </p:nvSpPr>
        <p:spPr bwMode="auto">
          <a:xfrm>
            <a:off x="4243388" y="6281992"/>
            <a:ext cx="1195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dirty="0">
                <a:latin typeface="+mn-lt"/>
              </a:rPr>
              <a:t>Képernyő</a:t>
            </a:r>
          </a:p>
        </p:txBody>
      </p:sp>
      <p:sp>
        <p:nvSpPr>
          <p:cNvPr id="84" name="Szövegdoboz 95"/>
          <p:cNvSpPr txBox="1">
            <a:spLocks noChangeArrowheads="1"/>
          </p:cNvSpPr>
          <p:nvPr/>
        </p:nvSpPr>
        <p:spPr bwMode="auto">
          <a:xfrm>
            <a:off x="198438" y="6040692"/>
            <a:ext cx="846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a:latin typeface="+mn-lt"/>
              </a:rPr>
              <a:t>(-1,-1)</a:t>
            </a:r>
          </a:p>
        </p:txBody>
      </p:sp>
      <p:sp>
        <p:nvSpPr>
          <p:cNvPr id="85" name="Szövegdoboz 95"/>
          <p:cNvSpPr txBox="1">
            <a:spLocks noChangeArrowheads="1"/>
          </p:cNvSpPr>
          <p:nvPr/>
        </p:nvSpPr>
        <p:spPr bwMode="auto">
          <a:xfrm>
            <a:off x="1614488" y="4705605"/>
            <a:ext cx="674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a:latin typeface="+mn-lt"/>
              </a:rPr>
              <a:t>(1,1)</a:t>
            </a:r>
          </a:p>
        </p:txBody>
      </p:sp>
      <p:sp>
        <p:nvSpPr>
          <p:cNvPr id="86" name="Szövegdoboz 94"/>
          <p:cNvSpPr txBox="1">
            <a:spLocks noChangeArrowheads="1"/>
          </p:cNvSpPr>
          <p:nvPr/>
        </p:nvSpPr>
        <p:spPr bwMode="auto">
          <a:xfrm>
            <a:off x="7885113" y="4669092"/>
            <a:ext cx="7537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a:latin typeface="+mn-lt"/>
              </a:rPr>
              <a:t>nézet</a:t>
            </a:r>
          </a:p>
        </p:txBody>
      </p:sp>
      <p:sp>
        <p:nvSpPr>
          <p:cNvPr id="87" name="Cím 1"/>
          <p:cNvSpPr>
            <a:spLocks noGrp="1"/>
          </p:cNvSpPr>
          <p:nvPr>
            <p:ph type="title"/>
          </p:nvPr>
        </p:nvSpPr>
        <p:spPr>
          <a:xfrm>
            <a:off x="457200" y="274638"/>
            <a:ext cx="8229600" cy="1143000"/>
          </a:xfrm>
        </p:spPr>
        <p:txBody>
          <a:bodyPr>
            <a:normAutofit fontScale="90000"/>
          </a:bodyPr>
          <a:lstStyle/>
          <a:p>
            <a:r>
              <a:rPr lang="hu-HU" dirty="0" smtClean="0">
                <a:solidFill>
                  <a:srgbClr val="FF0000"/>
                </a:solidFill>
              </a:rPr>
              <a:t>Objektum vezérelt megközelítés:</a:t>
            </a:r>
            <a:br>
              <a:rPr lang="hu-HU" dirty="0" smtClean="0">
                <a:solidFill>
                  <a:srgbClr val="FF0000"/>
                </a:solidFill>
              </a:rPr>
            </a:br>
            <a:r>
              <a:rPr lang="hu-HU" dirty="0" smtClean="0">
                <a:solidFill>
                  <a:srgbClr val="FF0000"/>
                </a:solidFill>
              </a:rPr>
              <a:t>2D megjelenítési csővezeték</a:t>
            </a:r>
            <a:endParaRPr lang="hu-HU" dirty="0">
              <a:solidFill>
                <a:srgbClr val="FF0000"/>
              </a:solidFill>
            </a:endParaRPr>
          </a:p>
        </p:txBody>
      </p:sp>
      <p:sp>
        <p:nvSpPr>
          <p:cNvPr id="88" name="Téglalap 87"/>
          <p:cNvSpPr/>
          <p:nvPr/>
        </p:nvSpPr>
        <p:spPr>
          <a:xfrm>
            <a:off x="338138" y="1405521"/>
            <a:ext cx="3425825" cy="2150479"/>
          </a:xfrm>
          <a:prstGeom prst="rect">
            <a:avLst/>
          </a:prstGeom>
          <a:solidFill>
            <a:schemeClr val="accent5">
              <a:lumMod val="40000"/>
              <a:lumOff val="60000"/>
              <a:alpha val="5098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smtClean="0">
                <a:solidFill>
                  <a:srgbClr val="FF0000"/>
                </a:solidFill>
              </a:rPr>
              <a:t>CPU program</a:t>
            </a:r>
          </a:p>
          <a:p>
            <a:pPr algn="ctr"/>
            <a:r>
              <a:rPr lang="hu-HU" b="1" dirty="0" smtClean="0">
                <a:solidFill>
                  <a:srgbClr val="FF0000"/>
                </a:solidFill>
              </a:rPr>
              <a:t>C++</a:t>
            </a:r>
            <a:endParaRPr lang="en-US" b="1" dirty="0">
              <a:solidFill>
                <a:srgbClr val="FF0000"/>
              </a:solidFill>
            </a:endParaRPr>
          </a:p>
        </p:txBody>
      </p:sp>
      <p:sp>
        <p:nvSpPr>
          <p:cNvPr id="89" name="Téglalap 88"/>
          <p:cNvSpPr/>
          <p:nvPr/>
        </p:nvSpPr>
        <p:spPr>
          <a:xfrm>
            <a:off x="3853529" y="1406903"/>
            <a:ext cx="1450975" cy="2150479"/>
          </a:xfrm>
          <a:prstGeom prst="rect">
            <a:avLst/>
          </a:prstGeom>
          <a:solidFill>
            <a:schemeClr val="bg1">
              <a:lumMod val="65000"/>
              <a:alpha val="5098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smtClean="0">
                <a:solidFill>
                  <a:srgbClr val="FF0000"/>
                </a:solidFill>
              </a:rPr>
              <a:t>GPU </a:t>
            </a:r>
          </a:p>
          <a:p>
            <a:pPr algn="ctr"/>
            <a:r>
              <a:rPr lang="hu-HU" b="1" dirty="0" err="1" smtClean="0">
                <a:solidFill>
                  <a:srgbClr val="FF0000"/>
                </a:solidFill>
              </a:rPr>
              <a:t>VAO-k</a:t>
            </a:r>
            <a:endParaRPr lang="en-US" b="1" dirty="0">
              <a:solidFill>
                <a:srgbClr val="FF0000"/>
              </a:solidFill>
            </a:endParaRPr>
          </a:p>
        </p:txBody>
      </p:sp>
      <p:sp>
        <p:nvSpPr>
          <p:cNvPr id="90" name="Téglalap 89"/>
          <p:cNvSpPr/>
          <p:nvPr/>
        </p:nvSpPr>
        <p:spPr>
          <a:xfrm>
            <a:off x="5398606" y="1418835"/>
            <a:ext cx="3594582" cy="2684853"/>
          </a:xfrm>
          <a:prstGeom prst="rect">
            <a:avLst/>
          </a:prstGeom>
          <a:solidFill>
            <a:schemeClr val="accent3">
              <a:lumMod val="75000"/>
              <a:alpha val="5098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smtClean="0">
                <a:solidFill>
                  <a:srgbClr val="FF0000"/>
                </a:solidFill>
              </a:rPr>
              <a:t>GPU </a:t>
            </a:r>
          </a:p>
          <a:p>
            <a:pPr algn="ctr"/>
            <a:r>
              <a:rPr lang="hu-HU" b="1" dirty="0" err="1" smtClean="0">
                <a:solidFill>
                  <a:srgbClr val="FF0000"/>
                </a:solidFill>
              </a:rPr>
              <a:t>Vertex</a:t>
            </a:r>
            <a:r>
              <a:rPr lang="hu-HU" b="1" dirty="0" smtClean="0">
                <a:solidFill>
                  <a:srgbClr val="FF0000"/>
                </a:solidFill>
              </a:rPr>
              <a:t> </a:t>
            </a:r>
            <a:r>
              <a:rPr lang="hu-HU" b="1" dirty="0" err="1" smtClean="0">
                <a:solidFill>
                  <a:srgbClr val="FF0000"/>
                </a:solidFill>
              </a:rPr>
              <a:t>shader</a:t>
            </a:r>
            <a:endParaRPr lang="hu-HU" b="1" dirty="0" smtClean="0">
              <a:solidFill>
                <a:srgbClr val="FF0000"/>
              </a:solidFill>
            </a:endParaRPr>
          </a:p>
          <a:p>
            <a:pPr algn="ctr"/>
            <a:r>
              <a:rPr lang="hu-HU" b="1" dirty="0" smtClean="0">
                <a:solidFill>
                  <a:srgbClr val="FF0000"/>
                </a:solidFill>
              </a:rPr>
              <a:t>GLSL</a:t>
            </a:r>
            <a:endParaRPr lang="en-US" b="1" dirty="0">
              <a:solidFill>
                <a:srgbClr val="FF0000"/>
              </a:solidFill>
            </a:endParaRPr>
          </a:p>
        </p:txBody>
      </p:sp>
      <p:sp>
        <p:nvSpPr>
          <p:cNvPr id="92" name="Téglalap 91"/>
          <p:cNvSpPr/>
          <p:nvPr/>
        </p:nvSpPr>
        <p:spPr>
          <a:xfrm>
            <a:off x="228118" y="4166453"/>
            <a:ext cx="6036890" cy="2540989"/>
          </a:xfrm>
          <a:prstGeom prst="rect">
            <a:avLst/>
          </a:prstGeom>
          <a:solidFill>
            <a:schemeClr val="accent2">
              <a:lumMod val="40000"/>
              <a:lumOff val="60000"/>
              <a:alpha val="5098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smtClean="0">
                <a:solidFill>
                  <a:srgbClr val="FF0000"/>
                </a:solidFill>
              </a:rPr>
              <a:t>GPU </a:t>
            </a:r>
          </a:p>
          <a:p>
            <a:pPr algn="ctr"/>
            <a:r>
              <a:rPr lang="hu-HU" b="1" dirty="0" smtClean="0">
                <a:solidFill>
                  <a:srgbClr val="FF0000"/>
                </a:solidFill>
              </a:rPr>
              <a:t>Fixed </a:t>
            </a:r>
            <a:r>
              <a:rPr lang="hu-HU" b="1" dirty="0" err="1" smtClean="0">
                <a:solidFill>
                  <a:srgbClr val="FF0000"/>
                </a:solidFill>
              </a:rPr>
              <a:t>pipeline</a:t>
            </a:r>
            <a:endParaRPr lang="en-US" b="1" dirty="0">
              <a:solidFill>
                <a:srgbClr val="FF0000"/>
              </a:solidFill>
            </a:endParaRPr>
          </a:p>
        </p:txBody>
      </p:sp>
      <p:sp>
        <p:nvSpPr>
          <p:cNvPr id="93" name="Téglalap 92"/>
          <p:cNvSpPr/>
          <p:nvPr/>
        </p:nvSpPr>
        <p:spPr>
          <a:xfrm>
            <a:off x="6312439" y="4170549"/>
            <a:ext cx="1221582" cy="2540989"/>
          </a:xfrm>
          <a:prstGeom prst="rect">
            <a:avLst/>
          </a:prstGeom>
          <a:solidFill>
            <a:schemeClr val="accent3">
              <a:lumMod val="75000"/>
              <a:alpha val="5098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smtClean="0">
                <a:solidFill>
                  <a:srgbClr val="FF0000"/>
                </a:solidFill>
              </a:rPr>
              <a:t>GPU </a:t>
            </a:r>
          </a:p>
          <a:p>
            <a:pPr algn="ctr"/>
            <a:r>
              <a:rPr lang="hu-HU" b="1" dirty="0" err="1" smtClean="0">
                <a:solidFill>
                  <a:srgbClr val="FF0000"/>
                </a:solidFill>
              </a:rPr>
              <a:t>Frag-</a:t>
            </a:r>
            <a:endParaRPr lang="hu-HU" b="1" dirty="0" smtClean="0">
              <a:solidFill>
                <a:srgbClr val="FF0000"/>
              </a:solidFill>
            </a:endParaRPr>
          </a:p>
          <a:p>
            <a:pPr algn="ctr"/>
            <a:r>
              <a:rPr lang="hu-HU" b="1" dirty="0" smtClean="0">
                <a:solidFill>
                  <a:srgbClr val="FF0000"/>
                </a:solidFill>
              </a:rPr>
              <a:t>ment</a:t>
            </a:r>
          </a:p>
          <a:p>
            <a:pPr algn="ctr"/>
            <a:r>
              <a:rPr lang="hu-HU" b="1" dirty="0" err="1" smtClean="0">
                <a:solidFill>
                  <a:srgbClr val="FF0000"/>
                </a:solidFill>
              </a:rPr>
              <a:t>Shader</a:t>
            </a:r>
            <a:endParaRPr lang="hu-HU" b="1" dirty="0" smtClean="0">
              <a:solidFill>
                <a:srgbClr val="FF0000"/>
              </a:solidFill>
            </a:endParaRPr>
          </a:p>
          <a:p>
            <a:pPr algn="ctr"/>
            <a:r>
              <a:rPr lang="hu-HU" b="1" dirty="0" smtClean="0">
                <a:solidFill>
                  <a:srgbClr val="FF0000"/>
                </a:solidFill>
              </a:rPr>
              <a:t>GLSL</a:t>
            </a:r>
            <a:endParaRPr lang="en-US" b="1" dirty="0">
              <a:solidFill>
                <a:srgbClr val="FF0000"/>
              </a:solidFill>
            </a:endParaRPr>
          </a:p>
        </p:txBody>
      </p:sp>
      <p:sp>
        <p:nvSpPr>
          <p:cNvPr id="94" name="Téglalap 93"/>
          <p:cNvSpPr/>
          <p:nvPr/>
        </p:nvSpPr>
        <p:spPr>
          <a:xfrm>
            <a:off x="7635811" y="4179393"/>
            <a:ext cx="1221582" cy="2540989"/>
          </a:xfrm>
          <a:prstGeom prst="rect">
            <a:avLst/>
          </a:prstGeom>
          <a:solidFill>
            <a:schemeClr val="accent2">
              <a:lumMod val="40000"/>
              <a:lumOff val="60000"/>
              <a:alpha val="5098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smtClean="0">
                <a:solidFill>
                  <a:srgbClr val="FF0000"/>
                </a:solidFill>
              </a:rPr>
              <a:t>GPU </a:t>
            </a:r>
          </a:p>
          <a:p>
            <a:pPr algn="ctr"/>
            <a:r>
              <a:rPr lang="hu-HU" b="1" dirty="0" err="1" smtClean="0">
                <a:solidFill>
                  <a:srgbClr val="FF0000"/>
                </a:solidFill>
              </a:rPr>
              <a:t>Frame</a:t>
            </a:r>
            <a:endParaRPr lang="hu-HU" b="1" dirty="0" smtClean="0">
              <a:solidFill>
                <a:srgbClr val="FF0000"/>
              </a:solidFill>
            </a:endParaRPr>
          </a:p>
          <a:p>
            <a:pPr algn="ctr"/>
            <a:r>
              <a:rPr lang="hu-HU" b="1" dirty="0" err="1" smtClean="0">
                <a:solidFill>
                  <a:srgbClr val="FF0000"/>
                </a:solidFill>
              </a:rPr>
              <a:t>buffer</a:t>
            </a:r>
            <a:endParaRPr lang="en-US" b="1" dirty="0">
              <a:solidFill>
                <a:srgbClr val="FF0000"/>
              </a:solidFill>
            </a:endParaRPr>
          </a:p>
        </p:txBody>
      </p:sp>
    </p:spTree>
    <p:extLst>
      <p:ext uri="{BB962C8B-B14F-4D97-AF65-F5344CB8AC3E}">
        <p14:creationId xmlns:p14="http://schemas.microsoft.com/office/powerpoint/2010/main" val="2640150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749300" y="452438"/>
            <a:ext cx="7772400" cy="1143000"/>
          </a:xfrm>
        </p:spPr>
        <p:txBody>
          <a:bodyPr/>
          <a:lstStyle/>
          <a:p>
            <a:pPr>
              <a:defRPr/>
            </a:pPr>
            <a:r>
              <a:rPr lang="hu-HU" dirty="0" err="1" smtClean="0">
                <a:solidFill>
                  <a:srgbClr val="FF0000"/>
                </a:solidFill>
              </a:rPr>
              <a:t>Vektorizáció</a:t>
            </a:r>
            <a:r>
              <a:rPr lang="hu-HU" dirty="0" smtClean="0">
                <a:solidFill>
                  <a:srgbClr val="FF0000"/>
                </a:solidFill>
              </a:rPr>
              <a:t> (CPU)</a:t>
            </a:r>
          </a:p>
        </p:txBody>
      </p:sp>
      <p:sp>
        <p:nvSpPr>
          <p:cNvPr id="17411" name="Freeform 3"/>
          <p:cNvSpPr>
            <a:spLocks/>
          </p:cNvSpPr>
          <p:nvPr/>
        </p:nvSpPr>
        <p:spPr bwMode="auto">
          <a:xfrm>
            <a:off x="1066800" y="1841500"/>
            <a:ext cx="4343400" cy="2273300"/>
          </a:xfrm>
          <a:custGeom>
            <a:avLst/>
            <a:gdLst>
              <a:gd name="T0" fmla="*/ 0 w 2736"/>
              <a:gd name="T1" fmla="*/ 2147483647 h 1432"/>
              <a:gd name="T2" fmla="*/ 2147483647 w 2736"/>
              <a:gd name="T3" fmla="*/ 2147483647 h 1432"/>
              <a:gd name="T4" fmla="*/ 2147483647 w 2736"/>
              <a:gd name="T5" fmla="*/ 2147483647 h 1432"/>
              <a:gd name="T6" fmla="*/ 2147483647 w 2736"/>
              <a:gd name="T7" fmla="*/ 2147483647 h 1432"/>
              <a:gd name="T8" fmla="*/ 2147483647 w 2736"/>
              <a:gd name="T9" fmla="*/ 2147483647 h 1432"/>
              <a:gd name="T10" fmla="*/ 0 60000 65536"/>
              <a:gd name="T11" fmla="*/ 0 60000 65536"/>
              <a:gd name="T12" fmla="*/ 0 60000 65536"/>
              <a:gd name="T13" fmla="*/ 0 60000 65536"/>
              <a:gd name="T14" fmla="*/ 0 60000 65536"/>
              <a:gd name="T15" fmla="*/ 0 w 2736"/>
              <a:gd name="T16" fmla="*/ 0 h 1432"/>
              <a:gd name="T17" fmla="*/ 2736 w 2736"/>
              <a:gd name="T18" fmla="*/ 1432 h 1432"/>
            </a:gdLst>
            <a:ahLst/>
            <a:cxnLst>
              <a:cxn ang="T10">
                <a:pos x="T0" y="T1"/>
              </a:cxn>
              <a:cxn ang="T11">
                <a:pos x="T2" y="T3"/>
              </a:cxn>
              <a:cxn ang="T12">
                <a:pos x="T4" y="T5"/>
              </a:cxn>
              <a:cxn ang="T13">
                <a:pos x="T6" y="T7"/>
              </a:cxn>
              <a:cxn ang="T14">
                <a:pos x="T8" y="T9"/>
              </a:cxn>
            </a:cxnLst>
            <a:rect l="T15" t="T16" r="T17" b="T18"/>
            <a:pathLst>
              <a:path w="2736" h="1432">
                <a:moveTo>
                  <a:pt x="0" y="1432"/>
                </a:moveTo>
                <a:cubicBezTo>
                  <a:pt x="52" y="996"/>
                  <a:pt x="104" y="560"/>
                  <a:pt x="336" y="424"/>
                </a:cubicBezTo>
                <a:cubicBezTo>
                  <a:pt x="568" y="288"/>
                  <a:pt x="1136" y="680"/>
                  <a:pt x="1392" y="616"/>
                </a:cubicBezTo>
                <a:cubicBezTo>
                  <a:pt x="1648" y="552"/>
                  <a:pt x="1648" y="0"/>
                  <a:pt x="1872" y="40"/>
                </a:cubicBezTo>
                <a:cubicBezTo>
                  <a:pt x="2096" y="80"/>
                  <a:pt x="2416" y="468"/>
                  <a:pt x="2736" y="856"/>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5129" name="Freeform 9"/>
          <p:cNvSpPr>
            <a:spLocks/>
          </p:cNvSpPr>
          <p:nvPr/>
        </p:nvSpPr>
        <p:spPr bwMode="auto">
          <a:xfrm>
            <a:off x="1066800" y="1981200"/>
            <a:ext cx="4419600" cy="2209800"/>
          </a:xfrm>
          <a:custGeom>
            <a:avLst/>
            <a:gdLst>
              <a:gd name="T0" fmla="*/ 0 w 2784"/>
              <a:gd name="T1" fmla="*/ 2147483647 h 1392"/>
              <a:gd name="T2" fmla="*/ 2147483647 w 2784"/>
              <a:gd name="T3" fmla="*/ 2147483647 h 1392"/>
              <a:gd name="T4" fmla="*/ 2147483647 w 2784"/>
              <a:gd name="T5" fmla="*/ 2147483647 h 1392"/>
              <a:gd name="T6" fmla="*/ 2147483647 w 2784"/>
              <a:gd name="T7" fmla="*/ 0 h 1392"/>
              <a:gd name="T8" fmla="*/ 2147483647 w 2784"/>
              <a:gd name="T9" fmla="*/ 2147483647 h 1392"/>
              <a:gd name="T10" fmla="*/ 0 60000 65536"/>
              <a:gd name="T11" fmla="*/ 0 60000 65536"/>
              <a:gd name="T12" fmla="*/ 0 60000 65536"/>
              <a:gd name="T13" fmla="*/ 0 60000 65536"/>
              <a:gd name="T14" fmla="*/ 0 60000 65536"/>
              <a:gd name="T15" fmla="*/ 0 w 2784"/>
              <a:gd name="T16" fmla="*/ 0 h 1392"/>
              <a:gd name="T17" fmla="*/ 2784 w 2784"/>
              <a:gd name="T18" fmla="*/ 1392 h 1392"/>
            </a:gdLst>
            <a:ahLst/>
            <a:cxnLst>
              <a:cxn ang="T10">
                <a:pos x="T0" y="T1"/>
              </a:cxn>
              <a:cxn ang="T11">
                <a:pos x="T2" y="T3"/>
              </a:cxn>
              <a:cxn ang="T12">
                <a:pos x="T4" y="T5"/>
              </a:cxn>
              <a:cxn ang="T13">
                <a:pos x="T6" y="T7"/>
              </a:cxn>
              <a:cxn ang="T14">
                <a:pos x="T8" y="T9"/>
              </a:cxn>
            </a:cxnLst>
            <a:rect l="T15" t="T16" r="T17" b="T18"/>
            <a:pathLst>
              <a:path w="2784" h="1392">
                <a:moveTo>
                  <a:pt x="0" y="1392"/>
                </a:moveTo>
                <a:lnTo>
                  <a:pt x="144" y="576"/>
                </a:lnTo>
                <a:lnTo>
                  <a:pt x="1008" y="480"/>
                </a:lnTo>
                <a:lnTo>
                  <a:pt x="1776" y="0"/>
                </a:lnTo>
                <a:lnTo>
                  <a:pt x="2784" y="816"/>
                </a:lnTo>
              </a:path>
            </a:pathLst>
          </a:custGeom>
          <a:noFill/>
          <a:ln w="381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5130" name="Rectangle 10"/>
          <p:cNvSpPr>
            <a:spLocks noChangeArrowheads="1"/>
          </p:cNvSpPr>
          <p:nvPr/>
        </p:nvSpPr>
        <p:spPr bwMode="auto">
          <a:xfrm>
            <a:off x="2362200" y="4038600"/>
            <a:ext cx="535915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200" dirty="0"/>
              <a:t>[0,1]:</a:t>
            </a:r>
            <a:r>
              <a:rPr lang="hu-HU" altLang="hu-HU" sz="3200" i="1" dirty="0"/>
              <a:t> </a:t>
            </a:r>
            <a:r>
              <a:rPr lang="hu-HU" altLang="hu-HU" sz="3200" i="1" dirty="0" smtClean="0"/>
              <a:t>t</a:t>
            </a:r>
            <a:r>
              <a:rPr lang="hu-HU" altLang="hu-HU" sz="3200" baseline="-25000" dirty="0"/>
              <a:t>0</a:t>
            </a:r>
            <a:r>
              <a:rPr lang="en-GB" altLang="hu-HU" sz="3200" i="1" dirty="0" smtClean="0"/>
              <a:t>= </a:t>
            </a:r>
            <a:r>
              <a:rPr lang="hu-HU" altLang="hu-HU" sz="3200" dirty="0"/>
              <a:t>0,</a:t>
            </a:r>
            <a:r>
              <a:rPr lang="hu-HU" altLang="hu-HU" sz="3200" i="1" dirty="0"/>
              <a:t> </a:t>
            </a:r>
            <a:r>
              <a:rPr lang="hu-HU" altLang="hu-HU" sz="3200" baseline="-25000" dirty="0"/>
              <a:t> </a:t>
            </a:r>
            <a:r>
              <a:rPr lang="hu-HU" altLang="hu-HU" sz="3200" i="1" dirty="0" smtClean="0"/>
              <a:t>t</a:t>
            </a:r>
            <a:r>
              <a:rPr lang="hu-HU" altLang="hu-HU" sz="3200" baseline="-25000" dirty="0"/>
              <a:t>1</a:t>
            </a:r>
            <a:r>
              <a:rPr lang="en-GB" altLang="hu-HU" sz="3200" i="1" dirty="0" smtClean="0"/>
              <a:t> </a:t>
            </a:r>
            <a:r>
              <a:rPr lang="en-GB" altLang="hu-HU" sz="3200" i="1" dirty="0"/>
              <a:t>= </a:t>
            </a:r>
            <a:r>
              <a:rPr lang="en-GB" altLang="hu-HU" sz="3200" dirty="0"/>
              <a:t>1</a:t>
            </a:r>
            <a:r>
              <a:rPr lang="en-GB" altLang="hu-HU" sz="3200" i="1" dirty="0"/>
              <a:t>/n</a:t>
            </a:r>
            <a:r>
              <a:rPr lang="hu-HU" altLang="hu-HU" sz="3200" baseline="-25000" dirty="0"/>
              <a:t> </a:t>
            </a:r>
            <a:r>
              <a:rPr lang="hu-HU" altLang="hu-HU" sz="3200" dirty="0"/>
              <a:t>,</a:t>
            </a:r>
            <a:r>
              <a:rPr lang="hu-HU" altLang="hu-HU" sz="3200" baseline="-25000" dirty="0"/>
              <a:t> </a:t>
            </a:r>
            <a:r>
              <a:rPr lang="hu-HU" altLang="hu-HU" sz="3200" dirty="0"/>
              <a:t>... ,</a:t>
            </a:r>
            <a:r>
              <a:rPr lang="hu-HU" altLang="hu-HU" sz="3200" baseline="-25000" dirty="0"/>
              <a:t> </a:t>
            </a:r>
            <a:r>
              <a:rPr lang="hu-HU" altLang="hu-HU" sz="3200" i="1" dirty="0" err="1"/>
              <a:t>t</a:t>
            </a:r>
            <a:r>
              <a:rPr lang="hu-HU" altLang="hu-HU" sz="3200" i="1" baseline="-25000" dirty="0" err="1"/>
              <a:t>n</a:t>
            </a:r>
            <a:r>
              <a:rPr lang="hu-HU" altLang="hu-HU" sz="3200" baseline="-25000" dirty="0"/>
              <a:t> </a:t>
            </a:r>
            <a:r>
              <a:rPr lang="en-GB" altLang="hu-HU" sz="3200" i="1" dirty="0"/>
              <a:t>=</a:t>
            </a:r>
            <a:r>
              <a:rPr lang="hu-HU" altLang="hu-HU" sz="3200" dirty="0"/>
              <a:t>1</a:t>
            </a:r>
            <a:endParaRPr lang="hu-HU" altLang="hu-HU" sz="3200" b="1" dirty="0"/>
          </a:p>
          <a:p>
            <a:endParaRPr lang="hu-HU" altLang="hu-HU" sz="3200" b="1" dirty="0"/>
          </a:p>
          <a:p>
            <a:r>
              <a:rPr lang="hu-HU" altLang="hu-HU" sz="3200" b="1" i="1" dirty="0" smtClean="0"/>
              <a:t>r</a:t>
            </a:r>
            <a:r>
              <a:rPr lang="hu-HU" altLang="hu-HU" sz="3200" baseline="-25000" dirty="0"/>
              <a:t>0</a:t>
            </a:r>
            <a:r>
              <a:rPr lang="hu-HU" altLang="hu-HU" sz="3200" b="1" dirty="0" smtClean="0"/>
              <a:t> </a:t>
            </a:r>
            <a:r>
              <a:rPr lang="hu-HU" altLang="hu-HU" sz="3200" b="1" dirty="0"/>
              <a:t>=</a:t>
            </a:r>
            <a:r>
              <a:rPr lang="hu-HU" altLang="hu-HU" sz="3200" b="1" i="1" dirty="0" smtClean="0"/>
              <a:t>r</a:t>
            </a:r>
            <a:r>
              <a:rPr lang="hu-HU" altLang="hu-HU" sz="3200" dirty="0" smtClean="0"/>
              <a:t>(</a:t>
            </a:r>
            <a:r>
              <a:rPr lang="hu-HU" altLang="hu-HU" sz="3200" i="1" dirty="0"/>
              <a:t>t</a:t>
            </a:r>
            <a:r>
              <a:rPr lang="hu-HU" altLang="hu-HU" sz="3200" baseline="-25000" dirty="0"/>
              <a:t>0</a:t>
            </a:r>
            <a:r>
              <a:rPr lang="hu-HU" altLang="hu-HU" sz="3200" dirty="0" smtClean="0"/>
              <a:t>), </a:t>
            </a:r>
            <a:r>
              <a:rPr lang="hu-HU" altLang="hu-HU" sz="3200" b="1" i="1" dirty="0" smtClean="0"/>
              <a:t>r</a:t>
            </a:r>
            <a:r>
              <a:rPr lang="hu-HU" altLang="hu-HU" sz="3200" baseline="-25000" dirty="0"/>
              <a:t>1</a:t>
            </a:r>
            <a:r>
              <a:rPr lang="hu-HU" altLang="hu-HU" sz="3200" dirty="0" smtClean="0"/>
              <a:t> </a:t>
            </a:r>
            <a:r>
              <a:rPr lang="hu-HU" altLang="hu-HU" sz="3200" dirty="0"/>
              <a:t>= </a:t>
            </a:r>
            <a:r>
              <a:rPr lang="hu-HU" altLang="hu-HU" sz="3200" b="1" i="1" dirty="0" smtClean="0"/>
              <a:t>r</a:t>
            </a:r>
            <a:r>
              <a:rPr lang="hu-HU" altLang="hu-HU" sz="3200" dirty="0" smtClean="0"/>
              <a:t>(</a:t>
            </a:r>
            <a:r>
              <a:rPr lang="hu-HU" altLang="hu-HU" sz="3200" i="1" dirty="0" smtClean="0"/>
              <a:t>t</a:t>
            </a:r>
            <a:r>
              <a:rPr lang="hu-HU" altLang="hu-HU" sz="3200" baseline="-25000" dirty="0"/>
              <a:t>0</a:t>
            </a:r>
            <a:r>
              <a:rPr lang="hu-HU" altLang="hu-HU" sz="3200" dirty="0" smtClean="0"/>
              <a:t>),</a:t>
            </a:r>
            <a:r>
              <a:rPr lang="hu-HU" altLang="hu-HU" sz="3200" baseline="-25000" dirty="0" smtClean="0"/>
              <a:t> </a:t>
            </a:r>
            <a:r>
              <a:rPr lang="hu-HU" altLang="hu-HU" sz="3200" dirty="0"/>
              <a:t>… ,</a:t>
            </a:r>
            <a:r>
              <a:rPr lang="hu-HU" altLang="hu-HU" sz="3200" baseline="-25000" dirty="0"/>
              <a:t> </a:t>
            </a:r>
            <a:r>
              <a:rPr lang="hu-HU" altLang="hu-HU" sz="3200" b="1" i="1" dirty="0" err="1"/>
              <a:t>r</a:t>
            </a:r>
            <a:r>
              <a:rPr lang="hu-HU" altLang="hu-HU" sz="3200" i="1" baseline="-25000" dirty="0" err="1"/>
              <a:t>n</a:t>
            </a:r>
            <a:r>
              <a:rPr lang="hu-HU" altLang="hu-HU" sz="3200" baseline="-25000" dirty="0"/>
              <a:t> </a:t>
            </a:r>
            <a:r>
              <a:rPr lang="hu-HU" altLang="hu-HU" sz="3200" dirty="0"/>
              <a:t>= </a:t>
            </a:r>
            <a:r>
              <a:rPr lang="hu-HU" altLang="hu-HU" sz="3200" b="1" i="1" dirty="0" smtClean="0"/>
              <a:t>r</a:t>
            </a:r>
            <a:r>
              <a:rPr lang="hu-HU" altLang="hu-HU" sz="3200" dirty="0" smtClean="0"/>
              <a:t>(</a:t>
            </a:r>
            <a:r>
              <a:rPr lang="hu-HU" altLang="hu-HU" sz="3200" i="1" dirty="0" err="1"/>
              <a:t>t</a:t>
            </a:r>
            <a:r>
              <a:rPr lang="hu-HU" altLang="hu-HU" sz="3200" i="1" baseline="-25000" dirty="0" err="1"/>
              <a:t>n</a:t>
            </a:r>
            <a:r>
              <a:rPr lang="hu-HU" altLang="hu-HU" sz="3200" dirty="0" smtClean="0"/>
              <a:t>)</a:t>
            </a:r>
            <a:endParaRPr lang="hu-HU" altLang="hu-HU" sz="3200" dirty="0"/>
          </a:p>
        </p:txBody>
      </p:sp>
      <p:sp>
        <p:nvSpPr>
          <p:cNvPr id="5131" name="Rectangle 11"/>
          <p:cNvSpPr>
            <a:spLocks noChangeArrowheads="1"/>
          </p:cNvSpPr>
          <p:nvPr/>
        </p:nvSpPr>
        <p:spPr bwMode="auto">
          <a:xfrm>
            <a:off x="1219200" y="4038600"/>
            <a:ext cx="4812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200" b="1" i="1" dirty="0" smtClean="0"/>
              <a:t>r</a:t>
            </a:r>
            <a:r>
              <a:rPr lang="hu-HU" altLang="hu-HU" sz="3200" baseline="-25000" dirty="0"/>
              <a:t>0</a:t>
            </a:r>
          </a:p>
        </p:txBody>
      </p:sp>
      <p:sp>
        <p:nvSpPr>
          <p:cNvPr id="17415" name="Rectangle 12"/>
          <p:cNvSpPr>
            <a:spLocks noChangeArrowheads="1"/>
          </p:cNvSpPr>
          <p:nvPr/>
        </p:nvSpPr>
        <p:spPr bwMode="auto">
          <a:xfrm>
            <a:off x="1143000" y="1612900"/>
            <a:ext cx="2360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200" b="1" i="1"/>
              <a:t>r</a:t>
            </a:r>
            <a:r>
              <a:rPr lang="hu-HU" altLang="hu-HU" sz="3200"/>
              <a:t>(</a:t>
            </a:r>
            <a:r>
              <a:rPr lang="hu-HU" altLang="hu-HU" sz="3200" i="1"/>
              <a:t>t</a:t>
            </a:r>
            <a:r>
              <a:rPr lang="hu-HU" altLang="hu-HU" sz="3200"/>
              <a:t>)</a:t>
            </a:r>
            <a:r>
              <a:rPr lang="en-US" altLang="hu-HU" sz="3200"/>
              <a:t>, </a:t>
            </a:r>
            <a:r>
              <a:rPr lang="en-US" altLang="hu-HU" sz="3200" i="1"/>
              <a:t>t</a:t>
            </a:r>
            <a:r>
              <a:rPr lang="en-US" altLang="hu-HU" sz="3200"/>
              <a:t> in [0,1]</a:t>
            </a:r>
            <a:endParaRPr lang="hu-HU" altLang="hu-HU" sz="3200"/>
          </a:p>
        </p:txBody>
      </p:sp>
      <p:sp>
        <p:nvSpPr>
          <p:cNvPr id="5133" name="Rectangle 13"/>
          <p:cNvSpPr>
            <a:spLocks noChangeArrowheads="1"/>
          </p:cNvSpPr>
          <p:nvPr/>
        </p:nvSpPr>
        <p:spPr bwMode="auto">
          <a:xfrm>
            <a:off x="1371600" y="2895600"/>
            <a:ext cx="4812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200" b="1" i="1" dirty="0" smtClean="0"/>
              <a:t>r</a:t>
            </a:r>
            <a:r>
              <a:rPr lang="hu-HU" altLang="hu-HU" sz="3200" baseline="-25000" dirty="0"/>
              <a:t>1</a:t>
            </a:r>
          </a:p>
        </p:txBody>
      </p:sp>
      <p:sp>
        <p:nvSpPr>
          <p:cNvPr id="5134" name="Rectangle 14"/>
          <p:cNvSpPr>
            <a:spLocks noChangeArrowheads="1"/>
          </p:cNvSpPr>
          <p:nvPr/>
        </p:nvSpPr>
        <p:spPr bwMode="auto">
          <a:xfrm>
            <a:off x="5581650" y="3116263"/>
            <a:ext cx="5508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200" i="1" baseline="-25000"/>
              <a:t> </a:t>
            </a:r>
            <a:r>
              <a:rPr lang="hu-HU" altLang="hu-HU" sz="3200" b="1" i="1"/>
              <a:t>r</a:t>
            </a:r>
            <a:r>
              <a:rPr lang="hu-HU" altLang="hu-HU" sz="3200" i="1" baseline="-25000"/>
              <a:t>n</a:t>
            </a:r>
          </a:p>
        </p:txBody>
      </p:sp>
      <p:sp>
        <p:nvSpPr>
          <p:cNvPr id="5128" name="Oval 8"/>
          <p:cNvSpPr>
            <a:spLocks noChangeArrowheads="1"/>
          </p:cNvSpPr>
          <p:nvPr/>
        </p:nvSpPr>
        <p:spPr bwMode="auto">
          <a:xfrm>
            <a:off x="5353050" y="3143250"/>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p:sp>
        <p:nvSpPr>
          <p:cNvPr id="5124" name="Oval 4"/>
          <p:cNvSpPr>
            <a:spLocks noChangeArrowheads="1"/>
          </p:cNvSpPr>
          <p:nvPr/>
        </p:nvSpPr>
        <p:spPr bwMode="auto">
          <a:xfrm>
            <a:off x="990600" y="4114800"/>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p:sp>
        <p:nvSpPr>
          <p:cNvPr id="5125" name="Oval 5"/>
          <p:cNvSpPr>
            <a:spLocks noChangeArrowheads="1"/>
          </p:cNvSpPr>
          <p:nvPr/>
        </p:nvSpPr>
        <p:spPr bwMode="auto">
          <a:xfrm>
            <a:off x="1219200" y="2819400"/>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p:sp>
        <p:nvSpPr>
          <p:cNvPr id="5126" name="Oval 6"/>
          <p:cNvSpPr>
            <a:spLocks noChangeArrowheads="1"/>
          </p:cNvSpPr>
          <p:nvPr/>
        </p:nvSpPr>
        <p:spPr bwMode="auto">
          <a:xfrm>
            <a:off x="2590800" y="2667000"/>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p:sp>
        <p:nvSpPr>
          <p:cNvPr id="5127" name="Oval 7"/>
          <p:cNvSpPr>
            <a:spLocks noChangeArrowheads="1"/>
          </p:cNvSpPr>
          <p:nvPr/>
        </p:nvSpPr>
        <p:spPr bwMode="auto">
          <a:xfrm>
            <a:off x="3810000" y="1905000"/>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3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9"/>
                                        </p:tgtEl>
                                        <p:attrNameLst>
                                          <p:attrName>style.visibility</p:attrName>
                                        </p:attrNameLst>
                                      </p:cBhvr>
                                      <p:to>
                                        <p:strVal val="visible"/>
                                      </p:to>
                                    </p:set>
                                    <p:animEffect transition="in" filter="fade">
                                      <p:cBhvr>
                                        <p:cTn id="27" dur="5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animBg="1"/>
      <p:bldP spid="5130" grpId="0"/>
      <p:bldP spid="5131" grpId="0"/>
      <p:bldP spid="5133" grpId="0"/>
      <p:bldP spid="5134" grpId="0"/>
      <p:bldP spid="5128" grpId="0" animBg="1"/>
      <p:bldP spid="5124" grpId="0" animBg="1"/>
      <p:bldP spid="5125" grpId="0" animBg="1"/>
      <p:bldP spid="5126" grpId="0" animBg="1"/>
      <p:bldP spid="512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5" name="Szabadkézi sokszög 4"/>
          <p:cNvSpPr>
            <a:spLocks/>
          </p:cNvSpPr>
          <p:nvPr/>
        </p:nvSpPr>
        <p:spPr bwMode="auto">
          <a:xfrm>
            <a:off x="495300" y="2705100"/>
            <a:ext cx="3629025" cy="1770063"/>
          </a:xfrm>
          <a:custGeom>
            <a:avLst/>
            <a:gdLst>
              <a:gd name="T0" fmla="*/ 1534624 w 3628103"/>
              <a:gd name="T1" fmla="*/ 1780073 h 1769807"/>
              <a:gd name="T2" fmla="*/ 0 w 3628103"/>
              <a:gd name="T3" fmla="*/ 1142223 h 1769807"/>
              <a:gd name="T4" fmla="*/ 1519724 w 3628103"/>
              <a:gd name="T5" fmla="*/ 222506 h 1769807"/>
              <a:gd name="T6" fmla="*/ 3158619 w 3628103"/>
              <a:gd name="T7" fmla="*/ 0 h 1769807"/>
              <a:gd name="T8" fmla="*/ 3665184 w 3628103"/>
              <a:gd name="T9" fmla="*/ 1008708 h 1769807"/>
              <a:gd name="T10" fmla="*/ 1534624 w 3628103"/>
              <a:gd name="T11" fmla="*/ 1780073 h 1769807"/>
              <a:gd name="T12" fmla="*/ 0 60000 65536"/>
              <a:gd name="T13" fmla="*/ 0 60000 65536"/>
              <a:gd name="T14" fmla="*/ 0 60000 65536"/>
              <a:gd name="T15" fmla="*/ 0 60000 65536"/>
              <a:gd name="T16" fmla="*/ 0 60000 65536"/>
              <a:gd name="T17" fmla="*/ 0 60000 65536"/>
              <a:gd name="T18" fmla="*/ 0 w 3628103"/>
              <a:gd name="T19" fmla="*/ 0 h 1769807"/>
              <a:gd name="T20" fmla="*/ 3628103 w 3628103"/>
              <a:gd name="T21" fmla="*/ 1769807 h 1769807"/>
            </a:gdLst>
            <a:ahLst/>
            <a:cxnLst>
              <a:cxn ang="T12">
                <a:pos x="T0" y="T1"/>
              </a:cxn>
              <a:cxn ang="T13">
                <a:pos x="T2" y="T3"/>
              </a:cxn>
              <a:cxn ang="T14">
                <a:pos x="T4" y="T5"/>
              </a:cxn>
              <a:cxn ang="T15">
                <a:pos x="T6" y="T7"/>
              </a:cxn>
              <a:cxn ang="T16">
                <a:pos x="T8" y="T9"/>
              </a:cxn>
              <a:cxn ang="T17">
                <a:pos x="T10" y="T11"/>
              </a:cxn>
            </a:cxnLst>
            <a:rect l="T18" t="T19" r="T20" b="T21"/>
            <a:pathLst>
              <a:path w="3628103" h="1769807">
                <a:moveTo>
                  <a:pt x="1519084" y="1769807"/>
                </a:moveTo>
                <a:lnTo>
                  <a:pt x="0" y="1135626"/>
                </a:lnTo>
                <a:lnTo>
                  <a:pt x="1504336" y="221226"/>
                </a:lnTo>
                <a:lnTo>
                  <a:pt x="3126658" y="0"/>
                </a:lnTo>
                <a:lnTo>
                  <a:pt x="3628103" y="1002891"/>
                </a:lnTo>
                <a:lnTo>
                  <a:pt x="1519084" y="1769807"/>
                </a:lnTo>
                <a:close/>
              </a:path>
            </a:pathLst>
          </a:custGeom>
          <a:solidFill>
            <a:srgbClr val="0070C0"/>
          </a:solidFill>
          <a:ln w="12700" cap="flat" cmpd="sng" algn="ctr">
            <a:solidFill>
              <a:schemeClr val="tx1"/>
            </a:solidFill>
            <a:prstDash val="solid"/>
            <a:round/>
            <a:headEnd type="none" w="med" len="med"/>
            <a:tailEnd type="none" w="med" len="med"/>
          </a:ln>
        </p:spPr>
        <p:txBody>
          <a:bodyPr/>
          <a:lstStyle/>
          <a:p>
            <a:endParaRPr lang="hu-HU">
              <a:latin typeface="+mn-lt"/>
            </a:endParaRPr>
          </a:p>
        </p:txBody>
      </p:sp>
      <p:cxnSp>
        <p:nvCxnSpPr>
          <p:cNvPr id="18436" name="Egyenes összekötő nyíllal 6"/>
          <p:cNvCxnSpPr>
            <a:cxnSpLocks noChangeShapeType="1"/>
            <a:stCxn id="18435" idx="0"/>
            <a:endCxn id="18435" idx="2"/>
          </p:cNvCxnSpPr>
          <p:nvPr/>
        </p:nvCxnSpPr>
        <p:spPr bwMode="auto">
          <a:xfrm flipH="1" flipV="1">
            <a:off x="2000250" y="2927350"/>
            <a:ext cx="14288" cy="1547813"/>
          </a:xfrm>
          <a:prstGeom prst="straightConnector1">
            <a:avLst/>
          </a:prstGeom>
          <a:noFill/>
          <a:ln w="38100" algn="ctr">
            <a:solidFill>
              <a:schemeClr val="accent6"/>
            </a:solidFill>
            <a:round/>
            <a:headEnd/>
            <a:tailEnd/>
          </a:ln>
          <a:extLst>
            <a:ext uri="{909E8E84-426E-40DD-AFC4-6F175D3DCCD1}">
              <a14:hiddenFill xmlns:a14="http://schemas.microsoft.com/office/drawing/2010/main">
                <a:noFill/>
              </a14:hiddenFill>
            </a:ext>
          </a:extLst>
        </p:spPr>
      </p:cxnSp>
      <p:cxnSp>
        <p:nvCxnSpPr>
          <p:cNvPr id="18437" name="Egyenes összekötő 8"/>
          <p:cNvCxnSpPr>
            <a:cxnSpLocks noChangeShapeType="1"/>
            <a:stCxn id="18435" idx="3"/>
            <a:endCxn id="18435" idx="0"/>
          </p:cNvCxnSpPr>
          <p:nvPr/>
        </p:nvCxnSpPr>
        <p:spPr bwMode="auto">
          <a:xfrm flipH="1">
            <a:off x="2014538" y="2705100"/>
            <a:ext cx="1608137" cy="1770063"/>
          </a:xfrm>
          <a:prstGeom prst="line">
            <a:avLst/>
          </a:prstGeom>
          <a:noFill/>
          <a:ln w="38100" algn="ctr">
            <a:solidFill>
              <a:schemeClr val="accent6"/>
            </a:solidFill>
            <a:round/>
            <a:headEnd/>
            <a:tailEnd/>
          </a:ln>
          <a:extLst>
            <a:ext uri="{909E8E84-426E-40DD-AFC4-6F175D3DCCD1}">
              <a14:hiddenFill xmlns:a14="http://schemas.microsoft.com/office/drawing/2010/main">
                <a:noFill/>
              </a14:hiddenFill>
            </a:ext>
          </a:extLst>
        </p:spPr>
      </p:cxnSp>
      <p:sp>
        <p:nvSpPr>
          <p:cNvPr id="18438" name="Szabadkézi sokszög 3"/>
          <p:cNvSpPr>
            <a:spLocks/>
          </p:cNvSpPr>
          <p:nvPr/>
        </p:nvSpPr>
        <p:spPr bwMode="auto">
          <a:xfrm>
            <a:off x="5932488" y="1469231"/>
            <a:ext cx="2482850" cy="3635375"/>
          </a:xfrm>
          <a:custGeom>
            <a:avLst/>
            <a:gdLst>
              <a:gd name="T0" fmla="*/ 1062358 w 2484276"/>
              <a:gd name="T1" fmla="*/ 2147483647 h 2597899"/>
              <a:gd name="T2" fmla="*/ 0 w 2484276"/>
              <a:gd name="T3" fmla="*/ 0 h 2597899"/>
              <a:gd name="T4" fmla="*/ 1047944 w 2484276"/>
              <a:gd name="T5" fmla="*/ 2147483647 h 2597899"/>
              <a:gd name="T6" fmla="*/ 2005616 w 2484276"/>
              <a:gd name="T7" fmla="*/ 2147483647 h 2597899"/>
              <a:gd name="T8" fmla="*/ 2427854 w 2484276"/>
              <a:gd name="T9" fmla="*/ 2147483647 h 2597899"/>
              <a:gd name="T10" fmla="*/ 1062358 w 2484276"/>
              <a:gd name="T11" fmla="*/ 2147483647 h 2597899"/>
              <a:gd name="T12" fmla="*/ 0 60000 65536"/>
              <a:gd name="T13" fmla="*/ 0 60000 65536"/>
              <a:gd name="T14" fmla="*/ 0 60000 65536"/>
              <a:gd name="T15" fmla="*/ 0 60000 65536"/>
              <a:gd name="T16" fmla="*/ 0 60000 65536"/>
              <a:gd name="T17" fmla="*/ 0 60000 65536"/>
              <a:gd name="T18" fmla="*/ 0 w 2484276"/>
              <a:gd name="T19" fmla="*/ 0 h 2597899"/>
              <a:gd name="T20" fmla="*/ 2484276 w 2484276"/>
              <a:gd name="T21" fmla="*/ 2597899 h 2597899"/>
            </a:gdLst>
            <a:ahLst/>
            <a:cxnLst>
              <a:cxn ang="T12">
                <a:pos x="T0" y="T1"/>
              </a:cxn>
              <a:cxn ang="T13">
                <a:pos x="T2" y="T3"/>
              </a:cxn>
              <a:cxn ang="T14">
                <a:pos x="T4" y="T5"/>
              </a:cxn>
              <a:cxn ang="T15">
                <a:pos x="T6" y="T7"/>
              </a:cxn>
              <a:cxn ang="T16">
                <a:pos x="T8" y="T9"/>
              </a:cxn>
              <a:cxn ang="T17">
                <a:pos x="T10" y="T11"/>
              </a:cxn>
            </a:cxnLst>
            <a:rect l="T18" t="T19" r="T20" b="T21"/>
            <a:pathLst>
              <a:path w="2484276" h="2597899">
                <a:moveTo>
                  <a:pt x="1087036" y="2597899"/>
                </a:moveTo>
                <a:lnTo>
                  <a:pt x="0" y="0"/>
                </a:lnTo>
                <a:lnTo>
                  <a:pt x="1072288" y="1049318"/>
                </a:lnTo>
                <a:lnTo>
                  <a:pt x="2052228" y="432048"/>
                </a:lnTo>
                <a:lnTo>
                  <a:pt x="2484276" y="1728192"/>
                </a:lnTo>
                <a:lnTo>
                  <a:pt x="1087036" y="2597899"/>
                </a:lnTo>
                <a:close/>
              </a:path>
            </a:pathLst>
          </a:custGeom>
          <a:solidFill>
            <a:srgbClr val="0070C0"/>
          </a:solidFill>
          <a:ln w="12700" cap="flat" cmpd="sng" algn="ctr">
            <a:solidFill>
              <a:schemeClr val="tx1"/>
            </a:solidFill>
            <a:prstDash val="solid"/>
            <a:round/>
            <a:headEnd type="none" w="med" len="med"/>
            <a:tailEnd type="none" w="med" len="med"/>
          </a:ln>
        </p:spPr>
        <p:txBody>
          <a:bodyPr/>
          <a:lstStyle/>
          <a:p>
            <a:endParaRPr lang="hu-HU">
              <a:latin typeface="+mn-lt"/>
            </a:endParaRPr>
          </a:p>
        </p:txBody>
      </p:sp>
      <p:cxnSp>
        <p:nvCxnSpPr>
          <p:cNvPr id="18439" name="Egyenes összekötő nyíllal 4"/>
          <p:cNvCxnSpPr>
            <a:cxnSpLocks noChangeShapeType="1"/>
            <a:stCxn id="18438" idx="0"/>
            <a:endCxn id="18438" idx="2"/>
          </p:cNvCxnSpPr>
          <p:nvPr/>
        </p:nvCxnSpPr>
        <p:spPr bwMode="auto">
          <a:xfrm flipH="1" flipV="1">
            <a:off x="7004050" y="2937669"/>
            <a:ext cx="14288" cy="2166937"/>
          </a:xfrm>
          <a:prstGeom prst="straightConnector1">
            <a:avLst/>
          </a:prstGeom>
          <a:noFill/>
          <a:ln w="38100" algn="ctr">
            <a:solidFill>
              <a:schemeClr val="accent6"/>
            </a:solidFill>
            <a:round/>
            <a:headEnd/>
            <a:tailEnd/>
          </a:ln>
          <a:extLst>
            <a:ext uri="{909E8E84-426E-40DD-AFC4-6F175D3DCCD1}">
              <a14:hiddenFill xmlns:a14="http://schemas.microsoft.com/office/drawing/2010/main">
                <a:noFill/>
              </a14:hiddenFill>
            </a:ext>
          </a:extLst>
        </p:spPr>
      </p:cxnSp>
      <p:cxnSp>
        <p:nvCxnSpPr>
          <p:cNvPr id="18440" name="Egyenes összekötő 5"/>
          <p:cNvCxnSpPr>
            <a:cxnSpLocks noChangeShapeType="1"/>
            <a:stCxn id="18438" idx="3"/>
            <a:endCxn id="18438" idx="0"/>
          </p:cNvCxnSpPr>
          <p:nvPr/>
        </p:nvCxnSpPr>
        <p:spPr bwMode="auto">
          <a:xfrm flipH="1">
            <a:off x="7018338" y="2074069"/>
            <a:ext cx="965200" cy="3030537"/>
          </a:xfrm>
          <a:prstGeom prst="line">
            <a:avLst/>
          </a:prstGeom>
          <a:noFill/>
          <a:ln w="38100" algn="ctr">
            <a:solidFill>
              <a:schemeClr val="accent6"/>
            </a:solidFill>
            <a:round/>
            <a:headEnd/>
            <a:tailEnd/>
          </a:ln>
          <a:extLst>
            <a:ext uri="{909E8E84-426E-40DD-AFC4-6F175D3DCCD1}">
              <a14:hiddenFill xmlns:a14="http://schemas.microsoft.com/office/drawing/2010/main">
                <a:noFill/>
              </a14:hiddenFill>
            </a:ext>
          </a:extLst>
        </p:spPr>
      </p:cxnSp>
      <p:cxnSp>
        <p:nvCxnSpPr>
          <p:cNvPr id="18441" name="Egyenes összekötő 6"/>
          <p:cNvCxnSpPr>
            <a:cxnSpLocks noChangeShapeType="1"/>
            <a:stCxn id="18438" idx="3"/>
            <a:endCxn id="18438" idx="1"/>
          </p:cNvCxnSpPr>
          <p:nvPr/>
        </p:nvCxnSpPr>
        <p:spPr bwMode="auto">
          <a:xfrm flipH="1" flipV="1">
            <a:off x="5932488" y="1469231"/>
            <a:ext cx="2051050" cy="604838"/>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18442" name="Egyenes összekötő 7"/>
          <p:cNvCxnSpPr>
            <a:cxnSpLocks noChangeShapeType="1"/>
            <a:stCxn id="18438" idx="4"/>
          </p:cNvCxnSpPr>
          <p:nvPr/>
        </p:nvCxnSpPr>
        <p:spPr bwMode="auto">
          <a:xfrm flipH="1" flipV="1">
            <a:off x="5967413" y="1504156"/>
            <a:ext cx="2447925" cy="2382838"/>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18443" name="Szövegdoboz 8"/>
          <p:cNvSpPr txBox="1">
            <a:spLocks noChangeArrowheads="1"/>
          </p:cNvSpPr>
          <p:nvPr/>
        </p:nvSpPr>
        <p:spPr bwMode="auto">
          <a:xfrm>
            <a:off x="3921125" y="3960813"/>
            <a:ext cx="1774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sz="3600">
                <a:latin typeface="+mn-lt"/>
              </a:rPr>
              <a:t>diagon</a:t>
            </a:r>
            <a:r>
              <a:rPr lang="hu-HU" altLang="hu-HU" sz="3600">
                <a:latin typeface="+mn-lt"/>
              </a:rPr>
              <a:t>á</a:t>
            </a:r>
            <a:r>
              <a:rPr lang="en-US" altLang="hu-HU" sz="3600">
                <a:latin typeface="+mn-lt"/>
              </a:rPr>
              <a:t>l</a:t>
            </a:r>
            <a:endParaRPr lang="hu-HU" altLang="hu-HU" sz="3600">
              <a:latin typeface="+mn-lt"/>
            </a:endParaRPr>
          </a:p>
        </p:txBody>
      </p:sp>
      <p:sp>
        <p:nvSpPr>
          <p:cNvPr id="18444" name="Szövegdoboz 9"/>
          <p:cNvSpPr txBox="1">
            <a:spLocks noChangeArrowheads="1"/>
          </p:cNvSpPr>
          <p:nvPr/>
        </p:nvSpPr>
        <p:spPr bwMode="auto">
          <a:xfrm>
            <a:off x="6331048" y="1019054"/>
            <a:ext cx="2825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600" dirty="0" err="1">
                <a:latin typeface="+mn-lt"/>
              </a:rPr>
              <a:t>Nem-diagonál</a:t>
            </a:r>
            <a:endParaRPr lang="hu-HU" altLang="hu-HU" sz="3600" dirty="0">
              <a:latin typeface="+mn-lt"/>
            </a:endParaRPr>
          </a:p>
        </p:txBody>
      </p:sp>
      <p:sp>
        <p:nvSpPr>
          <p:cNvPr id="18445" name="Szövegdoboz 9"/>
          <p:cNvSpPr txBox="1">
            <a:spLocks noChangeArrowheads="1"/>
          </p:cNvSpPr>
          <p:nvPr/>
        </p:nvSpPr>
        <p:spPr bwMode="auto">
          <a:xfrm>
            <a:off x="2106613" y="2193925"/>
            <a:ext cx="15213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600">
                <a:latin typeface="+mn-lt"/>
              </a:rPr>
              <a:t>Konvex</a:t>
            </a:r>
          </a:p>
        </p:txBody>
      </p:sp>
      <p:sp>
        <p:nvSpPr>
          <p:cNvPr id="18446" name="Szövegdoboz 9"/>
          <p:cNvSpPr txBox="1">
            <a:spLocks noChangeArrowheads="1"/>
          </p:cNvSpPr>
          <p:nvPr/>
        </p:nvSpPr>
        <p:spPr bwMode="auto">
          <a:xfrm>
            <a:off x="4600575" y="1575142"/>
            <a:ext cx="15265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600" dirty="0">
                <a:latin typeface="+mn-lt"/>
              </a:rPr>
              <a:t>Konkáv</a:t>
            </a:r>
          </a:p>
        </p:txBody>
      </p:sp>
      <p:cxnSp>
        <p:nvCxnSpPr>
          <p:cNvPr id="18447" name="Egyenes összekötő nyíllal 17"/>
          <p:cNvCxnSpPr>
            <a:cxnSpLocks noChangeShapeType="1"/>
          </p:cNvCxnSpPr>
          <p:nvPr/>
        </p:nvCxnSpPr>
        <p:spPr bwMode="auto">
          <a:xfrm flipH="1" flipV="1">
            <a:off x="2870200" y="3649663"/>
            <a:ext cx="1100138" cy="601662"/>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448" name="Egyenes összekötő nyíllal 18"/>
          <p:cNvCxnSpPr>
            <a:cxnSpLocks noChangeShapeType="1"/>
            <a:stCxn id="18443" idx="3"/>
          </p:cNvCxnSpPr>
          <p:nvPr/>
        </p:nvCxnSpPr>
        <p:spPr bwMode="auto">
          <a:xfrm flipV="1">
            <a:off x="5695950" y="3485356"/>
            <a:ext cx="1249363" cy="798513"/>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49" name="Téglalap 16"/>
          <p:cNvSpPr>
            <a:spLocks noChangeArrowheads="1"/>
          </p:cNvSpPr>
          <p:nvPr/>
        </p:nvSpPr>
        <p:spPr bwMode="auto">
          <a:xfrm>
            <a:off x="173388" y="5001246"/>
            <a:ext cx="4427187" cy="1570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a:latin typeface="+mn-lt"/>
              </a:rPr>
              <a:t>Tétel: Minden 4+ csúcsú </a:t>
            </a:r>
            <a:r>
              <a:rPr lang="hu-HU" altLang="hu-HU" b="1" u="sng" dirty="0">
                <a:latin typeface="+mn-lt"/>
              </a:rPr>
              <a:t>egyszerű </a:t>
            </a:r>
            <a:r>
              <a:rPr lang="hu-HU" altLang="hu-HU" dirty="0">
                <a:latin typeface="+mn-lt"/>
              </a:rPr>
              <a:t>sokszögnek van </a:t>
            </a:r>
            <a:r>
              <a:rPr lang="hu-HU" altLang="hu-HU" dirty="0" err="1">
                <a:latin typeface="+mn-lt"/>
              </a:rPr>
              <a:t>diagonálja</a:t>
            </a:r>
            <a:r>
              <a:rPr lang="hu-HU" altLang="hu-HU" dirty="0">
                <a:latin typeface="+mn-lt"/>
              </a:rPr>
              <a:t>, azaz mindegyik felbontható </a:t>
            </a:r>
            <a:r>
              <a:rPr lang="hu-HU" altLang="hu-HU" dirty="0" err="1">
                <a:latin typeface="+mn-lt"/>
              </a:rPr>
              <a:t>diagonálok</a:t>
            </a:r>
            <a:r>
              <a:rPr lang="hu-HU" altLang="hu-HU" dirty="0">
                <a:latin typeface="+mn-lt"/>
              </a:rPr>
              <a:t> mentén.</a:t>
            </a:r>
          </a:p>
        </p:txBody>
      </p:sp>
      <p:sp>
        <p:nvSpPr>
          <p:cNvPr id="3" name="Cím 2"/>
          <p:cNvSpPr>
            <a:spLocks noGrp="1"/>
          </p:cNvSpPr>
          <p:nvPr>
            <p:ph type="title"/>
          </p:nvPr>
        </p:nvSpPr>
        <p:spPr>
          <a:xfrm>
            <a:off x="485775" y="83645"/>
            <a:ext cx="8229600" cy="1143000"/>
          </a:xfrm>
        </p:spPr>
        <p:txBody>
          <a:bodyPr/>
          <a:lstStyle/>
          <a:p>
            <a:r>
              <a:rPr lang="hu-HU" dirty="0" smtClean="0">
                <a:solidFill>
                  <a:srgbClr val="FF0000"/>
                </a:solidFill>
              </a:rPr>
              <a:t>Poligon háromszögekre bontása</a:t>
            </a:r>
            <a:endParaRPr lang="hu-HU" dirty="0">
              <a:solidFill>
                <a:srgbClr val="FF0000"/>
              </a:solidFill>
            </a:endParaRPr>
          </a:p>
        </p:txBody>
      </p:sp>
      <p:cxnSp>
        <p:nvCxnSpPr>
          <p:cNvPr id="18" name="Egyenes összekötő nyíllal 20"/>
          <p:cNvCxnSpPr>
            <a:cxnSpLocks noChangeShapeType="1"/>
          </p:cNvCxnSpPr>
          <p:nvPr/>
        </p:nvCxnSpPr>
        <p:spPr bwMode="auto">
          <a:xfrm>
            <a:off x="4315867" y="6757020"/>
            <a:ext cx="4000500"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9" name="Szabadkézi sokszög 22"/>
          <p:cNvSpPr>
            <a:spLocks/>
          </p:cNvSpPr>
          <p:nvPr/>
        </p:nvSpPr>
        <p:spPr bwMode="auto">
          <a:xfrm>
            <a:off x="4673055" y="5185395"/>
            <a:ext cx="3271837" cy="1385888"/>
          </a:xfrm>
          <a:custGeom>
            <a:avLst/>
            <a:gdLst>
              <a:gd name="T0" fmla="*/ 385762 w 3271837"/>
              <a:gd name="T1" fmla="*/ 1343025 h 1385888"/>
              <a:gd name="T2" fmla="*/ 614362 w 3271837"/>
              <a:gd name="T3" fmla="*/ 742950 h 1385888"/>
              <a:gd name="T4" fmla="*/ 1971678 w 3271837"/>
              <a:gd name="T5" fmla="*/ 1385888 h 1385888"/>
              <a:gd name="T6" fmla="*/ 3271837 w 3271837"/>
              <a:gd name="T7" fmla="*/ 957263 h 1385888"/>
              <a:gd name="T8" fmla="*/ 2428875 w 3271837"/>
              <a:gd name="T9" fmla="*/ 100013 h 1385888"/>
              <a:gd name="T10" fmla="*/ 1543053 w 3271837"/>
              <a:gd name="T11" fmla="*/ 300038 h 1385888"/>
              <a:gd name="T12" fmla="*/ 742950 w 3271837"/>
              <a:gd name="T13" fmla="*/ 0 h 1385888"/>
              <a:gd name="T14" fmla="*/ 0 w 3271837"/>
              <a:gd name="T15" fmla="*/ 342900 h 1385888"/>
              <a:gd name="T16" fmla="*/ 0 60000 65536"/>
              <a:gd name="T17" fmla="*/ 0 60000 65536"/>
              <a:gd name="T18" fmla="*/ 0 60000 65536"/>
              <a:gd name="T19" fmla="*/ 0 60000 65536"/>
              <a:gd name="T20" fmla="*/ 0 60000 65536"/>
              <a:gd name="T21" fmla="*/ 0 60000 65536"/>
              <a:gd name="T22" fmla="*/ 0 60000 65536"/>
              <a:gd name="T23" fmla="*/ 0 60000 65536"/>
              <a:gd name="T24" fmla="*/ 0 w 3271837"/>
              <a:gd name="T25" fmla="*/ 0 h 1385888"/>
              <a:gd name="T26" fmla="*/ 3271837 w 3271837"/>
              <a:gd name="T27" fmla="*/ 1385888 h 13858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71837" h="1385888">
                <a:moveTo>
                  <a:pt x="385762" y="1343025"/>
                </a:moveTo>
                <a:lnTo>
                  <a:pt x="614362" y="742950"/>
                </a:lnTo>
                <a:lnTo>
                  <a:pt x="1971675" y="1385888"/>
                </a:lnTo>
                <a:lnTo>
                  <a:pt x="3271837" y="957263"/>
                </a:lnTo>
                <a:lnTo>
                  <a:pt x="2428875" y="100013"/>
                </a:lnTo>
                <a:lnTo>
                  <a:pt x="1543050" y="300038"/>
                </a:lnTo>
                <a:lnTo>
                  <a:pt x="742950" y="0"/>
                </a:lnTo>
                <a:lnTo>
                  <a:pt x="0" y="342900"/>
                </a:lnTo>
              </a:path>
            </a:pathLst>
          </a:custGeom>
          <a:noFill/>
          <a:ln w="2857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20" name="Egyenes összekötő 19"/>
          <p:cNvCxnSpPr>
            <a:cxnSpLocks noChangeShapeType="1"/>
            <a:stCxn id="19" idx="4"/>
            <a:endCxn id="19" idx="2"/>
          </p:cNvCxnSpPr>
          <p:nvPr/>
        </p:nvCxnSpPr>
        <p:spPr bwMode="auto">
          <a:xfrm flipH="1">
            <a:off x="6644730" y="5285408"/>
            <a:ext cx="457200" cy="1285875"/>
          </a:xfrm>
          <a:prstGeom prst="line">
            <a:avLst/>
          </a:prstGeom>
          <a:noFill/>
          <a:ln w="2857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21" name="Szabadkézi sokszög 20"/>
          <p:cNvSpPr>
            <a:spLocks/>
          </p:cNvSpPr>
          <p:nvPr/>
        </p:nvSpPr>
        <p:spPr bwMode="auto">
          <a:xfrm>
            <a:off x="6130380" y="5571158"/>
            <a:ext cx="1214437" cy="571500"/>
          </a:xfrm>
          <a:custGeom>
            <a:avLst/>
            <a:gdLst>
              <a:gd name="T0" fmla="*/ 0 w 1214437"/>
              <a:gd name="T1" fmla="*/ 0 h 571500"/>
              <a:gd name="T2" fmla="*/ 1042987 w 1214437"/>
              <a:gd name="T3" fmla="*/ 57150 h 571500"/>
              <a:gd name="T4" fmla="*/ 428625 w 1214437"/>
              <a:gd name="T5" fmla="*/ 285750 h 571500"/>
              <a:gd name="T6" fmla="*/ 1214437 w 1214437"/>
              <a:gd name="T7" fmla="*/ 471488 h 571500"/>
              <a:gd name="T8" fmla="*/ 171450 w 1214437"/>
              <a:gd name="T9" fmla="*/ 571500 h 571500"/>
              <a:gd name="T10" fmla="*/ 0 60000 65536"/>
              <a:gd name="T11" fmla="*/ 0 60000 65536"/>
              <a:gd name="T12" fmla="*/ 0 60000 65536"/>
              <a:gd name="T13" fmla="*/ 0 60000 65536"/>
              <a:gd name="T14" fmla="*/ 0 60000 65536"/>
              <a:gd name="T15" fmla="*/ 0 w 1214437"/>
              <a:gd name="T16" fmla="*/ 0 h 571500"/>
              <a:gd name="T17" fmla="*/ 1214437 w 1214437"/>
              <a:gd name="T18" fmla="*/ 571500 h 571500"/>
            </a:gdLst>
            <a:ahLst/>
            <a:cxnLst>
              <a:cxn ang="T10">
                <a:pos x="T0" y="T1"/>
              </a:cxn>
              <a:cxn ang="T11">
                <a:pos x="T2" y="T3"/>
              </a:cxn>
              <a:cxn ang="T12">
                <a:pos x="T4" y="T5"/>
              </a:cxn>
              <a:cxn ang="T13">
                <a:pos x="T6" y="T7"/>
              </a:cxn>
              <a:cxn ang="T14">
                <a:pos x="T8" y="T9"/>
              </a:cxn>
            </a:cxnLst>
            <a:rect l="T15" t="T16" r="T17" b="T18"/>
            <a:pathLst>
              <a:path w="1214437" h="571500">
                <a:moveTo>
                  <a:pt x="0" y="0"/>
                </a:moveTo>
                <a:lnTo>
                  <a:pt x="1042987" y="57150"/>
                </a:lnTo>
                <a:lnTo>
                  <a:pt x="428625" y="285750"/>
                </a:lnTo>
                <a:lnTo>
                  <a:pt x="1214437" y="471488"/>
                </a:lnTo>
                <a:lnTo>
                  <a:pt x="171450" y="571500"/>
                </a:lnTo>
              </a:path>
            </a:pathLst>
          </a:custGeom>
          <a:noFill/>
          <a:ln w="2857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22" name="Egyenes összekötő 21"/>
          <p:cNvCxnSpPr>
            <a:cxnSpLocks noChangeShapeType="1"/>
            <a:stCxn id="19" idx="3"/>
            <a:endCxn id="21" idx="3"/>
          </p:cNvCxnSpPr>
          <p:nvPr/>
        </p:nvCxnSpPr>
        <p:spPr bwMode="auto">
          <a:xfrm flipH="1" flipV="1">
            <a:off x="7344817" y="6042645"/>
            <a:ext cx="600075" cy="100013"/>
          </a:xfrm>
          <a:prstGeom prst="line">
            <a:avLst/>
          </a:prstGeom>
          <a:noFill/>
          <a:ln w="2857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23" name="Szövegdoboz 9"/>
          <p:cNvSpPr txBox="1">
            <a:spLocks noChangeArrowheads="1"/>
          </p:cNvSpPr>
          <p:nvPr/>
        </p:nvSpPr>
        <p:spPr bwMode="auto">
          <a:xfrm>
            <a:off x="8006805" y="5677520"/>
            <a:ext cx="11592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a:t>K</a:t>
            </a:r>
            <a:r>
              <a:rPr lang="hu-HU" altLang="en-US" dirty="0" smtClean="0"/>
              <a:t>onvex</a:t>
            </a:r>
            <a:endParaRPr lang="hu-HU" altLang="en-US" dirty="0"/>
          </a:p>
          <a:p>
            <a:r>
              <a:rPr lang="hu-HU" altLang="en-US" dirty="0" smtClean="0"/>
              <a:t>csúcs</a:t>
            </a:r>
            <a:endParaRPr lang="hu-HU" altLang="en-US" dirty="0"/>
          </a:p>
        </p:txBody>
      </p:sp>
      <p:sp>
        <p:nvSpPr>
          <p:cNvPr id="24" name="Téglalap 16"/>
          <p:cNvSpPr>
            <a:spLocks noChangeArrowheads="1"/>
          </p:cNvSpPr>
          <p:nvPr/>
        </p:nvSpPr>
        <p:spPr bwMode="auto">
          <a:xfrm>
            <a:off x="96218" y="1203549"/>
            <a:ext cx="4427187"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dirty="0" err="1" smtClean="0">
                <a:latin typeface="+mn-lt"/>
              </a:rPr>
              <a:t>Diagon</a:t>
            </a:r>
            <a:r>
              <a:rPr lang="hu-HU" altLang="hu-HU" dirty="0" smtClean="0">
                <a:latin typeface="+mn-lt"/>
              </a:rPr>
              <a:t>ál menti vágás csökkenti a csúcspontok számát</a:t>
            </a:r>
            <a:r>
              <a:rPr lang="en-US" altLang="hu-HU" dirty="0" smtClean="0">
                <a:latin typeface="+mn-lt"/>
              </a:rPr>
              <a:t>!</a:t>
            </a:r>
            <a:endParaRPr lang="hu-HU" altLang="hu-HU" dirty="0">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ppt_x</p:attrName>
                                        </p:attrNameLst>
                                      </p:cBhvr>
                                      <p:tavLst>
                                        <p:tav tm="0">
                                          <p:val>
                                            <p:strVal val="#ppt_x-.2"/>
                                          </p:val>
                                        </p:tav>
                                        <p:tav tm="100000">
                                          <p:val>
                                            <p:strVal val="#ppt_x"/>
                                          </p:val>
                                        </p:tav>
                                      </p:tavLst>
                                    </p:anim>
                                    <p:anim calcmode="lin" valueType="num">
                                      <p:cBhvr>
                                        <p:cTn id="8"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0-#ppt_w/2"/>
                                          </p:val>
                                        </p:tav>
                                        <p:tav tm="100000">
                                          <p:val>
                                            <p:strVal val="#ppt_x"/>
                                          </p:val>
                                        </p:tav>
                                      </p:tavLst>
                                    </p:anim>
                                    <p:anim calcmode="lin" valueType="num">
                                      <p:cBhvr additive="base">
                                        <p:cTn id="15"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5"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p:cTn id="20"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23" dur="1000" fill="hold"/>
                                        <p:tgtEl>
                                          <p:spTgt spid="22"/>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1299905556</TotalTime>
  <Pages>57</Pages>
  <Words>5919</Words>
  <Application>Microsoft Office PowerPoint</Application>
  <PresentationFormat>Diavetítés a képernyőre (4:3 oldalarány)</PresentationFormat>
  <Paragraphs>637</Paragraphs>
  <Slides>41</Slides>
  <Notes>41</Notes>
  <HiddenSlides>0</HiddenSlides>
  <MMClips>0</MMClips>
  <ScaleCrop>false</ScaleCrop>
  <HeadingPairs>
    <vt:vector size="6" baseType="variant">
      <vt:variant>
        <vt:lpstr>Téma</vt:lpstr>
      </vt:variant>
      <vt:variant>
        <vt:i4>1</vt:i4>
      </vt:variant>
      <vt:variant>
        <vt:lpstr>Beágyazott OLE kiszolgálók</vt:lpstr>
      </vt:variant>
      <vt:variant>
        <vt:i4>2</vt:i4>
      </vt:variant>
      <vt:variant>
        <vt:lpstr>Diacímek</vt:lpstr>
      </vt:variant>
      <vt:variant>
        <vt:i4>41</vt:i4>
      </vt:variant>
    </vt:vector>
  </HeadingPairs>
  <TitlesOfParts>
    <vt:vector size="44" baseType="lpstr">
      <vt:lpstr>Office-téma</vt:lpstr>
      <vt:lpstr>Klip</vt:lpstr>
      <vt:lpstr>Microsoft ClipArt Gallery</vt:lpstr>
      <vt:lpstr>2D képszintézis</vt:lpstr>
      <vt:lpstr>2D képszintézis</vt:lpstr>
      <vt:lpstr>Pixel vezérelt megközelítés: Tartalmazás (objektum, pont)</vt:lpstr>
      <vt:lpstr>Pixel vezérelt rendering</vt:lpstr>
      <vt:lpstr>Pixel vezérelt rendering</vt:lpstr>
      <vt:lpstr>Objektum vezérelt megközelítés: 2D megjelenítési csővezeték</vt:lpstr>
      <vt:lpstr>Objektum vezérelt megközelítés: 2D megjelenítési csővezeték</vt:lpstr>
      <vt:lpstr>Vektorizáció (CPU)</vt:lpstr>
      <vt:lpstr>Poligon háromszögekre bontása</vt:lpstr>
      <vt:lpstr>Fül</vt:lpstr>
      <vt:lpstr>Fülvágó algoritmus</vt:lpstr>
      <vt:lpstr>Modellezési transzformáció (Mátrixokat a CPU-n számítjuk, a transzformációt a GPU hajtja végre)</vt:lpstr>
      <vt:lpstr>Mátrixok: mat4</vt:lpstr>
      <vt:lpstr>View transzformáció: V() kameraablak közepe az origóba</vt:lpstr>
      <vt:lpstr>Projekció: P() kameraablak a (-1, -1)-(1, 1) négyzetbe</vt:lpstr>
      <vt:lpstr>2D kamera</vt:lpstr>
      <vt:lpstr>Vágás (GPU)</vt:lpstr>
      <vt:lpstr>Vágás</vt:lpstr>
      <vt:lpstr>Vágás</vt:lpstr>
      <vt:lpstr>Vágás</vt:lpstr>
      <vt:lpstr>Vágás</vt:lpstr>
      <vt:lpstr>Szakasz vágás: x &lt; xmax </vt:lpstr>
      <vt:lpstr>(Ivan) Sutherland-(Gary) Hodgman  poligonvágás</vt:lpstr>
      <vt:lpstr>Viewport transzformáció: Normalizáltból képernyő koordinátákba (GPU)</vt:lpstr>
      <vt:lpstr>Raszterizáció (GPU)</vt:lpstr>
      <vt:lpstr>Szakasz rajzolás</vt:lpstr>
      <vt:lpstr>Inkrementális elv és fixpontos program</vt:lpstr>
      <vt:lpstr>DDA szakaszrajzoló hardver</vt:lpstr>
      <vt:lpstr>Háromszög kitöltés</vt:lpstr>
      <vt:lpstr>Milyen színű legyen a pixel?</vt:lpstr>
      <vt:lpstr>2D Textúrázás</vt:lpstr>
      <vt:lpstr>Lineáris interpoláció</vt:lpstr>
      <vt:lpstr>Interpolációs hardver</vt:lpstr>
      <vt:lpstr>Triangle setup</vt:lpstr>
      <vt:lpstr>Textúra szűrés</vt:lpstr>
      <vt:lpstr>Textúratér és képtér kapcsolata</vt:lpstr>
      <vt:lpstr>Mip-map (multum in parvo) Minification-ra jó</vt:lpstr>
      <vt:lpstr>Mip-map</vt:lpstr>
      <vt:lpstr>Bi-linear textúra szűrés Magnification-ra igazán jó</vt:lpstr>
      <vt:lpstr>Bi-linear filtering</vt:lpstr>
      <vt:lpstr>Ellenőrző kérdések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grafika</dc:title>
  <dc:creator>szirmay</dc:creator>
  <cp:lastModifiedBy>szirmay</cp:lastModifiedBy>
  <cp:revision>202</cp:revision>
  <cp:lastPrinted>1999-10-05T10:23:25Z</cp:lastPrinted>
  <dcterms:created xsi:type="dcterms:W3CDTF">1998-09-12T20:31:14Z</dcterms:created>
  <dcterms:modified xsi:type="dcterms:W3CDTF">2019-03-07T18:48:46Z</dcterms:modified>
</cp:coreProperties>
</file>