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93" r:id="rId2"/>
    <p:sldId id="256" r:id="rId3"/>
    <p:sldId id="257" r:id="rId4"/>
    <p:sldId id="258" r:id="rId5"/>
    <p:sldId id="260" r:id="rId6"/>
    <p:sldId id="259" r:id="rId7"/>
    <p:sldId id="261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3" r:id="rId63"/>
    <p:sldId id="325" r:id="rId64"/>
    <p:sldId id="320" r:id="rId65"/>
    <p:sldId id="321" r:id="rId66"/>
    <p:sldId id="324" r:id="rId67"/>
    <p:sldId id="322" r:id="rId68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-18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10" y="-90"/>
      </p:cViewPr>
      <p:guideLst>
        <p:guide orient="horz" pos="2160"/>
        <p:guide pos="2880"/>
      </p:guideLst>
    </p:cSldViewPr>
  </p:slideViewPr>
  <p:sorterViewPr>
    <p:cViewPr>
      <p:scale>
        <a:sx n="66" d="100"/>
        <a:sy n="66" d="100"/>
      </p:scale>
      <p:origin x="0" y="4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AC9EE7-86A8-43A5-8EE5-03F0CA02AAB6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233BEC-3D25-40AA-9A4E-4E785F9EE5E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6F089-5E91-4FA0-95B6-5816E86BCBA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2DD5C7-7EA5-4BF2-BDDC-81FA57023639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325272-F6A6-40F8-9DED-7B65CC87CDCA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D432A9-C15B-47E0-BC79-5E34D197B12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FBC18-1564-4B04-A4A1-3C9D013A22B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F933B-175E-48CB-A36F-7B06B010DD23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B031C-27CE-4426-8E42-D84D335C3FEE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EACBC-10B0-46A8-A30E-6758D2BC267B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9168BD-0706-44DB-BA67-EC5FF59F6565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 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FDA39792-4A88-483D-ABC0-5138D1963E9E}" type="slidenum">
              <a:rPr lang="hu-HU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1026"/>
          <p:cNvSpPr txBox="1">
            <a:spLocks noChangeArrowheads="1"/>
          </p:cNvSpPr>
          <p:nvPr/>
        </p:nvSpPr>
        <p:spPr bwMode="auto">
          <a:xfrm>
            <a:off x="1600200" y="26670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Testek feltöltődéséből származó gyakorlati problémák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514600" y="2286000"/>
            <a:ext cx="4114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Ha a földtől el van szigetelve: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szigetelt kerekű,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lebegő vagy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repülő járművek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525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Szigetelt kerekű járművek feltöltődése</a:t>
            </a:r>
          </a:p>
        </p:txBody>
      </p:sp>
      <p:pic>
        <p:nvPicPr>
          <p:cNvPr id="11268" name="Picture 4" descr="C:\balazs\doku\tantargy\pics\statprobl\27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78000"/>
          </a:blip>
          <a:srcRect/>
          <a:stretch>
            <a:fillRect/>
          </a:stretch>
        </p:blipFill>
        <p:spPr bwMode="auto">
          <a:xfrm>
            <a:off x="609600" y="2438400"/>
            <a:ext cx="8001000" cy="2268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6096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Szigetelt kerekű járművek feltöltődése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Ideálisan szigetelő kerékabroncs feltöltődése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12293" name="Picture 5" descr="C:\balazs\doku\tantargy\pics\statprobl\274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84000"/>
          </a:blip>
          <a:srcRect/>
          <a:stretch>
            <a:fillRect/>
          </a:stretch>
        </p:blipFill>
        <p:spPr bwMode="auto">
          <a:xfrm>
            <a:off x="838200" y="2514600"/>
            <a:ext cx="7620000" cy="3303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6096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Szigetelt kerekű járművek feltöltődése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Nagy ellenállású kerékabroncs feltöltődése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13317" name="Picture 5" descr="C:\balazs\doku\tantargy\pics\statprobl\27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84000"/>
          </a:blip>
          <a:srcRect/>
          <a:stretch>
            <a:fillRect/>
          </a:stretch>
        </p:blipFill>
        <p:spPr bwMode="auto">
          <a:xfrm>
            <a:off x="838200" y="2438400"/>
            <a:ext cx="7696200" cy="337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594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Szigetelt kerekű járművek feltöltődése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62000" y="2590800"/>
            <a:ext cx="3733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>
                <a:latin typeface="Times New Roman" pitchFamily="18" charset="0"/>
              </a:rPr>
              <a:t>Kerékabroncs kerülete mentén fellépő potenciálok        60…80 km/h sebességgel forgó keréken, ha a fajlagos ellenállás </a:t>
            </a:r>
            <a:r>
              <a:rPr lang="hu-HU" i="1">
                <a:latin typeface="Times New Roman" pitchFamily="18" charset="0"/>
                <a:sym typeface="Symbol" pitchFamily="18" charset="2"/>
              </a:rPr>
              <a:t></a:t>
            </a:r>
            <a:r>
              <a:rPr lang="hu-HU">
                <a:latin typeface="Times New Roman" pitchFamily="18" charset="0"/>
                <a:sym typeface="Symbol" pitchFamily="18" charset="2"/>
              </a:rPr>
              <a:t> = 10</a:t>
            </a:r>
            <a:r>
              <a:rPr lang="hu-HU" baseline="30000">
                <a:latin typeface="Times New Roman" pitchFamily="18" charset="0"/>
                <a:sym typeface="Symbol" pitchFamily="18" charset="2"/>
              </a:rPr>
              <a:t>8</a:t>
            </a:r>
            <a:r>
              <a:rPr lang="hu-HU">
                <a:latin typeface="Times New Roman" pitchFamily="18" charset="0"/>
                <a:sym typeface="Symbol" pitchFamily="18" charset="2"/>
              </a:rPr>
              <a:t>…10</a:t>
            </a:r>
            <a:r>
              <a:rPr lang="hu-HU" baseline="30000">
                <a:latin typeface="Times New Roman" pitchFamily="18" charset="0"/>
                <a:sym typeface="Symbol" pitchFamily="18" charset="2"/>
              </a:rPr>
              <a:t>15</a:t>
            </a:r>
            <a:r>
              <a:rPr lang="hu-HU">
                <a:latin typeface="Times New Roman" pitchFamily="18" charset="0"/>
                <a:sym typeface="Symbol" pitchFamily="18" charset="2"/>
              </a:rPr>
              <a:t> ·cm</a:t>
            </a:r>
          </a:p>
        </p:txBody>
      </p:sp>
      <p:pic>
        <p:nvPicPr>
          <p:cNvPr id="14343" name="Picture 7" descr="C:\balazs\doku\tantargy\pics\statprobl\27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60000"/>
          </a:blip>
          <a:srcRect/>
          <a:stretch>
            <a:fillRect/>
          </a:stretch>
        </p:blipFill>
        <p:spPr bwMode="auto">
          <a:xfrm>
            <a:off x="4648200" y="2286000"/>
            <a:ext cx="3962400" cy="339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594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Szigetelt kerekű járművek feltöltődése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Sebesség hatása különböző levezetési ellenállású kerékabroncsokon keletkező feltöltődésre:</a:t>
            </a:r>
          </a:p>
        </p:txBody>
      </p:sp>
      <p:pic>
        <p:nvPicPr>
          <p:cNvPr id="15367" name="Picture 7" descr="C:\balazs\doku\tantargy\pics\statprobl\278.bmp"/>
          <p:cNvPicPr>
            <a:picLocks noChangeAspect="1" noChangeArrowheads="1"/>
          </p:cNvPicPr>
          <p:nvPr/>
        </p:nvPicPr>
        <p:blipFill>
          <a:blip r:embed="rId2" cstate="print">
            <a:lum bright="-36000" contrast="90000"/>
          </a:blip>
          <a:srcRect/>
          <a:stretch>
            <a:fillRect/>
          </a:stretch>
        </p:blipFill>
        <p:spPr bwMode="auto">
          <a:xfrm>
            <a:off x="2590800" y="2895600"/>
            <a:ext cx="4160838" cy="3032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5943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Szigetelt kerekű járművek feltöltődése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990600" y="2514600"/>
            <a:ext cx="723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Fölhalmozódó elektrosztatikus energia mozgásban lévő járműre: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Személygépkocsi: 		</a:t>
            </a:r>
            <a:r>
              <a:rPr lang="hu-HU" i="1">
                <a:latin typeface="Times New Roman" pitchFamily="18" charset="0"/>
              </a:rPr>
              <a:t>W = </a:t>
            </a:r>
            <a:r>
              <a:rPr lang="hu-HU">
                <a:latin typeface="Times New Roman" pitchFamily="18" charset="0"/>
              </a:rPr>
              <a:t>20…100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>
                <a:latin typeface="Times New Roman" pitchFamily="18" charset="0"/>
              </a:rPr>
              <a:t>mJ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Nagyméretű járművek: 	</a:t>
            </a:r>
            <a:r>
              <a:rPr lang="hu-HU" i="1">
                <a:latin typeface="Times New Roman" pitchFamily="18" charset="0"/>
              </a:rPr>
              <a:t>W = </a:t>
            </a:r>
            <a:r>
              <a:rPr lang="hu-HU">
                <a:latin typeface="Times New Roman" pitchFamily="18" charset="0"/>
              </a:rPr>
              <a:t>600…800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>
                <a:latin typeface="Times New Roman" pitchFamily="18" charset="0"/>
              </a:rPr>
              <a:t>mJ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678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Repülőgépek és mesterséges holdak feltöltődése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45720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Töltések leadása,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töltések felvétele vagy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elektrosztatikus megosztás útján.</a:t>
            </a:r>
          </a:p>
          <a:p>
            <a:pPr>
              <a:spcBef>
                <a:spcPct val="50000"/>
              </a:spcBef>
            </a:pPr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781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Repülőgép feltöltődése töltésfelhőn való áthaladáskor</a:t>
            </a: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pic>
        <p:nvPicPr>
          <p:cNvPr id="18438" name="Picture 6" descr="C:\balazs\doku\tantargy\pics\statprobl\28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0000"/>
          </a:blip>
          <a:srcRect/>
          <a:stretch>
            <a:fillRect/>
          </a:stretch>
        </p:blipFill>
        <p:spPr bwMode="auto">
          <a:xfrm>
            <a:off x="1676400" y="1828800"/>
            <a:ext cx="5762625" cy="44116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69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Repülőgép feltöltődése tolósugárral kifújt ionok eltávozása következtében</a:t>
            </a: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pic>
        <p:nvPicPr>
          <p:cNvPr id="19461" name="Picture 5" descr="C:\balazs\doku\tantargy\pics\statprobl\28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0000"/>
          </a:blip>
          <a:srcRect/>
          <a:stretch>
            <a:fillRect/>
          </a:stretch>
        </p:blipFill>
        <p:spPr bwMode="auto">
          <a:xfrm>
            <a:off x="1371600" y="2667000"/>
            <a:ext cx="6478588" cy="193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Biológiai hatások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	</a:t>
            </a:r>
            <a:r>
              <a:rPr lang="hu-HU">
                <a:latin typeface="Times New Roman" pitchFamily="18" charset="0"/>
              </a:rPr>
              <a:t>Az elektrosztatikus feltöltődés, vagy annak erőtere: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közvetlenül nem hat az élő szervezetre;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módosíthatja a levegő iontartalmát (biológiai hatás?);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kisülést okozhat.</a:t>
            </a:r>
          </a:p>
          <a:p>
            <a:pPr lvl="2">
              <a:spcBef>
                <a:spcPct val="50000"/>
              </a:spcBef>
              <a:buFontTx/>
              <a:buChar char="•"/>
            </a:pP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6962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Repülőgép feltöltődése megosztás és koronakisülés következtében</a:t>
            </a: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  <p:pic>
        <p:nvPicPr>
          <p:cNvPr id="20485" name="Picture 5" descr="C:\balazs\doku\tantargy\pics\statprobl\28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8000"/>
          </a:blip>
          <a:srcRect/>
          <a:stretch>
            <a:fillRect/>
          </a:stretch>
        </p:blipFill>
        <p:spPr bwMode="auto">
          <a:xfrm>
            <a:off x="1066800" y="1905000"/>
            <a:ext cx="7162800" cy="415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95400" y="2057400"/>
            <a:ext cx="72390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A feltöltődés hatására keletkező kisülések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zavarják a rádiózást, navigációs berendezéseket,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ablakfelületen a kilátást zavarhatják,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radar működését megbéníthatják.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62000" y="13716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Kisülés keletkezése repülés közbeni üzemanyagtöltés közben</a:t>
            </a:r>
          </a:p>
        </p:txBody>
      </p:sp>
      <p:pic>
        <p:nvPicPr>
          <p:cNvPr id="22533" name="Picture 5" descr="C:\balazs\doku\tantargy\pics\statprobl\28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</a:blip>
          <a:srcRect/>
          <a:stretch>
            <a:fillRect/>
          </a:stretch>
        </p:blipFill>
        <p:spPr bwMode="auto">
          <a:xfrm>
            <a:off x="1752600" y="1905000"/>
            <a:ext cx="5837238" cy="4154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pic>
        <p:nvPicPr>
          <p:cNvPr id="24580" name="Picture 4" descr="C:\balazs\doku\tantargy\pics\statprobl\28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</a:blip>
          <a:srcRect/>
          <a:stretch>
            <a:fillRect/>
          </a:stretch>
        </p:blipFill>
        <p:spPr bwMode="auto">
          <a:xfrm>
            <a:off x="4114800" y="762000"/>
            <a:ext cx="4267200" cy="5410200"/>
          </a:xfrm>
          <a:prstGeom prst="rect">
            <a:avLst/>
          </a:prstGeom>
          <a:noFill/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14400" y="2895600"/>
            <a:ext cx="297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Embert érő kisülés helikopter feltöltődése következtében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Járművek feltöltődése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Elektrosztatikus kisülés keletkezése kormányozható léghajó kikötésekor</a:t>
            </a:r>
          </a:p>
        </p:txBody>
      </p:sp>
      <p:pic>
        <p:nvPicPr>
          <p:cNvPr id="25608" name="Picture 8" descr="C:\balazs\doku\tantargy\pics\statprobl\28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78000"/>
          </a:blip>
          <a:srcRect/>
          <a:stretch>
            <a:fillRect/>
          </a:stretch>
        </p:blipFill>
        <p:spPr bwMode="auto">
          <a:xfrm>
            <a:off x="1371600" y="2057400"/>
            <a:ext cx="6661150" cy="3981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Dobon vagy görgőn való áthaladás</a:t>
            </a:r>
          </a:p>
        </p:txBody>
      </p:sp>
      <p:pic>
        <p:nvPicPr>
          <p:cNvPr id="26631" name="Picture 7" descr="C:\balazs\doku\tantargy\pics\statprobl\288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6000"/>
          </a:blip>
          <a:srcRect/>
          <a:stretch>
            <a:fillRect/>
          </a:stretch>
        </p:blipFill>
        <p:spPr bwMode="auto">
          <a:xfrm>
            <a:off x="1143000" y="1752600"/>
            <a:ext cx="6926263" cy="4041775"/>
          </a:xfrm>
          <a:prstGeom prst="rect">
            <a:avLst/>
          </a:prstGeom>
          <a:noFill/>
        </p:spPr>
      </p:pic>
      <p:graphicFrame>
        <p:nvGraphicFramePr>
          <p:cNvPr id="26632" name="Object 8"/>
          <p:cNvGraphicFramePr>
            <a:graphicFrameLocks/>
          </p:cNvGraphicFramePr>
          <p:nvPr/>
        </p:nvGraphicFramePr>
        <p:xfrm>
          <a:off x="4876800" y="2438400"/>
          <a:ext cx="2590800" cy="1828800"/>
        </p:xfrm>
        <a:graphic>
          <a:graphicData uri="http://schemas.openxmlformats.org/presentationml/2006/ole">
            <p:oleObj spid="_x0000_s26632" name="Document" r:id="rId4" imgW="3047619" imgH="1904762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Dobon vagy görgőn való áthaladás</a:t>
            </a:r>
          </a:p>
        </p:txBody>
      </p:sp>
      <p:graphicFrame>
        <p:nvGraphicFramePr>
          <p:cNvPr id="27653" name="Object 5"/>
          <p:cNvGraphicFramePr>
            <a:graphicFrameLocks/>
          </p:cNvGraphicFramePr>
          <p:nvPr/>
        </p:nvGraphicFramePr>
        <p:xfrm>
          <a:off x="3962400" y="1143000"/>
          <a:ext cx="3889375" cy="5372100"/>
        </p:xfrm>
        <a:graphic>
          <a:graphicData uri="http://schemas.openxmlformats.org/presentationml/2006/ole">
            <p:oleObj spid="_x0000_s27653" name="CorelDRAW!" r:id="rId3" imgW="5308560" imgH="7007040" progId="CDraw5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685800" y="1600200"/>
            <a:ext cx="3048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Dobon vagy görgőn való áthaladás</a:t>
            </a:r>
          </a:p>
        </p:txBody>
      </p:sp>
      <p:pic>
        <p:nvPicPr>
          <p:cNvPr id="28677" name="Picture 5" descr="C:\balazs\doku\tantargy\pics\statprobl\28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</a:blip>
          <a:srcRect/>
          <a:stretch>
            <a:fillRect/>
          </a:stretch>
        </p:blipFill>
        <p:spPr bwMode="auto">
          <a:xfrm>
            <a:off x="3505200" y="1066800"/>
            <a:ext cx="4933950" cy="537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Dobon vagy görgőn való áthaladás</a:t>
            </a:r>
          </a:p>
        </p:txBody>
      </p:sp>
      <p:pic>
        <p:nvPicPr>
          <p:cNvPr id="29701" name="Picture 5" descr="C:\balazs\doku\tantargy\pics\statprobl\29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6000"/>
          </a:blip>
          <a:srcRect/>
          <a:stretch>
            <a:fillRect/>
          </a:stretch>
        </p:blipFill>
        <p:spPr bwMode="auto">
          <a:xfrm>
            <a:off x="2667000" y="2895600"/>
            <a:ext cx="3941763" cy="285115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85800" y="20574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A dob és a feltöltött fólia között keletkező kisülések elméleti helye: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47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Fel- és letekercselés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Töltésfelhalmozódás feltekercselés alkalmával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30724" name="Picture 4" descr="C:\balazs\doku\tantargy\pics\statprobl\29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84000"/>
          </a:blip>
          <a:srcRect/>
          <a:stretch>
            <a:fillRect/>
          </a:stretch>
        </p:blipFill>
        <p:spPr bwMode="auto">
          <a:xfrm>
            <a:off x="2590800" y="2286000"/>
            <a:ext cx="3962400" cy="3792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Biológiai hatások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2590800"/>
            <a:ext cx="7620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>
                <a:solidFill>
                  <a:srgbClr val="FF6699"/>
                </a:solidFill>
                <a:latin typeface="Times New Roman" pitchFamily="18" charset="0"/>
              </a:rPr>
              <a:t>Az embert érő elektrosztatikus kisülések ritkán okoznak múló kellemetlenségnél nagyobb problémát, azonban a kisülés hatására  bekövetkező mozdulat akár halálos is lehet!</a:t>
            </a:r>
            <a:r>
              <a:rPr lang="hu-HU" sz="3200">
                <a:solidFill>
                  <a:srgbClr val="3A1D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477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Fel- és letekercselés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Letekercseléskor keletkező kétoldali feltöltődés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31749" name="Picture 5" descr="C:\balazs\doku\tantargy\pics\statprobl\293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90000"/>
          </a:blip>
          <a:srcRect/>
          <a:stretch>
            <a:fillRect/>
          </a:stretch>
        </p:blipFill>
        <p:spPr bwMode="auto">
          <a:xfrm>
            <a:off x="2362200" y="2362200"/>
            <a:ext cx="4343400" cy="3719513"/>
          </a:xfrm>
          <a:prstGeom prst="rect">
            <a:avLst/>
          </a:prstGeom>
          <a:noFill/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5943600" y="4572000"/>
            <a:ext cx="1981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>
                <a:latin typeface="Times New Roman" pitchFamily="18" charset="0"/>
              </a:rPr>
              <a:t>Az szalag két oldala nem azonos anyagú</a:t>
            </a:r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 flipV="1">
            <a:off x="5562600" y="48768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5638800" y="51054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hu-H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Folyamatos mozgásból eredő feltöltődés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Képlékeny anyagok feltöltődése</a:t>
            </a:r>
          </a:p>
        </p:txBody>
      </p:sp>
      <p:pic>
        <p:nvPicPr>
          <p:cNvPr id="32776" name="Picture 8" descr="C:\balazs\doku\tantargy\pics\statprobl\29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72000" contrast="90000"/>
          </a:blip>
          <a:srcRect/>
          <a:stretch>
            <a:fillRect/>
          </a:stretch>
        </p:blipFill>
        <p:spPr bwMode="auto">
          <a:xfrm>
            <a:off x="2057400" y="2133600"/>
            <a:ext cx="4986338" cy="3711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Elektrosztatikus erők által okozott technológiai problémák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Tapadás és taszítás</a:t>
            </a:r>
          </a:p>
        </p:txBody>
      </p:sp>
      <p:pic>
        <p:nvPicPr>
          <p:cNvPr id="33797" name="Picture 5" descr="C:\balazs\doku\tantargy\pics\statprobl\29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8000" contrast="72000"/>
          </a:blip>
          <a:srcRect/>
          <a:stretch>
            <a:fillRect/>
          </a:stretch>
        </p:blipFill>
        <p:spPr bwMode="auto">
          <a:xfrm>
            <a:off x="2590800" y="2971800"/>
            <a:ext cx="4730750" cy="2352675"/>
          </a:xfrm>
          <a:prstGeom prst="rect">
            <a:avLst/>
          </a:prstGeom>
          <a:noFill/>
        </p:spPr>
      </p:pic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762000" y="1905000"/>
            <a:ext cx="7391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Papírlapok eltolódása az elektrosztatikus erők hatására hajtogatáskor: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Elektrosztatikus erők által okozott technológiai problémák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Porosodás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62000" y="19050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Kettősréteg erőterének felszakadása porszemcsék hatására:</a:t>
            </a:r>
          </a:p>
        </p:txBody>
      </p:sp>
      <p:pic>
        <p:nvPicPr>
          <p:cNvPr id="34822" name="Picture 6" descr="C:\balazs\doku\tantargy\pics\statprobl\29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6000"/>
          </a:blip>
          <a:srcRect/>
          <a:stretch>
            <a:fillRect/>
          </a:stretch>
        </p:blipFill>
        <p:spPr bwMode="auto">
          <a:xfrm>
            <a:off x="2743200" y="2438400"/>
            <a:ext cx="3808413" cy="3457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Elektronikus eszközök elektrosztatikai problémái</a:t>
            </a:r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762000" y="1981200"/>
            <a:ext cx="7508875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 b="1">
              <a:latin typeface="Arial" charset="0"/>
            </a:endParaRPr>
          </a:p>
          <a:p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VMOS</a:t>
            </a:r>
            <a:r>
              <a:rPr lang="en-GB" b="1">
                <a:latin typeface="Times New Roman" pitchFamily="18" charset="0"/>
              </a:rPr>
              <a:t> 		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&gt;30 V 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-7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-4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</a:p>
          <a:p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EPROM</a:t>
            </a:r>
            <a:r>
              <a:rPr lang="en-GB" b="1">
                <a:latin typeface="Times New Roman" pitchFamily="18" charset="0"/>
              </a:rPr>
              <a:t>		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&gt;100 V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-6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-5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  <a:r>
              <a:rPr lang="en-GB" b="1">
                <a:latin typeface="Times New Roman" pitchFamily="18" charset="0"/>
              </a:rPr>
              <a:t> </a:t>
            </a:r>
          </a:p>
          <a:p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MOSFET</a:t>
            </a:r>
            <a:r>
              <a:rPr lang="en-GB" b="1">
                <a:latin typeface="Times New Roman" pitchFamily="18" charset="0"/>
              </a:rPr>
              <a:t>	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	    &gt;100 V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-6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-5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 </a:t>
            </a:r>
          </a:p>
          <a:p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OP AMP</a:t>
            </a:r>
            <a:r>
              <a:rPr lang="en-GB" b="1">
                <a:latin typeface="Times New Roman" pitchFamily="18" charset="0"/>
              </a:rPr>
              <a:t>		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&gt;190 V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-6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-5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  <a:r>
              <a:rPr lang="en-GB" b="1">
                <a:latin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CMOS</a:t>
            </a:r>
            <a:r>
              <a:rPr lang="en-GB" b="1">
                <a:latin typeface="Times New Roman" pitchFamily="18" charset="0"/>
              </a:rPr>
              <a:t>		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&gt;250 V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-6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-4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  <a:r>
              <a:rPr lang="en-GB" b="1">
                <a:latin typeface="Times New Roman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SCHOTTKY DIODA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&gt;300 V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-5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-4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 </a:t>
            </a:r>
          </a:p>
          <a:p>
            <a:pPr>
              <a:spcAft>
                <a:spcPts val="1200"/>
              </a:spcAft>
            </a:pP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BIPOLARIS TR</a:t>
            </a:r>
            <a:r>
              <a:rPr lang="en-GB" b="1">
                <a:latin typeface="Times New Roman" pitchFamily="18" charset="0"/>
              </a:rPr>
              <a:t>	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&gt;380 V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-5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-4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  <a:r>
              <a:rPr lang="en-GB" b="1">
                <a:latin typeface="Times New Roman" pitchFamily="18" charset="0"/>
              </a:rPr>
              <a:t> </a:t>
            </a:r>
          </a:p>
          <a:p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SCHOTTKY TTL</a:t>
            </a:r>
            <a:r>
              <a:rPr lang="en-GB" b="1">
                <a:latin typeface="Times New Roman" pitchFamily="18" charset="0"/>
              </a:rPr>
              <a:t>	    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&gt;1000 V 		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-5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– 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-3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  <a:r>
              <a:rPr lang="en-GB" b="1">
                <a:latin typeface="Arial" charset="0"/>
              </a:rPr>
              <a:t> </a:t>
            </a:r>
            <a:endParaRPr lang="hu-HU" b="1">
              <a:latin typeface="Arial" charset="0"/>
            </a:endParaRP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85800" y="1371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Roncsoló feszültség és energia:</a:t>
            </a:r>
            <a:endParaRPr lang="hu-HU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Elektronikus eszközök elektrosztatikai problémái</a:t>
            </a:r>
          </a:p>
        </p:txBody>
      </p:sp>
      <p:pic>
        <p:nvPicPr>
          <p:cNvPr id="36870" name="Picture 6" descr="T:\TRANSFER\BERTA\BPPICT\PHOTO8.PC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219200"/>
            <a:ext cx="422592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00200" y="2667000"/>
            <a:ext cx="609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Folyadékok és porok feltöltődésének gyakorlati problémái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áramló folyadék feltöltődése</a:t>
            </a:r>
          </a:p>
        </p:txBody>
      </p:sp>
      <p:pic>
        <p:nvPicPr>
          <p:cNvPr id="41988" name="Picture 4" descr="C:\balazs\doku\tantargy\pics\statprobl\304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78000"/>
          </a:blip>
          <a:srcRect/>
          <a:stretch>
            <a:fillRect/>
          </a:stretch>
        </p:blipFill>
        <p:spPr bwMode="auto">
          <a:xfrm>
            <a:off x="4343400" y="1219200"/>
            <a:ext cx="3978275" cy="4973638"/>
          </a:xfrm>
          <a:prstGeom prst="rect">
            <a:avLst/>
          </a:prstGeom>
          <a:noFill/>
        </p:spPr>
      </p:pic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32766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Homogén közeg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Cső falánál kialakuló Helmholtz-féle kettősréteg ioneloszlása:</a:t>
            </a: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áramló folyadék feltöltődése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85800" y="1295400"/>
            <a:ext cx="58674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Homogén közeg 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Csőben áramló folyadék ioneloszlása: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43013" name="Picture 5" descr="C:\balazs\doku\tantargy\pics\statprobl\30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84000"/>
          </a:blip>
          <a:srcRect/>
          <a:stretch>
            <a:fillRect/>
          </a:stretch>
        </p:blipFill>
        <p:spPr bwMode="auto">
          <a:xfrm>
            <a:off x="1981200" y="3124200"/>
            <a:ext cx="5033963" cy="206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áramló folyadék feltöltődése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7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Homogén közeg 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Elektrosztatikus feltöltődésből származó ionáram függése a folyadék fajlagos vezetőképességétől: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44038" name="Picture 6" descr="C:\balazs\doku\tantargy\pics\statprobl\30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6000"/>
          </a:blip>
          <a:srcRect/>
          <a:stretch>
            <a:fillRect/>
          </a:stretch>
        </p:blipFill>
        <p:spPr bwMode="auto">
          <a:xfrm>
            <a:off x="1371600" y="2971800"/>
            <a:ext cx="6356350" cy="24622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Biológiai hatások</a:t>
            </a:r>
          </a:p>
        </p:txBody>
      </p:sp>
      <p:pic>
        <p:nvPicPr>
          <p:cNvPr id="4153" name="Picture 57" descr="C:\balazs\doku\tantargy\pics\statprobl\26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 contrast="60000"/>
          </a:blip>
          <a:srcRect/>
          <a:stretch>
            <a:fillRect/>
          </a:stretch>
        </p:blipFill>
        <p:spPr bwMode="auto">
          <a:xfrm>
            <a:off x="1981200" y="1752600"/>
            <a:ext cx="5106988" cy="430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áramló folyadék feltöltődése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7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Homogén közeg 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A cső tengelyére merőleges keresztmetszetben kialakuló ionkoncentráció lamináris és turbulens áramlás esetén: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45061" name="Picture 5" descr="C:\balazs\doku\tantargy\pics\statprobl\30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6000"/>
          </a:blip>
          <a:srcRect/>
          <a:stretch>
            <a:fillRect/>
          </a:stretch>
        </p:blipFill>
        <p:spPr bwMode="auto">
          <a:xfrm>
            <a:off x="2590800" y="2895600"/>
            <a:ext cx="4040188" cy="268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áramló folyadék feltöltődése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Kétfázisú folyadék</a:t>
            </a:r>
          </a:p>
        </p:txBody>
      </p:sp>
      <p:pic>
        <p:nvPicPr>
          <p:cNvPr id="46085" name="Picture 5" descr="C:\balazs\doku\tantargy\pics\statprobl\30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72000"/>
          </a:blip>
          <a:srcRect/>
          <a:stretch>
            <a:fillRect/>
          </a:stretch>
        </p:blipFill>
        <p:spPr bwMode="auto">
          <a:xfrm>
            <a:off x="1981200" y="2209800"/>
            <a:ext cx="5010150" cy="1503363"/>
          </a:xfrm>
          <a:prstGeom prst="rect">
            <a:avLst/>
          </a:prstGeom>
          <a:noFill/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715000" y="36576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C</a:t>
            </a:r>
            <a:r>
              <a:rPr lang="hu-HU" i="1" baseline="-25000">
                <a:latin typeface="Times New Roman" pitchFamily="18" charset="0"/>
              </a:rPr>
              <a:t>gömb</a:t>
            </a:r>
            <a:r>
              <a:rPr lang="hu-HU" i="1">
                <a:latin typeface="Times New Roman" pitchFamily="18" charset="0"/>
              </a:rPr>
              <a:t> = </a:t>
            </a:r>
            <a:r>
              <a:rPr lang="hu-HU">
                <a:latin typeface="Times New Roman" pitchFamily="18" charset="0"/>
              </a:rPr>
              <a:t>4</a:t>
            </a:r>
            <a:r>
              <a:rPr lang="hu-HU">
                <a:latin typeface="Times New Roman" pitchFamily="18" charset="0"/>
                <a:sym typeface="Symbol" pitchFamily="18" charset="2"/>
              </a:rPr>
              <a:t></a:t>
            </a:r>
            <a:r>
              <a:rPr lang="hu-HU" i="1">
                <a:latin typeface="Times New Roman" pitchFamily="18" charset="0"/>
                <a:sym typeface="Symbol" pitchFamily="18" charset="2"/>
              </a:rPr>
              <a:t>r</a:t>
            </a:r>
            <a:r>
              <a:rPr lang="hu-HU">
                <a:latin typeface="Times New Roman" pitchFamily="18" charset="0"/>
              </a:rPr>
              <a:t>		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914400" y="4495800"/>
            <a:ext cx="7543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>
                <a:latin typeface="Times New Roman" pitchFamily="18" charset="0"/>
              </a:rPr>
              <a:t>Ha a határfelületen </a:t>
            </a:r>
            <a:r>
              <a:rPr lang="hu-HU" sz="2000" i="1">
                <a:latin typeface="Times New Roman" pitchFamily="18" charset="0"/>
              </a:rPr>
              <a:t>U = </a:t>
            </a:r>
            <a:r>
              <a:rPr lang="hu-HU" sz="2000">
                <a:latin typeface="Times New Roman" pitchFamily="18" charset="0"/>
              </a:rPr>
              <a:t>1 V, a részecskék távolsága egymástól 1 cm, akkor 1 m</a:t>
            </a:r>
            <a:r>
              <a:rPr lang="hu-HU" sz="2000" baseline="30000">
                <a:latin typeface="Times New Roman" pitchFamily="18" charset="0"/>
              </a:rPr>
              <a:t>3</a:t>
            </a:r>
            <a:r>
              <a:rPr lang="hu-HU" sz="2000">
                <a:latin typeface="Times New Roman" pitchFamily="18" charset="0"/>
              </a:rPr>
              <a:t> folyadékban 10</a:t>
            </a:r>
            <a:r>
              <a:rPr lang="hu-HU" sz="2000" baseline="30000">
                <a:latin typeface="Times New Roman" pitchFamily="18" charset="0"/>
              </a:rPr>
              <a:t>6</a:t>
            </a:r>
            <a:r>
              <a:rPr lang="hu-HU" sz="2000">
                <a:latin typeface="Times New Roman" pitchFamily="18" charset="0"/>
              </a:rPr>
              <a:t> részecske. Ha </a:t>
            </a:r>
            <a:r>
              <a:rPr lang="hu-HU" sz="2000" i="1">
                <a:latin typeface="Times New Roman" pitchFamily="18" charset="0"/>
              </a:rPr>
              <a:t>r = 1 </a:t>
            </a:r>
            <a:r>
              <a:rPr lang="hu-HU" sz="2000">
                <a:latin typeface="Times New Roman" pitchFamily="18" charset="0"/>
              </a:rPr>
              <a:t>mm, </a:t>
            </a:r>
            <a:r>
              <a:rPr lang="hu-HU" sz="2000">
                <a:latin typeface="Times New Roman" pitchFamily="18" charset="0"/>
                <a:sym typeface="Symbol" pitchFamily="18" charset="2"/>
              </a:rPr>
              <a:t></a:t>
            </a:r>
            <a:r>
              <a:rPr lang="hu-HU" sz="2000" baseline="-25000">
                <a:latin typeface="Times New Roman" pitchFamily="18" charset="0"/>
                <a:sym typeface="Symbol" pitchFamily="18" charset="2"/>
              </a:rPr>
              <a:t>r</a:t>
            </a:r>
            <a:r>
              <a:rPr lang="hu-HU" sz="2000">
                <a:latin typeface="Times New Roman" pitchFamily="18" charset="0"/>
                <a:sym typeface="Symbol" pitchFamily="18" charset="2"/>
              </a:rPr>
              <a:t> = 2,2 (olaj), akkor: </a:t>
            </a:r>
            <a:r>
              <a:rPr lang="hu-HU" sz="2000" b="1">
                <a:latin typeface="Times New Roman" pitchFamily="18" charset="0"/>
                <a:sym typeface="Symbol" pitchFamily="18" charset="2"/>
              </a:rPr>
              <a:t> = 2,5·</a:t>
            </a:r>
            <a:r>
              <a:rPr lang="hu-HU" sz="2000" b="1">
                <a:latin typeface="Times New Roman" pitchFamily="18" charset="0"/>
              </a:rPr>
              <a:t>10</a:t>
            </a:r>
            <a:r>
              <a:rPr lang="hu-HU" sz="2000" b="1" baseline="30000">
                <a:latin typeface="Times New Roman" pitchFamily="18" charset="0"/>
              </a:rPr>
              <a:t>-7</a:t>
            </a:r>
            <a:r>
              <a:rPr lang="hu-HU" sz="2000" b="1">
                <a:latin typeface="Times New Roman" pitchFamily="18" charset="0"/>
              </a:rPr>
              <a:t> C/m</a:t>
            </a:r>
            <a:r>
              <a:rPr lang="hu-HU" sz="2000" b="1" baseline="30000">
                <a:latin typeface="Times New Roman" pitchFamily="18" charset="0"/>
              </a:rPr>
              <a:t>3</a:t>
            </a:r>
            <a:r>
              <a:rPr lang="hu-HU" sz="20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áramló folyadék feltöltődése</a:t>
            </a: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724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Kétfázisú folyadék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Feltöltődés vizsgálata szigetelt fémkanna feszültségének mérésével: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47111" name="Picture 7" descr="C:\balazs\doku\tantargy\pics\statprobl\31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72000"/>
          </a:blip>
          <a:srcRect/>
          <a:stretch>
            <a:fillRect/>
          </a:stretch>
        </p:blipFill>
        <p:spPr bwMode="auto">
          <a:xfrm>
            <a:off x="2362200" y="2362200"/>
            <a:ext cx="4560888" cy="3894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szállított </a:t>
            </a:r>
            <a:r>
              <a:rPr lang="hu-HU" b="1" u="sng">
                <a:latin typeface="Times New Roman" pitchFamily="18" charset="0"/>
              </a:rPr>
              <a:t>por</a:t>
            </a:r>
            <a:r>
              <a:rPr lang="hu-HU" b="1">
                <a:latin typeface="Times New Roman" pitchFamily="18" charset="0"/>
              </a:rPr>
              <a:t> feltöltődése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990600" y="2362200"/>
            <a:ext cx="73152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Rendezetlen mozgás, érintkezés a cső falával;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különböző porok keverékének szállításakor a különböző anyagú porrészecskék ütközése;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kristályos anyagok szállításakor mechanikai hatások.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keletkező feltöltődés következményei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72400" cy="429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Földelt fémcső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Ha a folyadék a csövet teljesen kitölti, nincs baj.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Porrészecskék között kisülések: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robbanásveszély.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Feltöltött porrészecskék között erőhatások: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csőfalra tapadás, keresztmetszet csökkenése,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összecsomósodás, dugulás.</a:t>
            </a: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keletkező feltöltődés következményei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Szigetelőcső</a:t>
            </a:r>
          </a:p>
        </p:txBody>
      </p:sp>
      <p:pic>
        <p:nvPicPr>
          <p:cNvPr id="50180" name="Picture 4" descr="C:\balazs\doku\tantargy\pics\statprobl\31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0"/>
          </a:blip>
          <a:srcRect/>
          <a:stretch>
            <a:fillRect/>
          </a:stretch>
        </p:blipFill>
        <p:spPr bwMode="auto">
          <a:xfrm>
            <a:off x="2743200" y="2057400"/>
            <a:ext cx="3614738" cy="1589088"/>
          </a:xfrm>
          <a:prstGeom prst="rect">
            <a:avLst/>
          </a:prstGeom>
          <a:noFill/>
        </p:spPr>
      </p:pic>
      <p:pic>
        <p:nvPicPr>
          <p:cNvPr id="50181" name="Picture 5" descr="C:\balazs\doku\tantargy\pics\statprobl\312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0"/>
          </a:blip>
          <a:srcRect/>
          <a:stretch>
            <a:fillRect/>
          </a:stretch>
        </p:blipFill>
        <p:spPr bwMode="auto">
          <a:xfrm>
            <a:off x="2667000" y="4038600"/>
            <a:ext cx="3857625" cy="162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keletkező feltöltődés következményei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Szigetelőcső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Kúszókisülések a földelt fém alkatrészek szélén, a szigetelőcső fala mentén:</a:t>
            </a:r>
            <a:endParaRPr lang="hu-HU" i="1">
              <a:latin typeface="Times New Roman" pitchFamily="18" charset="0"/>
            </a:endParaRPr>
          </a:p>
        </p:txBody>
      </p:sp>
      <p:pic>
        <p:nvPicPr>
          <p:cNvPr id="51206" name="Picture 6" descr="C:\balazs\doku\tantargy\pics\statprobl\313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84000"/>
          </a:blip>
          <a:srcRect/>
          <a:stretch>
            <a:fillRect/>
          </a:stretch>
        </p:blipFill>
        <p:spPr bwMode="auto">
          <a:xfrm>
            <a:off x="2362200" y="3124200"/>
            <a:ext cx="4487863" cy="2328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keletkező feltöltődés következményei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Szigetelőcső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Kisülések hatására:</a:t>
            </a:r>
          </a:p>
          <a:p>
            <a:pPr lvl="3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folyadékban bomlási folyamatok,</a:t>
            </a:r>
          </a:p>
          <a:p>
            <a:pPr lvl="3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por meggyulladása,</a:t>
            </a:r>
          </a:p>
          <a:p>
            <a:pPr lvl="3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por robbanása,</a:t>
            </a:r>
          </a:p>
          <a:p>
            <a:pPr lvl="3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csőfal roncsolódása.</a:t>
            </a: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keletkező feltöltődés következményei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Elszigetelt fémcsőszakasz feltöltődése</a:t>
            </a:r>
          </a:p>
        </p:txBody>
      </p:sp>
      <p:pic>
        <p:nvPicPr>
          <p:cNvPr id="53252" name="Picture 4" descr="C:\balazs\doku\tantargy\pics\statprobl\314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54000"/>
          </a:blip>
          <a:srcRect/>
          <a:stretch>
            <a:fillRect/>
          </a:stretch>
        </p:blipFill>
        <p:spPr bwMode="auto">
          <a:xfrm>
            <a:off x="762000" y="2667000"/>
            <a:ext cx="7620000" cy="2487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Csőben keletkező feltöltődés következményei</a:t>
            </a: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Elszigetelt fémcsőszakasz feltöltődése</a:t>
            </a:r>
          </a:p>
        </p:txBody>
      </p:sp>
      <p:pic>
        <p:nvPicPr>
          <p:cNvPr id="54277" name="Picture 5" descr="C:\balazs\doku\tantargy\pics\statprobl\315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54000"/>
          </a:blip>
          <a:srcRect/>
          <a:stretch>
            <a:fillRect/>
          </a:stretch>
        </p:blipFill>
        <p:spPr bwMode="auto">
          <a:xfrm>
            <a:off x="1828800" y="2819400"/>
            <a:ext cx="5446713" cy="1939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Biológiai hatások</a:t>
            </a:r>
          </a:p>
        </p:txBody>
      </p:sp>
      <p:pic>
        <p:nvPicPr>
          <p:cNvPr id="6149" name="Picture 5" descr="C:\balazs\doku\tantargy\pics\statprobl\26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60000"/>
          </a:blip>
          <a:srcRect/>
          <a:stretch>
            <a:fillRect/>
          </a:stretch>
        </p:blipFill>
        <p:spPr bwMode="auto">
          <a:xfrm>
            <a:off x="838200" y="1752600"/>
            <a:ext cx="7315200" cy="44577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feltöltődése</a:t>
            </a:r>
          </a:p>
        </p:txBody>
      </p:sp>
      <p:pic>
        <p:nvPicPr>
          <p:cNvPr id="55301" name="Picture 5" descr="C:\balazs\doku\tantargy\pics\statprobl\31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72000"/>
          </a:blip>
          <a:srcRect/>
          <a:stretch>
            <a:fillRect/>
          </a:stretch>
        </p:blipFill>
        <p:spPr bwMode="auto">
          <a:xfrm>
            <a:off x="2860675" y="1554163"/>
            <a:ext cx="3421063" cy="37480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feltöltődése</a:t>
            </a:r>
          </a:p>
        </p:txBody>
      </p:sp>
      <p:pic>
        <p:nvPicPr>
          <p:cNvPr id="56324" name="Picture 4" descr="C:\balazs\doku\tantargy\pics\statprobl\31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66000"/>
          </a:blip>
          <a:srcRect/>
          <a:stretch>
            <a:fillRect/>
          </a:stretch>
        </p:blipFill>
        <p:spPr bwMode="auto">
          <a:xfrm>
            <a:off x="1101725" y="2227263"/>
            <a:ext cx="6938963" cy="2401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feltöltődése</a:t>
            </a:r>
          </a:p>
        </p:txBody>
      </p:sp>
      <p:pic>
        <p:nvPicPr>
          <p:cNvPr id="57348" name="Picture 4" descr="C:\balazs\doku\tantargy\pics\statprobl\31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2000" contrast="66000"/>
          </a:blip>
          <a:srcRect/>
          <a:stretch>
            <a:fillRect/>
          </a:stretch>
        </p:blipFill>
        <p:spPr bwMode="auto">
          <a:xfrm>
            <a:off x="2209800" y="2895600"/>
            <a:ext cx="4779963" cy="1782763"/>
          </a:xfrm>
          <a:prstGeom prst="rect">
            <a:avLst/>
          </a:prstGeom>
          <a:noFill/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762000" y="1447800"/>
            <a:ext cx="7696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Potenciáleloszlás egy fémtartályban levő feltöltött folyadék hatására: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feltöltődése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609600" y="1371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Tartály falára tapadt portömeg leszakadása siló ürítésekor:</a:t>
            </a:r>
          </a:p>
        </p:txBody>
      </p:sp>
      <p:pic>
        <p:nvPicPr>
          <p:cNvPr id="58373" name="Picture 5" descr="C:\balazs\doku\tantargy\pics\statprobl\31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54000" contrast="84000"/>
          </a:blip>
          <a:srcRect/>
          <a:stretch>
            <a:fillRect/>
          </a:stretch>
        </p:blipFill>
        <p:spPr bwMode="auto">
          <a:xfrm>
            <a:off x="2286000" y="2057400"/>
            <a:ext cx="4537075" cy="397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feltöltődése</a:t>
            </a: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609600" y="13716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Por lebegtetéses szárítása:</a:t>
            </a:r>
          </a:p>
        </p:txBody>
      </p:sp>
      <p:pic>
        <p:nvPicPr>
          <p:cNvPr id="59397" name="Picture 5" descr="C:\balazs\doku\tantargy\pics\statprobl\32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6000"/>
          </a:blip>
          <a:srcRect/>
          <a:stretch>
            <a:fillRect/>
          </a:stretch>
        </p:blipFill>
        <p:spPr bwMode="auto">
          <a:xfrm>
            <a:off x="3733800" y="1828800"/>
            <a:ext cx="1806575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feltöltődése</a:t>
            </a: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696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Tartály földelésének és szigetelésének jellegzetes esetei: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</a:t>
            </a:r>
            <a:r>
              <a:rPr lang="hu-HU" i="1">
                <a:latin typeface="Times New Roman" pitchFamily="18" charset="0"/>
              </a:rPr>
              <a:t>a)	</a:t>
            </a:r>
            <a:r>
              <a:rPr lang="hu-HU">
                <a:latin typeface="Times New Roman" pitchFamily="18" charset="0"/>
              </a:rPr>
              <a:t>földelt fémtartály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</a:t>
            </a:r>
            <a:r>
              <a:rPr lang="hu-HU" i="1">
                <a:latin typeface="Times New Roman" pitchFamily="18" charset="0"/>
              </a:rPr>
              <a:t>b)	</a:t>
            </a:r>
            <a:r>
              <a:rPr lang="hu-HU">
                <a:latin typeface="Times New Roman" pitchFamily="18" charset="0"/>
              </a:rPr>
              <a:t>belső szigetelőréteg földelt fémtartályon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</a:t>
            </a:r>
            <a:r>
              <a:rPr lang="hu-HU" i="1">
                <a:latin typeface="Times New Roman" pitchFamily="18" charset="0"/>
              </a:rPr>
              <a:t>c)	</a:t>
            </a:r>
            <a:r>
              <a:rPr lang="hu-HU">
                <a:latin typeface="Times New Roman" pitchFamily="18" charset="0"/>
              </a:rPr>
              <a:t>földtől szigetelt fémtartály</a:t>
            </a:r>
          </a:p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	</a:t>
            </a:r>
            <a:r>
              <a:rPr lang="hu-HU" i="1">
                <a:latin typeface="Times New Roman" pitchFamily="18" charset="0"/>
              </a:rPr>
              <a:t>d)	</a:t>
            </a:r>
            <a:r>
              <a:rPr lang="hu-HU">
                <a:latin typeface="Times New Roman" pitchFamily="18" charset="0"/>
              </a:rPr>
              <a:t>szigetelőanyagból készült tartály</a:t>
            </a:r>
          </a:p>
          <a:p>
            <a:pPr>
              <a:spcBef>
                <a:spcPct val="50000"/>
              </a:spcBef>
            </a:pPr>
            <a:endParaRPr lang="hu-HU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>
              <a:latin typeface="Times New Roman" pitchFamily="18" charset="0"/>
            </a:endParaRPr>
          </a:p>
        </p:txBody>
      </p:sp>
      <p:pic>
        <p:nvPicPr>
          <p:cNvPr id="60421" name="Picture 5" descr="C:\balazs\doku\tantargy\pics\statprobl\32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54000"/>
          </a:blip>
          <a:srcRect/>
          <a:stretch>
            <a:fillRect/>
          </a:stretch>
        </p:blipFill>
        <p:spPr bwMode="auto">
          <a:xfrm>
            <a:off x="685800" y="4038600"/>
            <a:ext cx="7727950" cy="1673225"/>
          </a:xfrm>
          <a:prstGeom prst="rect">
            <a:avLst/>
          </a:prstGeom>
          <a:noFill/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838200" y="57150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10…100 J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32004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~ kJ</a:t>
            </a: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5029200" y="57150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~ kJ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feltöltődéséből eredő gyakorlati problémák</a:t>
            </a:r>
          </a:p>
        </p:txBody>
      </p:sp>
      <p:pic>
        <p:nvPicPr>
          <p:cNvPr id="61448" name="Picture 8" descr="C:\balazs\doku\tantargy\pics\statprobl\32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0"/>
          </a:blip>
          <a:srcRect/>
          <a:stretch>
            <a:fillRect/>
          </a:stretch>
        </p:blipFill>
        <p:spPr bwMode="auto">
          <a:xfrm>
            <a:off x="2819400" y="1524000"/>
            <a:ext cx="3517900" cy="4586288"/>
          </a:xfrm>
          <a:prstGeom prst="rect">
            <a:avLst/>
          </a:prstGeom>
          <a:noFill/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Folyadéktartályok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feltöltődéséből eredő gyakorlati problémák</a:t>
            </a:r>
          </a:p>
        </p:txBody>
      </p:sp>
      <p:pic>
        <p:nvPicPr>
          <p:cNvPr id="62468" name="Picture 4" descr="C:\balazs\doku\tantargy\pics\statprobl\326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6000"/>
          </a:blip>
          <a:srcRect/>
          <a:stretch>
            <a:fillRect/>
          </a:stretch>
        </p:blipFill>
        <p:spPr bwMode="auto">
          <a:xfrm>
            <a:off x="2209800" y="1447800"/>
            <a:ext cx="4706938" cy="4779963"/>
          </a:xfrm>
          <a:prstGeom prst="rect">
            <a:avLst/>
          </a:prstGeom>
          <a:noFill/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Folyadéktartályok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feltöltődéséből eredő gyakorlati problémák</a:t>
            </a: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Szigetelő (műanyag) kannában felhalmozott töltés kisülése a földelt töltőcsőhöz:</a:t>
            </a:r>
          </a:p>
        </p:txBody>
      </p:sp>
      <p:pic>
        <p:nvPicPr>
          <p:cNvPr id="63493" name="Picture 5" descr="C:\balazs\doku\tantargy\pics\statprobl\327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78000"/>
          </a:blip>
          <a:srcRect/>
          <a:stretch>
            <a:fillRect/>
          </a:stretch>
        </p:blipFill>
        <p:spPr bwMode="auto">
          <a:xfrm>
            <a:off x="2590800" y="2286000"/>
            <a:ext cx="3954463" cy="3784600"/>
          </a:xfrm>
          <a:prstGeom prst="rect">
            <a:avLst/>
          </a:prstGeom>
          <a:noFill/>
        </p:spPr>
      </p:pic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Folyadéktartályok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feltöltődéséből eredő gyakorlati problémák</a:t>
            </a:r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685800" y="1752600"/>
            <a:ext cx="7543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A felületén feltöltődött szigetelőkanna a töltőcső közelítésekor hozhat létre kisülést:</a:t>
            </a:r>
          </a:p>
        </p:txBody>
      </p:sp>
      <p:pic>
        <p:nvPicPr>
          <p:cNvPr id="64517" name="Picture 5" descr="C:\balazs\doku\tantargy\pics\statprobl\328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72000"/>
          </a:blip>
          <a:srcRect/>
          <a:stretch>
            <a:fillRect/>
          </a:stretch>
        </p:blipFill>
        <p:spPr bwMode="auto">
          <a:xfrm>
            <a:off x="3200400" y="2286000"/>
            <a:ext cx="5046663" cy="3881438"/>
          </a:xfrm>
          <a:prstGeom prst="rect">
            <a:avLst/>
          </a:prstGeom>
          <a:noFill/>
        </p:spPr>
      </p:pic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685800" y="12954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Folyadéktartályok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Biológiai hatások</a:t>
            </a:r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1524000" y="1752600"/>
            <a:ext cx="6096000" cy="4427538"/>
            <a:chOff x="960" y="880"/>
            <a:chExt cx="3840" cy="2789"/>
          </a:xfrm>
        </p:grpSpPr>
        <p:sp>
          <p:nvSpPr>
            <p:cNvPr id="5125" name="Rectangle 5"/>
            <p:cNvSpPr>
              <a:spLocks noChangeArrowheads="1"/>
            </p:cNvSpPr>
            <p:nvPr/>
          </p:nvSpPr>
          <p:spPr bwMode="auto">
            <a:xfrm>
              <a:off x="2880" y="3303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Halál</a:t>
              </a:r>
            </a:p>
          </p:txBody>
        </p:sp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960" y="3303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50J &lt;W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27" name="Rectangle 7"/>
            <p:cNvSpPr>
              <a:spLocks noChangeArrowheads="1"/>
            </p:cNvSpPr>
            <p:nvPr/>
          </p:nvSpPr>
          <p:spPr bwMode="auto">
            <a:xfrm>
              <a:off x="2880" y="2938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Izomgörcs</a:t>
              </a:r>
            </a:p>
          </p:txBody>
        </p:sp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960" y="2938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10J &lt;W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&lt;50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2880" y="2572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Égető érzés</a:t>
              </a:r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960" y="2572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 &lt;W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&lt;10J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2880" y="2206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Ütő érzés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960" y="2206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0,05J &lt;W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&lt;1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2880" y="1840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Szúró érzés</a:t>
              </a: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960" y="1840"/>
              <a:ext cx="192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hu-HU" sz="2800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 &lt;W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 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&lt;0,05J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35" name="Rectangle 15"/>
            <p:cNvSpPr>
              <a:spLocks noChangeArrowheads="1"/>
            </p:cNvSpPr>
            <p:nvPr/>
          </p:nvSpPr>
          <p:spPr bwMode="auto">
            <a:xfrm>
              <a:off x="2880" y="1475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Nem érzékelhető</a:t>
              </a:r>
            </a:p>
          </p:txBody>
        </p:sp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>
              <a:off x="960" y="1475"/>
              <a:ext cx="1920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W</a:t>
              </a:r>
              <a:r>
                <a:rPr lang="hu-HU" sz="2800" baseline="-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ki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&lt;10</a:t>
              </a:r>
              <a:r>
                <a:rPr lang="hu-HU" sz="2800" baseline="300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-3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J</a:t>
              </a: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2880" y="880"/>
              <a:ext cx="1920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Emberi testre gyakorolt hatás</a:t>
              </a:r>
            </a:p>
          </p:txBody>
        </p:sp>
        <p:sp>
          <p:nvSpPr>
            <p:cNvPr id="5138" name="Rectangle 18"/>
            <p:cNvSpPr>
              <a:spLocks noChangeArrowheads="1"/>
            </p:cNvSpPr>
            <p:nvPr/>
          </p:nvSpPr>
          <p:spPr bwMode="auto">
            <a:xfrm>
              <a:off x="960" y="880"/>
              <a:ext cx="1920" cy="5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>
                <a:spcBef>
                  <a:spcPct val="20000"/>
                </a:spcBef>
              </a:pPr>
              <a:r>
                <a:rPr lang="hu-HU" sz="2800">
                  <a:solidFill>
                    <a:srgbClr val="000000"/>
                  </a:solidFill>
                  <a:latin typeface="Times New Roman" pitchFamily="18" charset="0"/>
                </a:rPr>
                <a:t>Kisülés energiája</a:t>
              </a:r>
            </a:p>
          </p:txBody>
        </p:sp>
        <p:sp>
          <p:nvSpPr>
            <p:cNvPr id="5139" name="Line 19"/>
            <p:cNvSpPr>
              <a:spLocks noChangeShapeType="1"/>
            </p:cNvSpPr>
            <p:nvPr/>
          </p:nvSpPr>
          <p:spPr bwMode="auto">
            <a:xfrm>
              <a:off x="960" y="1840"/>
              <a:ext cx="38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0" name="Line 20"/>
            <p:cNvSpPr>
              <a:spLocks noChangeShapeType="1"/>
            </p:cNvSpPr>
            <p:nvPr/>
          </p:nvSpPr>
          <p:spPr bwMode="auto">
            <a:xfrm>
              <a:off x="960" y="2206"/>
              <a:ext cx="38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1" name="Line 21"/>
            <p:cNvSpPr>
              <a:spLocks noChangeShapeType="1"/>
            </p:cNvSpPr>
            <p:nvPr/>
          </p:nvSpPr>
          <p:spPr bwMode="auto">
            <a:xfrm>
              <a:off x="960" y="2572"/>
              <a:ext cx="38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2" name="Line 22"/>
            <p:cNvSpPr>
              <a:spLocks noChangeShapeType="1"/>
            </p:cNvSpPr>
            <p:nvPr/>
          </p:nvSpPr>
          <p:spPr bwMode="auto">
            <a:xfrm>
              <a:off x="960" y="2938"/>
              <a:ext cx="38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3" name="Line 23"/>
            <p:cNvSpPr>
              <a:spLocks noChangeShapeType="1"/>
            </p:cNvSpPr>
            <p:nvPr/>
          </p:nvSpPr>
          <p:spPr bwMode="auto">
            <a:xfrm>
              <a:off x="960" y="3303"/>
              <a:ext cx="38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4" name="Line 24"/>
            <p:cNvSpPr>
              <a:spLocks noChangeShapeType="1"/>
            </p:cNvSpPr>
            <p:nvPr/>
          </p:nvSpPr>
          <p:spPr bwMode="auto">
            <a:xfrm>
              <a:off x="2880" y="880"/>
              <a:ext cx="0" cy="278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5" name="Line 25"/>
            <p:cNvSpPr>
              <a:spLocks noChangeShapeType="1"/>
            </p:cNvSpPr>
            <p:nvPr/>
          </p:nvSpPr>
          <p:spPr bwMode="auto">
            <a:xfrm>
              <a:off x="960" y="1475"/>
              <a:ext cx="384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6" name="Line 26"/>
            <p:cNvSpPr>
              <a:spLocks noChangeShapeType="1"/>
            </p:cNvSpPr>
            <p:nvPr/>
          </p:nvSpPr>
          <p:spPr bwMode="auto">
            <a:xfrm>
              <a:off x="960" y="880"/>
              <a:ext cx="3840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7" name="Line 27"/>
            <p:cNvSpPr>
              <a:spLocks noChangeShapeType="1"/>
            </p:cNvSpPr>
            <p:nvPr/>
          </p:nvSpPr>
          <p:spPr bwMode="auto">
            <a:xfrm>
              <a:off x="960" y="880"/>
              <a:ext cx="0" cy="278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8" name="Line 28"/>
            <p:cNvSpPr>
              <a:spLocks noChangeShapeType="1"/>
            </p:cNvSpPr>
            <p:nvPr/>
          </p:nvSpPr>
          <p:spPr bwMode="auto">
            <a:xfrm>
              <a:off x="4800" y="880"/>
              <a:ext cx="0" cy="2789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  <p:sp>
          <p:nvSpPr>
            <p:cNvPr id="5149" name="Line 29"/>
            <p:cNvSpPr>
              <a:spLocks noChangeShapeType="1"/>
            </p:cNvSpPr>
            <p:nvPr/>
          </p:nvSpPr>
          <p:spPr bwMode="auto">
            <a:xfrm>
              <a:off x="960" y="3669"/>
              <a:ext cx="3840" cy="0"/>
            </a:xfrm>
            <a:prstGeom prst="line">
              <a:avLst/>
            </a:prstGeom>
            <a:noFill/>
            <a:ln w="28575" cap="sq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u-HU"/>
            </a:p>
          </p:txBody>
        </p:sp>
      </p:grpSp>
      <p:pic>
        <p:nvPicPr>
          <p:cNvPr id="5150" name="Picture 30" descr="D:\ment\BME\kornyeltec\PICS\shock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219200"/>
            <a:ext cx="4667250" cy="5324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Tartályok feltöltődéséből eredő gyakorlati problémák</a:t>
            </a:r>
          </a:p>
        </p:txBody>
      </p:sp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Portartályok</a:t>
            </a:r>
          </a:p>
        </p:txBody>
      </p:sp>
      <p:pic>
        <p:nvPicPr>
          <p:cNvPr id="65542" name="Picture 6" descr="C:\balazs\doku\tantargy\pics\statprobl\330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6000" contrast="60000"/>
          </a:blip>
          <a:srcRect/>
          <a:stretch>
            <a:fillRect/>
          </a:stretch>
        </p:blipFill>
        <p:spPr bwMode="auto">
          <a:xfrm>
            <a:off x="5029200" y="1219200"/>
            <a:ext cx="2852738" cy="5257800"/>
          </a:xfrm>
          <a:prstGeom prst="rect">
            <a:avLst/>
          </a:prstGeom>
          <a:noFill/>
        </p:spPr>
      </p:pic>
      <p:pic>
        <p:nvPicPr>
          <p:cNvPr id="65543" name="Picture 7" descr="D:\king\Gyor\kepek\felulet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981200"/>
            <a:ext cx="3448050" cy="4329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Köd vagy porfelhő veszélyes feltöltődése</a:t>
            </a:r>
          </a:p>
        </p:txBody>
      </p:sp>
      <p:pic>
        <p:nvPicPr>
          <p:cNvPr id="66567" name="Picture 7" descr="C:\balazs\doku\tantargy\pics\statprobl\332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48000"/>
          </a:blip>
          <a:srcRect/>
          <a:stretch>
            <a:fillRect/>
          </a:stretch>
        </p:blipFill>
        <p:spPr bwMode="auto">
          <a:xfrm>
            <a:off x="838200" y="2209800"/>
            <a:ext cx="7608888" cy="3519488"/>
          </a:xfrm>
          <a:prstGeom prst="rect">
            <a:avLst/>
          </a:prstGeom>
          <a:noFill/>
        </p:spPr>
      </p:pic>
      <p:sp>
        <p:nvSpPr>
          <p:cNvPr id="66568" name="Text Box 8"/>
          <p:cNvSpPr txBox="1">
            <a:spLocks noChangeArrowheads="1"/>
          </p:cNvSpPr>
          <p:nvPr/>
        </p:nvSpPr>
        <p:spPr bwMode="auto">
          <a:xfrm>
            <a:off x="609600" y="1295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Robbanást okozó kisülés keletkezése tartályhajó mosásakor: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1" name="Picture 5" descr="D:\Home\Pali\Gyor\kepek\feltal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963" y="247650"/>
            <a:ext cx="8707437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/>
          <p:cNvSpPr txBox="1">
            <a:spLocks noChangeArrowheads="1"/>
          </p:cNvSpPr>
          <p:nvPr/>
        </p:nvSpPr>
        <p:spPr bwMode="auto">
          <a:xfrm>
            <a:off x="1600200" y="2667000"/>
            <a:ext cx="617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800" b="1">
                <a:latin typeface="Times New Roman" pitchFamily="18" charset="0"/>
              </a:rPr>
              <a:t>Elektrosztatikus tűz- és robbanásveszély</a:t>
            </a:r>
            <a:endParaRPr lang="hu-HU" b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Elektrosztatikus tűz- és robbanásveszély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828800" y="1319213"/>
            <a:ext cx="5405438" cy="482600"/>
          </a:xfrm>
          <a:prstGeom prst="rect">
            <a:avLst/>
          </a:prstGeom>
          <a:solidFill>
            <a:srgbClr val="FFFF66"/>
          </a:solidFill>
          <a:ln w="254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/>
            <a:r>
              <a:rPr lang="en-US" b="1">
                <a:solidFill>
                  <a:srgbClr val="000066"/>
                </a:solidFill>
                <a:latin typeface="Times New Roman" pitchFamily="18" charset="0"/>
              </a:rPr>
              <a:t>Elektrosztatikus feltöltődés</a:t>
            </a:r>
          </a:p>
        </p:txBody>
      </p:sp>
      <p:grpSp>
        <p:nvGrpSpPr>
          <p:cNvPr id="67590" name="Group 6"/>
          <p:cNvGrpSpPr>
            <a:grpSpLocks/>
          </p:cNvGrpSpPr>
          <p:nvPr/>
        </p:nvGrpSpPr>
        <p:grpSpPr bwMode="auto">
          <a:xfrm>
            <a:off x="665163" y="1641475"/>
            <a:ext cx="7902575" cy="4397375"/>
            <a:chOff x="389" y="628"/>
            <a:chExt cx="5139" cy="2839"/>
          </a:xfrm>
        </p:grpSpPr>
        <p:sp>
          <p:nvSpPr>
            <p:cNvPr id="67591" name="Line 7"/>
            <p:cNvSpPr>
              <a:spLocks noChangeShapeType="1"/>
            </p:cNvSpPr>
            <p:nvPr/>
          </p:nvSpPr>
          <p:spPr bwMode="auto">
            <a:xfrm>
              <a:off x="389" y="1051"/>
              <a:ext cx="50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92" name="Line 8"/>
            <p:cNvSpPr>
              <a:spLocks noChangeShapeType="1"/>
            </p:cNvSpPr>
            <p:nvPr/>
          </p:nvSpPr>
          <p:spPr bwMode="auto">
            <a:xfrm>
              <a:off x="389" y="3019"/>
              <a:ext cx="508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hu-HU"/>
            </a:p>
          </p:txBody>
        </p: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5127" y="628"/>
              <a:ext cx="247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I.</a:t>
              </a: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5125" y="1972"/>
              <a:ext cx="325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II.</a:t>
              </a: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5126" y="3172"/>
              <a:ext cx="402" cy="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rgbClr val="000000"/>
                  </a:solidFill>
                  <a:latin typeface="Times New Roman" pitchFamily="18" charset="0"/>
                </a:rPr>
                <a:t>III.</a:t>
              </a:r>
            </a:p>
          </p:txBody>
        </p:sp>
      </p:grpSp>
      <p:grpSp>
        <p:nvGrpSpPr>
          <p:cNvPr id="67596" name="Group 12"/>
          <p:cNvGrpSpPr>
            <a:grpSpLocks/>
          </p:cNvGrpSpPr>
          <p:nvPr/>
        </p:nvGrpSpPr>
        <p:grpSpPr bwMode="auto">
          <a:xfrm>
            <a:off x="822325" y="1922463"/>
            <a:ext cx="7499350" cy="1423987"/>
            <a:chOff x="487" y="805"/>
            <a:chExt cx="4877" cy="919"/>
          </a:xfrm>
        </p:grpSpPr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3128" y="1177"/>
              <a:ext cx="2236" cy="547"/>
            </a:xfrm>
            <a:prstGeom prst="rect">
              <a:avLst/>
            </a:prstGeom>
            <a:solidFill>
              <a:srgbClr val="FFFF66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>
                  <a:solidFill>
                    <a:srgbClr val="000066"/>
                  </a:solidFill>
                  <a:latin typeface="Times New Roman" pitchFamily="18" charset="0"/>
                </a:rPr>
                <a:t>A töltések felhalmozódása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 </a:t>
              </a:r>
              <a:r>
                <a:rPr lang="en-US">
                  <a:solidFill>
                    <a:srgbClr val="000066"/>
                  </a:solidFill>
                  <a:latin typeface="Times New Roman" pitchFamily="18" charset="0"/>
                </a:rPr>
                <a:t>termékeken</a:t>
              </a:r>
            </a:p>
          </p:txBody>
        </p:sp>
        <p:sp>
          <p:nvSpPr>
            <p:cNvPr id="67598" name="Rectangle 14"/>
            <p:cNvSpPr>
              <a:spLocks noChangeArrowheads="1"/>
            </p:cNvSpPr>
            <p:nvPr/>
          </p:nvSpPr>
          <p:spPr bwMode="auto">
            <a:xfrm>
              <a:off x="487" y="1177"/>
              <a:ext cx="2236" cy="547"/>
            </a:xfrm>
            <a:prstGeom prst="rect">
              <a:avLst/>
            </a:prstGeom>
            <a:solidFill>
              <a:srgbClr val="FFFF66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>
                  <a:solidFill>
                    <a:srgbClr val="000066"/>
                  </a:solidFill>
                  <a:latin typeface="Times New Roman" pitchFamily="18" charset="0"/>
                </a:rPr>
                <a:t>A töltések felhalmozódása</a:t>
              </a:r>
            </a:p>
            <a:p>
              <a:pPr algn="ctr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a berendezéseken</a:t>
              </a:r>
            </a:p>
          </p:txBody>
        </p:sp>
        <p:sp>
          <p:nvSpPr>
            <p:cNvPr id="67599" name="Line 15"/>
            <p:cNvSpPr>
              <a:spLocks noChangeShapeType="1"/>
            </p:cNvSpPr>
            <p:nvPr/>
          </p:nvSpPr>
          <p:spPr bwMode="auto">
            <a:xfrm flipH="1">
              <a:off x="1496" y="808"/>
              <a:ext cx="464" cy="36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endParaRPr lang="hu-HU"/>
            </a:p>
          </p:txBody>
        </p:sp>
        <p:sp>
          <p:nvSpPr>
            <p:cNvPr id="67600" name="Line 16"/>
            <p:cNvSpPr>
              <a:spLocks noChangeShapeType="1"/>
            </p:cNvSpPr>
            <p:nvPr/>
          </p:nvSpPr>
          <p:spPr bwMode="auto">
            <a:xfrm>
              <a:off x="3693" y="805"/>
              <a:ext cx="464" cy="365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endParaRPr lang="hu-HU"/>
            </a:p>
          </p:txBody>
        </p:sp>
      </p:grpSp>
      <p:grpSp>
        <p:nvGrpSpPr>
          <p:cNvPr id="67601" name="Group 17"/>
          <p:cNvGrpSpPr>
            <a:grpSpLocks/>
          </p:cNvGrpSpPr>
          <p:nvPr/>
        </p:nvGrpSpPr>
        <p:grpSpPr bwMode="auto">
          <a:xfrm>
            <a:off x="774700" y="3354388"/>
            <a:ext cx="7400925" cy="1408112"/>
            <a:chOff x="458" y="1707"/>
            <a:chExt cx="4813" cy="909"/>
          </a:xfrm>
        </p:grpSpPr>
        <p:sp>
          <p:nvSpPr>
            <p:cNvPr id="67602" name="Rectangle 18"/>
            <p:cNvSpPr>
              <a:spLocks noChangeArrowheads="1"/>
            </p:cNvSpPr>
            <p:nvPr/>
          </p:nvSpPr>
          <p:spPr bwMode="auto">
            <a:xfrm>
              <a:off x="458" y="2262"/>
              <a:ext cx="1008" cy="312"/>
            </a:xfrm>
            <a:prstGeom prst="rect">
              <a:avLst/>
            </a:prstGeom>
            <a:solidFill>
              <a:srgbClr val="FF7C80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Kisülés</a:t>
              </a:r>
            </a:p>
          </p:txBody>
        </p:sp>
        <p:sp>
          <p:nvSpPr>
            <p:cNvPr id="67603" name="Rectangle 19"/>
            <p:cNvSpPr>
              <a:spLocks noChangeArrowheads="1"/>
            </p:cNvSpPr>
            <p:nvPr/>
          </p:nvSpPr>
          <p:spPr bwMode="auto">
            <a:xfrm>
              <a:off x="4311" y="2304"/>
              <a:ext cx="960" cy="312"/>
            </a:xfrm>
            <a:prstGeom prst="rect">
              <a:avLst/>
            </a:prstGeom>
            <a:solidFill>
              <a:srgbClr val="FF7C80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>
                  <a:solidFill>
                    <a:srgbClr val="000000"/>
                  </a:solidFill>
                  <a:latin typeface="Times New Roman" pitchFamily="18" charset="0"/>
                </a:rPr>
                <a:t>Kisülés</a:t>
              </a:r>
            </a:p>
          </p:txBody>
        </p:sp>
        <p:sp>
          <p:nvSpPr>
            <p:cNvPr id="67604" name="Line 20"/>
            <p:cNvSpPr>
              <a:spLocks noChangeShapeType="1"/>
            </p:cNvSpPr>
            <p:nvPr/>
          </p:nvSpPr>
          <p:spPr bwMode="auto">
            <a:xfrm>
              <a:off x="939" y="1710"/>
              <a:ext cx="0" cy="552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hu-HU"/>
            </a:p>
          </p:txBody>
        </p:sp>
        <p:sp>
          <p:nvSpPr>
            <p:cNvPr id="67605" name="Line 21"/>
            <p:cNvSpPr>
              <a:spLocks noChangeShapeType="1"/>
            </p:cNvSpPr>
            <p:nvPr/>
          </p:nvSpPr>
          <p:spPr bwMode="auto">
            <a:xfrm flipH="1">
              <a:off x="4786" y="1707"/>
              <a:ext cx="0" cy="597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hu-HU"/>
            </a:p>
          </p:txBody>
        </p:sp>
      </p:grpSp>
      <p:grpSp>
        <p:nvGrpSpPr>
          <p:cNvPr id="67606" name="Group 22"/>
          <p:cNvGrpSpPr>
            <a:grpSpLocks/>
          </p:cNvGrpSpPr>
          <p:nvPr/>
        </p:nvGrpSpPr>
        <p:grpSpPr bwMode="auto">
          <a:xfrm>
            <a:off x="2743200" y="3352800"/>
            <a:ext cx="3632200" cy="1744663"/>
            <a:chOff x="1698" y="1706"/>
            <a:chExt cx="2363" cy="1126"/>
          </a:xfrm>
        </p:grpSpPr>
        <p:sp>
          <p:nvSpPr>
            <p:cNvPr id="67607" name="Rectangle 23"/>
            <p:cNvSpPr>
              <a:spLocks noChangeArrowheads="1"/>
            </p:cNvSpPr>
            <p:nvPr/>
          </p:nvSpPr>
          <p:spPr bwMode="auto">
            <a:xfrm>
              <a:off x="1698" y="2049"/>
              <a:ext cx="2363" cy="783"/>
            </a:xfrm>
            <a:prstGeom prst="rect">
              <a:avLst/>
            </a:prstGeom>
            <a:solidFill>
              <a:srgbClr val="33CC33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A feltöltődés csökkentése:</a:t>
              </a:r>
            </a:p>
            <a:p>
              <a:pPr algn="ctr"/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- Elvezetés a föld felé</a:t>
              </a:r>
            </a:p>
            <a:p>
              <a:pPr algn="ctr"/>
              <a:r>
                <a:rPr lang="en-US">
                  <a:solidFill>
                    <a:srgbClr val="0000FF"/>
                  </a:solidFill>
                  <a:latin typeface="Times New Roman" pitchFamily="18" charset="0"/>
                </a:rPr>
                <a:t>- Semlegesítés</a:t>
              </a:r>
            </a:p>
          </p:txBody>
        </p:sp>
        <p:sp>
          <p:nvSpPr>
            <p:cNvPr id="67608" name="Line 24"/>
            <p:cNvSpPr>
              <a:spLocks noChangeShapeType="1"/>
            </p:cNvSpPr>
            <p:nvPr/>
          </p:nvSpPr>
          <p:spPr bwMode="auto">
            <a:xfrm>
              <a:off x="2257" y="1715"/>
              <a:ext cx="0" cy="316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hu-HU"/>
            </a:p>
          </p:txBody>
        </p:sp>
        <p:sp>
          <p:nvSpPr>
            <p:cNvPr id="67609" name="Line 25"/>
            <p:cNvSpPr>
              <a:spLocks noChangeShapeType="1"/>
            </p:cNvSpPr>
            <p:nvPr/>
          </p:nvSpPr>
          <p:spPr bwMode="auto">
            <a:xfrm>
              <a:off x="3625" y="1706"/>
              <a:ext cx="0" cy="344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hu-HU"/>
            </a:p>
          </p:txBody>
        </p:sp>
      </p:grpSp>
      <p:grpSp>
        <p:nvGrpSpPr>
          <p:cNvPr id="67610" name="Group 26"/>
          <p:cNvGrpSpPr>
            <a:grpSpLocks/>
          </p:cNvGrpSpPr>
          <p:nvPr/>
        </p:nvGrpSpPr>
        <p:grpSpPr bwMode="auto">
          <a:xfrm>
            <a:off x="1577975" y="4718050"/>
            <a:ext cx="5927725" cy="1481138"/>
            <a:chOff x="964" y="2566"/>
            <a:chExt cx="3855" cy="956"/>
          </a:xfrm>
        </p:grpSpPr>
        <p:sp>
          <p:nvSpPr>
            <p:cNvPr id="67611" name="Rectangle 27"/>
            <p:cNvSpPr>
              <a:spLocks noChangeArrowheads="1"/>
            </p:cNvSpPr>
            <p:nvPr/>
          </p:nvSpPr>
          <p:spPr bwMode="auto">
            <a:xfrm>
              <a:off x="1955" y="3211"/>
              <a:ext cx="1938" cy="311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/>
              <a:r>
                <a:rPr lang="en-US" b="1">
                  <a:solidFill>
                    <a:srgbClr val="FFFF00"/>
                  </a:solidFill>
                  <a:latin typeface="Times New Roman" pitchFamily="18" charset="0"/>
                </a:rPr>
                <a:t>Tűz vagy robbanás</a:t>
              </a:r>
            </a:p>
          </p:txBody>
        </p:sp>
        <p:sp>
          <p:nvSpPr>
            <p:cNvPr id="67612" name="Line 28"/>
            <p:cNvSpPr>
              <a:spLocks noChangeShapeType="1"/>
            </p:cNvSpPr>
            <p:nvPr/>
          </p:nvSpPr>
          <p:spPr bwMode="auto">
            <a:xfrm>
              <a:off x="964" y="2566"/>
              <a:ext cx="984" cy="77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hu-HU"/>
            </a:p>
          </p:txBody>
        </p:sp>
        <p:sp>
          <p:nvSpPr>
            <p:cNvPr id="67613" name="Line 29"/>
            <p:cNvSpPr>
              <a:spLocks noChangeShapeType="1"/>
            </p:cNvSpPr>
            <p:nvPr/>
          </p:nvSpPr>
          <p:spPr bwMode="auto">
            <a:xfrm flipH="1">
              <a:off x="3870" y="2620"/>
              <a:ext cx="949" cy="773"/>
            </a:xfrm>
            <a:prstGeom prst="line">
              <a:avLst/>
            </a:prstGeom>
            <a:noFill/>
            <a:ln w="28575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7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7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Elektrosztatikus tűz- és robbanásveszély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152400" y="1371600"/>
            <a:ext cx="85677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VESZÉLYESSÉGI SZINTEK</a:t>
            </a:r>
          </a:p>
          <a:p>
            <a:pPr algn="ctr"/>
            <a:r>
              <a:rPr lang="en-GB" b="1">
                <a:latin typeface="Times New Roman" pitchFamily="18" charset="0"/>
              </a:rPr>
              <a:t>(MSZ 16040)</a:t>
            </a:r>
            <a:endParaRPr lang="hu-HU" b="1">
              <a:latin typeface="Times New Roman" pitchFamily="18" charset="0"/>
            </a:endParaRPr>
          </a:p>
          <a:p>
            <a:endParaRPr lang="en-GB" b="1">
              <a:latin typeface="Times New Roman" pitchFamily="18" charset="0"/>
            </a:endParaRPr>
          </a:p>
          <a:p>
            <a:pPr lvl="1"/>
            <a:r>
              <a:rPr lang="en-GB" b="1">
                <a:solidFill>
                  <a:srgbClr val="000000"/>
                </a:solidFill>
                <a:latin typeface="Times New Roman" pitchFamily="18" charset="0"/>
              </a:rPr>
              <a:t>SZIKRAÉRZÉKENYSÉG	RÖVID JEL </a:t>
            </a:r>
            <a:r>
              <a:rPr lang="hu-HU" b="1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b="1">
                <a:solidFill>
                  <a:srgbClr val="000000"/>
                </a:solidFill>
                <a:latin typeface="Times New Roman" pitchFamily="18" charset="0"/>
              </a:rPr>
              <a:t>	MIN.GYULL. </a:t>
            </a:r>
            <a:endParaRPr lang="hu-HU" b="1">
              <a:solidFill>
                <a:srgbClr val="000000"/>
              </a:solidFill>
              <a:latin typeface="Times New Roman" pitchFamily="18" charset="0"/>
            </a:endParaRPr>
          </a:p>
          <a:p>
            <a:pPr lvl="1"/>
            <a:r>
              <a:rPr lang="hu-HU" b="1">
                <a:solidFill>
                  <a:srgbClr val="000000"/>
                </a:solidFill>
                <a:latin typeface="Times New Roman" pitchFamily="18" charset="0"/>
              </a:rPr>
              <a:t>						 </a:t>
            </a:r>
            <a:r>
              <a:rPr lang="en-GB" b="1">
                <a:solidFill>
                  <a:srgbClr val="000000"/>
                </a:solidFill>
                <a:latin typeface="Times New Roman" pitchFamily="18" charset="0"/>
              </a:rPr>
              <a:t>ENERGIA</a:t>
            </a:r>
            <a:r>
              <a:rPr lang="en-GB" b="1">
                <a:latin typeface="Times New Roman" pitchFamily="18" charset="0"/>
              </a:rPr>
              <a:t> </a:t>
            </a:r>
          </a:p>
          <a:p>
            <a:pPr lvl="1"/>
            <a:endParaRPr lang="en-GB" b="1">
              <a:latin typeface="Times New Roman" pitchFamily="18" charset="0"/>
            </a:endParaRPr>
          </a:p>
          <a:p>
            <a:pPr lvl="1"/>
            <a:r>
              <a:rPr lang="en-GB" b="1">
                <a:latin typeface="Times New Roman" pitchFamily="18" charset="0"/>
              </a:rPr>
              <a:t>   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Rendkívül Nagy	RSZ</a:t>
            </a:r>
            <a:r>
              <a:rPr lang="en-GB" b="1">
                <a:latin typeface="Times New Roman" pitchFamily="18" charset="0"/>
              </a:rPr>
              <a:t>		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-4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 alatt</a:t>
            </a:r>
          </a:p>
          <a:p>
            <a:pPr lvl="1"/>
            <a:endParaRPr lang="en-GB" b="1">
              <a:latin typeface="Times New Roman" pitchFamily="18" charset="0"/>
            </a:endParaRPr>
          </a:p>
          <a:p>
            <a:pPr lvl="1"/>
            <a:r>
              <a:rPr lang="en-GB" b="1">
                <a:latin typeface="Times New Roman" pitchFamily="18" charset="0"/>
              </a:rPr>
              <a:t>   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Nagy			NSZ</a:t>
            </a:r>
            <a:r>
              <a:rPr lang="en-GB" b="1">
                <a:latin typeface="Times New Roman" pitchFamily="18" charset="0"/>
              </a:rPr>
              <a:t>		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10</a:t>
            </a:r>
            <a:r>
              <a:rPr lang="en-GB" b="1" baseline="30000">
                <a:solidFill>
                  <a:srgbClr val="FF0000"/>
                </a:solidFill>
                <a:latin typeface="Times New Roman" pitchFamily="18" charset="0"/>
              </a:rPr>
              <a:t>- 4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 Ws</a:t>
            </a:r>
          </a:p>
          <a:p>
            <a:pPr lvl="1"/>
            <a:endParaRPr lang="en-GB" b="1">
              <a:latin typeface="Times New Roman" pitchFamily="18" charset="0"/>
            </a:endParaRPr>
          </a:p>
          <a:p>
            <a:pPr lvl="1"/>
            <a:r>
              <a:rPr lang="en-GB" b="1">
                <a:latin typeface="Times New Roman" pitchFamily="18" charset="0"/>
              </a:rPr>
              <a:t>   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Átlagos			ASZ</a:t>
            </a:r>
            <a:r>
              <a:rPr lang="en-GB" b="1">
                <a:latin typeface="Times New Roman" pitchFamily="18" charset="0"/>
              </a:rPr>
              <a:t>		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4.10-3 - 2.10 Ws</a:t>
            </a:r>
            <a:r>
              <a:rPr lang="en-GB" b="1">
                <a:latin typeface="Times New Roman" pitchFamily="18" charset="0"/>
              </a:rPr>
              <a:t> </a:t>
            </a:r>
          </a:p>
          <a:p>
            <a:pPr lvl="1"/>
            <a:endParaRPr lang="en-GB" b="1">
              <a:latin typeface="Times New Roman" pitchFamily="18" charset="0"/>
            </a:endParaRPr>
          </a:p>
          <a:p>
            <a:pPr lvl="1"/>
            <a:r>
              <a:rPr lang="en-GB" b="1">
                <a:latin typeface="Times New Roman" pitchFamily="18" charset="0"/>
              </a:rPr>
              <a:t>   </a:t>
            </a:r>
            <a:r>
              <a:rPr lang="en-GB" b="1">
                <a:solidFill>
                  <a:srgbClr val="000066"/>
                </a:solidFill>
                <a:latin typeface="Times New Roman" pitchFamily="18" charset="0"/>
              </a:rPr>
              <a:t>Kis			KSZ</a:t>
            </a:r>
            <a:r>
              <a:rPr lang="en-GB" b="1">
                <a:latin typeface="Times New Roman" pitchFamily="18" charset="0"/>
              </a:rPr>
              <a:t>		</a:t>
            </a:r>
            <a:r>
              <a:rPr lang="en-GB" b="1">
                <a:solidFill>
                  <a:srgbClr val="FF0000"/>
                </a:solidFill>
                <a:latin typeface="Times New Roman" pitchFamily="18" charset="0"/>
              </a:rPr>
              <a:t>2.10-2 WS felett</a:t>
            </a:r>
            <a:r>
              <a:rPr lang="en-GB" b="1">
                <a:latin typeface="Times New Roman" pitchFamily="18" charset="0"/>
              </a:rPr>
              <a:t> </a:t>
            </a:r>
            <a:endParaRPr lang="en-GB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Elektrosztatikus tűz- és robbanásveszély</a:t>
            </a: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1143000" y="1219200"/>
          <a:ext cx="6973888" cy="5124450"/>
        </p:xfrm>
        <a:graphic>
          <a:graphicData uri="http://schemas.openxmlformats.org/presentationml/2006/ole">
            <p:oleObj spid="_x0000_s71684" name="Bitkép alakzat" r:id="rId3" imgW="6973273" imgH="5125165" progId="Paint.kép">
              <p:embed/>
            </p:oleObj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Elektrosztatikus tűz- és robbanásveszély</a:t>
            </a:r>
          </a:p>
        </p:txBody>
      </p:sp>
      <p:pic>
        <p:nvPicPr>
          <p:cNvPr id="69636" name="Picture 4" descr="D:\king\Gyor\kepek\gyuler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638800" cy="522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Az emberi test feltöltődése</a:t>
            </a:r>
          </a:p>
        </p:txBody>
      </p:sp>
      <p:pic>
        <p:nvPicPr>
          <p:cNvPr id="7198" name="Picture 30" descr="C:\balazs\doku\tantargy\pics\statprobl\269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0" contrast="96000"/>
          </a:blip>
          <a:srcRect/>
          <a:stretch>
            <a:fillRect/>
          </a:stretch>
        </p:blipFill>
        <p:spPr bwMode="auto">
          <a:xfrm>
            <a:off x="838200" y="2133600"/>
            <a:ext cx="7562850" cy="3086100"/>
          </a:xfrm>
          <a:prstGeom prst="rect">
            <a:avLst/>
          </a:prstGeom>
          <a:noFill/>
        </p:spPr>
      </p:pic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2438400" y="5410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C = C</a:t>
            </a:r>
            <a:r>
              <a:rPr lang="hu-HU" i="1" baseline="-25000">
                <a:latin typeface="Times New Roman" pitchFamily="18" charset="0"/>
              </a:rPr>
              <a:t>1</a:t>
            </a:r>
            <a:r>
              <a:rPr lang="hu-HU" i="1">
                <a:latin typeface="Times New Roman" pitchFamily="18" charset="0"/>
              </a:rPr>
              <a:t>+C</a:t>
            </a:r>
            <a:r>
              <a:rPr lang="hu-HU" i="1" baseline="-25000">
                <a:latin typeface="Times New Roman" pitchFamily="18" charset="0"/>
              </a:rPr>
              <a:t>2</a:t>
            </a:r>
            <a:r>
              <a:rPr lang="hu-HU" i="1">
                <a:latin typeface="Times New Roman" pitchFamily="18" charset="0"/>
              </a:rPr>
              <a:t>+C</a:t>
            </a:r>
            <a:r>
              <a:rPr lang="hu-HU" i="1" baseline="-25000">
                <a:latin typeface="Times New Roman" pitchFamily="18" charset="0"/>
              </a:rPr>
              <a:t>3</a:t>
            </a:r>
            <a:r>
              <a:rPr lang="hu-HU" i="1">
                <a:latin typeface="Times New Roman" pitchFamily="18" charset="0"/>
              </a:rPr>
              <a:t> = </a:t>
            </a:r>
            <a:r>
              <a:rPr lang="hu-HU">
                <a:latin typeface="Times New Roman" pitchFamily="18" charset="0"/>
              </a:rPr>
              <a:t>100…200 pF</a:t>
            </a: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Az emberi test feltöltődése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2209800" y="1981200"/>
            <a:ext cx="464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C</a:t>
            </a:r>
            <a:r>
              <a:rPr lang="hu-HU" i="1" baseline="-25000">
                <a:latin typeface="Times New Roman" pitchFamily="18" charset="0"/>
              </a:rPr>
              <a:t>test</a:t>
            </a:r>
            <a:r>
              <a:rPr lang="hu-HU" i="1">
                <a:latin typeface="Times New Roman" pitchFamily="18" charset="0"/>
              </a:rPr>
              <a:t> = </a:t>
            </a:r>
            <a:r>
              <a:rPr lang="hu-HU">
                <a:latin typeface="Times New Roman" pitchFamily="18" charset="0"/>
              </a:rPr>
              <a:t>100 pF;		</a:t>
            </a:r>
            <a:r>
              <a:rPr lang="hu-HU" i="1">
                <a:latin typeface="Times New Roman" pitchFamily="18" charset="0"/>
              </a:rPr>
              <a:t>U = </a:t>
            </a:r>
            <a:r>
              <a:rPr lang="hu-HU">
                <a:latin typeface="Times New Roman" pitchFamily="18" charset="0"/>
              </a:rPr>
              <a:t>10 kV</a:t>
            </a:r>
          </a:p>
        </p:txBody>
      </p:sp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124200" y="2895600"/>
          <a:ext cx="2706688" cy="854075"/>
        </p:xfrm>
        <a:graphic>
          <a:graphicData uri="http://schemas.openxmlformats.org/presentationml/2006/ole">
            <p:oleObj spid="_x0000_s9224" name="Egyenlet" r:id="rId3" imgW="1244520" imgH="393480" progId="Equation.3">
              <p:embed/>
            </p:oleObj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3810000" y="39624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W = </a:t>
            </a:r>
            <a:r>
              <a:rPr lang="hu-HU">
                <a:latin typeface="Times New Roman" pitchFamily="18" charset="0"/>
              </a:rPr>
              <a:t>5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>
                <a:latin typeface="Times New Roman" pitchFamily="18" charset="0"/>
              </a:rPr>
              <a:t>mJ</a:t>
            </a: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895600" y="4876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>
                <a:latin typeface="Times New Roman" pitchFamily="18" charset="0"/>
              </a:rPr>
              <a:t>Legfeljebb: </a:t>
            </a:r>
            <a:r>
              <a:rPr lang="hu-HU" i="1">
                <a:latin typeface="Times New Roman" pitchFamily="18" charset="0"/>
              </a:rPr>
              <a:t>W = </a:t>
            </a:r>
            <a:r>
              <a:rPr lang="hu-HU">
                <a:latin typeface="Times New Roman" pitchFamily="18" charset="0"/>
              </a:rPr>
              <a:t>20</a:t>
            </a:r>
            <a:r>
              <a:rPr lang="hu-HU" i="1">
                <a:latin typeface="Times New Roman" pitchFamily="18" charset="0"/>
              </a:rPr>
              <a:t> </a:t>
            </a:r>
            <a:r>
              <a:rPr lang="hu-HU">
                <a:latin typeface="Times New Roman" pitchFamily="18" charset="0"/>
              </a:rPr>
              <a:t>mJ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09600" y="6858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latin typeface="Times New Roman" pitchFamily="18" charset="0"/>
              </a:rPr>
              <a:t>Az ember és az elektrosztatikus feltöltődés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295400"/>
            <a:ext cx="7772400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i="1">
                <a:latin typeface="Times New Roman" pitchFamily="18" charset="0"/>
              </a:rPr>
              <a:t>Az emberi test feltöltődése</a:t>
            </a: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hu-HU" i="1">
              <a:latin typeface="Times New Roman" pitchFamily="18" charset="0"/>
            </a:endParaRP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Bőr, fa, stb. (természetes anyagok) - elektrosztatikai vezetők</a:t>
            </a:r>
          </a:p>
          <a:p>
            <a:pPr lvl="2">
              <a:spcBef>
                <a:spcPct val="50000"/>
              </a:spcBef>
              <a:buFontTx/>
              <a:buChar char="•"/>
            </a:pPr>
            <a:r>
              <a:rPr lang="hu-HU">
                <a:latin typeface="Times New Roman" pitchFamily="18" charset="0"/>
              </a:rPr>
              <a:t>Műanyagok, lakkok, műszálas textil, stb. - szigetelők</a:t>
            </a:r>
            <a:endParaRPr lang="hu-HU" i="1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-té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é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é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901</Words>
  <Application>Microsoft Office PowerPoint</Application>
  <PresentationFormat>Diavetítés a képernyőre (4:3 oldalarány)</PresentationFormat>
  <Paragraphs>241</Paragraphs>
  <Slides>67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4</vt:i4>
      </vt:variant>
      <vt:variant>
        <vt:lpstr>Diacímek</vt:lpstr>
      </vt:variant>
      <vt:variant>
        <vt:i4>67</vt:i4>
      </vt:variant>
    </vt:vector>
  </HeadingPairs>
  <TitlesOfParts>
    <vt:vector size="75" baseType="lpstr">
      <vt:lpstr>Times New Roman</vt:lpstr>
      <vt:lpstr>Symbol</vt:lpstr>
      <vt:lpstr>Arial</vt:lpstr>
      <vt:lpstr>Office-téma</vt:lpstr>
      <vt:lpstr>Microsoft Egyenlet 3.0</vt:lpstr>
      <vt:lpstr>CorelDRAW!</vt:lpstr>
      <vt:lpstr>Bitkép alakzat</vt:lpstr>
      <vt:lpstr>Microsoft Word Document</vt:lpstr>
      <vt:lpstr>1. dia</vt:lpstr>
      <vt:lpstr>2. dia</vt:lpstr>
      <vt:lpstr>3. dia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13. dia</vt:lpstr>
      <vt:lpstr>14. dia</vt:lpstr>
      <vt:lpstr>15. dia</vt:lpstr>
      <vt:lpstr>16. dia</vt:lpstr>
      <vt:lpstr>17. dia</vt:lpstr>
      <vt:lpstr>18. dia</vt:lpstr>
      <vt:lpstr>19. dia</vt:lpstr>
      <vt:lpstr>20. dia</vt:lpstr>
      <vt:lpstr>21. dia</vt:lpstr>
      <vt:lpstr>22. dia</vt:lpstr>
      <vt:lpstr>23. dia</vt:lpstr>
      <vt:lpstr>24. dia</vt:lpstr>
      <vt:lpstr>25. dia</vt:lpstr>
      <vt:lpstr>26. dia</vt:lpstr>
      <vt:lpstr>27. dia</vt:lpstr>
      <vt:lpstr>28. dia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37. dia</vt:lpstr>
      <vt:lpstr>38. dia</vt:lpstr>
      <vt:lpstr>39. dia</vt:lpstr>
      <vt:lpstr>40. dia</vt:lpstr>
      <vt:lpstr>41. dia</vt:lpstr>
      <vt:lpstr>42. dia</vt:lpstr>
      <vt:lpstr>43. dia</vt:lpstr>
      <vt:lpstr>44. dia</vt:lpstr>
      <vt:lpstr>45. dia</vt:lpstr>
      <vt:lpstr>46. dia</vt:lpstr>
      <vt:lpstr>47. dia</vt:lpstr>
      <vt:lpstr>48. dia</vt:lpstr>
      <vt:lpstr>49. dia</vt:lpstr>
      <vt:lpstr>50. dia</vt:lpstr>
      <vt:lpstr>51. dia</vt:lpstr>
      <vt:lpstr>52. dia</vt:lpstr>
      <vt:lpstr>53. dia</vt:lpstr>
      <vt:lpstr>54. dia</vt:lpstr>
      <vt:lpstr>55. dia</vt:lpstr>
      <vt:lpstr>56. dia</vt:lpstr>
      <vt:lpstr>57. dia</vt:lpstr>
      <vt:lpstr>58. dia</vt:lpstr>
      <vt:lpstr>59. dia</vt:lpstr>
      <vt:lpstr>60. dia</vt:lpstr>
      <vt:lpstr>61. dia</vt:lpstr>
      <vt:lpstr>62. dia</vt:lpstr>
      <vt:lpstr>63. dia</vt:lpstr>
      <vt:lpstr>64. dia</vt:lpstr>
      <vt:lpstr>65. dia</vt:lpstr>
      <vt:lpstr>66. dia</vt:lpstr>
      <vt:lpstr>67. dia</vt:lpstr>
    </vt:vector>
  </TitlesOfParts>
  <Company>BME NTBT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Nincs diacím</dc:title>
  <dc:creator>instabus</dc:creator>
  <cp:lastModifiedBy>Pigen</cp:lastModifiedBy>
  <cp:revision>49</cp:revision>
  <dcterms:created xsi:type="dcterms:W3CDTF">2002-09-24T09:39:18Z</dcterms:created>
  <dcterms:modified xsi:type="dcterms:W3CDTF">2011-12-14T11:49:27Z</dcterms:modified>
</cp:coreProperties>
</file>