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11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48" r:id="rId15"/>
    <p:sldId id="449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6" r:id="rId26"/>
    <p:sldId id="451" r:id="rId27"/>
    <p:sldId id="450" r:id="rId28"/>
    <p:sldId id="447" r:id="rId29"/>
    <p:sldId id="452" r:id="rId30"/>
    <p:sldId id="454" r:id="rId31"/>
    <p:sldId id="453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3606" autoAdjust="0"/>
  </p:normalViewPr>
  <p:slideViewPr>
    <p:cSldViewPr>
      <p:cViewPr>
        <p:scale>
          <a:sx n="65" d="100"/>
          <a:sy n="65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dirty="0" smtClean="0"/>
              <a:t>J</a:t>
            </a:r>
            <a:r>
              <a:rPr lang="hu-HU" altLang="hu-HU" sz="4000" dirty="0" smtClean="0"/>
              <a:t>ELENÉRTÉKSZÁMÍTÁS-TECHNIKA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076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Lineárisan növekvő </a:t>
            </a:r>
            <a:r>
              <a:rPr lang="hu-HU" dirty="0" err="1" smtClean="0"/>
              <a:t>pénzáramsorozat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err="1" smtClean="0"/>
              <a:t>Linear</a:t>
            </a:r>
            <a:r>
              <a:rPr lang="hu-HU" i="1" dirty="0" smtClean="0"/>
              <a:t> </a:t>
            </a:r>
            <a:r>
              <a:rPr lang="hu-HU" i="1" dirty="0" err="1" smtClean="0"/>
              <a:t>gradient</a:t>
            </a:r>
            <a:r>
              <a:rPr lang="hu-HU" i="1" dirty="0" smtClean="0"/>
              <a:t> series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Periódusról periódusra azonos </a:t>
            </a:r>
            <a:r>
              <a:rPr lang="hu-HU" i="1" dirty="0" smtClean="0"/>
              <a:t>G</a:t>
            </a:r>
            <a:r>
              <a:rPr lang="hu-HU" dirty="0" smtClean="0"/>
              <a:t> összeggel növekvő pénzáramok sorozata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profilt leíró képlet: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profil jelenértéke:</a:t>
            </a: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590354"/>
              </p:ext>
            </p:extLst>
          </p:nvPr>
        </p:nvGraphicFramePr>
        <p:xfrm>
          <a:off x="4572000" y="3068960"/>
          <a:ext cx="3083024" cy="550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6" name="Equation" r:id="rId3" imgW="1066800" imgH="190500" progId="Equation.3">
                  <p:embed/>
                </p:oleObj>
              </mc:Choice>
              <mc:Fallback>
                <p:oleObj name="Equation" r:id="rId3" imgW="1066800" imgH="19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68960"/>
                        <a:ext cx="3083024" cy="5505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42" y="4197637"/>
            <a:ext cx="4127358" cy="239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592089"/>
              </p:ext>
            </p:extLst>
          </p:nvPr>
        </p:nvGraphicFramePr>
        <p:xfrm>
          <a:off x="4572000" y="4737380"/>
          <a:ext cx="3912695" cy="1229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name="Equation" r:id="rId6" imgW="1295400" imgH="419100" progId="Equation.3">
                  <p:embed/>
                </p:oleObj>
              </mc:Choice>
              <mc:Fallback>
                <p:oleObj name="Equation" r:id="rId6" imgW="12954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37380"/>
                        <a:ext cx="3912695" cy="1229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2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Lineárisan növekvő… – példák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9971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Mennyi </a:t>
            </a:r>
            <a:r>
              <a:rPr lang="hu-HU" dirty="0"/>
              <a:t>a jelenértéke a </a:t>
            </a:r>
            <a:r>
              <a:rPr lang="hu-HU" dirty="0" smtClean="0"/>
              <a:t>következő </a:t>
            </a:r>
            <a:r>
              <a:rPr lang="hu-HU" dirty="0" err="1" smtClean="0"/>
              <a:t>pénzáramsorozatnak</a:t>
            </a:r>
            <a:r>
              <a:rPr lang="hu-HU" dirty="0"/>
              <a:t>: </a:t>
            </a:r>
            <a:r>
              <a:rPr lang="hu-HU" i="1" dirty="0"/>
              <a:t>F</a:t>
            </a:r>
            <a:r>
              <a:rPr lang="hu-HU" baseline="-25000" dirty="0"/>
              <a:t>0</a:t>
            </a:r>
            <a:r>
              <a:rPr lang="hu-HU" i="1" baseline="-25000" dirty="0"/>
              <a:t> </a:t>
            </a:r>
            <a:r>
              <a:rPr lang="hu-HU" dirty="0"/>
              <a:t>= 0, </a:t>
            </a:r>
            <a:r>
              <a:rPr lang="hu-HU" i="1" dirty="0"/>
              <a:t>F</a:t>
            </a:r>
            <a:r>
              <a:rPr lang="hu-HU" baseline="-25000" dirty="0"/>
              <a:t>1</a:t>
            </a:r>
            <a:r>
              <a:rPr lang="hu-HU" i="1" baseline="-25000" dirty="0"/>
              <a:t> </a:t>
            </a:r>
            <a:r>
              <a:rPr lang="hu-HU" dirty="0"/>
              <a:t>= </a:t>
            </a:r>
            <a:r>
              <a:rPr lang="hu-HU" dirty="0" smtClean="0"/>
              <a:t>1000, </a:t>
            </a:r>
            <a:r>
              <a:rPr lang="hu-HU" i="1" dirty="0"/>
              <a:t>F</a:t>
            </a:r>
            <a:r>
              <a:rPr lang="hu-HU" baseline="-25000" dirty="0"/>
              <a:t>2 </a:t>
            </a:r>
            <a:r>
              <a:rPr lang="hu-HU" dirty="0"/>
              <a:t>= </a:t>
            </a:r>
            <a:r>
              <a:rPr lang="hu-HU" dirty="0" smtClean="0"/>
              <a:t>1300, </a:t>
            </a:r>
            <a:r>
              <a:rPr lang="hu-HU" i="1" dirty="0"/>
              <a:t>F</a:t>
            </a:r>
            <a:r>
              <a:rPr lang="hu-HU" baseline="-25000" dirty="0"/>
              <a:t>3</a:t>
            </a:r>
            <a:r>
              <a:rPr lang="hu-HU" i="1" baseline="-25000" dirty="0"/>
              <a:t> </a:t>
            </a:r>
            <a:r>
              <a:rPr lang="hu-HU" dirty="0"/>
              <a:t>= </a:t>
            </a:r>
            <a:r>
              <a:rPr lang="hu-HU" dirty="0" smtClean="0"/>
              <a:t>1600, </a:t>
            </a:r>
            <a:r>
              <a:rPr lang="hu-HU" i="1" dirty="0"/>
              <a:t>F</a:t>
            </a:r>
            <a:r>
              <a:rPr lang="hu-HU" baseline="-25000" dirty="0"/>
              <a:t>4</a:t>
            </a:r>
            <a:r>
              <a:rPr lang="hu-HU" i="1" baseline="-25000" dirty="0"/>
              <a:t> </a:t>
            </a:r>
            <a:r>
              <a:rPr lang="hu-HU" dirty="0"/>
              <a:t>= </a:t>
            </a:r>
            <a:r>
              <a:rPr lang="hu-HU" dirty="0" smtClean="0"/>
              <a:t>1900, </a:t>
            </a:r>
            <a:r>
              <a:rPr lang="hu-HU" i="1" dirty="0"/>
              <a:t>F</a:t>
            </a:r>
            <a:r>
              <a:rPr lang="hu-HU" baseline="-25000" dirty="0"/>
              <a:t>5</a:t>
            </a:r>
            <a:r>
              <a:rPr lang="hu-HU" i="1" baseline="-25000" dirty="0"/>
              <a:t> </a:t>
            </a:r>
            <a:r>
              <a:rPr lang="hu-HU" dirty="0"/>
              <a:t>= </a:t>
            </a:r>
            <a:r>
              <a:rPr lang="hu-HU" dirty="0" smtClean="0"/>
              <a:t>2200 </a:t>
            </a:r>
            <a:r>
              <a:rPr lang="hu-HU" dirty="0"/>
              <a:t>és </a:t>
            </a:r>
            <a:r>
              <a:rPr lang="hu-HU" i="1" dirty="0"/>
              <a:t>F</a:t>
            </a:r>
            <a:r>
              <a:rPr lang="hu-HU" baseline="-25000" dirty="0"/>
              <a:t>6</a:t>
            </a:r>
            <a:r>
              <a:rPr lang="hu-HU" i="1" baseline="-25000" dirty="0"/>
              <a:t> </a:t>
            </a:r>
            <a:r>
              <a:rPr lang="hu-HU" dirty="0"/>
              <a:t>= </a:t>
            </a:r>
            <a:r>
              <a:rPr lang="hu-HU" dirty="0" smtClean="0"/>
              <a:t>2500, ha a diszkontráta 14%?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észre kell venni, hogy </a:t>
            </a:r>
            <a:r>
              <a:rPr lang="hu-HU" dirty="0" smtClean="0"/>
              <a:t>a sorozat </a:t>
            </a:r>
            <a:r>
              <a:rPr lang="hu-HU" dirty="0" smtClean="0"/>
              <a:t>két részből tevődik össze: egy </a:t>
            </a:r>
            <a:r>
              <a:rPr lang="hu-HU" i="1" dirty="0" smtClean="0"/>
              <a:t>A</a:t>
            </a:r>
            <a:r>
              <a:rPr lang="hu-HU" dirty="0" smtClean="0"/>
              <a:t> = 1000 annuitás és egy </a:t>
            </a:r>
            <a:r>
              <a:rPr lang="hu-HU" i="1" dirty="0" smtClean="0"/>
              <a:t>G</a:t>
            </a:r>
            <a:r>
              <a:rPr lang="hu-HU" dirty="0" smtClean="0"/>
              <a:t> = 300 lineáris gradiens 6 perióduson keresztül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annuitás jelenértéke: </a:t>
            </a:r>
            <a:r>
              <a:rPr lang="hu-HU" i="1" dirty="0" smtClean="0"/>
              <a:t>P</a:t>
            </a:r>
            <a:r>
              <a:rPr lang="hu-HU" i="1" baseline="-25000" dirty="0" smtClean="0"/>
              <a:t>A</a:t>
            </a:r>
            <a:r>
              <a:rPr lang="hu-HU" dirty="0" smtClean="0"/>
              <a:t> = 1000*(1,14</a:t>
            </a:r>
            <a:r>
              <a:rPr lang="hu-HU" baseline="30000" dirty="0" smtClean="0"/>
              <a:t>6</a:t>
            </a:r>
            <a:r>
              <a:rPr lang="hu-HU" dirty="0" smtClean="0"/>
              <a:t> – 1)/(0,14*1,14</a:t>
            </a:r>
            <a:r>
              <a:rPr lang="hu-HU" baseline="30000" dirty="0" smtClean="0"/>
              <a:t>6</a:t>
            </a:r>
            <a:r>
              <a:rPr lang="hu-HU" dirty="0" smtClean="0"/>
              <a:t>) ≈ 3889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gradiens jelenértéke: </a:t>
            </a:r>
            <a:r>
              <a:rPr lang="hu-HU" i="1" dirty="0" smtClean="0"/>
              <a:t>P</a:t>
            </a:r>
            <a:r>
              <a:rPr lang="hu-HU" i="1" baseline="-25000" dirty="0" smtClean="0"/>
              <a:t>G</a:t>
            </a:r>
            <a:r>
              <a:rPr lang="hu-HU" dirty="0" smtClean="0"/>
              <a:t> = 300*(1,14</a:t>
            </a:r>
            <a:r>
              <a:rPr lang="hu-HU" baseline="30000" dirty="0" smtClean="0"/>
              <a:t>6</a:t>
            </a:r>
            <a:r>
              <a:rPr lang="hu-HU" dirty="0" smtClean="0"/>
              <a:t> – 0,14*6 – 1)/(0,14</a:t>
            </a:r>
            <a:r>
              <a:rPr lang="hu-HU" baseline="30000" dirty="0" smtClean="0"/>
              <a:t>2</a:t>
            </a:r>
            <a:r>
              <a:rPr lang="hu-HU" dirty="0" smtClean="0"/>
              <a:t>*1,14</a:t>
            </a:r>
            <a:r>
              <a:rPr lang="hu-HU" baseline="30000" dirty="0" smtClean="0"/>
              <a:t>6</a:t>
            </a:r>
            <a:r>
              <a:rPr lang="hu-HU" dirty="0" smtClean="0"/>
              <a:t>) ≈ 2475, tehát összesen: 6364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Mekkora </a:t>
            </a:r>
            <a:r>
              <a:rPr lang="hu-HU" i="1" dirty="0" smtClean="0"/>
              <a:t>A</a:t>
            </a:r>
            <a:r>
              <a:rPr lang="hu-HU" dirty="0" smtClean="0"/>
              <a:t> összegű, ugyanolyan időtartamú annuitás</a:t>
            </a:r>
            <a:r>
              <a:rPr lang="hu-HU" i="1" dirty="0" smtClean="0"/>
              <a:t> </a:t>
            </a:r>
            <a:r>
              <a:rPr lang="hu-HU" dirty="0"/>
              <a:t>ekvivalens az előző példa </a:t>
            </a:r>
            <a:r>
              <a:rPr lang="hu-HU" dirty="0" err="1" smtClean="0"/>
              <a:t>pénzáramsorozatával</a:t>
            </a:r>
            <a:r>
              <a:rPr lang="hu-HU" dirty="0" smtClean="0"/>
              <a:t>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A</a:t>
            </a:r>
            <a:r>
              <a:rPr lang="hu-HU" dirty="0" smtClean="0"/>
              <a:t>*(1,14</a:t>
            </a:r>
            <a:r>
              <a:rPr lang="hu-HU" baseline="30000" dirty="0" smtClean="0"/>
              <a:t>6</a:t>
            </a:r>
            <a:r>
              <a:rPr lang="hu-HU" dirty="0" smtClean="0"/>
              <a:t> – 1)/(0,14*1,14</a:t>
            </a:r>
            <a:r>
              <a:rPr lang="hu-HU" baseline="30000" dirty="0" smtClean="0"/>
              <a:t>6</a:t>
            </a:r>
            <a:r>
              <a:rPr lang="hu-HU" dirty="0" smtClean="0"/>
              <a:t>) = 6364, amiből </a:t>
            </a:r>
            <a:r>
              <a:rPr lang="hu-HU" i="1" dirty="0" smtClean="0"/>
              <a:t>A</a:t>
            </a:r>
            <a:r>
              <a:rPr lang="hu-HU" dirty="0" smtClean="0"/>
              <a:t> ≈ 1637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491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Exponenciálisan növekvő </a:t>
            </a:r>
            <a:r>
              <a:rPr lang="hu-HU" sz="3600" dirty="0" err="1" smtClean="0"/>
              <a:t>pénzáramsorozat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err="1" smtClean="0"/>
              <a:t>Geometric</a:t>
            </a:r>
            <a:r>
              <a:rPr lang="hu-HU" i="1" dirty="0" smtClean="0"/>
              <a:t> </a:t>
            </a:r>
            <a:r>
              <a:rPr lang="hu-HU" i="1" dirty="0" err="1" smtClean="0"/>
              <a:t>gradient</a:t>
            </a:r>
            <a:r>
              <a:rPr lang="hu-HU" i="1" dirty="0" smtClean="0"/>
              <a:t> series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Periódusról periódusra azonos </a:t>
            </a:r>
            <a:r>
              <a:rPr lang="hu-HU" i="1" dirty="0" smtClean="0"/>
              <a:t>g</a:t>
            </a:r>
            <a:r>
              <a:rPr lang="hu-HU" dirty="0" smtClean="0"/>
              <a:t> (százalékos) ütemben </a:t>
            </a:r>
            <a:r>
              <a:rPr lang="hu-HU" dirty="0"/>
              <a:t>növekvő pénzáramok </a:t>
            </a:r>
            <a:r>
              <a:rPr lang="hu-HU" dirty="0" smtClean="0"/>
              <a:t>sorozata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profilt leíró képlet: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profil jelenértéke:</a:t>
            </a:r>
            <a:endParaRPr lang="hu-HU" dirty="0"/>
          </a:p>
          <a:p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698728"/>
              </p:ext>
            </p:extLst>
          </p:nvPr>
        </p:nvGraphicFramePr>
        <p:xfrm>
          <a:off x="4545134" y="2996952"/>
          <a:ext cx="2407387" cy="607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Equation" r:id="rId3" imgW="851269" imgH="215994" progId="Equation.3">
                  <p:embed/>
                </p:oleObj>
              </mc:Choice>
              <mc:Fallback>
                <p:oleObj name="Equation" r:id="rId3" imgW="851269" imgH="21599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134" y="2996952"/>
                        <a:ext cx="2407387" cy="607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36575"/>
            <a:ext cx="4163756" cy="266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429364"/>
              </p:ext>
            </p:extLst>
          </p:nvPr>
        </p:nvGraphicFramePr>
        <p:xfrm>
          <a:off x="3779912" y="4478374"/>
          <a:ext cx="5212977" cy="177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9" name="Equation" r:id="rId6" imgW="2539800" imgH="863280" progId="Equation.3">
                  <p:embed/>
                </p:oleObj>
              </mc:Choice>
              <mc:Fallback>
                <p:oleObj name="Equation" r:id="rId6" imgW="253980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478374"/>
                        <a:ext cx="5212977" cy="17767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72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Exponenciálisan növekvő…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Ha az exponenciális növekedés a végtelenségig tart (~örökjáradék), akkor a jelenérték (</a:t>
            </a:r>
            <a:r>
              <a:rPr lang="hu-HU" i="1" dirty="0" smtClean="0"/>
              <a:t>N</a:t>
            </a:r>
            <a:r>
              <a:rPr lang="hu-HU" dirty="0" smtClean="0"/>
              <a:t>→∞):</a:t>
            </a:r>
            <a:endParaRPr lang="hu-HU" sz="1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u="sng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4400" u="sng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u="sng" dirty="0" smtClean="0"/>
              <a:t>Példák:</a:t>
            </a:r>
            <a:r>
              <a:rPr lang="hu-HU" dirty="0" smtClean="0"/>
              <a:t> legyen </a:t>
            </a:r>
            <a:r>
              <a:rPr lang="hu-HU" i="1" dirty="0" smtClean="0"/>
              <a:t>g</a:t>
            </a:r>
            <a:r>
              <a:rPr lang="hu-HU" dirty="0" smtClean="0"/>
              <a:t> = 3% és </a:t>
            </a:r>
            <a:r>
              <a:rPr lang="hu-HU" i="1" dirty="0" smtClean="0"/>
              <a:t>r</a:t>
            </a:r>
            <a:r>
              <a:rPr lang="hu-HU" dirty="0" smtClean="0"/>
              <a:t> = 10%, </a:t>
            </a:r>
            <a:r>
              <a:rPr lang="hu-HU" dirty="0" err="1" smtClean="0"/>
              <a:t>exp</a:t>
            </a:r>
            <a:r>
              <a:rPr lang="hu-HU" dirty="0" smtClean="0"/>
              <a:t>. </a:t>
            </a:r>
            <a:r>
              <a:rPr lang="hu-HU" dirty="0" err="1" smtClean="0"/>
              <a:t>növ</a:t>
            </a:r>
            <a:r>
              <a:rPr lang="hu-HU" dirty="0" smtClean="0"/>
              <a:t>. sorozat</a:t>
            </a:r>
            <a:endParaRPr lang="hu-HU" u="sng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Mekkora a jelenérték, ha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 = 100 a kezdő pénzáram és 5 perióduson át tart a sorozat?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P</a:t>
            </a:r>
            <a:r>
              <a:rPr lang="hu-HU" dirty="0" smtClean="0"/>
              <a:t> = </a:t>
            </a:r>
            <a:r>
              <a:rPr lang="hu-HU" dirty="0" smtClean="0"/>
              <a:t>100*[1 </a:t>
            </a:r>
            <a:r>
              <a:rPr lang="hu-HU" dirty="0" smtClean="0"/>
              <a:t>– (</a:t>
            </a:r>
            <a:r>
              <a:rPr lang="hu-HU" dirty="0" err="1" smtClean="0"/>
              <a:t>1</a:t>
            </a:r>
            <a:r>
              <a:rPr lang="hu-HU" dirty="0" smtClean="0"/>
              <a:t>,03/1,</a:t>
            </a:r>
            <a:r>
              <a:rPr lang="hu-HU" dirty="0" err="1" smtClean="0"/>
              <a:t>1</a:t>
            </a:r>
            <a:r>
              <a:rPr lang="hu-HU" dirty="0" smtClean="0"/>
              <a:t>)</a:t>
            </a:r>
            <a:r>
              <a:rPr lang="hu-HU" baseline="30000" dirty="0" smtClean="0"/>
              <a:t>5</a:t>
            </a:r>
            <a:r>
              <a:rPr lang="hu-HU" dirty="0"/>
              <a:t>]</a:t>
            </a:r>
            <a:r>
              <a:rPr lang="hu-HU" dirty="0" smtClean="0"/>
              <a:t>/(</a:t>
            </a:r>
            <a:r>
              <a:rPr lang="hu-HU" dirty="0" smtClean="0"/>
              <a:t>0,1 – 0,03) ≈ 400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Mekkorának kell lenni </a:t>
            </a:r>
            <a:r>
              <a:rPr lang="hu-HU" i="1" dirty="0"/>
              <a:t>F</a:t>
            </a:r>
            <a:r>
              <a:rPr lang="hu-HU" baseline="-25000" dirty="0"/>
              <a:t>1 </a:t>
            </a:r>
            <a:r>
              <a:rPr lang="hu-HU" dirty="0" err="1" smtClean="0"/>
              <a:t>-nek</a:t>
            </a:r>
            <a:r>
              <a:rPr lang="hu-HU" dirty="0" smtClean="0"/>
              <a:t>, hogy a jelenérték 320 legyen?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 ≈ 320/4 = 80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29023"/>
              </p:ext>
            </p:extLst>
          </p:nvPr>
        </p:nvGraphicFramePr>
        <p:xfrm>
          <a:off x="3131839" y="2420888"/>
          <a:ext cx="2880321" cy="101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3" imgW="1079500" imgH="381000" progId="Equation.3">
                  <p:embed/>
                </p:oleObj>
              </mc:Choice>
              <mc:Fallback>
                <p:oleObj name="Equation" r:id="rId3" imgW="10795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39" y="2420888"/>
                        <a:ext cx="2880321" cy="1016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Exponenciálisan növekvő… </a:t>
            </a:r>
            <a:r>
              <a:rPr lang="hu-HU" dirty="0" smtClean="0"/>
              <a:t>(III</a:t>
            </a:r>
            <a:r>
              <a:rPr lang="hu-HU" dirty="0"/>
              <a:t>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u="sng" dirty="0" smtClean="0"/>
              <a:t>Példák folyt.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Ha </a:t>
            </a:r>
            <a:r>
              <a:rPr lang="hu-HU" i="1" dirty="0"/>
              <a:t>F</a:t>
            </a:r>
            <a:r>
              <a:rPr lang="hu-HU" baseline="-25000" dirty="0"/>
              <a:t>1</a:t>
            </a:r>
            <a:r>
              <a:rPr lang="hu-HU" dirty="0"/>
              <a:t> = 100, legalább hány periódusig kell, hogy tartson a sorozat, hogy a jelenérték nagyobb legyen, mint 500</a:t>
            </a:r>
            <a:r>
              <a:rPr lang="hu-HU" dirty="0" smtClean="0"/>
              <a:t>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1 – 500/100*(0,1 – 0,03) = (1,03/1,</a:t>
            </a:r>
            <a:r>
              <a:rPr lang="hu-HU" dirty="0" err="1" smtClean="0"/>
              <a:t>1</a:t>
            </a:r>
            <a:r>
              <a:rPr lang="hu-HU" dirty="0" smtClean="0"/>
              <a:t>)</a:t>
            </a:r>
            <a:r>
              <a:rPr lang="hu-HU" i="1" baseline="30000" dirty="0" smtClean="0"/>
              <a:t>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N</a:t>
            </a:r>
            <a:r>
              <a:rPr lang="hu-HU" dirty="0" smtClean="0"/>
              <a:t> ≈ ln0,65 / ln0,94 ≈ 6,96, tehát 7 periódusig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Ugyanezek a kérdések, csak </a:t>
            </a:r>
            <a:r>
              <a:rPr lang="hu-HU" i="1" dirty="0" smtClean="0"/>
              <a:t>g</a:t>
            </a:r>
            <a:r>
              <a:rPr lang="hu-HU" dirty="0" smtClean="0"/>
              <a:t> = 10%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Megoldások: </a:t>
            </a:r>
            <a:r>
              <a:rPr lang="hu-HU" i="1" dirty="0" smtClean="0"/>
              <a:t>P</a:t>
            </a:r>
            <a:r>
              <a:rPr lang="hu-HU" dirty="0" smtClean="0"/>
              <a:t> = 5*100/1,</a:t>
            </a:r>
            <a:r>
              <a:rPr lang="hu-HU" dirty="0" err="1" smtClean="0"/>
              <a:t>1</a:t>
            </a:r>
            <a:r>
              <a:rPr lang="hu-HU" dirty="0" smtClean="0"/>
              <a:t> ≈ 455;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 = 320*1,</a:t>
            </a:r>
            <a:r>
              <a:rPr lang="hu-HU" dirty="0" err="1" smtClean="0"/>
              <a:t>1</a:t>
            </a:r>
            <a:r>
              <a:rPr lang="hu-HU" dirty="0" smtClean="0"/>
              <a:t>/5 ≈ 70; </a:t>
            </a:r>
            <a:r>
              <a:rPr lang="hu-HU" i="1" dirty="0" smtClean="0"/>
              <a:t>N</a:t>
            </a:r>
            <a:r>
              <a:rPr lang="hu-HU" dirty="0" smtClean="0"/>
              <a:t> = 500*1,</a:t>
            </a:r>
            <a:r>
              <a:rPr lang="hu-HU" dirty="0" err="1" smtClean="0"/>
              <a:t>1</a:t>
            </a:r>
            <a:r>
              <a:rPr lang="hu-HU" dirty="0" smtClean="0"/>
              <a:t>/100 ≈ 5,</a:t>
            </a:r>
            <a:r>
              <a:rPr lang="hu-HU" dirty="0" err="1" smtClean="0"/>
              <a:t>5</a:t>
            </a:r>
            <a:r>
              <a:rPr lang="hu-HU" dirty="0" smtClean="0"/>
              <a:t>, tehát 6 periódusig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És ha a sorozat a végtelenségig tart?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Akkor </a:t>
            </a:r>
            <a:r>
              <a:rPr lang="hu-HU" i="1" dirty="0" smtClean="0"/>
              <a:t>g</a:t>
            </a:r>
            <a:r>
              <a:rPr lang="hu-HU" dirty="0" smtClean="0"/>
              <a:t> = 10%-nál a jelenérték nem létezik (végtelen)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P</a:t>
            </a:r>
            <a:r>
              <a:rPr lang="hu-HU" dirty="0" smtClean="0"/>
              <a:t> = 100/(0,1 – 0,03) ≈ 1429;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 = 320*(0,1 – 0,03) = 22,4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91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Exponenciálisan növekvő…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hu-HU" u="sng" dirty="0" smtClean="0"/>
              <a:t>Példák folyt.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 sorozat a végtelenségig tart. Ha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 = 100 és </a:t>
            </a:r>
            <a:r>
              <a:rPr lang="hu-HU" i="1" dirty="0" smtClean="0"/>
              <a:t>r</a:t>
            </a:r>
            <a:r>
              <a:rPr lang="hu-HU" dirty="0" smtClean="0"/>
              <a:t> = 10%, akkor mekkora </a:t>
            </a:r>
            <a:r>
              <a:rPr lang="hu-HU" i="1" dirty="0" smtClean="0"/>
              <a:t>g</a:t>
            </a:r>
            <a:r>
              <a:rPr lang="hu-HU" dirty="0" smtClean="0"/>
              <a:t>-nél, illetve ha </a:t>
            </a:r>
            <a:r>
              <a:rPr lang="hu-HU" i="1" dirty="0" smtClean="0"/>
              <a:t>g</a:t>
            </a:r>
            <a:r>
              <a:rPr lang="hu-HU" dirty="0" smtClean="0"/>
              <a:t> = 3%, akkor mekkora </a:t>
            </a:r>
            <a:r>
              <a:rPr lang="hu-HU" i="1" dirty="0" smtClean="0"/>
              <a:t>r</a:t>
            </a:r>
            <a:r>
              <a:rPr lang="hu-HU" dirty="0" smtClean="0"/>
              <a:t>-nél lesz a jelenérték 1250?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Megoldás: 100/(0,1 – </a:t>
            </a:r>
            <a:r>
              <a:rPr lang="hu-HU" i="1" dirty="0" smtClean="0"/>
              <a:t>g</a:t>
            </a:r>
            <a:r>
              <a:rPr lang="hu-HU" dirty="0" smtClean="0"/>
              <a:t>) = 1250, amiből </a:t>
            </a:r>
            <a:r>
              <a:rPr lang="hu-HU" i="1" dirty="0" smtClean="0"/>
              <a:t>g</a:t>
            </a:r>
            <a:r>
              <a:rPr lang="hu-HU" dirty="0" smtClean="0"/>
              <a:t> = 2%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Hasonlóképp: 100/(</a:t>
            </a:r>
            <a:r>
              <a:rPr lang="hu-HU" i="1" dirty="0" smtClean="0"/>
              <a:t>r</a:t>
            </a:r>
            <a:r>
              <a:rPr lang="hu-HU" dirty="0" smtClean="0"/>
              <a:t> – 0,03) = 1250, amiből </a:t>
            </a:r>
            <a:r>
              <a:rPr lang="hu-HU" i="1" dirty="0" smtClean="0"/>
              <a:t>r</a:t>
            </a:r>
            <a:r>
              <a:rPr lang="hu-HU" dirty="0" smtClean="0"/>
              <a:t> = 11%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57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Perióduson belüli pénzáramok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i="1" dirty="0" smtClean="0"/>
              <a:t>Intraperiod cash flow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Egy előre meghatározott hosszúságú (pl. egy év) kamatperióduson (</a:t>
            </a:r>
            <a:r>
              <a:rPr lang="hu-HU" sz="2400" i="1" dirty="0" smtClean="0"/>
              <a:t>interest </a:t>
            </a:r>
            <a:r>
              <a:rPr lang="hu-HU" sz="2400" i="1" dirty="0" err="1" smtClean="0"/>
              <a:t>period</a:t>
            </a:r>
            <a:r>
              <a:rPr lang="hu-HU" sz="2400" dirty="0" smtClean="0"/>
              <a:t>) belül tetszőleges időpontban jelentkező pénzáram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Az eddig tekintett profiloknál mindig csak a periódusok végén volt pénzáram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A perióduson belüliség megengedésével a valóság jobban leírható – pl. egy projektnek a valóságban jellemzően év közben is vannak pénzáramai</a:t>
            </a:r>
            <a:endParaRPr lang="hu-HU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09120"/>
            <a:ext cx="4267783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Perióduson belüli pénzáramok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9971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i="1" dirty="0" smtClean="0"/>
              <a:t>Lényeges megjegyzés:</a:t>
            </a:r>
            <a:r>
              <a:rPr lang="hu-HU" dirty="0" smtClean="0"/>
              <a:t> a definiált kamatperiódus hossza tetszőleges lehet, így a korábban megismert profilokat értelmezhetjük éves, havi, heti, stb. szinten egyaránt – azaz éves, havi, heti, stb. felbontásban adják meg a pénzáramok alakulását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Ezért is használtam az „év” helyett az </a:t>
            </a:r>
            <a:r>
              <a:rPr lang="hu-HU" dirty="0" smtClean="0"/>
              <a:t>általánosabb </a:t>
            </a:r>
            <a:r>
              <a:rPr lang="hu-HU" dirty="0" smtClean="0"/>
              <a:t>„periódus” kifejezést!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Természetesen a diszkontrátát is a periódus hosszára vonatkoztatva kell megadni – pl. éves felbontású profilhoz éves diszkontráta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Hogyan válthatjuk át a diszkontrátát a különböző hosszúságú periódusokra? → kamatos kamatozás logikája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i="1" dirty="0" smtClean="0"/>
              <a:t>t</a:t>
            </a:r>
            <a:r>
              <a:rPr lang="hu-HU" dirty="0" smtClean="0"/>
              <a:t> és </a:t>
            </a:r>
            <a:r>
              <a:rPr lang="hu-HU" i="1" dirty="0" smtClean="0"/>
              <a:t>T</a:t>
            </a:r>
            <a:r>
              <a:rPr lang="hu-HU" dirty="0" smtClean="0"/>
              <a:t> azonos mértékegységben!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545542"/>
              </p:ext>
            </p:extLst>
          </p:nvPr>
        </p:nvGraphicFramePr>
        <p:xfrm>
          <a:off x="5508625" y="5821363"/>
          <a:ext cx="26638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3" imgW="952200" imgH="304560" progId="Equation.3">
                  <p:embed/>
                </p:oleObj>
              </mc:Choice>
              <mc:Fallback>
                <p:oleObj name="Equation" r:id="rId3" imgW="952200" imgH="304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821363"/>
                        <a:ext cx="26638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47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Perióduson belüli pénzáramok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Példa: ha az éves diszkontráta 12%, akkor mennyi a neg</a:t>
            </a:r>
            <a:r>
              <a:rPr lang="hu-HU" dirty="0"/>
              <a:t>yedéves diszkontráta</a:t>
            </a:r>
            <a:r>
              <a:rPr lang="hu-HU" dirty="0" smtClean="0"/>
              <a:t>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i="1" dirty="0" smtClean="0"/>
              <a:t>t</a:t>
            </a:r>
            <a:r>
              <a:rPr lang="hu-HU" altLang="hu-HU" sz="2400" dirty="0" smtClean="0"/>
              <a:t> </a:t>
            </a:r>
            <a:r>
              <a:rPr lang="hu-HU" altLang="hu-HU" sz="2400" dirty="0"/>
              <a:t>= 0,25 év, </a:t>
            </a:r>
            <a:r>
              <a:rPr lang="hu-HU" altLang="hu-HU" sz="2400" i="1" dirty="0"/>
              <a:t>T</a:t>
            </a:r>
            <a:r>
              <a:rPr lang="hu-HU" altLang="hu-HU" sz="2400" dirty="0"/>
              <a:t> = 1 év, </a:t>
            </a:r>
            <a:r>
              <a:rPr lang="hu-HU" altLang="hu-HU" sz="2400" i="1" dirty="0" err="1" smtClean="0"/>
              <a:t>r</a:t>
            </a:r>
            <a:r>
              <a:rPr lang="hu-HU" altLang="hu-HU" sz="2400" i="1" baseline="-25000" dirty="0" err="1" smtClean="0"/>
              <a:t>t</a:t>
            </a:r>
            <a:r>
              <a:rPr lang="hu-HU" altLang="hu-HU" sz="2400" i="1" baseline="-25000" dirty="0" smtClean="0"/>
              <a:t> </a:t>
            </a:r>
            <a:r>
              <a:rPr lang="hu-HU" altLang="hu-HU" sz="2400" dirty="0"/>
              <a:t>= (</a:t>
            </a:r>
            <a:r>
              <a:rPr lang="hu-HU" altLang="hu-HU" sz="2400" dirty="0" smtClean="0"/>
              <a:t>1+0,12)</a:t>
            </a:r>
            <a:r>
              <a:rPr lang="hu-HU" altLang="hu-HU" sz="2400" baseline="30000" dirty="0" smtClean="0"/>
              <a:t>0,25/1</a:t>
            </a:r>
            <a:r>
              <a:rPr lang="hu-HU" altLang="hu-HU" sz="2400" dirty="0" smtClean="0"/>
              <a:t> </a:t>
            </a:r>
            <a:r>
              <a:rPr lang="hu-HU" altLang="hu-HU" sz="2400" dirty="0"/>
              <a:t>– </a:t>
            </a:r>
            <a:r>
              <a:rPr lang="hu-HU" altLang="hu-HU" sz="2400" dirty="0" err="1"/>
              <a:t>1</a:t>
            </a:r>
            <a:r>
              <a:rPr lang="hu-HU" altLang="hu-HU" sz="2400" dirty="0"/>
              <a:t> = 2,87%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i="1" dirty="0" smtClean="0"/>
              <a:t>t</a:t>
            </a:r>
            <a:r>
              <a:rPr lang="hu-HU" altLang="hu-HU" sz="2400" dirty="0" smtClean="0"/>
              <a:t> </a:t>
            </a:r>
            <a:r>
              <a:rPr lang="hu-HU" altLang="hu-HU" sz="2400" dirty="0"/>
              <a:t>= 1 negyedév, </a:t>
            </a:r>
            <a:r>
              <a:rPr lang="hu-HU" altLang="hu-HU" sz="2400" i="1" dirty="0"/>
              <a:t>T </a:t>
            </a:r>
            <a:r>
              <a:rPr lang="hu-HU" altLang="hu-HU" sz="2400" dirty="0"/>
              <a:t>= 4 negyedév, </a:t>
            </a:r>
            <a:r>
              <a:rPr lang="hu-HU" altLang="hu-HU" sz="2400" i="1" dirty="0" err="1" smtClean="0"/>
              <a:t>r</a:t>
            </a:r>
            <a:r>
              <a:rPr lang="hu-HU" altLang="hu-HU" sz="2400" i="1" baseline="-25000" dirty="0" err="1" smtClean="0"/>
              <a:t>t</a:t>
            </a:r>
            <a:r>
              <a:rPr lang="hu-HU" altLang="hu-HU" sz="2400" i="1" baseline="-25000" dirty="0" smtClean="0"/>
              <a:t> </a:t>
            </a:r>
            <a:r>
              <a:rPr lang="hu-HU" altLang="hu-HU" sz="2400" dirty="0"/>
              <a:t>= (</a:t>
            </a:r>
            <a:r>
              <a:rPr lang="hu-HU" altLang="hu-HU" sz="2400" dirty="0" smtClean="0"/>
              <a:t>1+0,12)</a:t>
            </a:r>
            <a:r>
              <a:rPr lang="hu-HU" altLang="hu-HU" sz="2400" baseline="30000" dirty="0" smtClean="0"/>
              <a:t>1/4</a:t>
            </a:r>
            <a:r>
              <a:rPr lang="hu-HU" altLang="hu-HU" sz="2400" dirty="0" smtClean="0"/>
              <a:t> </a:t>
            </a:r>
            <a:r>
              <a:rPr lang="hu-HU" altLang="hu-HU" sz="2400" dirty="0"/>
              <a:t>– 1 = 2,87</a:t>
            </a:r>
            <a:r>
              <a:rPr lang="hu-HU" altLang="hu-HU" sz="2400" dirty="0" smtClean="0"/>
              <a:t>%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smtClean="0"/>
              <a:t>Vissza a perióduson belüli pénzáram jelenértékéhez, ami a következőképp adható meg (</a:t>
            </a:r>
            <a:r>
              <a:rPr lang="hu-HU" altLang="hu-HU" i="1" dirty="0" err="1" smtClean="0"/>
              <a:t>t</a:t>
            </a:r>
            <a:r>
              <a:rPr lang="hu-HU" altLang="hu-HU" i="1" baseline="-25000" dirty="0" err="1" smtClean="0"/>
              <a:t>F</a:t>
            </a:r>
            <a:r>
              <a:rPr lang="hu-HU" altLang="hu-HU" i="1" dirty="0" smtClean="0"/>
              <a:t> </a:t>
            </a:r>
            <a:r>
              <a:rPr lang="hu-HU" altLang="hu-HU" dirty="0" smtClean="0"/>
              <a:t>a kamatperiódus mértékegységében!):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endParaRPr lang="hu-HU" altLang="hu-HU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endParaRPr lang="hu-HU" altLang="hu-HU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u="sng" dirty="0"/>
              <a:t>Példa:</a:t>
            </a:r>
            <a:r>
              <a:rPr lang="hu-HU" dirty="0"/>
              <a:t> mekkora egy 17 hónap </a:t>
            </a:r>
            <a:r>
              <a:rPr lang="hu-HU" dirty="0" smtClean="0"/>
              <a:t>múlva befolyó </a:t>
            </a:r>
            <a:r>
              <a:rPr lang="hu-HU" i="1" dirty="0"/>
              <a:t>F</a:t>
            </a:r>
            <a:r>
              <a:rPr lang="hu-HU" dirty="0"/>
              <a:t> = 100 </a:t>
            </a:r>
            <a:r>
              <a:rPr lang="hu-HU" dirty="0" smtClean="0"/>
              <a:t>pénzáram </a:t>
            </a:r>
            <a:r>
              <a:rPr lang="hu-HU" dirty="0"/>
              <a:t>jelenértéke, ha az éves diszkontráta 20%?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Megoldás</a:t>
            </a:r>
            <a:r>
              <a:rPr lang="hu-HU" dirty="0" smtClean="0"/>
              <a:t>: </a:t>
            </a:r>
            <a:r>
              <a:rPr lang="hu-HU" i="1" dirty="0" smtClean="0"/>
              <a:t>P</a:t>
            </a:r>
            <a:r>
              <a:rPr lang="hu-HU" dirty="0" smtClean="0"/>
              <a:t> = 100/(1+0,2)</a:t>
            </a:r>
            <a:r>
              <a:rPr lang="hu-HU" baseline="30000" dirty="0" smtClean="0"/>
              <a:t>17/12</a:t>
            </a:r>
            <a:r>
              <a:rPr lang="hu-HU" dirty="0" smtClean="0"/>
              <a:t> ≈ 77,24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35656"/>
              </p:ext>
            </p:extLst>
          </p:nvPr>
        </p:nvGraphicFramePr>
        <p:xfrm>
          <a:off x="4624388" y="4292600"/>
          <a:ext cx="270351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3" imgW="914400" imgH="241200" progId="Equation.3">
                  <p:embed/>
                </p:oleObj>
              </mc:Choice>
              <mc:Fallback>
                <p:oleObj name="Equation" r:id="rId3" imgW="9144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4292600"/>
                        <a:ext cx="270351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301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Perióduson belüli pénzáramok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r>
              <a:rPr lang="hu-HU" altLang="hu-HU" sz="2800" dirty="0" smtClean="0"/>
              <a:t>A perióduson belüli pénzáram jelenértéke formulájának bizonyítása (nem kell tudni):</a:t>
            </a:r>
            <a:endParaRPr lang="hu-HU" altLang="hu-HU" sz="2400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r>
              <a:rPr lang="hu-HU" altLang="hu-HU" sz="2400" dirty="0" smtClean="0"/>
              <a:t>Legyen </a:t>
            </a:r>
            <a:r>
              <a:rPr lang="hu-HU" altLang="hu-HU" sz="2400" dirty="0"/>
              <a:t>a kamatperiódus hossza </a:t>
            </a:r>
            <a:r>
              <a:rPr lang="hu-HU" altLang="hu-HU" sz="2400" i="1" dirty="0" err="1"/>
              <a:t>t</a:t>
            </a:r>
            <a:r>
              <a:rPr lang="hu-HU" altLang="hu-HU" sz="2400" i="1" baseline="-25000" dirty="0" err="1"/>
              <a:t>F</a:t>
            </a:r>
            <a:r>
              <a:rPr lang="hu-HU" altLang="hu-HU" sz="2400" dirty="0"/>
              <a:t>, ekkor: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endParaRPr lang="hu-HU" altLang="hu-HU" sz="2400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r>
              <a:rPr lang="hu-HU" altLang="hu-HU" sz="2400" dirty="0" smtClean="0"/>
              <a:t>A </a:t>
            </a:r>
            <a:r>
              <a:rPr lang="hu-HU" altLang="hu-HU" sz="2400" dirty="0"/>
              <a:t>jelenérték pedig: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endParaRPr lang="hu-HU" altLang="hu-HU" sz="2400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r>
              <a:rPr lang="hu-HU" altLang="hu-HU" sz="2400" dirty="0" smtClean="0"/>
              <a:t>Behelyettesítve </a:t>
            </a:r>
            <a:r>
              <a:rPr lang="hu-HU" altLang="hu-HU" sz="2400" i="1" dirty="0" err="1" smtClean="0"/>
              <a:t>r</a:t>
            </a:r>
            <a:r>
              <a:rPr lang="hu-HU" altLang="hu-HU" sz="2400" i="1" baseline="-25000" dirty="0" err="1" smtClean="0"/>
              <a:t>t</a:t>
            </a:r>
            <a:r>
              <a:rPr lang="hu-HU" altLang="hu-HU" sz="2400" i="1" baseline="-50000" dirty="0" err="1" smtClean="0"/>
              <a:t>F</a:t>
            </a:r>
            <a:r>
              <a:rPr lang="hu-HU" altLang="hu-HU" sz="2400" dirty="0" err="1" smtClean="0"/>
              <a:t>-et</a:t>
            </a:r>
            <a:r>
              <a:rPr lang="hu-HU" altLang="hu-HU" sz="2400" dirty="0" smtClean="0"/>
              <a:t> </a:t>
            </a:r>
            <a:r>
              <a:rPr lang="hu-HU" altLang="hu-HU" sz="2400" dirty="0"/>
              <a:t>adódik: 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</a:pPr>
            <a:r>
              <a:rPr lang="hu-HU" altLang="hu-HU" sz="2400" dirty="0"/>
              <a:t>→ Ezt </a:t>
            </a:r>
            <a:r>
              <a:rPr lang="hu-HU" altLang="hu-HU" sz="2400" dirty="0" smtClean="0"/>
              <a:t>állítottuk</a:t>
            </a:r>
            <a:endParaRPr lang="hu-HU" altLang="hu-HU" sz="24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62434"/>
              </p:ext>
            </p:extLst>
          </p:nvPr>
        </p:nvGraphicFramePr>
        <p:xfrm>
          <a:off x="3131840" y="2996952"/>
          <a:ext cx="22320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1" name="Equation" r:id="rId3" imgW="990360" imgH="330120" progId="Equation.3">
                  <p:embed/>
                </p:oleObj>
              </mc:Choice>
              <mc:Fallback>
                <p:oleObj name="Equation" r:id="rId3" imgW="990360" imgH="33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996952"/>
                        <a:ext cx="22320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429022"/>
              </p:ext>
            </p:extLst>
          </p:nvPr>
        </p:nvGraphicFramePr>
        <p:xfrm>
          <a:off x="3275856" y="4437112"/>
          <a:ext cx="22320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2" name="Equation" r:id="rId5" imgW="927000" imgH="266400" progId="Equation.3">
                  <p:embed/>
                </p:oleObj>
              </mc:Choice>
              <mc:Fallback>
                <p:oleObj name="Equation" r:id="rId5" imgW="92700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437112"/>
                        <a:ext cx="223202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290569"/>
              </p:ext>
            </p:extLst>
          </p:nvPr>
        </p:nvGraphicFramePr>
        <p:xfrm>
          <a:off x="3836988" y="5732463"/>
          <a:ext cx="42783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3" name="Equation" r:id="rId7" imgW="1803240" imgH="266400" progId="Equation.3">
                  <p:embed/>
                </p:oleObj>
              </mc:Choice>
              <mc:Fallback>
                <p:oleObj name="Equation" r:id="rId7" imgW="180324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5732463"/>
                        <a:ext cx="42783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5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Jelenértékszámítás-technika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projekt által termelt pénzáramoknak van valamilyen időbeli lefutása, mintázata: </a:t>
            </a:r>
            <a:r>
              <a:rPr lang="hu-HU" b="1" dirty="0" smtClean="0"/>
              <a:t>pénzáramprofil</a:t>
            </a:r>
            <a:r>
              <a:rPr lang="hu-HU" dirty="0" smtClean="0"/>
              <a:t> (</a:t>
            </a:r>
            <a:r>
              <a:rPr lang="hu-HU" i="1" dirty="0" smtClean="0"/>
              <a:t>cash flow </a:t>
            </a:r>
            <a:r>
              <a:rPr lang="hu-HU" i="1" dirty="0" err="1" smtClean="0"/>
              <a:t>pattern</a:t>
            </a:r>
            <a:r>
              <a:rPr lang="hu-HU" dirty="0" smtClean="0"/>
              <a:t>) – ezt ábrázoltuk pénzáramlás diagramos formában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Vannak „nevezetes” profilok, amikhez „nevezetes” képletek tartoznak (azaz a profil jelenértéke zárt alakban megadható)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Egyéb esetekben a profil pontos jelenértéke csak körülményesen számolható – célszerű közelítésekkel élni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Ezen formulák és közelítések közül tekintünk most át néhányat…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57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Perióduson belüli pénzáramok </a:t>
            </a:r>
            <a:r>
              <a:rPr lang="hu-HU" dirty="0" smtClean="0"/>
              <a:t>(V</a:t>
            </a:r>
            <a:r>
              <a:rPr lang="hu-HU" dirty="0"/>
              <a:t>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600" dirty="0" smtClean="0"/>
              <a:t>Nézzünk egy projektet „sok” perióduson belüli pénzárammal: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6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6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6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6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6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6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600" dirty="0" smtClean="0"/>
              <a:t>A pontos jelenértéket úgy kapnánk, ha egyesével diszkontálnánk minden pénzáramot, majd jelenértékeiket összegeznénk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600" dirty="0" smtClean="0"/>
              <a:t>Körülményes, fáradságos → célszerű közelítésekkel élni</a:t>
            </a:r>
            <a:endParaRPr lang="hu-HU" sz="2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7131390" cy="280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098152"/>
              </p:ext>
            </p:extLst>
          </p:nvPr>
        </p:nvGraphicFramePr>
        <p:xfrm>
          <a:off x="6443663" y="2909888"/>
          <a:ext cx="257333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4" imgW="1130040" imgH="457200" progId="Equation.3">
                  <p:embed/>
                </p:oleObj>
              </mc:Choice>
              <mc:Fallback>
                <p:oleObj name="Equation" r:id="rId4" imgW="113004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909888"/>
                        <a:ext cx="2573337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Időzítési konvenciók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9971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Időzítési konvenciók:</a:t>
            </a:r>
            <a:r>
              <a:rPr lang="hu-HU" dirty="0" smtClean="0"/>
              <a:t> periódusonként </a:t>
            </a:r>
            <a:r>
              <a:rPr lang="hu-HU" dirty="0" err="1" smtClean="0"/>
              <a:t>aggregáljunk</a:t>
            </a:r>
            <a:r>
              <a:rPr lang="hu-HU" dirty="0" smtClean="0"/>
              <a:t> minden pénzáramot a periódus egy kitüntetett pontjába!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Periódusvégi konvenció </a:t>
            </a:r>
            <a:r>
              <a:rPr lang="hu-HU" dirty="0" smtClean="0"/>
              <a:t>(</a:t>
            </a:r>
            <a:r>
              <a:rPr lang="hu-HU" i="1" dirty="0" err="1" smtClean="0"/>
              <a:t>end-of-period</a:t>
            </a:r>
            <a:r>
              <a:rPr lang="hu-HU" i="1" dirty="0" smtClean="0"/>
              <a:t> </a:t>
            </a:r>
            <a:r>
              <a:rPr lang="hu-HU" i="1" dirty="0" err="1" smtClean="0"/>
              <a:t>convention</a:t>
            </a:r>
            <a:r>
              <a:rPr lang="hu-HU" dirty="0" smtClean="0"/>
              <a:t>): a periódus minden pénzárama a periódus végére tolva, majd ezen „</a:t>
            </a:r>
            <a:r>
              <a:rPr lang="hu-HU" dirty="0" err="1" smtClean="0"/>
              <a:t>aggregált</a:t>
            </a:r>
            <a:r>
              <a:rPr lang="hu-HU" dirty="0" smtClean="0"/>
              <a:t>” pénzáramok diszkontálása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Ez a klasszikus, tankönyvi eljárás, ezt csináltuk eddig mi is: csak a periódusok végén volt pénzáram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Közelítésnél örök dilemma: egyszerűség, praktikusság vs. pontosság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u="sng" dirty="0" smtClean="0"/>
              <a:t>Kérdés 1:</a:t>
            </a:r>
            <a:r>
              <a:rPr lang="hu-HU" dirty="0" smtClean="0"/>
              <a:t> mekkora hibát véthetünk a periódusvégi konvencióval?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u="sng" dirty="0" smtClean="0"/>
              <a:t>Kérdés 2:</a:t>
            </a:r>
            <a:r>
              <a:rPr lang="hu-HU" dirty="0" smtClean="0"/>
              <a:t> javítható-e valamilyen egyszerű módon a periódusvégi konvenció pontossága?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07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Időzítési konvenciók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Ismerkedjünk meg néhány más időzítési konvencióval: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Periódus-eleji konvenció </a:t>
            </a:r>
            <a:r>
              <a:rPr lang="hu-HU" dirty="0" smtClean="0"/>
              <a:t>(</a:t>
            </a:r>
            <a:r>
              <a:rPr lang="hu-HU" i="1" dirty="0" err="1" smtClean="0"/>
              <a:t>beginning-of-period</a:t>
            </a:r>
            <a:r>
              <a:rPr lang="hu-HU" i="1" dirty="0" smtClean="0"/>
              <a:t> </a:t>
            </a:r>
            <a:r>
              <a:rPr lang="hu-HU" i="1" dirty="0" err="1" smtClean="0"/>
              <a:t>convention</a:t>
            </a:r>
            <a:r>
              <a:rPr lang="hu-HU" dirty="0" smtClean="0"/>
              <a:t>): a periódus minden pénzárama a periódus elejére tolva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Periódus-közepi konvenció </a:t>
            </a:r>
            <a:r>
              <a:rPr lang="hu-HU" dirty="0" smtClean="0"/>
              <a:t>(</a:t>
            </a:r>
            <a:r>
              <a:rPr lang="hu-HU" i="1" dirty="0" err="1" smtClean="0"/>
              <a:t>mid-period</a:t>
            </a:r>
            <a:r>
              <a:rPr lang="hu-HU" i="1" dirty="0" smtClean="0"/>
              <a:t> </a:t>
            </a:r>
            <a:r>
              <a:rPr lang="hu-HU" i="1" dirty="0" err="1" smtClean="0"/>
              <a:t>convention</a:t>
            </a:r>
            <a:r>
              <a:rPr lang="hu-HU" dirty="0" smtClean="0"/>
              <a:t>): …közepére tolva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speciális időzítési konvenció: </a:t>
            </a:r>
            <a:r>
              <a:rPr lang="hu-HU" b="1" dirty="0"/>
              <a:t>H</a:t>
            </a:r>
            <a:r>
              <a:rPr lang="hu-HU" b="1" dirty="0" smtClean="0"/>
              <a:t>armonikus konvenció</a:t>
            </a:r>
            <a:r>
              <a:rPr lang="hu-HU" dirty="0" smtClean="0"/>
              <a:t> (</a:t>
            </a:r>
            <a:r>
              <a:rPr lang="hu-HU" i="1" dirty="0" err="1" smtClean="0"/>
              <a:t>harmonic</a:t>
            </a:r>
            <a:r>
              <a:rPr lang="hu-HU" i="1" dirty="0" smtClean="0"/>
              <a:t> </a:t>
            </a:r>
            <a:r>
              <a:rPr lang="hu-HU" i="1" dirty="0" err="1" smtClean="0"/>
              <a:t>convention</a:t>
            </a:r>
            <a:r>
              <a:rPr lang="hu-HU" dirty="0" smtClean="0"/>
              <a:t>): periódus-eleji és </a:t>
            </a:r>
            <a:r>
              <a:rPr lang="hu-HU" dirty="0" err="1" smtClean="0"/>
              <a:t>-végi</a:t>
            </a:r>
            <a:r>
              <a:rPr lang="hu-HU" dirty="0" smtClean="0"/>
              <a:t> </a:t>
            </a:r>
            <a:r>
              <a:rPr lang="hu-HU" dirty="0" smtClean="0"/>
              <a:t>harmonikus közepe (Andor és Dülk, 2013a)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számtani és a mértani átlagot is megvizsgáltuk már (Andor és Dülk, 2013b), de ezekkel most nem foglalkozunk…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Az említett konvenciók mind előállnak a periódusvégi jelenérték (</a:t>
            </a:r>
            <a:r>
              <a:rPr lang="hu-HU" i="1" dirty="0"/>
              <a:t>P</a:t>
            </a:r>
            <a:r>
              <a:rPr lang="hu-HU" i="1" baseline="-25000" dirty="0"/>
              <a:t>E</a:t>
            </a:r>
            <a:r>
              <a:rPr lang="hu-HU" dirty="0"/>
              <a:t>) egyszerű </a:t>
            </a:r>
            <a:r>
              <a:rPr lang="hu-HU" dirty="0" smtClean="0"/>
              <a:t>korrekciójával (ld. köv. dián)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4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Időzítési konvenciók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A formulák: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8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Definiáljuk a relatív hibát (</a:t>
            </a:r>
            <a:r>
              <a:rPr lang="el-GR" sz="2800" i="1" dirty="0" smtClean="0"/>
              <a:t>ε</a:t>
            </a:r>
            <a:r>
              <a:rPr lang="hu-HU" sz="2800" dirty="0" smtClean="0"/>
              <a:t>) a következőképp: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500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5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u="sng" dirty="0" smtClean="0"/>
              <a:t>Kérdés:</a:t>
            </a:r>
            <a:r>
              <a:rPr lang="hu-HU" sz="2800" dirty="0" smtClean="0"/>
              <a:t> legyen szó bármilyen tényleges pénzáram-profilról, mekkora az elméletileg elkövethető lehetséges legnagyobb relatív hiba (LLRH)?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Azaz: legyen szó bármilyen profilról, ennél nagyobb hibát biztosan nem vétünk az adott konvenció alkalmazásával</a:t>
            </a:r>
            <a:endParaRPr lang="hu-HU" sz="24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06169"/>
              </p:ext>
            </p:extLst>
          </p:nvPr>
        </p:nvGraphicFramePr>
        <p:xfrm>
          <a:off x="1115616" y="2276872"/>
          <a:ext cx="20161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8" name="Equation" r:id="rId3" imgW="850680" imgH="215640" progId="Equation.3">
                  <p:embed/>
                </p:oleObj>
              </mc:Choice>
              <mc:Fallback>
                <p:oleObj name="Equation" r:id="rId3" imgW="8506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76872"/>
                        <a:ext cx="20161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862260"/>
              </p:ext>
            </p:extLst>
          </p:nvPr>
        </p:nvGraphicFramePr>
        <p:xfrm>
          <a:off x="3679825" y="2205038"/>
          <a:ext cx="21463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9" name="Equation" r:id="rId5" imgW="914400" imgH="241200" progId="Equation.3">
                  <p:embed/>
                </p:oleObj>
              </mc:Choice>
              <mc:Fallback>
                <p:oleObj name="Equation" r:id="rId5" imgW="9144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2205038"/>
                        <a:ext cx="21463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18637"/>
              </p:ext>
            </p:extLst>
          </p:nvPr>
        </p:nvGraphicFramePr>
        <p:xfrm>
          <a:off x="6342063" y="2060575"/>
          <a:ext cx="22383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0" name="Equation" r:id="rId7" imgW="952200" imgH="431640" progId="Equation.3">
                  <p:embed/>
                </p:oleObj>
              </mc:Choice>
              <mc:Fallback>
                <p:oleObj name="Equation" r:id="rId7" imgW="95220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2060575"/>
                        <a:ext cx="223837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072900"/>
              </p:ext>
            </p:extLst>
          </p:nvPr>
        </p:nvGraphicFramePr>
        <p:xfrm>
          <a:off x="3131840" y="3789040"/>
          <a:ext cx="29781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1" name="Equation" r:id="rId9" imgW="1257120" imgH="241200" progId="Equation.3">
                  <p:embed/>
                </p:oleObj>
              </mc:Choice>
              <mc:Fallback>
                <p:oleObj name="Equation" r:id="rId9" imgW="1257120" imgH="241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789040"/>
                        <a:ext cx="29781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8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Időzítési konvenciók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75776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Az említett konvenciókra levezethető, hogy a LLRH (</a:t>
            </a:r>
            <a:r>
              <a:rPr lang="el-GR" sz="2800" i="1" dirty="0" smtClean="0"/>
              <a:t>ε</a:t>
            </a:r>
            <a:r>
              <a:rPr lang="hu-HU" sz="2800" baseline="-25000" dirty="0" err="1" smtClean="0"/>
              <a:t>max</a:t>
            </a:r>
            <a:r>
              <a:rPr lang="hu-HU" sz="2800" dirty="0" err="1" smtClean="0"/>
              <a:t>-szal</a:t>
            </a:r>
            <a:r>
              <a:rPr lang="hu-HU" sz="2800" dirty="0" smtClean="0"/>
              <a:t> jelölve):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sorrend igaz bármely pozi</a:t>
            </a:r>
            <a:r>
              <a:rPr lang="hu-HU" dirty="0"/>
              <a:t>tív </a:t>
            </a:r>
            <a:r>
              <a:rPr lang="hu-HU" dirty="0" smtClean="0"/>
              <a:t>diszkontrátára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u="sng" dirty="0"/>
              <a:t>A harmonikus konvenció minimalizálja a </a:t>
            </a:r>
            <a:r>
              <a:rPr lang="hu-HU" altLang="hu-HU" u="sng" dirty="0" err="1"/>
              <a:t>LLRH-t</a:t>
            </a:r>
            <a:r>
              <a:rPr lang="hu-HU" altLang="hu-HU" u="sng" dirty="0"/>
              <a:t>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20%-os </a:t>
            </a:r>
            <a:r>
              <a:rPr lang="hu-HU" altLang="hu-HU" dirty="0" smtClean="0"/>
              <a:t>diszkontráta esetén </a:t>
            </a:r>
            <a:r>
              <a:rPr lang="hu-HU" altLang="hu-HU" dirty="0"/>
              <a:t>pl. </a:t>
            </a:r>
            <a:r>
              <a:rPr lang="hu-HU" altLang="hu-HU" i="1" dirty="0"/>
              <a:t>E</a:t>
            </a:r>
            <a:r>
              <a:rPr lang="hu-HU" altLang="hu-HU" dirty="0"/>
              <a:t>: 16,67%, </a:t>
            </a:r>
            <a:r>
              <a:rPr lang="hu-HU" altLang="hu-HU" i="1" dirty="0"/>
              <a:t>B</a:t>
            </a:r>
            <a:r>
              <a:rPr lang="hu-HU" altLang="hu-HU" dirty="0"/>
              <a:t>: 20%, </a:t>
            </a:r>
            <a:r>
              <a:rPr lang="hu-HU" altLang="hu-HU" i="1" dirty="0"/>
              <a:t>M</a:t>
            </a:r>
            <a:r>
              <a:rPr lang="hu-HU" altLang="hu-HU" dirty="0"/>
              <a:t>: 9,55%, </a:t>
            </a:r>
            <a:r>
              <a:rPr lang="hu-HU" altLang="hu-HU" b="1" i="1" dirty="0"/>
              <a:t>H</a:t>
            </a:r>
            <a:r>
              <a:rPr lang="hu-HU" altLang="hu-HU" b="1" dirty="0"/>
              <a:t>: 9,09</a:t>
            </a:r>
            <a:r>
              <a:rPr lang="hu-HU" altLang="hu-HU" b="1" dirty="0" smtClean="0"/>
              <a:t>%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 smtClean="0"/>
              <a:t>Látszik, hogy érdemes korrigálni </a:t>
            </a:r>
            <a:r>
              <a:rPr lang="hu-HU" altLang="hu-HU" sz="2800" i="1" dirty="0" smtClean="0"/>
              <a:t>H</a:t>
            </a:r>
            <a:r>
              <a:rPr lang="hu-HU" altLang="hu-HU" sz="2800" dirty="0" smtClean="0"/>
              <a:t>-val vagy </a:t>
            </a:r>
            <a:r>
              <a:rPr lang="hu-HU" altLang="hu-HU" sz="2800" i="1" dirty="0" smtClean="0"/>
              <a:t>M</a:t>
            </a:r>
            <a:r>
              <a:rPr lang="hu-HU" altLang="hu-HU" sz="2800" dirty="0" smtClean="0"/>
              <a:t>-mel, és a korrekció könnyen elvégezhető…</a:t>
            </a:r>
            <a:endParaRPr lang="hu-HU" altLang="hu-HU" sz="2800" dirty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525053"/>
              </p:ext>
            </p:extLst>
          </p:nvPr>
        </p:nvGraphicFramePr>
        <p:xfrm>
          <a:off x="5320978" y="2738165"/>
          <a:ext cx="1727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4"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978" y="2738165"/>
                        <a:ext cx="172720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106421"/>
              </p:ext>
            </p:extLst>
          </p:nvPr>
        </p:nvGraphicFramePr>
        <p:xfrm>
          <a:off x="7454900" y="2881313"/>
          <a:ext cx="13509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5" name="Equation" r:id="rId5" imgW="609480" imgH="241200" progId="Equation.3">
                  <p:embed/>
                </p:oleObj>
              </mc:Choice>
              <mc:Fallback>
                <p:oleObj name="Equation" r:id="rId5" imgW="609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900" y="2881313"/>
                        <a:ext cx="135096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505409"/>
              </p:ext>
            </p:extLst>
          </p:nvPr>
        </p:nvGraphicFramePr>
        <p:xfrm>
          <a:off x="2570163" y="2881313"/>
          <a:ext cx="23780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6" name="Equation" r:id="rId7" imgW="1117440" imgH="266400" progId="Equation.3">
                  <p:embed/>
                </p:oleObj>
              </mc:Choice>
              <mc:Fallback>
                <p:oleObj name="Equation" r:id="rId7" imgW="1117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881313"/>
                        <a:ext cx="23780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889178" y="2881040"/>
            <a:ext cx="433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049766" y="2881040"/>
            <a:ext cx="433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694173"/>
              </p:ext>
            </p:extLst>
          </p:nvPr>
        </p:nvGraphicFramePr>
        <p:xfrm>
          <a:off x="298450" y="2738438"/>
          <a:ext cx="18351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7" name="Equation" r:id="rId9" imgW="863280" imgH="393480" progId="Equation.3">
                  <p:embed/>
                </p:oleObj>
              </mc:Choice>
              <mc:Fallback>
                <p:oleObj name="Equation" r:id="rId9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738438"/>
                        <a:ext cx="183515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152328" y="2881040"/>
            <a:ext cx="433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420423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Időzítési konvenciók </a:t>
            </a:r>
            <a:r>
              <a:rPr lang="hu-HU" dirty="0" smtClean="0"/>
              <a:t>(V</a:t>
            </a:r>
            <a:r>
              <a:rPr lang="hu-HU" dirty="0"/>
              <a:t>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Mi a helyzet konkrét pénzáramprofilok esetén?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Például ún. </a:t>
            </a:r>
            <a:r>
              <a:rPr lang="hu-HU" sz="2400" dirty="0" err="1" smtClean="0"/>
              <a:t>PERT-jellegű</a:t>
            </a:r>
            <a:r>
              <a:rPr lang="hu-HU" sz="2400" dirty="0" smtClean="0"/>
              <a:t> profilok esetén periódusvégi konvencióra:</a:t>
            </a:r>
          </a:p>
        </p:txBody>
      </p:sp>
      <p:pic>
        <p:nvPicPr>
          <p:cNvPr id="28680" name="Picture 8" descr="per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573"/>
            <a:ext cx="4188828" cy="29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3889226" cy="388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6660000" y="6266604"/>
            <a:ext cx="2880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hu-H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Időzítési konvenciók (</a:t>
            </a:r>
            <a:r>
              <a:rPr lang="hu-HU" dirty="0" smtClean="0"/>
              <a:t>VI.)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Továbbra is PERT</a:t>
            </a:r>
            <a:r>
              <a:rPr lang="hu-HU" sz="2800" dirty="0"/>
              <a:t>:</a:t>
            </a:r>
            <a:r>
              <a:rPr lang="hu-HU" sz="2800" dirty="0" smtClean="0"/>
              <a:t> harmonikus konvenció és a konvenciók összevetése:</a:t>
            </a:r>
            <a:endParaRPr lang="hu-HU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3064"/>
            <a:ext cx="3644453" cy="364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853064"/>
            <a:ext cx="3644452" cy="364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2304000" y="6120000"/>
            <a:ext cx="2880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hu-H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588000" y="6120000"/>
            <a:ext cx="2880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hu-H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9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Időzítési konvenciók (</a:t>
            </a:r>
            <a:r>
              <a:rPr lang="hu-HU" dirty="0" smtClean="0"/>
              <a:t>VII.)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84976" cy="5069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Leolvashatók </a:t>
            </a:r>
            <a:r>
              <a:rPr lang="hu-HU" sz="2800" dirty="0"/>
              <a:t>a </a:t>
            </a:r>
            <a:r>
              <a:rPr lang="hu-HU" sz="2800" dirty="0" smtClean="0"/>
              <a:t>konvenciók hibái, </a:t>
            </a:r>
            <a:r>
              <a:rPr lang="hu-HU" sz="2800" dirty="0"/>
              <a:t>így a pontos jelenérték megadható a </a:t>
            </a:r>
            <a:r>
              <a:rPr lang="hu-HU" sz="2800" dirty="0" smtClean="0"/>
              <a:t>nomogramok segítségével: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endParaRPr lang="hu-HU" sz="3300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endParaRPr lang="hu-HU" sz="3300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Általánosságban megállapítható: a harmonikus (és a periódus-közepi) konvenció hibája jellemzően &lt; 5% → elfogadhatóan pontosak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i="1" dirty="0"/>
              <a:t>P</a:t>
            </a:r>
            <a:r>
              <a:rPr lang="hu-HU" altLang="hu-HU" sz="2800" i="1" baseline="-25000" dirty="0"/>
              <a:t>E</a:t>
            </a:r>
            <a:r>
              <a:rPr lang="hu-HU" altLang="hu-HU" sz="2800" dirty="0"/>
              <a:t> mindig </a:t>
            </a:r>
            <a:r>
              <a:rPr lang="hu-HU" altLang="hu-HU" sz="2800" b="1" dirty="0"/>
              <a:t>alulbecsül</a:t>
            </a:r>
            <a:r>
              <a:rPr lang="hu-HU" altLang="hu-HU" sz="2800" dirty="0"/>
              <a:t>: jó projekt elvetésének veszélye!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u="sng" dirty="0" smtClean="0"/>
              <a:t>Záró megjegyzés:</a:t>
            </a:r>
            <a:r>
              <a:rPr lang="hu-HU" sz="2800" dirty="0" smtClean="0"/>
              <a:t> figyelem! Az említett konvenciók csak a jelen-értékre (</a:t>
            </a:r>
            <a:r>
              <a:rPr lang="hu-HU" sz="2800" i="1" dirty="0" smtClean="0"/>
              <a:t>PV</a:t>
            </a:r>
            <a:r>
              <a:rPr lang="hu-HU" sz="2800" dirty="0" smtClean="0"/>
              <a:t>) alkalmazhatók, a nettó jelenértékre (</a:t>
            </a:r>
            <a:r>
              <a:rPr lang="hu-HU" sz="2800" i="1" dirty="0" smtClean="0"/>
              <a:t>NPV</a:t>
            </a:r>
            <a:r>
              <a:rPr lang="hu-HU" sz="2800" dirty="0" smtClean="0"/>
              <a:t> = -</a:t>
            </a:r>
            <a:r>
              <a:rPr lang="hu-HU" sz="2800" i="1" dirty="0" smtClean="0"/>
              <a:t>F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 + </a:t>
            </a:r>
            <a:r>
              <a:rPr lang="hu-HU" sz="2800" i="1" dirty="0" smtClean="0"/>
              <a:t>PV</a:t>
            </a:r>
            <a:r>
              <a:rPr lang="hu-HU" sz="2800" dirty="0" smtClean="0"/>
              <a:t>) </a:t>
            </a:r>
            <a:r>
              <a:rPr lang="hu-HU" sz="2800" b="1" dirty="0" smtClean="0"/>
              <a:t>közvetlenül nem</a:t>
            </a:r>
            <a:r>
              <a:rPr lang="hu-HU" sz="2800" dirty="0" smtClean="0"/>
              <a:t>!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Mert </a:t>
            </a:r>
            <a:r>
              <a:rPr lang="hu-HU" i="1" dirty="0" smtClean="0"/>
              <a:t>F</a:t>
            </a:r>
            <a:r>
              <a:rPr lang="hu-HU" baseline="-25000" dirty="0" smtClean="0"/>
              <a:t>0</a:t>
            </a:r>
            <a:r>
              <a:rPr lang="hu-HU" dirty="0" smtClean="0"/>
              <a:t> egy „speciális”, konvención kívüli pénzáram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202311"/>
              </p:ext>
            </p:extLst>
          </p:nvPr>
        </p:nvGraphicFramePr>
        <p:xfrm>
          <a:off x="3203849" y="2389177"/>
          <a:ext cx="2160240" cy="910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9" y="2389177"/>
                        <a:ext cx="2160240" cy="910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10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Konvenciók – példák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50691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projekt 20 perióduson keresztül minden periódusban összesen 100 összegű pénzáramot termel, a diszkontráta 25</a:t>
            </a:r>
            <a:r>
              <a:rPr lang="hu-HU" dirty="0" smtClean="0"/>
              <a:t>%.</a:t>
            </a:r>
            <a:endParaRPr lang="hu-HU" dirty="0" smtClean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Mekkora a projekt jelenértéke periódusvégi, </a:t>
            </a:r>
            <a:r>
              <a:rPr lang="hu-HU" dirty="0" err="1" smtClean="0"/>
              <a:t>-eleji</a:t>
            </a:r>
            <a:r>
              <a:rPr lang="hu-HU" dirty="0" smtClean="0"/>
              <a:t>, </a:t>
            </a:r>
            <a:r>
              <a:rPr lang="hu-HU" dirty="0" err="1" smtClean="0"/>
              <a:t>-közepi</a:t>
            </a:r>
            <a:r>
              <a:rPr lang="hu-HU" dirty="0" smtClean="0"/>
              <a:t>, és harmonikus konvencióval?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Legfeljebb </a:t>
            </a:r>
            <a:r>
              <a:rPr lang="hu-HU" dirty="0"/>
              <a:t>mekkora hibát véthetünk ezen </a:t>
            </a:r>
            <a:r>
              <a:rPr lang="hu-HU" dirty="0" smtClean="0"/>
              <a:t>konvenciók </a:t>
            </a:r>
            <a:r>
              <a:rPr lang="hu-HU" dirty="0"/>
              <a:t>alkalmazásával</a:t>
            </a:r>
            <a:r>
              <a:rPr lang="hu-HU" dirty="0" smtClean="0"/>
              <a:t>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Mekkora a pontos jelenérték, ha a pénzáramok </a:t>
            </a:r>
            <a:r>
              <a:rPr lang="hu-HU" dirty="0" smtClean="0"/>
              <a:t>mintázata </a:t>
            </a:r>
            <a:r>
              <a:rPr lang="hu-HU" dirty="0" smtClean="0"/>
              <a:t>minden periódusban </a:t>
            </a:r>
            <a:r>
              <a:rPr lang="hu-HU" dirty="0" err="1" smtClean="0"/>
              <a:t>PERT-jellegű</a:t>
            </a:r>
            <a:r>
              <a:rPr lang="hu-HU" dirty="0" smtClean="0"/>
              <a:t>, </a:t>
            </a:r>
            <a:r>
              <a:rPr lang="hu-HU" i="1" dirty="0" smtClean="0"/>
              <a:t>c</a:t>
            </a:r>
            <a:r>
              <a:rPr lang="hu-HU" dirty="0" smtClean="0"/>
              <a:t> = 0,55 paraméterrel? (nomogram mellékelve)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pontos jelenérték fényében melyik konvenció a legpontosabb?</a:t>
            </a:r>
            <a:endParaRPr lang="hu-HU" dirty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Mi az egyes konvenciók szerint a projekt megvalósítandóságáról szóló döntés, ha a kezdő beruházási összeg </a:t>
            </a:r>
            <a:r>
              <a:rPr lang="hu-HU" i="1" dirty="0" smtClean="0"/>
              <a:t>F</a:t>
            </a:r>
            <a:r>
              <a:rPr lang="hu-HU" baseline="-25000" dirty="0" smtClean="0"/>
              <a:t>0</a:t>
            </a:r>
            <a:r>
              <a:rPr lang="hu-HU" dirty="0" smtClean="0"/>
              <a:t> = 420?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05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Konvenciók – példák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Megoldások: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Periódusvégi jelenérték: az ismert annuitás-képlettel: </a:t>
            </a:r>
            <a:r>
              <a:rPr lang="hu-HU" i="1" dirty="0" smtClean="0"/>
              <a:t>P</a:t>
            </a:r>
            <a:r>
              <a:rPr lang="hu-HU" i="1" baseline="-25000" dirty="0" smtClean="0"/>
              <a:t>E</a:t>
            </a:r>
            <a:r>
              <a:rPr lang="hu-HU" dirty="0" smtClean="0"/>
              <a:t> = 100*(1,25</a:t>
            </a:r>
            <a:r>
              <a:rPr lang="hu-HU" baseline="30000" dirty="0" smtClean="0"/>
              <a:t>20</a:t>
            </a:r>
            <a:r>
              <a:rPr lang="hu-HU" dirty="0" smtClean="0"/>
              <a:t> – 1)/(0,25*1,25</a:t>
            </a:r>
            <a:r>
              <a:rPr lang="hu-HU" baseline="30000" dirty="0" smtClean="0"/>
              <a:t>20</a:t>
            </a:r>
            <a:r>
              <a:rPr lang="hu-HU" dirty="0" smtClean="0"/>
              <a:t>) ≈ 395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Periódus-eleji jelenérték: </a:t>
            </a:r>
            <a:r>
              <a:rPr lang="hu-HU" i="1" dirty="0" smtClean="0"/>
              <a:t>P</a:t>
            </a:r>
            <a:r>
              <a:rPr lang="hu-HU" i="1" baseline="-25000" dirty="0" smtClean="0"/>
              <a:t>B</a:t>
            </a:r>
            <a:r>
              <a:rPr lang="hu-HU" dirty="0" smtClean="0"/>
              <a:t> = </a:t>
            </a:r>
            <a:r>
              <a:rPr lang="hu-HU" i="1" dirty="0"/>
              <a:t>P</a:t>
            </a:r>
            <a:r>
              <a:rPr lang="hu-HU" i="1" baseline="-25000" dirty="0"/>
              <a:t>E </a:t>
            </a:r>
            <a:r>
              <a:rPr lang="hu-HU" dirty="0" smtClean="0"/>
              <a:t>*1,25 = 494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Periódus-közepi jelenérték: </a:t>
            </a:r>
            <a:r>
              <a:rPr lang="hu-HU" i="1" dirty="0" smtClean="0"/>
              <a:t>P</a:t>
            </a:r>
            <a:r>
              <a:rPr lang="hu-HU" i="1" baseline="-25000" dirty="0" smtClean="0"/>
              <a:t>M</a:t>
            </a:r>
            <a:r>
              <a:rPr lang="hu-HU" dirty="0" smtClean="0"/>
              <a:t> = </a:t>
            </a:r>
            <a:r>
              <a:rPr lang="hu-HU" i="1" dirty="0"/>
              <a:t>P</a:t>
            </a:r>
            <a:r>
              <a:rPr lang="hu-HU" i="1" baseline="-25000" dirty="0"/>
              <a:t>E </a:t>
            </a:r>
            <a:r>
              <a:rPr lang="hu-HU" dirty="0" smtClean="0"/>
              <a:t>*1,25</a:t>
            </a:r>
            <a:r>
              <a:rPr lang="hu-HU" baseline="30000" dirty="0" smtClean="0"/>
              <a:t>1/2</a:t>
            </a:r>
            <a:r>
              <a:rPr lang="hu-HU" dirty="0" smtClean="0"/>
              <a:t> = 442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Harmonikus jelenérték: </a:t>
            </a:r>
            <a:r>
              <a:rPr lang="hu-HU" i="1" dirty="0" smtClean="0"/>
              <a:t>P</a:t>
            </a:r>
            <a:r>
              <a:rPr lang="hu-HU" i="1" baseline="-25000" dirty="0" smtClean="0"/>
              <a:t>H</a:t>
            </a:r>
            <a:r>
              <a:rPr lang="hu-HU" dirty="0" smtClean="0"/>
              <a:t> = </a:t>
            </a:r>
            <a:r>
              <a:rPr lang="hu-HU" i="1" dirty="0"/>
              <a:t>P</a:t>
            </a:r>
            <a:r>
              <a:rPr lang="hu-HU" i="1" baseline="-25000" dirty="0"/>
              <a:t>E </a:t>
            </a:r>
            <a:r>
              <a:rPr lang="hu-HU" dirty="0" smtClean="0"/>
              <a:t>*1,25/1,125 = 439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err="1" smtClean="0"/>
              <a:t>LLRH-k</a:t>
            </a:r>
            <a:r>
              <a:rPr lang="hu-HU" dirty="0" smtClean="0"/>
              <a:t>: </a:t>
            </a:r>
            <a:r>
              <a:rPr lang="hu-HU" i="1" dirty="0" smtClean="0"/>
              <a:t>E</a:t>
            </a:r>
            <a:r>
              <a:rPr lang="hu-HU" dirty="0" smtClean="0"/>
              <a:t>: 0,25/1,25 = 20%; </a:t>
            </a:r>
            <a:r>
              <a:rPr lang="hu-HU" i="1" dirty="0" smtClean="0"/>
              <a:t>M</a:t>
            </a:r>
            <a:r>
              <a:rPr lang="hu-HU" dirty="0" smtClean="0"/>
              <a:t>: 1,25</a:t>
            </a:r>
            <a:r>
              <a:rPr lang="hu-HU" baseline="30000" dirty="0" smtClean="0"/>
              <a:t>1/2</a:t>
            </a:r>
            <a:r>
              <a:rPr lang="hu-HU" dirty="0" smtClean="0"/>
              <a:t> – 1 = 11,8%; </a:t>
            </a:r>
            <a:r>
              <a:rPr lang="hu-HU" i="1" dirty="0" smtClean="0"/>
              <a:t>B</a:t>
            </a:r>
            <a:r>
              <a:rPr lang="hu-HU" dirty="0" smtClean="0"/>
              <a:t>: 0,25 = 25%; </a:t>
            </a:r>
            <a:r>
              <a:rPr lang="hu-HU" i="1" dirty="0" smtClean="0"/>
              <a:t>H</a:t>
            </a:r>
            <a:r>
              <a:rPr lang="hu-HU" dirty="0" smtClean="0"/>
              <a:t>: 0,25/2,25 = 11,1%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err="1" smtClean="0"/>
              <a:t>Nomogramon</a:t>
            </a:r>
            <a:r>
              <a:rPr lang="hu-HU" dirty="0" smtClean="0"/>
              <a:t> </a:t>
            </a:r>
            <a:r>
              <a:rPr lang="hu-HU" i="1" dirty="0" smtClean="0"/>
              <a:t>c</a:t>
            </a:r>
            <a:r>
              <a:rPr lang="hu-HU" dirty="0" smtClean="0"/>
              <a:t> = 0,55 és </a:t>
            </a:r>
            <a:r>
              <a:rPr lang="hu-HU" i="1" dirty="0" smtClean="0"/>
              <a:t>r</a:t>
            </a:r>
            <a:r>
              <a:rPr lang="hu-HU" dirty="0" smtClean="0"/>
              <a:t> = 25% kombináció: </a:t>
            </a:r>
            <a:r>
              <a:rPr lang="hu-HU" i="1" dirty="0" smtClean="0"/>
              <a:t>E</a:t>
            </a:r>
            <a:r>
              <a:rPr lang="hu-HU" dirty="0" smtClean="0"/>
              <a:t>: -10%, amiből </a:t>
            </a:r>
            <a:r>
              <a:rPr lang="hu-HU" i="1" dirty="0" err="1" smtClean="0"/>
              <a:t>P</a:t>
            </a:r>
            <a:r>
              <a:rPr lang="hu-HU" i="1" baseline="-25000" dirty="0" err="1" smtClean="0"/>
              <a:t>pontos</a:t>
            </a:r>
            <a:r>
              <a:rPr lang="hu-HU" dirty="0" smtClean="0"/>
              <a:t> = 395/(1 – 0,1) = 439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Ebből látszik, hogy </a:t>
            </a:r>
            <a:r>
              <a:rPr lang="hu-HU" u="sng" dirty="0" smtClean="0"/>
              <a:t>jelen esetben</a:t>
            </a:r>
            <a:r>
              <a:rPr lang="hu-HU" dirty="0" smtClean="0"/>
              <a:t> a harmonikus konvenció a legpontosabb (éppen mondjuk teljesen pontos</a:t>
            </a:r>
            <a:r>
              <a:rPr lang="hu-HU" dirty="0" smtClean="0"/>
              <a:t>…)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A periódusvégi kivételével mindegyiknél pozitív az NPV, tehát a projekt megvalósítandó (és valóban, mert 439 – 420 = 19 &gt; 0)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653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Egyszeri pénzáram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err="1" smtClean="0"/>
              <a:t>Single</a:t>
            </a:r>
            <a:r>
              <a:rPr lang="hu-HU" i="1" dirty="0" smtClean="0"/>
              <a:t> cash flow, lump sum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tetszőleges </a:t>
            </a:r>
            <a:r>
              <a:rPr lang="hu-HU" i="1" dirty="0" err="1" smtClean="0"/>
              <a:t>N</a:t>
            </a:r>
            <a:r>
              <a:rPr lang="hu-HU" dirty="0" err="1" smtClean="0"/>
              <a:t>-ik</a:t>
            </a:r>
            <a:r>
              <a:rPr lang="hu-HU" dirty="0" smtClean="0"/>
              <a:t> periódus végén bekövetkező </a:t>
            </a:r>
            <a:r>
              <a:rPr lang="hu-HU" i="1" dirty="0" smtClean="0"/>
              <a:t>F</a:t>
            </a:r>
            <a:r>
              <a:rPr lang="hu-HU" dirty="0" smtClean="0"/>
              <a:t> pénzáram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hu-HU" sz="44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Jelenértéke, </a:t>
            </a:r>
            <a:r>
              <a:rPr lang="hu-HU" i="1" dirty="0" smtClean="0"/>
              <a:t>P</a:t>
            </a:r>
            <a:r>
              <a:rPr lang="hu-HU" dirty="0" smtClean="0"/>
              <a:t> (a már ismert kamatos kamatozás logikáját tükrözve):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1111"/>
              </p:ext>
            </p:extLst>
          </p:nvPr>
        </p:nvGraphicFramePr>
        <p:xfrm>
          <a:off x="4283968" y="5445224"/>
          <a:ext cx="2206389" cy="113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3" imgW="812520" imgH="419040" progId="Equation.3">
                  <p:embed/>
                </p:oleObj>
              </mc:Choice>
              <mc:Fallback>
                <p:oleObj name="Equation" r:id="rId3" imgW="812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5445224"/>
                        <a:ext cx="2206389" cy="1137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06"/>
          <a:stretch>
            <a:fillRect/>
          </a:stretch>
        </p:blipFill>
        <p:spPr bwMode="auto">
          <a:xfrm>
            <a:off x="2771800" y="2852936"/>
            <a:ext cx="3939805" cy="178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1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Konvenciók – példák (III.)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495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Adott két pénzáram és időzítéseik: </a:t>
            </a:r>
            <a:r>
              <a:rPr lang="hu-HU" altLang="hu-HU" sz="2800" i="1" dirty="0"/>
              <a:t>F</a:t>
            </a:r>
            <a:r>
              <a:rPr lang="hu-HU" altLang="hu-HU" sz="2800" baseline="-25000" dirty="0"/>
              <a:t>1</a:t>
            </a:r>
            <a:r>
              <a:rPr lang="hu-HU" altLang="hu-HU" sz="2800" dirty="0"/>
              <a:t> = 70, </a:t>
            </a:r>
            <a:r>
              <a:rPr lang="hu-HU" altLang="hu-HU" sz="2800" i="1" dirty="0"/>
              <a:t>F</a:t>
            </a:r>
            <a:r>
              <a:rPr lang="hu-HU" altLang="hu-HU" sz="2800" baseline="-25000" dirty="0"/>
              <a:t>2</a:t>
            </a:r>
            <a:r>
              <a:rPr lang="hu-HU" altLang="hu-HU" sz="2800" dirty="0"/>
              <a:t> = 110 és </a:t>
            </a:r>
            <a:r>
              <a:rPr lang="hu-HU" altLang="hu-HU" sz="2800" i="1" dirty="0"/>
              <a:t>t</a:t>
            </a:r>
            <a:r>
              <a:rPr lang="hu-HU" altLang="hu-HU" sz="2800" baseline="-25000" dirty="0"/>
              <a:t>1</a:t>
            </a:r>
            <a:r>
              <a:rPr lang="hu-HU" altLang="hu-HU" sz="2800" dirty="0"/>
              <a:t> = 0,4 év, </a:t>
            </a:r>
            <a:r>
              <a:rPr lang="hu-HU" altLang="hu-HU" sz="2800" i="1" dirty="0"/>
              <a:t>t</a:t>
            </a:r>
            <a:r>
              <a:rPr lang="hu-HU" altLang="hu-HU" sz="2800" baseline="-25000" dirty="0"/>
              <a:t>2</a:t>
            </a:r>
            <a:r>
              <a:rPr lang="hu-HU" altLang="hu-HU" sz="2800" dirty="0"/>
              <a:t> = 9,6 hónap, és a negyedéves diszkontráta 4,66</a:t>
            </a:r>
            <a:r>
              <a:rPr lang="hu-HU" altLang="hu-HU" sz="2800" dirty="0" smtClean="0"/>
              <a:t>%.</a:t>
            </a:r>
            <a:endParaRPr lang="hu-HU" altLang="hu-HU" sz="28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500" dirty="0"/>
              <a:t>Mekkora a pénzáramok jelenértéke periódusvégi, </a:t>
            </a:r>
            <a:r>
              <a:rPr lang="hu-HU" altLang="hu-HU" sz="2500" dirty="0" smtClean="0"/>
              <a:t>periódus-eleji</a:t>
            </a:r>
            <a:r>
              <a:rPr lang="hu-HU" altLang="hu-HU" sz="2500" dirty="0"/>
              <a:t>, </a:t>
            </a:r>
            <a:r>
              <a:rPr lang="hu-HU" altLang="hu-HU" sz="2500" dirty="0" err="1"/>
              <a:t>-közepi</a:t>
            </a:r>
            <a:r>
              <a:rPr lang="hu-HU" altLang="hu-HU" sz="2500" dirty="0"/>
              <a:t>, és harmonikus konvencióval?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500" dirty="0"/>
              <a:t>Mekkora a pontos jelenérték?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500" dirty="0"/>
              <a:t>Mekkora a periódusvégi, illetve a harmonikus konvenció hibája?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94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Konvenciók – példák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Átváltások azonos időmértékegységre (most: évre):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t</a:t>
            </a:r>
            <a:r>
              <a:rPr lang="hu-HU" baseline="-25000" dirty="0" smtClean="0"/>
              <a:t>2</a:t>
            </a:r>
            <a:r>
              <a:rPr lang="hu-HU" dirty="0" smtClean="0"/>
              <a:t> = 9,6/12 = 0,8 év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Éves diszkontráta </a:t>
            </a:r>
            <a:r>
              <a:rPr lang="hu-HU" i="1" dirty="0" smtClean="0"/>
              <a:t>r</a:t>
            </a:r>
            <a:r>
              <a:rPr lang="hu-HU" dirty="0" smtClean="0"/>
              <a:t> = (1+0,0466)</a:t>
            </a:r>
            <a:r>
              <a:rPr lang="hu-HU" baseline="30000" dirty="0" smtClean="0"/>
              <a:t>4</a:t>
            </a:r>
            <a:r>
              <a:rPr lang="hu-HU" dirty="0" smtClean="0"/>
              <a:t> – 1 = 20%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i="1" dirty="0"/>
              <a:t>P</a:t>
            </a:r>
            <a:r>
              <a:rPr lang="hu-HU" altLang="hu-HU" i="1" baseline="-25000" dirty="0"/>
              <a:t>E</a:t>
            </a:r>
            <a:r>
              <a:rPr lang="hu-HU" altLang="hu-HU" dirty="0"/>
              <a:t> = (70+110)/(1+0,2) = 150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i="1" dirty="0"/>
              <a:t>P</a:t>
            </a:r>
            <a:r>
              <a:rPr lang="hu-HU" altLang="hu-HU" i="1" baseline="-25000" dirty="0"/>
              <a:t>B</a:t>
            </a:r>
            <a:r>
              <a:rPr lang="hu-HU" altLang="hu-HU" dirty="0"/>
              <a:t> = 150*(1+0,2) = 180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i="1" dirty="0"/>
              <a:t>P</a:t>
            </a:r>
            <a:r>
              <a:rPr lang="hu-HU" altLang="hu-HU" i="1" baseline="-25000" dirty="0"/>
              <a:t>M</a:t>
            </a:r>
            <a:r>
              <a:rPr lang="hu-HU" altLang="hu-HU" dirty="0"/>
              <a:t> = 150*(1+0,2)</a:t>
            </a:r>
            <a:r>
              <a:rPr lang="hu-HU" altLang="hu-HU" baseline="30000" dirty="0"/>
              <a:t>0,5</a:t>
            </a:r>
            <a:r>
              <a:rPr lang="hu-HU" altLang="hu-HU" dirty="0"/>
              <a:t> = 164,32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i="1" dirty="0"/>
              <a:t>P</a:t>
            </a:r>
            <a:r>
              <a:rPr lang="hu-HU" altLang="hu-HU" i="1" baseline="-25000" dirty="0"/>
              <a:t>H</a:t>
            </a:r>
            <a:r>
              <a:rPr lang="hu-HU" altLang="hu-HU" dirty="0"/>
              <a:t> = 150*(1+0,2)/(1+0,2/</a:t>
            </a:r>
            <a:r>
              <a:rPr lang="hu-HU" altLang="hu-HU" dirty="0" err="1"/>
              <a:t>2</a:t>
            </a:r>
            <a:r>
              <a:rPr lang="hu-HU" altLang="hu-HU" dirty="0"/>
              <a:t>) = 163,64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i="1" dirty="0" err="1"/>
              <a:t>P</a:t>
            </a:r>
            <a:r>
              <a:rPr lang="hu-HU" altLang="hu-HU" i="1" baseline="-25000" dirty="0" err="1"/>
              <a:t>pontos</a:t>
            </a:r>
            <a:r>
              <a:rPr lang="hu-HU" altLang="hu-HU" dirty="0"/>
              <a:t> = 70*(1+0,2)</a:t>
            </a:r>
            <a:r>
              <a:rPr lang="hu-HU" altLang="hu-HU" baseline="30000" dirty="0"/>
              <a:t>-0,4</a:t>
            </a:r>
            <a:r>
              <a:rPr lang="hu-HU" altLang="hu-HU" dirty="0"/>
              <a:t> + 110*(1+0,2)</a:t>
            </a:r>
            <a:r>
              <a:rPr lang="hu-HU" altLang="hu-HU" baseline="30000" dirty="0"/>
              <a:t>-0,8</a:t>
            </a:r>
            <a:r>
              <a:rPr lang="hu-HU" altLang="hu-HU" dirty="0"/>
              <a:t> = </a:t>
            </a:r>
            <a:r>
              <a:rPr lang="hu-HU" altLang="hu-HU" dirty="0" smtClean="0"/>
              <a:t>160,15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 smtClean="0"/>
              <a:t>A hibák pedig:</a:t>
            </a:r>
            <a:r>
              <a:rPr lang="hu-HU" altLang="hu-HU" i="1" dirty="0" smtClean="0"/>
              <a:t> E</a:t>
            </a:r>
            <a:r>
              <a:rPr lang="hu-HU" altLang="hu-HU" dirty="0"/>
              <a:t>: </a:t>
            </a:r>
            <a:r>
              <a:rPr lang="hu-HU" altLang="hu-HU" dirty="0" smtClean="0"/>
              <a:t>150/160,15 – 1 </a:t>
            </a:r>
            <a:r>
              <a:rPr lang="hu-HU" altLang="hu-HU" dirty="0"/>
              <a:t>= -6,3% </a:t>
            </a:r>
            <a:r>
              <a:rPr lang="hu-HU" altLang="hu-HU" dirty="0" smtClean="0"/>
              <a:t>és </a:t>
            </a:r>
            <a:r>
              <a:rPr lang="hu-HU" altLang="hu-HU" i="1" dirty="0"/>
              <a:t>H</a:t>
            </a:r>
            <a:r>
              <a:rPr lang="hu-HU" altLang="hu-HU" dirty="0"/>
              <a:t>: </a:t>
            </a:r>
            <a:r>
              <a:rPr lang="hu-HU" altLang="hu-HU" dirty="0" smtClean="0"/>
              <a:t>163,64/160,15 – 1 = </a:t>
            </a:r>
            <a:r>
              <a:rPr lang="hu-HU" altLang="hu-HU" dirty="0"/>
              <a:t>+2,2</a:t>
            </a:r>
            <a:r>
              <a:rPr lang="hu-HU" altLang="hu-HU" dirty="0" smtClean="0"/>
              <a:t>%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26018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Egyszeri pénzáram –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069160"/>
          </a:xfrm>
        </p:spPr>
        <p:txBody>
          <a:bodyPr>
            <a:normAutofit fontScale="925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Legalább hány periódus múlva kell, hogy befolyjon egy </a:t>
            </a:r>
            <a:r>
              <a:rPr lang="hu-HU" i="1" dirty="0" smtClean="0"/>
              <a:t>F</a:t>
            </a:r>
            <a:r>
              <a:rPr lang="hu-HU" dirty="0" smtClean="0"/>
              <a:t> = 100 összegű pénzáram, hogy jelenértéke kisebb legyen, mint 50, ha a diszkontráta 10%?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100/(1+0,1)</a:t>
            </a:r>
            <a:r>
              <a:rPr lang="hu-HU" i="1" baseline="30000" dirty="0" smtClean="0"/>
              <a:t>N</a:t>
            </a:r>
            <a:r>
              <a:rPr lang="hu-HU" dirty="0" smtClean="0"/>
              <a:t> = 50, amit átrendezve: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N</a:t>
            </a:r>
            <a:r>
              <a:rPr lang="hu-HU" dirty="0" smtClean="0"/>
              <a:t> = ln2 / ln1,1 ≈ 7,27, tehát: legalább 8 periódus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(Megjegyzés: bármilyen logaritmust használhattunk volna)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Mekkora diszkontráta mellett lesz egy 8 periódus múlva befolyó </a:t>
            </a:r>
            <a:r>
              <a:rPr lang="hu-HU" i="1" dirty="0" smtClean="0"/>
              <a:t>F</a:t>
            </a:r>
            <a:r>
              <a:rPr lang="hu-HU" dirty="0" smtClean="0"/>
              <a:t> = 150 összegű pénzáram jelenértéke 90?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150/(1+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8</a:t>
            </a:r>
            <a:r>
              <a:rPr lang="hu-HU" dirty="0" smtClean="0"/>
              <a:t> = 90, amit átrendezve: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/>
              <a:t>r</a:t>
            </a:r>
            <a:r>
              <a:rPr lang="hu-HU" dirty="0" smtClean="0"/>
              <a:t> = (150/90)</a:t>
            </a:r>
            <a:r>
              <a:rPr lang="hu-HU" baseline="30000" dirty="0" smtClean="0"/>
              <a:t>1/8</a:t>
            </a:r>
            <a:r>
              <a:rPr lang="hu-HU" dirty="0" smtClean="0"/>
              <a:t> – 1 ≈ 6,59%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6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Annuitás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err="1" smtClean="0"/>
              <a:t>Annuity</a:t>
            </a:r>
            <a:endParaRPr lang="hu-HU" i="1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Egyenletes pénzáramlás-sorozat: azonos összegek minden periódus végén </a:t>
            </a:r>
            <a:r>
              <a:rPr lang="hu-HU" i="1" dirty="0" smtClean="0"/>
              <a:t>N</a:t>
            </a:r>
            <a:r>
              <a:rPr lang="hu-HU" dirty="0" smtClean="0"/>
              <a:t> perióduson keresztül</a:t>
            </a:r>
            <a:endParaRPr 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Jelenértéke (vö. mértani sor összegképlete):</a:t>
            </a:r>
            <a:endParaRPr lang="hu-H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364524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78158"/>
              </p:ext>
            </p:extLst>
          </p:nvPr>
        </p:nvGraphicFramePr>
        <p:xfrm>
          <a:off x="4427984" y="4241651"/>
          <a:ext cx="4320506" cy="1851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4" imgW="2171700" imgH="914400" progId="Equation.3">
                  <p:embed/>
                </p:oleObj>
              </mc:Choice>
              <mc:Fallback>
                <p:oleObj name="Equation" r:id="rId4" imgW="21717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241651"/>
                        <a:ext cx="4320506" cy="1851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8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Annuitás – példák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Mekkora egy </a:t>
            </a:r>
            <a:r>
              <a:rPr lang="hu-HU" i="1" dirty="0" smtClean="0"/>
              <a:t>A</a:t>
            </a:r>
            <a:r>
              <a:rPr lang="hu-HU" dirty="0" smtClean="0"/>
              <a:t> = 100 összegű 15 periódus hosszú annuitás jelenértéke, ha a diszkontráta 12%?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P</a:t>
            </a:r>
            <a:r>
              <a:rPr lang="hu-HU" dirty="0" smtClean="0"/>
              <a:t> = 100*[(1+0,12)</a:t>
            </a:r>
            <a:r>
              <a:rPr lang="hu-HU" baseline="30000" dirty="0" smtClean="0"/>
              <a:t>15</a:t>
            </a:r>
            <a:r>
              <a:rPr lang="hu-HU" dirty="0" smtClean="0"/>
              <a:t> – 1]/[0,12*(1+0,12)</a:t>
            </a:r>
            <a:r>
              <a:rPr lang="hu-HU" baseline="30000" dirty="0" smtClean="0"/>
              <a:t>15</a:t>
            </a:r>
            <a:r>
              <a:rPr lang="hu-HU" dirty="0" smtClean="0"/>
              <a:t>] ≈ 681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Legalább hány periódusig kell, hogy tartson egy </a:t>
            </a:r>
            <a:r>
              <a:rPr lang="hu-HU" i="1" dirty="0" smtClean="0"/>
              <a:t>A</a:t>
            </a:r>
            <a:r>
              <a:rPr lang="hu-HU" dirty="0" smtClean="0"/>
              <a:t> = 50 összegű annuitás, hogy jelenértéke nagyobb legyen, mint 100, ha a diszkontráta 18%?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50*(1,18</a:t>
            </a:r>
            <a:r>
              <a:rPr lang="hu-HU" i="1" baseline="30000" dirty="0" smtClean="0"/>
              <a:t>N</a:t>
            </a:r>
            <a:r>
              <a:rPr lang="hu-HU" dirty="0" smtClean="0"/>
              <a:t> – 1)/(0,18*1,18</a:t>
            </a:r>
            <a:r>
              <a:rPr lang="hu-HU" i="1" baseline="30000" dirty="0" smtClean="0"/>
              <a:t>N</a:t>
            </a:r>
            <a:r>
              <a:rPr lang="hu-HU" dirty="0" smtClean="0"/>
              <a:t>) = 100, amit átrendezve: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1 – </a:t>
            </a:r>
            <a:r>
              <a:rPr lang="hu-HU" dirty="0" err="1" smtClean="0"/>
              <a:t>1</a:t>
            </a:r>
            <a:r>
              <a:rPr lang="hu-HU" dirty="0" smtClean="0"/>
              <a:t>,18</a:t>
            </a:r>
            <a:r>
              <a:rPr lang="hu-HU" baseline="30000" dirty="0" smtClean="0"/>
              <a:t>-</a:t>
            </a:r>
            <a:r>
              <a:rPr lang="hu-HU" i="1" baseline="30000" dirty="0" smtClean="0"/>
              <a:t>N</a:t>
            </a:r>
            <a:r>
              <a:rPr lang="hu-HU" dirty="0" smtClean="0"/>
              <a:t> = 2*0,18, amit tovább rendezve: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N</a:t>
            </a:r>
            <a:r>
              <a:rPr lang="hu-HU" dirty="0" smtClean="0"/>
              <a:t> = -ln0,64 / ln1,18 ≈ 2,7, tehát legalább 3 periódus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Melyiket választaná: ma 10 millió Ft vagy 15 éven keresztül évi 1 millió Ft, ha a diszkontráta 10%?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Megoldás</a:t>
            </a:r>
            <a:r>
              <a:rPr lang="hu-HU" dirty="0" smtClean="0"/>
              <a:t>: 1*(</a:t>
            </a:r>
            <a:r>
              <a:rPr lang="hu-HU" dirty="0" err="1" smtClean="0"/>
              <a:t>1</a:t>
            </a:r>
            <a:r>
              <a:rPr lang="hu-HU" dirty="0" smtClean="0"/>
              <a:t>,1</a:t>
            </a:r>
            <a:r>
              <a:rPr lang="hu-HU" baseline="30000" dirty="0" smtClean="0"/>
              <a:t>15</a:t>
            </a:r>
            <a:r>
              <a:rPr lang="hu-HU" dirty="0" smtClean="0"/>
              <a:t> – 1)/(0,1*</a:t>
            </a:r>
            <a:r>
              <a:rPr lang="hu-HU" dirty="0" err="1" smtClean="0"/>
              <a:t>1</a:t>
            </a:r>
            <a:r>
              <a:rPr lang="hu-HU" dirty="0" smtClean="0"/>
              <a:t>,1</a:t>
            </a:r>
            <a:r>
              <a:rPr lang="hu-HU" baseline="30000" dirty="0" smtClean="0"/>
              <a:t>15</a:t>
            </a:r>
            <a:r>
              <a:rPr lang="hu-HU" dirty="0" smtClean="0"/>
              <a:t>) ≈ 7,61 &lt; 10, tehát előbbit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568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Annuitás – példák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Legalább mekkora </a:t>
            </a:r>
            <a:r>
              <a:rPr lang="hu-HU" i="1" dirty="0"/>
              <a:t>A</a:t>
            </a:r>
            <a:r>
              <a:rPr lang="hu-HU" dirty="0"/>
              <a:t> összegűnek kell lenni egy 10 periódus hosszú annuitásnak, hogy jelenértéke legalább 80 legyen, ha a diszkontráta 15%?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A</a:t>
            </a:r>
            <a:r>
              <a:rPr lang="hu-HU" dirty="0" smtClean="0"/>
              <a:t>*(1,15</a:t>
            </a:r>
            <a:r>
              <a:rPr lang="hu-HU" baseline="30000" dirty="0" smtClean="0"/>
              <a:t>10</a:t>
            </a:r>
            <a:r>
              <a:rPr lang="hu-HU" dirty="0" smtClean="0"/>
              <a:t> – 1)/(0,15*1,15</a:t>
            </a:r>
            <a:r>
              <a:rPr lang="hu-HU" baseline="30000" dirty="0" smtClean="0"/>
              <a:t>10</a:t>
            </a:r>
            <a:r>
              <a:rPr lang="hu-HU" dirty="0" smtClean="0"/>
              <a:t>) = 80, amiből </a:t>
            </a:r>
            <a:r>
              <a:rPr lang="hu-HU" i="1" dirty="0" smtClean="0"/>
              <a:t>A</a:t>
            </a:r>
            <a:r>
              <a:rPr lang="hu-HU" dirty="0" smtClean="0"/>
              <a:t> ≈ 16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*Egy 12 periódus hosszú </a:t>
            </a:r>
            <a:r>
              <a:rPr lang="hu-HU" i="1" dirty="0" smtClean="0"/>
              <a:t>A</a:t>
            </a:r>
            <a:r>
              <a:rPr lang="hu-HU" dirty="0" smtClean="0"/>
              <a:t> = 75 összegű annuitás jelenértéke közelítőleg mekkora diszkontráta esetén 750?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Megoldás: 75*[(1+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12</a:t>
            </a:r>
            <a:r>
              <a:rPr lang="hu-HU" dirty="0" smtClean="0"/>
              <a:t> – 1]/[</a:t>
            </a:r>
            <a:r>
              <a:rPr lang="hu-HU" i="1" dirty="0" smtClean="0"/>
              <a:t>r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12</a:t>
            </a:r>
            <a:r>
              <a:rPr lang="hu-HU" dirty="0" smtClean="0"/>
              <a:t>] = 750, átrendezve: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12</a:t>
            </a:r>
            <a:r>
              <a:rPr lang="hu-HU" dirty="0" smtClean="0"/>
              <a:t> – 1 = 10*</a:t>
            </a:r>
            <a:r>
              <a:rPr lang="hu-HU" i="1" dirty="0" smtClean="0"/>
              <a:t>r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12</a:t>
            </a:r>
            <a:r>
              <a:rPr lang="hu-HU" dirty="0" smtClean="0"/>
              <a:t>, ami egy 13-adfokú egyenlet…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Ha </a:t>
            </a:r>
            <a:r>
              <a:rPr lang="hu-HU" i="1" dirty="0" smtClean="0"/>
              <a:t>r</a:t>
            </a:r>
            <a:r>
              <a:rPr lang="hu-HU" dirty="0" smtClean="0"/>
              <a:t> kicsi (≈0), akkor 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12</a:t>
            </a:r>
            <a:r>
              <a:rPr lang="hu-HU" dirty="0" smtClean="0"/>
              <a:t> ≈ 1+12*</a:t>
            </a:r>
            <a:r>
              <a:rPr lang="hu-HU" i="1" dirty="0" smtClean="0"/>
              <a:t>r</a:t>
            </a:r>
            <a:r>
              <a:rPr lang="hu-HU" dirty="0" smtClean="0"/>
              <a:t> (elsőrendű Taylor-sor)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Így: 12*</a:t>
            </a:r>
            <a:r>
              <a:rPr lang="hu-HU" i="1" dirty="0" smtClean="0"/>
              <a:t>r</a:t>
            </a:r>
            <a:r>
              <a:rPr lang="hu-HU" dirty="0" smtClean="0"/>
              <a:t> = 10*</a:t>
            </a:r>
            <a:r>
              <a:rPr lang="hu-HU" i="1" dirty="0" smtClean="0"/>
              <a:t>r</a:t>
            </a:r>
            <a:r>
              <a:rPr lang="hu-HU" dirty="0" smtClean="0"/>
              <a:t>*(1+12*</a:t>
            </a:r>
            <a:r>
              <a:rPr lang="hu-HU" i="1" dirty="0" smtClean="0"/>
              <a:t>r</a:t>
            </a:r>
            <a:r>
              <a:rPr lang="hu-HU" dirty="0" smtClean="0"/>
              <a:t>) és mivel </a:t>
            </a:r>
            <a:r>
              <a:rPr lang="hu-HU" i="1" dirty="0" smtClean="0"/>
              <a:t>r</a:t>
            </a:r>
            <a:r>
              <a:rPr lang="hu-HU" dirty="0" smtClean="0"/>
              <a:t> ≠ 0: </a:t>
            </a:r>
            <a:r>
              <a:rPr lang="hu-HU" i="1" dirty="0" smtClean="0"/>
              <a:t>r</a:t>
            </a:r>
            <a:r>
              <a:rPr lang="hu-HU" dirty="0" smtClean="0"/>
              <a:t> </a:t>
            </a:r>
            <a:r>
              <a:rPr lang="hu-HU" dirty="0"/>
              <a:t>=</a:t>
            </a:r>
            <a:r>
              <a:rPr lang="hu-HU" dirty="0" smtClean="0"/>
              <a:t> 0,2/12 ≈ 1,67%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Ellenőrizzük le: 75*(1,0167</a:t>
            </a:r>
            <a:r>
              <a:rPr lang="hu-HU" baseline="30000" dirty="0" smtClean="0"/>
              <a:t>12</a:t>
            </a:r>
            <a:r>
              <a:rPr lang="hu-HU" dirty="0" smtClean="0"/>
              <a:t> – 1)/(0,0167*1,0167</a:t>
            </a:r>
            <a:r>
              <a:rPr lang="hu-HU" baseline="30000" dirty="0" smtClean="0"/>
              <a:t>12</a:t>
            </a:r>
            <a:r>
              <a:rPr lang="hu-HU" dirty="0" smtClean="0"/>
              <a:t>) ≈ 809</a:t>
            </a:r>
          </a:p>
        </p:txBody>
      </p:sp>
    </p:spTree>
    <p:extLst>
      <p:ext uri="{BB962C8B-B14F-4D97-AF65-F5344CB8AC3E}">
        <p14:creationId xmlns:p14="http://schemas.microsoft.com/office/powerpoint/2010/main" val="330907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Örökjáradék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err="1" smtClean="0"/>
              <a:t>Perpetuity</a:t>
            </a:r>
            <a:endParaRPr lang="hu-HU" i="1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annuitás, ami a végtelenségig tart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Jelenértéke (az annuitás formulájának </a:t>
            </a:r>
            <a:r>
              <a:rPr lang="hu-HU" i="1" dirty="0" smtClean="0"/>
              <a:t>N</a:t>
            </a:r>
            <a:r>
              <a:rPr lang="hu-HU" dirty="0" smtClean="0"/>
              <a:t> = </a:t>
            </a:r>
            <a:r>
              <a:rPr lang="hu-HU" dirty="0" err="1" smtClean="0"/>
              <a:t>végtelen-ben</a:t>
            </a:r>
            <a:r>
              <a:rPr lang="hu-HU" dirty="0" smtClean="0"/>
              <a:t> vett határértéke):</a:t>
            </a:r>
            <a:endParaRPr lang="hu-H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2782042" cy="200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574803"/>
              </p:ext>
            </p:extLst>
          </p:nvPr>
        </p:nvGraphicFramePr>
        <p:xfrm>
          <a:off x="4788024" y="3903849"/>
          <a:ext cx="3448532" cy="23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4" imgW="1536700" imgH="1054100" progId="Equation.3">
                  <p:embed/>
                </p:oleObj>
              </mc:Choice>
              <mc:Fallback>
                <p:oleObj name="Equation" r:id="rId4" imgW="1536700" imgH="105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903849"/>
                        <a:ext cx="3448532" cy="2352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8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Örökjáradék –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Mennyi egy </a:t>
            </a:r>
            <a:r>
              <a:rPr lang="hu-HU" i="1" dirty="0" smtClean="0"/>
              <a:t>A</a:t>
            </a:r>
            <a:r>
              <a:rPr lang="hu-HU" dirty="0" smtClean="0"/>
              <a:t> = 100 összegű örökjáradék jelenértéke, ha a diszkontráta 20%?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P</a:t>
            </a:r>
            <a:r>
              <a:rPr lang="hu-HU" dirty="0" smtClean="0"/>
              <a:t> = 100/0,2 = 500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Mekkora </a:t>
            </a:r>
            <a:r>
              <a:rPr lang="hu-HU" i="1" dirty="0" smtClean="0"/>
              <a:t>A</a:t>
            </a:r>
            <a:r>
              <a:rPr lang="hu-HU" dirty="0" smtClean="0"/>
              <a:t> összegűnek kell lennie egy örökjáradéknak, hogy jelenértéke 250 legyen, ha a diszkontráta 15%?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Megoldás: </a:t>
            </a:r>
            <a:r>
              <a:rPr lang="hu-HU" i="1" dirty="0" smtClean="0"/>
              <a:t>A</a:t>
            </a:r>
            <a:r>
              <a:rPr lang="hu-HU" dirty="0" smtClean="0"/>
              <a:t>/0,15 = 250, amiből </a:t>
            </a:r>
            <a:r>
              <a:rPr lang="hu-HU" i="1" dirty="0" smtClean="0"/>
              <a:t>A</a:t>
            </a:r>
            <a:r>
              <a:rPr lang="hu-HU" dirty="0" smtClean="0"/>
              <a:t> = 37,5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Egy </a:t>
            </a:r>
            <a:r>
              <a:rPr lang="hu-HU" i="1" dirty="0" smtClean="0"/>
              <a:t>A</a:t>
            </a:r>
            <a:r>
              <a:rPr lang="hu-HU" dirty="0" smtClean="0"/>
              <a:t> = 25 összegű örökjáradék jelenértéke mekkora diszkontráta esetén 100?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Megoldás: 25/</a:t>
            </a:r>
            <a:r>
              <a:rPr lang="hu-HU" i="1" dirty="0" smtClean="0"/>
              <a:t>r</a:t>
            </a:r>
            <a:r>
              <a:rPr lang="hu-HU" dirty="0" smtClean="0"/>
              <a:t> = 100, amiből </a:t>
            </a:r>
            <a:r>
              <a:rPr lang="hu-HU" i="1" dirty="0" smtClean="0"/>
              <a:t>r</a:t>
            </a:r>
            <a:r>
              <a:rPr lang="hu-HU" dirty="0" smtClean="0"/>
              <a:t> = 25%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79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5036</TotalTime>
  <Words>2306</Words>
  <Application>Microsoft Office PowerPoint</Application>
  <PresentationFormat>Diavetítés a képernyőre (4:3 oldalarány)</PresentationFormat>
  <Paragraphs>217</Paragraphs>
  <Slides>31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3" baseType="lpstr">
      <vt:lpstr>Medián</vt:lpstr>
      <vt:lpstr>Equation</vt:lpstr>
      <vt:lpstr>JELENÉRTÉKSZÁMÍTÁS-TECHNIKA</vt:lpstr>
      <vt:lpstr>Jelenértékszámítás-technika</vt:lpstr>
      <vt:lpstr>Egyszeri pénzáram</vt:lpstr>
      <vt:lpstr>Egyszeri pénzáram – példák</vt:lpstr>
      <vt:lpstr>Annuitás</vt:lpstr>
      <vt:lpstr>Annuitás – példák (I.)</vt:lpstr>
      <vt:lpstr>Annuitás – példák (II.)</vt:lpstr>
      <vt:lpstr>Örökjáradék</vt:lpstr>
      <vt:lpstr>Örökjáradék – példák</vt:lpstr>
      <vt:lpstr>Lineárisan növekvő pénzáramsorozat</vt:lpstr>
      <vt:lpstr>Lineárisan növekvő… – példák (I.)</vt:lpstr>
      <vt:lpstr>Exponenciálisan növekvő pénzáramsorozat</vt:lpstr>
      <vt:lpstr>Exponenciálisan növekvő… (II.)</vt:lpstr>
      <vt:lpstr>Exponenciálisan növekvő… (III.)</vt:lpstr>
      <vt:lpstr>Exponenciálisan növekvő… (IV.)</vt:lpstr>
      <vt:lpstr>Perióduson belüli pénzáramok (I.)</vt:lpstr>
      <vt:lpstr>Perióduson belüli pénzáramok (II.)</vt:lpstr>
      <vt:lpstr>Perióduson belüli pénzáramok (III.)</vt:lpstr>
      <vt:lpstr>Perióduson belüli pénzáramok (IV.)</vt:lpstr>
      <vt:lpstr>Perióduson belüli pénzáramok (V.)</vt:lpstr>
      <vt:lpstr>Időzítési konvenciók (I.)</vt:lpstr>
      <vt:lpstr>Időzítési konvenciók (II.)</vt:lpstr>
      <vt:lpstr>Időzítési konvenciók (III.)</vt:lpstr>
      <vt:lpstr>Időzítési konvenciók (IV.)</vt:lpstr>
      <vt:lpstr>Időzítési konvenciók (V.)</vt:lpstr>
      <vt:lpstr>Időzítési konvenciók (VI.)</vt:lpstr>
      <vt:lpstr>Időzítési konvenciók (VII.)</vt:lpstr>
      <vt:lpstr>Konvenciók – példák (I.)</vt:lpstr>
      <vt:lpstr>Konvenciók – példák (II.)</vt:lpstr>
      <vt:lpstr>Konvenciók – példák (III.)</vt:lpstr>
      <vt:lpstr>Konvenciók – példák (IV.)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424</cp:revision>
  <dcterms:created xsi:type="dcterms:W3CDTF">2013-09-05T10:07:26Z</dcterms:created>
  <dcterms:modified xsi:type="dcterms:W3CDTF">2013-11-25T17:55:20Z</dcterms:modified>
</cp:coreProperties>
</file>