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63" r:id="rId4"/>
    <p:sldId id="264" r:id="rId5"/>
    <p:sldId id="265" r:id="rId6"/>
    <p:sldId id="266" r:id="rId7"/>
    <p:sldId id="278" r:id="rId8"/>
    <p:sldId id="267" r:id="rId9"/>
    <p:sldId id="269" r:id="rId10"/>
    <p:sldId id="268" r:id="rId11"/>
    <p:sldId id="280" r:id="rId12"/>
    <p:sldId id="270" r:id="rId13"/>
    <p:sldId id="271" r:id="rId14"/>
    <p:sldId id="272" r:id="rId15"/>
    <p:sldId id="277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7C80"/>
    <a:srgbClr val="99FF66"/>
    <a:srgbClr val="FFFF00"/>
    <a:srgbClr val="656565"/>
    <a:srgbClr val="CC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7" autoAdjust="0"/>
    <p:restoredTop sz="94660"/>
  </p:normalViewPr>
  <p:slideViewPr>
    <p:cSldViewPr>
      <p:cViewPr varScale="1">
        <p:scale>
          <a:sx n="63" d="100"/>
          <a:sy n="63" d="100"/>
        </p:scale>
        <p:origin x="-1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notesViewPr>
    <p:cSldViewPr>
      <p:cViewPr>
        <p:scale>
          <a:sx n="100" d="100"/>
          <a:sy n="100" d="100"/>
        </p:scale>
        <p:origin x="-846" y="5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0292F-A593-FF46-AF3B-A93CA1FD818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954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F4C6F9-DA83-9A44-BAA6-26F1FAEEF889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2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2E6AE-1D06-544E-BEB1-A93CD5DF16B9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4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528318-002F-E341-AC3A-CB5E4F9FC800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7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C663C6-4CF6-5546-BA03-E58E28415355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77A3DC-C65B-1541-B3CC-A3C6BA1A76FC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1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983CC-6530-F44D-BA0F-CD4AEC5CC704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3C78F-F089-EB4C-A990-B9D546DDF64C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5BEFDC-220D-E94E-B6F8-2C7C226D096C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0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5F1DE-4462-7D47-80EA-60A142148515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7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6718C-820D-DE4A-A9F5-3746E277C1DA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03E9D1-19B8-104F-89C2-7B0FF442EE0E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1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951512-B141-1E43-8523-92F4EC298709}" type="slidenum">
              <a:rPr lang="hu-HU"/>
              <a:pPr/>
              <a:t>‹#›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D595AC77-1391-3C4D-B2C3-9AD41B4E81B7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3077" name="Picture 18" descr="v1cimer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6230938"/>
            <a:ext cx="9350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" descr="muegyre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5713"/>
            <a:ext cx="1755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file://localhost/D/%5CUsers%5CTamus%5CVillk%C3%B6rny%5C11.ea%5C4.BM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file://localhost/D/%5CUsers%5CTamus%5CVillk%C3%B6rny%5C11.ea%5C1.BM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file://localhost/D/%5CUsers%5CTamus%5CVillk%C3%B6rny%5C11.ea%5Cearthlig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file://localhost/D/%5CUsers%5CTamus%5CVillk%C3%B6rny%5C11.ea%5CMAGYAR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7200"/>
            <a:ext cx="9144000" cy="2286000"/>
          </a:xfrm>
        </p:spPr>
        <p:txBody>
          <a:bodyPr/>
          <a:lstStyle/>
          <a:p>
            <a:r>
              <a:rPr lang="hu-HU">
                <a:latin typeface="Tahoma" charset="0"/>
              </a:rPr>
              <a:t>Villamosság élettani hatásai</a:t>
            </a:r>
            <a:r>
              <a:rPr lang="hu-HU" sz="4000">
                <a:latin typeface="Tahoma" charset="0"/>
              </a:rPr>
              <a:t/>
            </a:r>
            <a:br>
              <a:rPr lang="hu-HU" sz="4000">
                <a:latin typeface="Tahoma" charset="0"/>
              </a:rPr>
            </a:br>
            <a:r>
              <a:rPr lang="hu-HU" sz="4000">
                <a:latin typeface="Tahoma" charset="0"/>
              </a:rPr>
              <a:t/>
            </a:r>
            <a:br>
              <a:rPr lang="hu-HU" sz="4000">
                <a:latin typeface="Tahoma" charset="0"/>
              </a:rPr>
            </a:br>
            <a:r>
              <a:rPr lang="hu-HU" sz="3200">
                <a:latin typeface="Tahoma" charset="0"/>
              </a:rPr>
              <a:t>Az optikai sugárzás élettani hatása</a:t>
            </a:r>
            <a:r>
              <a:rPr lang="hu-HU" sz="2400">
                <a:latin typeface="Tahoma" charset="0"/>
              </a:rPr>
              <a:t/>
            </a:r>
            <a:br>
              <a:rPr lang="hu-HU" sz="2400">
                <a:latin typeface="Tahoma" charset="0"/>
              </a:rPr>
            </a:br>
            <a:endParaRPr lang="hu-HU" sz="2400">
              <a:latin typeface="Tahoma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8769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Tamus Zoltán Ádám </a:t>
            </a:r>
            <a:endParaRPr lang="hu-HU" b="1" baseline="3000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  <a:p>
            <a:pPr algn="ctr"/>
            <a:r>
              <a:rPr lang="hu-HU" sz="1800">
                <a:latin typeface="Tahoma" charset="0"/>
              </a:rPr>
              <a:t>tamus.adam@vet.bme.hu</a:t>
            </a:r>
            <a:endParaRPr lang="hu-H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Budapesti Műszaki és Gazdaságtudományi Egyetem</a:t>
            </a:r>
          </a:p>
          <a:p>
            <a:pPr algn="ctr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Villamos Energetika Tanszék</a:t>
            </a:r>
          </a:p>
          <a:p>
            <a:pPr algn="ctr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Nagyfeszültségű Technika és Berendezések Csoport </a:t>
            </a:r>
            <a:endParaRPr lang="en-US"/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>
            <a:lum bright="52000" contrast="9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53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49E47-43A3-F942-8750-B5891D191A0B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10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Élettani hatások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55319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0F5543-9662-8045-8954-9160F43170C8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11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3581400" cy="1066800"/>
          </a:xfrm>
        </p:spPr>
        <p:txBody>
          <a:bodyPr/>
          <a:lstStyle/>
          <a:p>
            <a:r>
              <a:rPr lang="hu-HU">
                <a:latin typeface="Tahoma" charset="0"/>
              </a:rPr>
              <a:t>Erythema hatásfüggvény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Élettani hatások</a:t>
            </a:r>
          </a:p>
        </p:txBody>
      </p:sp>
      <p:pic>
        <p:nvPicPr>
          <p:cNvPr id="22533" name="Picture 6" descr="http://epa.oszk.hu/00700/00775/00045/2002_08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071563"/>
            <a:ext cx="40163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2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76535B-6A07-EC41-8B22-EE4B8086F41C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12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Élettani hatások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152400" y="13716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Non-melanoma bőrrák hatásfüggvénye</a:t>
            </a:r>
          </a:p>
        </p:txBody>
      </p:sp>
      <p:pic>
        <p:nvPicPr>
          <p:cNvPr id="23557" name="Picture 7" descr="http://epa.oszk.hu/00700/00775/00045/2002_08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25"/>
            <a:ext cx="5341938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2E2ECB-1A21-0641-AB46-608BD036595D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13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A szem felépítése</a:t>
            </a:r>
          </a:p>
        </p:txBody>
      </p:sp>
      <p:pic>
        <p:nvPicPr>
          <p:cNvPr id="24580" name="Picture 4" descr="D:\Users\Tamus\Villkörny\11.ea\4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488238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4AB8F1-5DAF-5644-9F8B-36455C9C8948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14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Élettani hatások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Szem</a:t>
            </a:r>
          </a:p>
          <a:p>
            <a:pPr lvl="1"/>
            <a:r>
              <a:rPr lang="hu-HU">
                <a:latin typeface="Tahoma" charset="0"/>
              </a:rPr>
              <a:t>cornea és kötőhártya gyulladás</a:t>
            </a:r>
          </a:p>
          <a:p>
            <a:pPr lvl="1"/>
            <a:r>
              <a:rPr lang="hu-HU">
                <a:latin typeface="Tahoma" charset="0"/>
              </a:rPr>
              <a:t>blue-light hazard (photoretinitis)</a:t>
            </a:r>
          </a:p>
          <a:p>
            <a:pPr lvl="1"/>
            <a:r>
              <a:rPr lang="hu-HU">
                <a:latin typeface="Tahoma" charset="0"/>
              </a:rPr>
              <a:t>szürkehályog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szem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rétegeinek</a:t>
            </a:r>
            <a:r>
              <a:rPr lang="en-US" dirty="0" smtClean="0"/>
              <a:t> </a:t>
            </a:r>
            <a:r>
              <a:rPr lang="en-US" dirty="0" err="1" smtClean="0"/>
              <a:t>abszorpciója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7A3DC-C65B-1541-B3CC-A3C6BA1A76FC}" type="slidenum">
              <a:rPr lang="hu-HU" smtClean="0"/>
              <a:pPr/>
              <a:t>15</a:t>
            </a:fld>
            <a:endParaRPr lang="hu-HU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5"/>
            <a:ext cx="9015132" cy="53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IRPA hatásfüggvény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hu-HU" dirty="0" smtClean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726BE-9F0F-EE46-A725-8C76549B349B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16</a:t>
            </a:fld>
            <a:endParaRPr lang="hu-HU" sz="1400">
              <a:solidFill>
                <a:schemeClr val="tx2"/>
              </a:solidFill>
            </a:endParaRPr>
          </a:p>
        </p:txBody>
      </p:sp>
      <p:pic>
        <p:nvPicPr>
          <p:cNvPr id="26629" name="Picture 2" descr="http://epa.oszk.hu/00700/00775/00045/2002_08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643063"/>
            <a:ext cx="5495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28C553-256B-C240-9724-D923B8EC8ECE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17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Élettani hatások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Egyéb</a:t>
            </a:r>
          </a:p>
          <a:p>
            <a:pPr lvl="1"/>
            <a:r>
              <a:rPr lang="hu-HU">
                <a:latin typeface="Tahoma" charset="0"/>
              </a:rPr>
              <a:t>sterilizálás</a:t>
            </a:r>
          </a:p>
          <a:p>
            <a:pPr lvl="1"/>
            <a:r>
              <a:rPr lang="hu-HU">
                <a:latin typeface="Tahoma" charset="0"/>
              </a:rPr>
              <a:t>melatonin</a:t>
            </a:r>
          </a:p>
          <a:p>
            <a:pPr lvl="1"/>
            <a:r>
              <a:rPr lang="hu-HU">
                <a:latin typeface="Tahoma" charset="0"/>
              </a:rPr>
              <a:t>Seasonal Affective Disorder (SAD)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170374-F920-9C40-B736-280086BCE561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18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Élettani hatások</a:t>
            </a:r>
          </a:p>
        </p:txBody>
      </p:sp>
      <p:pic>
        <p:nvPicPr>
          <p:cNvPr id="28676" name="Picture 3" descr="D:\Users\Tamus\Villkörny\11.ea\1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86556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A3BCBE-27A2-734F-A5EA-97C90E7B8B59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2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Optikai tartomány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63688" y="2368550"/>
          <a:ext cx="6238875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kumentum" r:id="rId3" imgW="6232680" imgH="3893760" progId="Word.Document.8">
                  <p:embed/>
                </p:oleObj>
              </mc:Choice>
              <mc:Fallback>
                <p:oleObj name="Dokumentum" r:id="rId3" imgW="6232680" imgH="3893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368550"/>
                        <a:ext cx="6238875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228600" y="1295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 Nemzetközi Világítástechnikai Bizottság (CIE)</a:t>
            </a:r>
            <a:endParaRPr lang="hu-HU" sz="3200" b="1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88FDC1-8E59-534C-9938-DD1F308B46CD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3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Optikai tartomány</a:t>
            </a:r>
          </a:p>
        </p:txBody>
      </p:sp>
      <p:pic>
        <p:nvPicPr>
          <p:cNvPr id="17412" name="Picture 3" descr="elettan00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762000" y="1143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A Nap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95DC72-932E-1A40-AD3B-24011F29475B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4</a:t>
            </a:fld>
            <a:endParaRPr lang="hu-HU" sz="1400">
              <a:solidFill>
                <a:schemeClr val="tx2"/>
              </a:solidFill>
            </a:endParaRPr>
          </a:p>
        </p:txBody>
      </p:sp>
      <p:pic>
        <p:nvPicPr>
          <p:cNvPr id="18435" name="Picture 2" descr="D:\Users\Tamus\Villkörny\11.ea\earthlig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EE5B08-9687-1344-A091-BC63B1FA1EE4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5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Fényszennyezés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Főbb kártékony hatások</a:t>
            </a:r>
          </a:p>
          <a:p>
            <a:pPr lvl="1"/>
            <a:r>
              <a:rPr lang="hu-HU">
                <a:latin typeface="Tahoma" charset="0"/>
              </a:rPr>
              <a:t>az éjszakai égbolt fénye</a:t>
            </a:r>
          </a:p>
          <a:p>
            <a:pPr lvl="1"/>
            <a:r>
              <a:rPr lang="hu-HU">
                <a:latin typeface="Tahoma" charset="0"/>
              </a:rPr>
              <a:t>eltékozolt energia</a:t>
            </a:r>
          </a:p>
          <a:p>
            <a:pPr lvl="1"/>
            <a:r>
              <a:rPr lang="hu-HU">
                <a:latin typeface="Tahoma" charset="0"/>
              </a:rPr>
              <a:t>káprázás</a:t>
            </a:r>
          </a:p>
          <a:p>
            <a:pPr lvl="1"/>
            <a:r>
              <a:rPr lang="hu-HU">
                <a:latin typeface="Tahoma" charset="0"/>
              </a:rPr>
              <a:t>birtokháborítás</a:t>
            </a:r>
          </a:p>
          <a:p>
            <a:pPr lvl="1"/>
            <a:r>
              <a:rPr lang="hu-HU">
                <a:latin typeface="Tahoma" charset="0"/>
              </a:rPr>
              <a:t>állatvilág zavarása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A38B3C-D877-CD46-92CF-BEDCE0B8322E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6</a:t>
            </a:fld>
            <a:endParaRPr lang="hu-HU" sz="1400">
              <a:solidFill>
                <a:schemeClr val="tx2"/>
              </a:solidFill>
            </a:endParaRPr>
          </a:p>
        </p:txBody>
      </p:sp>
      <p:pic>
        <p:nvPicPr>
          <p:cNvPr id="20483" name="Picture 2" descr="D:\Users\Tamus\Villkörny\11.ea\MAGYA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Fényszennyezés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Élettani</a:t>
            </a:r>
            <a:r>
              <a:rPr lang="en-US" dirty="0" smtClean="0"/>
              <a:t> </a:t>
            </a:r>
            <a:r>
              <a:rPr lang="en-US" dirty="0" err="1" smtClean="0"/>
              <a:t>hatások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51723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bőr fotokémiai vagy fényérzékenyített károsodása (400 nm alatt jelentős) </a:t>
            </a:r>
          </a:p>
          <a:p>
            <a:r>
              <a:rPr lang="hu-HU" dirty="0" smtClean="0"/>
              <a:t>A szem fotokémiai vagy fényérzékenyített károsodása (400 nm alatt jelentős).</a:t>
            </a:r>
          </a:p>
          <a:p>
            <a:r>
              <a:rPr lang="hu-HU" dirty="0" smtClean="0"/>
              <a:t> A szem retinájának termikus károsodása (veszélyes tartomány: 400–1400 nm).</a:t>
            </a:r>
          </a:p>
          <a:p>
            <a:r>
              <a:rPr lang="hu-HU" dirty="0" smtClean="0"/>
              <a:t>A retina kék fény általi fotokémiai károsodása (legveszélyesebb a 400–550 nm közötti tartomány)</a:t>
            </a:r>
          </a:p>
          <a:p>
            <a:r>
              <a:rPr lang="hu-HU" dirty="0" smtClean="0"/>
              <a:t>A szemlencse termikus veszélyeztetettsége (legkritikusabb a 800–3000 nm közötti tartomány).</a:t>
            </a:r>
          </a:p>
          <a:p>
            <a:r>
              <a:rPr lang="hu-HU" dirty="0" smtClean="0"/>
              <a:t>A bőr égési sebezhetősége.</a:t>
            </a:r>
          </a:p>
          <a:p>
            <a:r>
              <a:rPr lang="hu-HU" dirty="0" smtClean="0"/>
              <a:t>A kornea égési sebezhetősége (kritikus az 1400 nm–1 mm közötti tartomány).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7A3DC-C65B-1541-B3CC-A3C6BA1A76FC}" type="slidenum">
              <a:rPr lang="hu-HU" smtClean="0"/>
              <a:pPr/>
              <a:t>7</a:t>
            </a:fld>
            <a:endParaRPr lang="hu-H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5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5D41BE-F578-B043-B5F6-35B1D2519FD1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8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Élettani hatások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Bőr</a:t>
            </a:r>
          </a:p>
          <a:p>
            <a:pPr lvl="1"/>
            <a:r>
              <a:rPr lang="hu-HU">
                <a:latin typeface="Tahoma" charset="0"/>
              </a:rPr>
              <a:t>bőrpír (erythema)</a:t>
            </a:r>
          </a:p>
          <a:p>
            <a:pPr lvl="1"/>
            <a:r>
              <a:rPr lang="hu-HU">
                <a:latin typeface="Tahoma" charset="0"/>
              </a:rPr>
              <a:t>fényérzékenyítő anyagok hatása</a:t>
            </a:r>
          </a:p>
          <a:p>
            <a:pPr lvl="1"/>
            <a:r>
              <a:rPr lang="hu-HU">
                <a:latin typeface="Tahoma" charset="0"/>
              </a:rPr>
              <a:t>rákos megbetegedések</a:t>
            </a:r>
          </a:p>
          <a:p>
            <a:pPr lvl="2"/>
            <a:r>
              <a:rPr lang="hu-HU">
                <a:latin typeface="Tahoma" charset="0"/>
              </a:rPr>
              <a:t>Non-melanoma</a:t>
            </a:r>
          </a:p>
          <a:p>
            <a:pPr lvl="2"/>
            <a:r>
              <a:rPr lang="hu-HU">
                <a:latin typeface="Tahoma" charset="0"/>
              </a:rPr>
              <a:t>melanoma</a:t>
            </a:r>
          </a:p>
          <a:p>
            <a:pPr lvl="2"/>
            <a:endParaRPr lang="hu-HU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D0EFBF-F4B1-EC43-B247-3EECF17AEC05}" type="slidenum">
              <a:rPr lang="hu-HU" sz="1400">
                <a:solidFill>
                  <a:schemeClr val="tx2"/>
                </a:solidFill>
                <a:latin typeface="Tahoma" charset="0"/>
              </a:rPr>
              <a:pPr/>
              <a:t>9</a:t>
            </a:fld>
            <a:endParaRPr lang="hu-HU" sz="1400">
              <a:solidFill>
                <a:schemeClr val="tx2"/>
              </a:solidFill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Tahoma" charset="0"/>
              </a:rPr>
              <a:t>Élettani hatások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154113" y="1611313"/>
          <a:ext cx="6837362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kumentum" r:id="rId3" imgW="7986960" imgH="5334840" progId="Word.Document.8">
                  <p:embed/>
                </p:oleObj>
              </mc:Choice>
              <mc:Fallback>
                <p:oleObj name="Dokumentum" r:id="rId3" imgW="7986960" imgH="53348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611313"/>
                        <a:ext cx="6837362" cy="456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232</Words>
  <Application>Microsoft Macintosh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Dokumentum</vt:lpstr>
      <vt:lpstr>Villamosság élettani hatásai  Az optikai sugárzás élettani hatása </vt:lpstr>
      <vt:lpstr>Optikai tartomány</vt:lpstr>
      <vt:lpstr>Optikai tartomány</vt:lpstr>
      <vt:lpstr>PowerPoint Presentation</vt:lpstr>
      <vt:lpstr>Fényszennyezés</vt:lpstr>
      <vt:lpstr>PowerPoint Presentation</vt:lpstr>
      <vt:lpstr>Élettani hatások</vt:lpstr>
      <vt:lpstr>Élettani hatások</vt:lpstr>
      <vt:lpstr>Élettani hatások</vt:lpstr>
      <vt:lpstr>Élettani hatások</vt:lpstr>
      <vt:lpstr>Élettani hatások</vt:lpstr>
      <vt:lpstr>PowerPoint Presentation</vt:lpstr>
      <vt:lpstr>A szem felépítése</vt:lpstr>
      <vt:lpstr>Élettani hatások</vt:lpstr>
      <vt:lpstr>A szem egyes rétegeinek abszorpciója</vt:lpstr>
      <vt:lpstr>IRPA hatásfüggvény</vt:lpstr>
      <vt:lpstr>Élettani hatások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Kiss István</dc:creator>
  <cp:lastModifiedBy>Zoltán Ádám Tamus</cp:lastModifiedBy>
  <cp:revision>156</cp:revision>
  <dcterms:created xsi:type="dcterms:W3CDTF">2002-04-01T20:24:32Z</dcterms:created>
  <dcterms:modified xsi:type="dcterms:W3CDTF">2011-03-01T16:14:24Z</dcterms:modified>
</cp:coreProperties>
</file>