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81" r:id="rId1"/>
  </p:sldMasterIdLst>
  <p:notesMasterIdLst>
    <p:notesMasterId r:id="rId21"/>
  </p:notesMasterIdLst>
  <p:handoutMasterIdLst>
    <p:handoutMasterId r:id="rId22"/>
  </p:handoutMasterIdLst>
  <p:sldIdLst>
    <p:sldId id="256" r:id="rId2"/>
    <p:sldId id="1310" r:id="rId3"/>
    <p:sldId id="1317" r:id="rId4"/>
    <p:sldId id="1318" r:id="rId5"/>
    <p:sldId id="1357" r:id="rId6"/>
    <p:sldId id="1324" r:id="rId7"/>
    <p:sldId id="1328" r:id="rId8"/>
    <p:sldId id="1329" r:id="rId9"/>
    <p:sldId id="1330" r:id="rId10"/>
    <p:sldId id="1331" r:id="rId11"/>
    <p:sldId id="1335" r:id="rId12"/>
    <p:sldId id="1336" r:id="rId13"/>
    <p:sldId id="1337" r:id="rId14"/>
    <p:sldId id="1376" r:id="rId15"/>
    <p:sldId id="1377" r:id="rId16"/>
    <p:sldId id="1379" r:id="rId17"/>
    <p:sldId id="1380" r:id="rId18"/>
    <p:sldId id="1382" r:id="rId19"/>
    <p:sldId id="1383" r:id="rId20"/>
  </p:sldIdLst>
  <p:sldSz cx="9144000" cy="5715000" type="screen16x10"/>
  <p:notesSz cx="6858000" cy="9144000"/>
  <p:defaultTextStyle>
    <a:defPPr>
      <a:defRPr lang="en-US"/>
    </a:defPPr>
    <a:lvl1pPr marL="0" algn="l" defTabSz="71327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56638" algn="l" defTabSz="71327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13274" algn="l" defTabSz="71327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69913" algn="l" defTabSz="71327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426550" algn="l" defTabSz="71327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83188" algn="l" defTabSz="71327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139825" algn="l" defTabSz="71327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96463" algn="l" defTabSz="71327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853100" algn="l" defTabSz="71327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  <p15:guide id="7" orient="horz" pos="1800">
          <p15:clr>
            <a:srgbClr val="A4A3A4"/>
          </p15:clr>
        </p15:guide>
        <p15:guide id="8" pos="2880">
          <p15:clr>
            <a:srgbClr val="A4A3A4"/>
          </p15:clr>
        </p15:guide>
        <p15:guide id="9" pos="75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278" autoAdjust="0"/>
    <p:restoredTop sz="83659" autoAdjust="0"/>
  </p:normalViewPr>
  <p:slideViewPr>
    <p:cSldViewPr snapToGrid="0" showGuides="1">
      <p:cViewPr varScale="1">
        <p:scale>
          <a:sx n="112" d="100"/>
          <a:sy n="112" d="100"/>
        </p:scale>
        <p:origin x="1128" y="78"/>
      </p:cViewPr>
      <p:guideLst>
        <p:guide orient="horz" pos="2160"/>
        <p:guide pos="3839"/>
        <p:guide pos="1007"/>
        <p:guide orient="horz" pos="1800"/>
        <p:guide pos="2880"/>
        <p:guide pos="75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65750"/>
    </p:cViewPr>
  </p:sorterViewPr>
  <p:notesViewPr>
    <p:cSldViewPr snapToGrid="0" showGuides="1">
      <p:cViewPr varScale="1">
        <p:scale>
          <a:sx n="91" d="100"/>
          <a:sy n="91" d="100"/>
        </p:scale>
        <p:origin x="-2160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B7646E-8811-423A-9C42-2CBFADA00A96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60E59-1627-4404-ACC5-51C744AB0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677E230-58DD-43ED-96A1-552DDAB53532}" type="datetimeFigureOut">
              <a:rPr lang="en-US" smtClean="0"/>
              <a:pPr/>
              <a:t>2/16/2017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41221E5-7225-48EB-A4EE-420E7BFCF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713274" rtl="0" eaLnBrk="1" latinLnBrk="0" hangingPunct="1">
      <a:defRPr sz="900" kern="1200">
        <a:solidFill>
          <a:schemeClr val="tx2"/>
        </a:solidFill>
        <a:latin typeface="+mn-lt"/>
        <a:ea typeface="+mn-ea"/>
        <a:cs typeface="+mn-cs"/>
      </a:defRPr>
    </a:lvl1pPr>
    <a:lvl2pPr marL="356638" algn="l" defTabSz="713274" rtl="0" eaLnBrk="1" latinLnBrk="0" hangingPunct="1">
      <a:defRPr sz="900" kern="1200">
        <a:solidFill>
          <a:schemeClr val="tx2"/>
        </a:solidFill>
        <a:latin typeface="+mn-lt"/>
        <a:ea typeface="+mn-ea"/>
        <a:cs typeface="+mn-cs"/>
      </a:defRPr>
    </a:lvl2pPr>
    <a:lvl3pPr marL="713274" algn="l" defTabSz="713274" rtl="0" eaLnBrk="1" latinLnBrk="0" hangingPunct="1">
      <a:defRPr sz="900" kern="1200">
        <a:solidFill>
          <a:schemeClr val="tx2"/>
        </a:solidFill>
        <a:latin typeface="+mn-lt"/>
        <a:ea typeface="+mn-ea"/>
        <a:cs typeface="+mn-cs"/>
      </a:defRPr>
    </a:lvl3pPr>
    <a:lvl4pPr marL="1069913" algn="l" defTabSz="713274" rtl="0" eaLnBrk="1" latinLnBrk="0" hangingPunct="1">
      <a:defRPr sz="900" kern="1200">
        <a:solidFill>
          <a:schemeClr val="tx2"/>
        </a:solidFill>
        <a:latin typeface="+mn-lt"/>
        <a:ea typeface="+mn-ea"/>
        <a:cs typeface="+mn-cs"/>
      </a:defRPr>
    </a:lvl4pPr>
    <a:lvl5pPr marL="1426550" algn="l" defTabSz="713274" rtl="0" eaLnBrk="1" latinLnBrk="0" hangingPunct="1">
      <a:defRPr sz="900" kern="1200">
        <a:solidFill>
          <a:schemeClr val="tx2"/>
        </a:solidFill>
        <a:latin typeface="+mn-lt"/>
        <a:ea typeface="+mn-ea"/>
        <a:cs typeface="+mn-cs"/>
      </a:defRPr>
    </a:lvl5pPr>
    <a:lvl6pPr marL="1783188" algn="l" defTabSz="71327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139825" algn="l" defTabSz="71327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96463" algn="l" defTabSz="71327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853100" algn="l" defTabSz="71327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6273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4949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0681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7427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3705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9396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43632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374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3216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530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612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1036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6640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5191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9959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171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686800" y="4699000"/>
            <a:ext cx="457200" cy="101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458200" y="4699000"/>
            <a:ext cx="228600" cy="1016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1" y="0"/>
            <a:ext cx="457200" cy="5715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" y="0"/>
            <a:ext cx="914400" cy="5715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0" y="4699000"/>
            <a:ext cx="9144000" cy="10160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Straight Connector 12"/>
          <p:cNvCxnSpPr/>
          <p:nvPr/>
        </p:nvCxnSpPr>
        <p:spPr bwMode="white">
          <a:xfrm>
            <a:off x="8682231" y="4699000"/>
            <a:ext cx="0" cy="1016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" y="4702610"/>
            <a:ext cx="912352" cy="101239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" name="Straight Connector 14"/>
          <p:cNvCxnSpPr/>
          <p:nvPr/>
        </p:nvCxnSpPr>
        <p:spPr bwMode="white">
          <a:xfrm>
            <a:off x="914401" y="0"/>
            <a:ext cx="0" cy="5715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 bwMode="white">
          <a:xfrm>
            <a:off x="1" y="4692670"/>
            <a:ext cx="137160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1977" y="1333502"/>
            <a:ext cx="6785758" cy="1574703"/>
          </a:xfrm>
        </p:spPr>
        <p:txBody>
          <a:bodyPr>
            <a:noAutofit/>
          </a:bodyPr>
          <a:lstStyle>
            <a:lvl1pPr algn="ctr">
              <a:defRPr sz="4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42602" y="3345756"/>
            <a:ext cx="6778884" cy="93007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566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132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699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265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83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1398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964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853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19" name="Szövegdoboz 18"/>
          <p:cNvSpPr txBox="1"/>
          <p:nvPr userDrawn="1"/>
        </p:nvSpPr>
        <p:spPr>
          <a:xfrm>
            <a:off x="55973" y="4860132"/>
            <a:ext cx="743144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hu-HU" sz="24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BME</a:t>
            </a:r>
          </a:p>
          <a:p>
            <a:pPr algn="ctr"/>
            <a:r>
              <a:rPr lang="hu-HU" sz="24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GTK</a:t>
            </a:r>
          </a:p>
        </p:txBody>
      </p:sp>
    </p:spTree>
    <p:extLst>
      <p:ext uri="{BB962C8B-B14F-4D97-AF65-F5344CB8AC3E}">
        <p14:creationId xmlns:p14="http://schemas.microsoft.com/office/powerpoint/2010/main" val="275680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8686800" y="5084698"/>
            <a:ext cx="457200" cy="6303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458200" y="5079412"/>
            <a:ext cx="228600" cy="63558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12353" y="5080764"/>
            <a:ext cx="457200" cy="6342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0" y="5080763"/>
            <a:ext cx="9144000" cy="634235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2" name="Straight Connector 21"/>
          <p:cNvCxnSpPr/>
          <p:nvPr/>
        </p:nvCxnSpPr>
        <p:spPr bwMode="white">
          <a:xfrm flipH="1">
            <a:off x="8682231" y="5074127"/>
            <a:ext cx="1926" cy="640873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" y="5080763"/>
            <a:ext cx="912352" cy="641111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 sz="120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3" name="Straight Connector 22"/>
          <p:cNvCxnSpPr/>
          <p:nvPr/>
        </p:nvCxnSpPr>
        <p:spPr bwMode="white">
          <a:xfrm>
            <a:off x="912352" y="5080764"/>
            <a:ext cx="0" cy="627361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8686800" y="1"/>
            <a:ext cx="457200" cy="4069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458200" y="1"/>
            <a:ext cx="228600" cy="40695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914401" y="1"/>
            <a:ext cx="457200" cy="4069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-1" y="1"/>
            <a:ext cx="914400" cy="40695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0" y="0"/>
            <a:ext cx="9144000" cy="409433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1" name="Straight Connector 30"/>
          <p:cNvCxnSpPr/>
          <p:nvPr/>
        </p:nvCxnSpPr>
        <p:spPr bwMode="white">
          <a:xfrm>
            <a:off x="8682231" y="0"/>
            <a:ext cx="0" cy="409699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1" y="0"/>
            <a:ext cx="912352" cy="409433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 bwMode="white">
          <a:xfrm>
            <a:off x="914401" y="0"/>
            <a:ext cx="0" cy="415636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zövegdoboz 24"/>
          <p:cNvSpPr txBox="1"/>
          <p:nvPr userDrawn="1"/>
        </p:nvSpPr>
        <p:spPr>
          <a:xfrm>
            <a:off x="69723" y="5152379"/>
            <a:ext cx="743144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hu-HU" sz="1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BME</a:t>
            </a:r>
          </a:p>
          <a:p>
            <a:pPr algn="ctr"/>
            <a:r>
              <a:rPr lang="hu-HU" sz="1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GTK</a:t>
            </a:r>
          </a:p>
        </p:txBody>
      </p:sp>
      <p:sp>
        <p:nvSpPr>
          <p:cNvPr id="35" name="Content Placeholder 2"/>
          <p:cNvSpPr>
            <a:spLocks noGrp="1"/>
          </p:cNvSpPr>
          <p:nvPr>
            <p:ph idx="1"/>
          </p:nvPr>
        </p:nvSpPr>
        <p:spPr>
          <a:xfrm>
            <a:off x="152400" y="1231588"/>
            <a:ext cx="8819408" cy="372636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36" name="Title 1"/>
          <p:cNvSpPr>
            <a:spLocks noGrp="1"/>
          </p:cNvSpPr>
          <p:nvPr>
            <p:ph type="title"/>
          </p:nvPr>
        </p:nvSpPr>
        <p:spPr>
          <a:xfrm>
            <a:off x="172192" y="504924"/>
            <a:ext cx="8814459" cy="609865"/>
          </a:xfrm>
        </p:spPr>
        <p:txBody>
          <a:bodyPr>
            <a:normAutofit/>
          </a:bodyPr>
          <a:lstStyle>
            <a:lvl1pPr>
              <a:defRPr sz="2800" b="0" i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86312" y="5541400"/>
            <a:ext cx="5752814" cy="135456"/>
          </a:xfrm>
          <a:prstGeom prst="rect">
            <a:avLst/>
          </a:prstGeom>
        </p:spPr>
        <p:txBody>
          <a:bodyPr vert="horz" lIns="71327" tIns="35664" rIns="71327" bIns="35664" rtlCol="0" anchor="ctr"/>
          <a:lstStyle>
            <a:lvl1pPr algn="ctr">
              <a:defRPr sz="800" cap="none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hu-HU" smtClean="0"/>
              <a:t>Menedzsment és vállakozásgazdaságtan</a:t>
            </a:r>
            <a:endParaRPr lang="hu-HU" dirty="0"/>
          </a:p>
        </p:txBody>
      </p:sp>
      <p:sp>
        <p:nvSpPr>
          <p:cNvPr id="4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96493" y="5500149"/>
            <a:ext cx="268131" cy="187347"/>
          </a:xfrm>
          <a:prstGeom prst="rect">
            <a:avLst/>
          </a:prstGeom>
        </p:spPr>
        <p:txBody>
          <a:bodyPr vert="horz" lIns="71327" tIns="35664" rIns="71327" bIns="35664" rtlCol="0" anchor="ctr"/>
          <a:lstStyle>
            <a:lvl1pPr algn="r">
              <a:defRPr sz="700" cap="all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DC1BBB0-96F0-4077-A278-0F3FB5C104D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16112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8686800" y="5084698"/>
            <a:ext cx="457200" cy="6303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458200" y="5079412"/>
            <a:ext cx="228600" cy="63558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12353" y="5080764"/>
            <a:ext cx="457200" cy="6342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0" y="5080763"/>
            <a:ext cx="9144000" cy="634235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2" name="Straight Connector 21"/>
          <p:cNvCxnSpPr/>
          <p:nvPr/>
        </p:nvCxnSpPr>
        <p:spPr bwMode="white">
          <a:xfrm flipH="1">
            <a:off x="8682231" y="5074127"/>
            <a:ext cx="1926" cy="640873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" y="5080763"/>
            <a:ext cx="912352" cy="641111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 sz="120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3" name="Straight Connector 22"/>
          <p:cNvCxnSpPr/>
          <p:nvPr/>
        </p:nvCxnSpPr>
        <p:spPr bwMode="white">
          <a:xfrm>
            <a:off x="912352" y="5080764"/>
            <a:ext cx="0" cy="627361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8686800" y="1"/>
            <a:ext cx="457200" cy="4069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458200" y="1"/>
            <a:ext cx="228600" cy="40695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914401" y="1"/>
            <a:ext cx="457200" cy="4069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-1" y="1"/>
            <a:ext cx="914400" cy="40695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0" y="0"/>
            <a:ext cx="9144000" cy="409433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1" name="Straight Connector 30"/>
          <p:cNvCxnSpPr/>
          <p:nvPr/>
        </p:nvCxnSpPr>
        <p:spPr bwMode="white">
          <a:xfrm>
            <a:off x="8682231" y="0"/>
            <a:ext cx="0" cy="409699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1" y="0"/>
            <a:ext cx="912352" cy="409433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 bwMode="white">
          <a:xfrm>
            <a:off x="914401" y="0"/>
            <a:ext cx="0" cy="415636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zövegdoboz 24"/>
          <p:cNvSpPr txBox="1"/>
          <p:nvPr userDrawn="1"/>
        </p:nvSpPr>
        <p:spPr>
          <a:xfrm>
            <a:off x="69723" y="5152379"/>
            <a:ext cx="743144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hu-HU" sz="1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BME</a:t>
            </a:r>
          </a:p>
          <a:p>
            <a:pPr algn="ctr"/>
            <a:r>
              <a:rPr lang="hu-HU" sz="1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GTK</a:t>
            </a:r>
          </a:p>
        </p:txBody>
      </p:sp>
      <p:sp>
        <p:nvSpPr>
          <p:cNvPr id="35" name="Content Placeholder 2"/>
          <p:cNvSpPr>
            <a:spLocks noGrp="1"/>
          </p:cNvSpPr>
          <p:nvPr>
            <p:ph idx="1"/>
          </p:nvPr>
        </p:nvSpPr>
        <p:spPr>
          <a:xfrm>
            <a:off x="152400" y="534390"/>
            <a:ext cx="8819408" cy="4423558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3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86312" y="5541400"/>
            <a:ext cx="5752814" cy="135456"/>
          </a:xfrm>
          <a:prstGeom prst="rect">
            <a:avLst/>
          </a:prstGeom>
        </p:spPr>
        <p:txBody>
          <a:bodyPr vert="horz" lIns="71327" tIns="35664" rIns="71327" bIns="35664" rtlCol="0" anchor="ctr"/>
          <a:lstStyle>
            <a:lvl1pPr algn="ctr">
              <a:defRPr sz="800" cap="none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hu-HU" smtClean="0"/>
              <a:t>Menedzsment és vállakozásgazdaságtan</a:t>
            </a:r>
            <a:endParaRPr lang="hu-HU" dirty="0"/>
          </a:p>
        </p:txBody>
      </p:sp>
      <p:sp>
        <p:nvSpPr>
          <p:cNvPr id="4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96493" y="5500149"/>
            <a:ext cx="268131" cy="187347"/>
          </a:xfrm>
          <a:prstGeom prst="rect">
            <a:avLst/>
          </a:prstGeom>
        </p:spPr>
        <p:txBody>
          <a:bodyPr vert="horz" lIns="71327" tIns="35664" rIns="71327" bIns="35664" rtlCol="0" anchor="ctr"/>
          <a:lstStyle>
            <a:lvl1pPr algn="r">
              <a:defRPr sz="700" cap="all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DC1BBB0-96F0-4077-A278-0F3FB5C104D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27765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Csoportba foglalás 2"/>
          <p:cNvGrpSpPr/>
          <p:nvPr userDrawn="1"/>
        </p:nvGrpSpPr>
        <p:grpSpPr>
          <a:xfrm>
            <a:off x="-1" y="5500049"/>
            <a:ext cx="9144001" cy="221776"/>
            <a:chOff x="-1" y="5558051"/>
            <a:chExt cx="9144001" cy="163773"/>
          </a:xfrm>
        </p:grpSpPr>
        <p:sp>
          <p:nvSpPr>
            <p:cNvPr id="34" name="Rectangle 25"/>
            <p:cNvSpPr/>
            <p:nvPr userDrawn="1"/>
          </p:nvSpPr>
          <p:spPr>
            <a:xfrm>
              <a:off x="8686800" y="5561470"/>
              <a:ext cx="457200" cy="16035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5086" tIns="47542" rIns="95086" bIns="47542" rtlCol="0" anchor="ctr"/>
            <a:lstStyle/>
            <a:p>
              <a:pPr algn="ctr"/>
              <a:endParaRPr>
                <a:solidFill>
                  <a:srgbClr val="FF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Rectangle 26"/>
            <p:cNvSpPr/>
            <p:nvPr userDrawn="1"/>
          </p:nvSpPr>
          <p:spPr>
            <a:xfrm>
              <a:off x="8458200" y="5561470"/>
              <a:ext cx="228600" cy="160354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5086" tIns="47542" rIns="95086" bIns="47542" rtlCol="0" anchor="ctr"/>
            <a:lstStyle/>
            <a:p>
              <a:pPr algn="ctr"/>
              <a:endParaRPr>
                <a:solidFill>
                  <a:srgbClr val="FF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Rectangle 27"/>
            <p:cNvSpPr/>
            <p:nvPr userDrawn="1"/>
          </p:nvSpPr>
          <p:spPr>
            <a:xfrm>
              <a:off x="914401" y="5561470"/>
              <a:ext cx="457200" cy="16035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5086" tIns="47542" rIns="95086" bIns="47542" rtlCol="0" anchor="ctr"/>
            <a:lstStyle/>
            <a:p>
              <a:pPr algn="ctr"/>
              <a:endParaRPr>
                <a:solidFill>
                  <a:srgbClr val="FF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Rectangle 28"/>
            <p:cNvSpPr/>
            <p:nvPr userDrawn="1"/>
          </p:nvSpPr>
          <p:spPr>
            <a:xfrm>
              <a:off x="-1" y="5561470"/>
              <a:ext cx="914400" cy="160354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5086" tIns="47542" rIns="95086" bIns="47542" rtlCol="0" anchor="ctr"/>
            <a:lstStyle/>
            <a:p>
              <a:pPr algn="ctr"/>
              <a:endParaRPr>
                <a:solidFill>
                  <a:srgbClr val="FF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Rectangle 29"/>
            <p:cNvSpPr/>
            <p:nvPr userDrawn="1"/>
          </p:nvSpPr>
          <p:spPr>
            <a:xfrm>
              <a:off x="0" y="5560495"/>
              <a:ext cx="9144000" cy="161329"/>
            </a:xfrm>
            <a:prstGeom prst="rect">
              <a:avLst/>
            </a:prstGeom>
            <a:solidFill>
              <a:schemeClr val="accent1">
                <a:lumMod val="75000"/>
                <a:alpha val="5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5086" tIns="47542" rIns="95086" bIns="47542" rtlCol="0" anchor="ctr"/>
            <a:lstStyle/>
            <a:p>
              <a:pPr algn="ctr"/>
              <a:endParaRPr>
                <a:solidFill>
                  <a:srgbClr val="FF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42" name="Straight Connector 30"/>
            <p:cNvCxnSpPr/>
            <p:nvPr userDrawn="1"/>
          </p:nvCxnSpPr>
          <p:spPr bwMode="white">
            <a:xfrm>
              <a:off x="8682231" y="5560390"/>
              <a:ext cx="0" cy="161434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Rectangle 31"/>
            <p:cNvSpPr/>
            <p:nvPr userDrawn="1"/>
          </p:nvSpPr>
          <p:spPr>
            <a:xfrm>
              <a:off x="1" y="5560495"/>
              <a:ext cx="912352" cy="161329"/>
            </a:xfrm>
            <a:prstGeom prst="rect">
              <a:avLst/>
            </a:prstGeom>
            <a:solidFill>
              <a:schemeClr val="accent1">
                <a:lumMod val="50000"/>
                <a:alpha val="74902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5086" tIns="47542" rIns="95086" bIns="47542" rtlCol="0" anchor="ctr"/>
            <a:lstStyle/>
            <a:p>
              <a:pPr algn="ctr"/>
              <a:endParaRPr>
                <a:solidFill>
                  <a:srgbClr val="FF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44" name="Straight Connector 32"/>
            <p:cNvCxnSpPr/>
            <p:nvPr userDrawn="1"/>
          </p:nvCxnSpPr>
          <p:spPr bwMode="white">
            <a:xfrm>
              <a:off x="914401" y="5558051"/>
              <a:ext cx="0" cy="163773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Rectangle 25"/>
          <p:cNvSpPr/>
          <p:nvPr/>
        </p:nvSpPr>
        <p:spPr>
          <a:xfrm>
            <a:off x="8686800" y="3419"/>
            <a:ext cx="457200" cy="16035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458200" y="3419"/>
            <a:ext cx="228600" cy="16035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914401" y="3419"/>
            <a:ext cx="457200" cy="16035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-1" y="3419"/>
            <a:ext cx="914400" cy="16035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0" y="2444"/>
            <a:ext cx="9144000" cy="161329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1" name="Straight Connector 30"/>
          <p:cNvCxnSpPr/>
          <p:nvPr/>
        </p:nvCxnSpPr>
        <p:spPr bwMode="white">
          <a:xfrm>
            <a:off x="8682231" y="2339"/>
            <a:ext cx="0" cy="161434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1" y="2444"/>
            <a:ext cx="912352" cy="161329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 bwMode="white">
          <a:xfrm>
            <a:off x="914401" y="0"/>
            <a:ext cx="0" cy="163773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ontent Placeholder 2"/>
          <p:cNvSpPr>
            <a:spLocks noGrp="1"/>
          </p:cNvSpPr>
          <p:nvPr userDrawn="1">
            <p:ph idx="1"/>
          </p:nvPr>
        </p:nvSpPr>
        <p:spPr>
          <a:xfrm>
            <a:off x="152400" y="279779"/>
            <a:ext cx="8819408" cy="5124734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39" name="Footer Placeholder 4"/>
          <p:cNvSpPr>
            <a:spLocks noGrp="1"/>
          </p:cNvSpPr>
          <p:nvPr userDrawn="1">
            <p:ph type="ftr" sz="quarter" idx="3"/>
          </p:nvPr>
        </p:nvSpPr>
        <p:spPr>
          <a:xfrm>
            <a:off x="2186312" y="5541400"/>
            <a:ext cx="5752814" cy="135456"/>
          </a:xfrm>
          <a:prstGeom prst="rect">
            <a:avLst/>
          </a:prstGeom>
        </p:spPr>
        <p:txBody>
          <a:bodyPr vert="horz" lIns="71327" tIns="35664" rIns="71327" bIns="35664" rtlCol="0" anchor="ctr"/>
          <a:lstStyle>
            <a:lvl1pPr algn="ctr">
              <a:defRPr sz="800" cap="none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hu-HU" smtClean="0"/>
              <a:t>Menedzsment és vállakozásgazdaságtan</a:t>
            </a:r>
            <a:endParaRPr lang="hu-HU" dirty="0"/>
          </a:p>
        </p:txBody>
      </p:sp>
      <p:sp>
        <p:nvSpPr>
          <p:cNvPr id="40" name="Slide Number Placeholder 5"/>
          <p:cNvSpPr>
            <a:spLocks noGrp="1"/>
          </p:cNvSpPr>
          <p:nvPr userDrawn="1">
            <p:ph type="sldNum" sz="quarter" idx="4"/>
          </p:nvPr>
        </p:nvSpPr>
        <p:spPr>
          <a:xfrm>
            <a:off x="8896493" y="5500149"/>
            <a:ext cx="268131" cy="187347"/>
          </a:xfrm>
          <a:prstGeom prst="rect">
            <a:avLst/>
          </a:prstGeom>
        </p:spPr>
        <p:txBody>
          <a:bodyPr vert="horz" lIns="71327" tIns="35664" rIns="71327" bIns="35664" rtlCol="0" anchor="ctr"/>
          <a:lstStyle>
            <a:lvl1pPr algn="r">
              <a:defRPr sz="700" cap="all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DC1BBB0-96F0-4077-A278-0F3FB5C104D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06593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95388" y="1333500"/>
            <a:ext cx="3611880" cy="381000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2520" y="1333500"/>
            <a:ext cx="3611880" cy="381000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400" baseline="0"/>
            </a:lvl6pPr>
            <a:lvl7pPr>
              <a:defRPr sz="1400" baseline="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9200" y="5296961"/>
            <a:ext cx="914400" cy="304271"/>
          </a:xfrm>
          <a:prstGeom prst="rect">
            <a:avLst/>
          </a:prstGeom>
        </p:spPr>
        <p:txBody>
          <a:bodyPr/>
          <a:lstStyle/>
          <a:p>
            <a:endParaRPr dirty="0">
              <a:solidFill>
                <a:srgbClr val="465562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>
                <a:solidFill>
                  <a:srgbClr val="465562">
                    <a:lumMod val="60000"/>
                    <a:lumOff val="40000"/>
                  </a:srgbClr>
                </a:solidFill>
              </a:rPr>
              <a:t>Üzleti gazdaságtan – 2016</a:t>
            </a:r>
            <a:endParaRPr>
              <a:solidFill>
                <a:srgbClr val="465562">
                  <a:lumMod val="60000"/>
                  <a:lumOff val="4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>
                <a:solidFill>
                  <a:srgbClr val="465562">
                    <a:lumMod val="60000"/>
                    <a:lumOff val="40000"/>
                  </a:srgbClr>
                </a:solidFill>
              </a:rPr>
              <a:pPr/>
              <a:t>‹#›</a:t>
            </a:fld>
            <a:endParaRPr>
              <a:solidFill>
                <a:srgbClr val="465562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0514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86312" y="5541400"/>
            <a:ext cx="5752814" cy="135456"/>
          </a:xfrm>
          <a:prstGeom prst="rect">
            <a:avLst/>
          </a:prstGeom>
        </p:spPr>
        <p:txBody>
          <a:bodyPr vert="horz" lIns="71327" tIns="35664" rIns="71327" bIns="35664" rtlCol="0" anchor="ctr"/>
          <a:lstStyle>
            <a:lvl1pPr algn="ctr">
              <a:defRPr sz="800" cap="none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hu-HU" smtClean="0"/>
              <a:t>Menedzsment és vállakozásgazdaságtan</a:t>
            </a:r>
            <a:endParaRPr lang="hu-HU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96493" y="5500149"/>
            <a:ext cx="268131" cy="187347"/>
          </a:xfrm>
          <a:prstGeom prst="rect">
            <a:avLst/>
          </a:prstGeom>
        </p:spPr>
        <p:txBody>
          <a:bodyPr vert="horz" lIns="71327" tIns="35664" rIns="71327" bIns="35664" rtlCol="0" anchor="ctr"/>
          <a:lstStyle>
            <a:lvl1pPr algn="r">
              <a:defRPr sz="700" cap="all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DC1BBB0-96F0-4077-A278-0F3FB5C104D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19630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000" i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86312" y="5541400"/>
            <a:ext cx="5752814" cy="135456"/>
          </a:xfrm>
          <a:prstGeom prst="rect">
            <a:avLst/>
          </a:prstGeom>
        </p:spPr>
        <p:txBody>
          <a:bodyPr vert="horz" lIns="71327" tIns="35664" rIns="71327" bIns="35664" rtlCol="0" anchor="ctr"/>
          <a:lstStyle>
            <a:lvl1pPr algn="ctr">
              <a:defRPr sz="800" cap="none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hu-HU" smtClean="0"/>
              <a:t>Menedzsment és vállakozásgazdaságtan</a:t>
            </a:r>
            <a:endParaRPr lang="hu-HU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96493" y="5500149"/>
            <a:ext cx="268131" cy="187347"/>
          </a:xfrm>
          <a:prstGeom prst="rect">
            <a:avLst/>
          </a:prstGeom>
        </p:spPr>
        <p:txBody>
          <a:bodyPr vert="horz" lIns="71327" tIns="35664" rIns="71327" bIns="35664" rtlCol="0" anchor="ctr"/>
          <a:lstStyle>
            <a:lvl1pPr algn="r">
              <a:defRPr sz="700" cap="all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DC1BBB0-96F0-4077-A278-0F3FB5C104D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0543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 i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86312" y="5541400"/>
            <a:ext cx="5752814" cy="135456"/>
          </a:xfrm>
          <a:prstGeom prst="rect">
            <a:avLst/>
          </a:prstGeom>
        </p:spPr>
        <p:txBody>
          <a:bodyPr vert="horz" lIns="71327" tIns="35664" rIns="71327" bIns="35664" rtlCol="0" anchor="ctr"/>
          <a:lstStyle>
            <a:lvl1pPr algn="ctr">
              <a:defRPr sz="800" cap="none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hu-HU" smtClean="0"/>
              <a:t>Menedzsment és vállakozásgazdaságtan</a:t>
            </a:r>
            <a:endParaRPr lang="hu-HU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96493" y="5500149"/>
            <a:ext cx="268131" cy="187347"/>
          </a:xfrm>
          <a:prstGeom prst="rect">
            <a:avLst/>
          </a:prstGeom>
        </p:spPr>
        <p:txBody>
          <a:bodyPr vert="horz" lIns="71327" tIns="35664" rIns="71327" bIns="35664" rtlCol="0" anchor="ctr"/>
          <a:lstStyle>
            <a:lvl1pPr algn="r">
              <a:defRPr sz="700" cap="all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DC1BBB0-96F0-4077-A278-0F3FB5C104D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35118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 b="0" i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86312" y="5541400"/>
            <a:ext cx="5752814" cy="135456"/>
          </a:xfrm>
          <a:prstGeom prst="rect">
            <a:avLst/>
          </a:prstGeom>
        </p:spPr>
        <p:txBody>
          <a:bodyPr vert="horz" lIns="71327" tIns="35664" rIns="71327" bIns="35664" rtlCol="0" anchor="ctr"/>
          <a:lstStyle>
            <a:lvl1pPr algn="ctr">
              <a:defRPr sz="800" cap="none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hu-HU" smtClean="0"/>
              <a:t>Menedzsment és vállakozásgazdaságtan</a:t>
            </a:r>
            <a:endParaRPr lang="hu-HU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96493" y="5500149"/>
            <a:ext cx="268131" cy="187347"/>
          </a:xfrm>
          <a:prstGeom prst="rect">
            <a:avLst/>
          </a:prstGeom>
        </p:spPr>
        <p:txBody>
          <a:bodyPr vert="horz" lIns="71327" tIns="35664" rIns="71327" bIns="35664" rtlCol="0" anchor="ctr"/>
          <a:lstStyle>
            <a:lvl1pPr algn="r">
              <a:defRPr sz="700" cap="all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DC1BBB0-96F0-4077-A278-0F3FB5C104D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23112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8154" y="144378"/>
            <a:ext cx="7768962" cy="532139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86312" y="5541400"/>
            <a:ext cx="5752814" cy="135456"/>
          </a:xfrm>
          <a:prstGeom prst="rect">
            <a:avLst/>
          </a:prstGeom>
        </p:spPr>
        <p:txBody>
          <a:bodyPr vert="horz" lIns="71327" tIns="35664" rIns="71327" bIns="35664" rtlCol="0" anchor="ctr"/>
          <a:lstStyle>
            <a:lvl1pPr algn="ctr">
              <a:defRPr sz="800" cap="none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hu-HU" smtClean="0"/>
              <a:t>Menedzsment és vállakozásgazdaságtan</a:t>
            </a:r>
            <a:endParaRPr lang="hu-HU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96493" y="5500149"/>
            <a:ext cx="268131" cy="187347"/>
          </a:xfrm>
          <a:prstGeom prst="rect">
            <a:avLst/>
          </a:prstGeom>
        </p:spPr>
        <p:txBody>
          <a:bodyPr vert="horz" lIns="71327" tIns="35664" rIns="71327" bIns="35664" rtlCol="0" anchor="ctr"/>
          <a:lstStyle>
            <a:lvl1pPr algn="r">
              <a:defRPr sz="700" cap="all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DC1BBB0-96F0-4077-A278-0F3FB5C104D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0543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8686800" y="5084698"/>
            <a:ext cx="457200" cy="6303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458200" y="5079412"/>
            <a:ext cx="228600" cy="63558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12353" y="5080764"/>
            <a:ext cx="457200" cy="6342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0" y="5080763"/>
            <a:ext cx="9144000" cy="634235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2" name="Straight Connector 21"/>
          <p:cNvCxnSpPr/>
          <p:nvPr/>
        </p:nvCxnSpPr>
        <p:spPr bwMode="white">
          <a:xfrm flipH="1">
            <a:off x="8682231" y="5074127"/>
            <a:ext cx="1926" cy="640873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" y="5080763"/>
            <a:ext cx="912352" cy="641111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 sz="120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3" name="Straight Connector 22"/>
          <p:cNvCxnSpPr/>
          <p:nvPr/>
        </p:nvCxnSpPr>
        <p:spPr bwMode="white">
          <a:xfrm>
            <a:off x="912352" y="5080764"/>
            <a:ext cx="0" cy="627361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8686800" y="1"/>
            <a:ext cx="457200" cy="4069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458200" y="1"/>
            <a:ext cx="228600" cy="40695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914401" y="1"/>
            <a:ext cx="457200" cy="4069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-1" y="1"/>
            <a:ext cx="914400" cy="40695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0" y="0"/>
            <a:ext cx="9144000" cy="409433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1" name="Straight Connector 30"/>
          <p:cNvCxnSpPr/>
          <p:nvPr/>
        </p:nvCxnSpPr>
        <p:spPr bwMode="white">
          <a:xfrm>
            <a:off x="8682231" y="0"/>
            <a:ext cx="0" cy="409699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1" y="0"/>
            <a:ext cx="912352" cy="409433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 bwMode="white">
          <a:xfrm>
            <a:off x="914401" y="0"/>
            <a:ext cx="0" cy="415636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zövegdoboz 24"/>
          <p:cNvSpPr txBox="1"/>
          <p:nvPr userDrawn="1"/>
        </p:nvSpPr>
        <p:spPr>
          <a:xfrm>
            <a:off x="69723" y="5152379"/>
            <a:ext cx="743144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hu-HU" sz="1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BME</a:t>
            </a:r>
          </a:p>
          <a:p>
            <a:pPr algn="ctr"/>
            <a:r>
              <a:rPr lang="hu-HU" sz="1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GTK</a:t>
            </a:r>
          </a:p>
        </p:txBody>
      </p:sp>
      <p:sp>
        <p:nvSpPr>
          <p:cNvPr id="35" name="Content Placeholder 2"/>
          <p:cNvSpPr>
            <a:spLocks noGrp="1"/>
          </p:cNvSpPr>
          <p:nvPr>
            <p:ph idx="1"/>
          </p:nvPr>
        </p:nvSpPr>
        <p:spPr>
          <a:xfrm>
            <a:off x="152400" y="1231588"/>
            <a:ext cx="8819408" cy="372636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36" name="Title 1"/>
          <p:cNvSpPr>
            <a:spLocks noGrp="1"/>
          </p:cNvSpPr>
          <p:nvPr>
            <p:ph type="title"/>
          </p:nvPr>
        </p:nvSpPr>
        <p:spPr>
          <a:xfrm>
            <a:off x="172192" y="504924"/>
            <a:ext cx="8814459" cy="60986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86312" y="5541400"/>
            <a:ext cx="5752814" cy="135456"/>
          </a:xfrm>
          <a:prstGeom prst="rect">
            <a:avLst/>
          </a:prstGeom>
        </p:spPr>
        <p:txBody>
          <a:bodyPr vert="horz" lIns="71327" tIns="35664" rIns="71327" bIns="35664" rtlCol="0" anchor="ctr"/>
          <a:lstStyle>
            <a:lvl1pPr algn="ctr">
              <a:defRPr sz="800" cap="none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hu-HU" smtClean="0"/>
              <a:t>Menedzsment és vállakozásgazdaságtan</a:t>
            </a:r>
            <a:endParaRPr lang="hu-HU" dirty="0"/>
          </a:p>
        </p:txBody>
      </p:sp>
      <p:sp>
        <p:nvSpPr>
          <p:cNvPr id="4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96493" y="5500149"/>
            <a:ext cx="268131" cy="187347"/>
          </a:xfrm>
          <a:prstGeom prst="rect">
            <a:avLst/>
          </a:prstGeom>
        </p:spPr>
        <p:txBody>
          <a:bodyPr vert="horz" lIns="71327" tIns="35664" rIns="71327" bIns="35664" rtlCol="0" anchor="ctr"/>
          <a:lstStyle>
            <a:lvl1pPr algn="r">
              <a:defRPr sz="700" cap="all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DC1BBB0-96F0-4077-A278-0F3FB5C104D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66857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8686800" y="5084698"/>
            <a:ext cx="457200" cy="6303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458200" y="5079412"/>
            <a:ext cx="228600" cy="63558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12353" y="5080764"/>
            <a:ext cx="457200" cy="6342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0" y="5080763"/>
            <a:ext cx="9144000" cy="634235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2" name="Straight Connector 21"/>
          <p:cNvCxnSpPr/>
          <p:nvPr/>
        </p:nvCxnSpPr>
        <p:spPr bwMode="white">
          <a:xfrm flipH="1">
            <a:off x="8682231" y="5074127"/>
            <a:ext cx="1926" cy="640873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" y="5080763"/>
            <a:ext cx="912352" cy="641111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 sz="120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3" name="Straight Connector 22"/>
          <p:cNvCxnSpPr/>
          <p:nvPr/>
        </p:nvCxnSpPr>
        <p:spPr bwMode="white">
          <a:xfrm>
            <a:off x="912352" y="5080764"/>
            <a:ext cx="0" cy="627361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8686800" y="1"/>
            <a:ext cx="457200" cy="4069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458200" y="1"/>
            <a:ext cx="228600" cy="40695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914401" y="1"/>
            <a:ext cx="457200" cy="4069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-1" y="1"/>
            <a:ext cx="914400" cy="40695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0" y="0"/>
            <a:ext cx="9144000" cy="409433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1" name="Straight Connector 30"/>
          <p:cNvCxnSpPr/>
          <p:nvPr/>
        </p:nvCxnSpPr>
        <p:spPr bwMode="white">
          <a:xfrm>
            <a:off x="8682231" y="0"/>
            <a:ext cx="0" cy="409699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1" y="0"/>
            <a:ext cx="912352" cy="409433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 bwMode="white">
          <a:xfrm>
            <a:off x="914401" y="0"/>
            <a:ext cx="0" cy="415636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zövegdoboz 24"/>
          <p:cNvSpPr txBox="1"/>
          <p:nvPr userDrawn="1"/>
        </p:nvSpPr>
        <p:spPr>
          <a:xfrm>
            <a:off x="69723" y="5152379"/>
            <a:ext cx="743144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hu-HU" sz="1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BME</a:t>
            </a:r>
          </a:p>
          <a:p>
            <a:pPr algn="ctr"/>
            <a:r>
              <a:rPr lang="hu-HU" sz="1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GTK</a:t>
            </a:r>
          </a:p>
        </p:txBody>
      </p:sp>
      <p:sp>
        <p:nvSpPr>
          <p:cNvPr id="35" name="Content Placeholder 2"/>
          <p:cNvSpPr>
            <a:spLocks noGrp="1"/>
          </p:cNvSpPr>
          <p:nvPr>
            <p:ph idx="1"/>
          </p:nvPr>
        </p:nvSpPr>
        <p:spPr>
          <a:xfrm>
            <a:off x="152400" y="1231588"/>
            <a:ext cx="8819408" cy="372636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36" name="Title 1"/>
          <p:cNvSpPr>
            <a:spLocks noGrp="1"/>
          </p:cNvSpPr>
          <p:nvPr>
            <p:ph type="title"/>
          </p:nvPr>
        </p:nvSpPr>
        <p:spPr>
          <a:xfrm>
            <a:off x="172192" y="504924"/>
            <a:ext cx="8814459" cy="609865"/>
          </a:xfrm>
        </p:spPr>
        <p:txBody>
          <a:bodyPr>
            <a:normAutofit/>
          </a:bodyPr>
          <a:lstStyle>
            <a:lvl1pPr>
              <a:defRPr sz="3000" i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86312" y="5541400"/>
            <a:ext cx="5752814" cy="135456"/>
          </a:xfrm>
          <a:prstGeom prst="rect">
            <a:avLst/>
          </a:prstGeom>
        </p:spPr>
        <p:txBody>
          <a:bodyPr vert="horz" lIns="71327" tIns="35664" rIns="71327" bIns="35664" rtlCol="0" anchor="ctr"/>
          <a:lstStyle>
            <a:lvl1pPr algn="ctr">
              <a:defRPr sz="800" cap="none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hu-HU" smtClean="0"/>
              <a:t>Menedzsment és vállakozásgazdaságtan</a:t>
            </a:r>
            <a:endParaRPr lang="hu-HU" dirty="0"/>
          </a:p>
        </p:txBody>
      </p:sp>
      <p:sp>
        <p:nvSpPr>
          <p:cNvPr id="4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96493" y="5500149"/>
            <a:ext cx="268131" cy="187347"/>
          </a:xfrm>
          <a:prstGeom prst="rect">
            <a:avLst/>
          </a:prstGeom>
        </p:spPr>
        <p:txBody>
          <a:bodyPr vert="horz" lIns="71327" tIns="35664" rIns="71327" bIns="35664" rtlCol="0" anchor="ctr"/>
          <a:lstStyle>
            <a:lvl1pPr algn="r">
              <a:defRPr sz="700" cap="all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DC1BBB0-96F0-4077-A278-0F3FB5C104D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27765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8686800" y="5084698"/>
            <a:ext cx="457200" cy="6303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458200" y="5079412"/>
            <a:ext cx="228600" cy="63558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12353" y="5080764"/>
            <a:ext cx="457200" cy="6342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0" y="5080763"/>
            <a:ext cx="9144000" cy="634235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2" name="Straight Connector 21"/>
          <p:cNvCxnSpPr/>
          <p:nvPr/>
        </p:nvCxnSpPr>
        <p:spPr bwMode="white">
          <a:xfrm flipH="1">
            <a:off x="8682231" y="5074127"/>
            <a:ext cx="1926" cy="640873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" y="5080763"/>
            <a:ext cx="912352" cy="641111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 sz="120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3" name="Straight Connector 22"/>
          <p:cNvCxnSpPr/>
          <p:nvPr/>
        </p:nvCxnSpPr>
        <p:spPr bwMode="white">
          <a:xfrm>
            <a:off x="912352" y="5080764"/>
            <a:ext cx="0" cy="627361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8686800" y="1"/>
            <a:ext cx="457200" cy="4069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458200" y="1"/>
            <a:ext cx="228600" cy="40695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914401" y="1"/>
            <a:ext cx="457200" cy="4069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-1" y="1"/>
            <a:ext cx="914400" cy="40695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0" y="0"/>
            <a:ext cx="9144000" cy="409433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1" name="Straight Connector 30"/>
          <p:cNvCxnSpPr/>
          <p:nvPr/>
        </p:nvCxnSpPr>
        <p:spPr bwMode="white">
          <a:xfrm>
            <a:off x="8682231" y="0"/>
            <a:ext cx="0" cy="409699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1" y="0"/>
            <a:ext cx="912352" cy="409433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 bwMode="white">
          <a:xfrm>
            <a:off x="914401" y="0"/>
            <a:ext cx="0" cy="415636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zövegdoboz 24"/>
          <p:cNvSpPr txBox="1"/>
          <p:nvPr userDrawn="1"/>
        </p:nvSpPr>
        <p:spPr>
          <a:xfrm>
            <a:off x="69723" y="5152379"/>
            <a:ext cx="743144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hu-HU" sz="1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BME</a:t>
            </a:r>
          </a:p>
          <a:p>
            <a:pPr algn="ctr"/>
            <a:r>
              <a:rPr lang="hu-HU" sz="1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GTK</a:t>
            </a:r>
          </a:p>
        </p:txBody>
      </p:sp>
      <p:sp>
        <p:nvSpPr>
          <p:cNvPr id="35" name="Content Placeholder 2"/>
          <p:cNvSpPr>
            <a:spLocks noGrp="1"/>
          </p:cNvSpPr>
          <p:nvPr>
            <p:ph idx="1"/>
          </p:nvPr>
        </p:nvSpPr>
        <p:spPr>
          <a:xfrm>
            <a:off x="152400" y="1231588"/>
            <a:ext cx="8819408" cy="372636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36" name="Title 1"/>
          <p:cNvSpPr>
            <a:spLocks noGrp="1"/>
          </p:cNvSpPr>
          <p:nvPr>
            <p:ph type="title"/>
          </p:nvPr>
        </p:nvSpPr>
        <p:spPr>
          <a:xfrm>
            <a:off x="172192" y="504924"/>
            <a:ext cx="8814459" cy="609865"/>
          </a:xfrm>
        </p:spPr>
        <p:txBody>
          <a:bodyPr>
            <a:normAutofit/>
          </a:bodyPr>
          <a:lstStyle>
            <a:lvl1pPr>
              <a:defRPr sz="2800" b="1" i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86312" y="5541400"/>
            <a:ext cx="5752814" cy="135456"/>
          </a:xfrm>
          <a:prstGeom prst="rect">
            <a:avLst/>
          </a:prstGeom>
        </p:spPr>
        <p:txBody>
          <a:bodyPr vert="horz" lIns="71327" tIns="35664" rIns="71327" bIns="35664" rtlCol="0" anchor="ctr"/>
          <a:lstStyle>
            <a:lvl1pPr algn="ctr">
              <a:defRPr sz="800" cap="none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hu-HU" smtClean="0"/>
              <a:t>Menedzsment és vállakozásgazdaságtan</a:t>
            </a:r>
            <a:endParaRPr lang="hu-HU" dirty="0"/>
          </a:p>
        </p:txBody>
      </p:sp>
      <p:sp>
        <p:nvSpPr>
          <p:cNvPr id="4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96493" y="5500149"/>
            <a:ext cx="268131" cy="187347"/>
          </a:xfrm>
          <a:prstGeom prst="rect">
            <a:avLst/>
          </a:prstGeom>
        </p:spPr>
        <p:txBody>
          <a:bodyPr vert="horz" lIns="71327" tIns="35664" rIns="71327" bIns="35664" rtlCol="0" anchor="ctr"/>
          <a:lstStyle>
            <a:lvl1pPr algn="r">
              <a:defRPr sz="700" cap="all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DC1BBB0-96F0-4077-A278-0F3FB5C104D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19332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915400" y="0"/>
            <a:ext cx="228600" cy="5715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2978" y="0"/>
            <a:ext cx="457200" cy="5715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457200" cy="5715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62978" y="613516"/>
            <a:ext cx="457200" cy="5080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327" tIns="35664" rIns="71327" bIns="35664" rtlCol="0" anchor="ctr"/>
          <a:lstStyle/>
          <a:p>
            <a:pPr algn="ctr"/>
            <a:endParaRPr sz="120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Straight Connector 13"/>
          <p:cNvCxnSpPr/>
          <p:nvPr/>
        </p:nvCxnSpPr>
        <p:spPr bwMode="white">
          <a:xfrm>
            <a:off x="462978" y="613516"/>
            <a:ext cx="4572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 bwMode="white">
          <a:xfrm>
            <a:off x="462978" y="1121516"/>
            <a:ext cx="4572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 bwMode="white">
          <a:xfrm>
            <a:off x="462978" y="0"/>
            <a:ext cx="0" cy="5715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5029" y="148167"/>
            <a:ext cx="7775837" cy="986239"/>
          </a:xfrm>
          <a:prstGeom prst="rect">
            <a:avLst/>
          </a:prstGeom>
        </p:spPr>
        <p:txBody>
          <a:bodyPr vert="horz" lIns="71327" tIns="35664" rIns="71327" bIns="35664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5029" y="1251283"/>
            <a:ext cx="7762087" cy="4228242"/>
          </a:xfrm>
          <a:prstGeom prst="rect">
            <a:avLst/>
          </a:prstGeom>
        </p:spPr>
        <p:txBody>
          <a:bodyPr vert="horz" lIns="71327" tIns="35664" rIns="71327" bIns="35664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86312" y="5541400"/>
            <a:ext cx="5752814" cy="135456"/>
          </a:xfrm>
          <a:prstGeom prst="rect">
            <a:avLst/>
          </a:prstGeom>
        </p:spPr>
        <p:txBody>
          <a:bodyPr vert="horz" lIns="71327" tIns="35664" rIns="71327" bIns="35664" rtlCol="0" anchor="ctr"/>
          <a:lstStyle>
            <a:lvl1pPr algn="ctr">
              <a:defRPr sz="800" cap="none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hu-HU" smtClean="0"/>
              <a:t>Menedzsment és vállakozásgazdaságtan</a:t>
            </a:r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96493" y="5500149"/>
            <a:ext cx="268131" cy="187347"/>
          </a:xfrm>
          <a:prstGeom prst="rect">
            <a:avLst/>
          </a:prstGeom>
        </p:spPr>
        <p:txBody>
          <a:bodyPr vert="horz" lIns="71327" tIns="35664" rIns="71327" bIns="35664" rtlCol="0" anchor="ctr"/>
          <a:lstStyle>
            <a:lvl1pPr algn="r">
              <a:defRPr sz="700" cap="all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DC1BBB0-96F0-4077-A278-0F3FB5C104D3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0" name="Szövegdoboz 9"/>
          <p:cNvSpPr txBox="1"/>
          <p:nvPr userDrawn="1"/>
        </p:nvSpPr>
        <p:spPr>
          <a:xfrm>
            <a:off x="456129" y="677876"/>
            <a:ext cx="457319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hu-HU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BME</a:t>
            </a:r>
          </a:p>
          <a:p>
            <a:pPr algn="ctr"/>
            <a:r>
              <a:rPr lang="hu-HU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GTK</a:t>
            </a:r>
          </a:p>
        </p:txBody>
      </p:sp>
    </p:spTree>
    <p:extLst>
      <p:ext uri="{BB962C8B-B14F-4D97-AF65-F5344CB8AC3E}">
        <p14:creationId xmlns:p14="http://schemas.microsoft.com/office/powerpoint/2010/main" val="2649536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6" r:id="rId3"/>
    <p:sldLayoutId id="2147483691" r:id="rId4"/>
    <p:sldLayoutId id="2147483694" r:id="rId5"/>
    <p:sldLayoutId id="2147483687" r:id="rId6"/>
    <p:sldLayoutId id="2147483684" r:id="rId7"/>
    <p:sldLayoutId id="2147483688" r:id="rId8"/>
    <p:sldLayoutId id="2147483692" r:id="rId9"/>
    <p:sldLayoutId id="2147483693" r:id="rId10"/>
    <p:sldLayoutId id="2147483689" r:id="rId11"/>
    <p:sldLayoutId id="2147483690" r:id="rId12"/>
    <p:sldLayoutId id="2147483696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dt="0"/>
  <p:txStyles>
    <p:titleStyle>
      <a:lvl1pPr algn="l" defTabSz="713274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>
              <a:lumMod val="75000"/>
            </a:schemeClr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192584" indent="-192584" algn="l" defTabSz="713274" rtl="0" eaLnBrk="1" latinLnBrk="0" hangingPunct="1">
        <a:lnSpc>
          <a:spcPct val="90000"/>
        </a:lnSpc>
        <a:spcBef>
          <a:spcPts val="1092"/>
        </a:spcBef>
        <a:buFont typeface="Euphemia" pitchFamily="34" charset="0"/>
        <a:buChar char="›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360363" indent="-192088" algn="l" defTabSz="713274" rtl="0" eaLnBrk="1" latinLnBrk="0" hangingPunct="1">
        <a:lnSpc>
          <a:spcPct val="90000"/>
        </a:lnSpc>
        <a:spcBef>
          <a:spcPts val="468"/>
        </a:spcBef>
        <a:buFont typeface="Euphemia" pitchFamily="34" charset="0"/>
        <a:buChar char="–"/>
        <a:defRPr sz="2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446088" indent="-192088" algn="l" defTabSz="713274" rtl="0" eaLnBrk="1" latinLnBrk="0" hangingPunct="1">
        <a:lnSpc>
          <a:spcPct val="90000"/>
        </a:lnSpc>
        <a:spcBef>
          <a:spcPts val="468"/>
        </a:spcBef>
        <a:buFont typeface="Euphemia" pitchFamily="34" charset="0"/>
        <a:buChar char="›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628650" indent="-192088" algn="l" defTabSz="713274" rtl="0" eaLnBrk="1" latinLnBrk="0" hangingPunct="1">
        <a:lnSpc>
          <a:spcPct val="90000"/>
        </a:lnSpc>
        <a:spcBef>
          <a:spcPts val="468"/>
        </a:spcBef>
        <a:buFont typeface="Arial" pitchFamily="34" charset="0"/>
        <a:buChar char="–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804863" indent="-192088" algn="l" defTabSz="713274" rtl="0" eaLnBrk="1" latinLnBrk="0" hangingPunct="1">
        <a:lnSpc>
          <a:spcPct val="90000"/>
        </a:lnSpc>
        <a:spcBef>
          <a:spcPts val="468"/>
        </a:spcBef>
        <a:buFont typeface="Euphemia" pitchFamily="34" charset="0"/>
        <a:buChar char="›"/>
        <a:defRPr sz="21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619134" indent="-192584" algn="l" defTabSz="713274" rtl="0" eaLnBrk="1" latinLnBrk="0" hangingPunct="1">
        <a:lnSpc>
          <a:spcPct val="90000"/>
        </a:lnSpc>
        <a:spcBef>
          <a:spcPts val="468"/>
        </a:spcBef>
        <a:buFont typeface="Euphemia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4445" indent="-192584" algn="l" defTabSz="713274" rtl="0" eaLnBrk="1" latinLnBrk="0" hangingPunct="1">
        <a:lnSpc>
          <a:spcPct val="90000"/>
        </a:lnSpc>
        <a:spcBef>
          <a:spcPts val="468"/>
        </a:spcBef>
        <a:buFont typeface="Euphemia" pitchFamily="34" charset="0"/>
        <a:buChar char="›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89755" indent="-192584" algn="l" defTabSz="713274" rtl="0" eaLnBrk="1" latinLnBrk="0" hangingPunct="1">
        <a:lnSpc>
          <a:spcPct val="90000"/>
        </a:lnSpc>
        <a:spcBef>
          <a:spcPts val="468"/>
        </a:spcBef>
        <a:buFont typeface="Euphemia" pitchFamily="34" charset="0"/>
        <a:buChar char="–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475064" indent="-192584" algn="l" defTabSz="713274" rtl="0" eaLnBrk="1" latinLnBrk="0" hangingPunct="1">
        <a:lnSpc>
          <a:spcPct val="90000"/>
        </a:lnSpc>
        <a:spcBef>
          <a:spcPts val="468"/>
        </a:spcBef>
        <a:buFont typeface="Euphemia" pitchFamily="34" charset="0"/>
        <a:buChar char="›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71327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38" algn="l" defTabSz="71327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13274" algn="l" defTabSz="71327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69913" algn="l" defTabSz="71327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550" algn="l" defTabSz="71327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83188" algn="l" defTabSz="71327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39825" algn="l" defTabSz="71327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96463" algn="l" defTabSz="71327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53100" algn="l" defTabSz="71327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hu-HU" dirty="0"/>
              <a:t>Menedzsment és </a:t>
            </a:r>
            <a:r>
              <a:rPr lang="hu-HU" dirty="0" err="1"/>
              <a:t>vállalkozásgazdaságtan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hu-HU" dirty="0" smtClean="0"/>
              <a:t>Dr. Bóta Gábor, egyetemi docens </a:t>
            </a:r>
          </a:p>
          <a:p>
            <a:pPr algn="l"/>
            <a:r>
              <a:rPr lang="hu-HU" sz="2400" dirty="0" smtClean="0"/>
              <a:t>Pénzügyek Tanszék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06761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 vert="horz" lIns="71327" tIns="35664" rIns="71327" bIns="35664" rtlCol="0">
            <a:noAutofit/>
          </a:bodyPr>
          <a:lstStyle/>
          <a:p>
            <a:r>
              <a:rPr lang="hu-HU" dirty="0" smtClean="0"/>
              <a:t>Szükségletek, hasznosságok mutatkoznak, az egyén ezek alapján választ a lehetőségek halmazából. </a:t>
            </a:r>
          </a:p>
          <a:p>
            <a:pPr lvl="1"/>
            <a:r>
              <a:rPr lang="hu-HU" dirty="0" smtClean="0"/>
              <a:t>Lehetőségek halmaza: </a:t>
            </a:r>
            <a:r>
              <a:rPr lang="hu-HU" dirty="0"/>
              <a:t>az egyén számára </a:t>
            </a:r>
            <a:r>
              <a:rPr lang="hu-HU" dirty="0" smtClean="0"/>
              <a:t>megvalósítható cselekvési lehetőségek.</a:t>
            </a:r>
          </a:p>
          <a:p>
            <a:pPr lvl="1"/>
            <a:r>
              <a:rPr lang="hu-HU" dirty="0" smtClean="0"/>
              <a:t>Választási mechanizmus: az </a:t>
            </a:r>
            <a:r>
              <a:rPr lang="hu-HU" dirty="0"/>
              <a:t>egyén </a:t>
            </a:r>
            <a:r>
              <a:rPr lang="hu-HU" dirty="0" smtClean="0"/>
              <a:t>„valahogy” dönt, hogy melyiket válassza, melyiket hajtsa végre a lehetőségek halmazából.</a:t>
            </a:r>
          </a:p>
          <a:p>
            <a:r>
              <a:rPr lang="hu-HU" dirty="0" smtClean="0"/>
              <a:t>A közgazdasági megközelítés a racionalitásra épít.</a:t>
            </a:r>
          </a:p>
          <a:p>
            <a:pPr lvl="1"/>
            <a:r>
              <a:rPr lang="hu-HU" dirty="0" smtClean="0"/>
              <a:t>Itt a választási mechanizmus a racionalitás</a:t>
            </a:r>
          </a:p>
          <a:p>
            <a:pPr lvl="2"/>
            <a:r>
              <a:rPr lang="hu-HU" dirty="0" smtClean="0"/>
              <a:t>Nincs egységesen elfogadott definíció a racionalitásra.</a:t>
            </a:r>
            <a:endParaRPr lang="hu-HU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hu-HU" smtClean="0">
                <a:solidFill>
                  <a:srgbClr val="FFFFFF"/>
                </a:solidFill>
              </a:rPr>
              <a:t>Menedzsment és vállakozásgazdaságtan</a:t>
            </a:r>
            <a:endParaRPr lang="hu-HU">
              <a:solidFill>
                <a:srgbClr val="FFFFFF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7DC1BBB0-96F0-4077-A278-0F3FB5C104D3}" type="slidenum">
              <a:rPr lang="hu-HU" smtClean="0">
                <a:solidFill>
                  <a:srgbClr val="FFFFFF"/>
                </a:solidFill>
              </a:rPr>
              <a:pPr/>
              <a:t>10</a:t>
            </a:fld>
            <a:endParaRPr lang="hu-H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53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 vert="horz" lIns="71327" tIns="35664" rIns="71327" bIns="35664" rtlCol="0">
            <a:noAutofit/>
          </a:bodyPr>
          <a:lstStyle/>
          <a:p>
            <a:r>
              <a:rPr lang="hu-HU" dirty="0" smtClean="0"/>
              <a:t>Homo </a:t>
            </a:r>
            <a:r>
              <a:rPr lang="hu-HU" dirty="0" err="1"/>
              <a:t>oeconomicus</a:t>
            </a:r>
            <a:r>
              <a:rPr lang="hu-HU" dirty="0"/>
              <a:t> (racionális gazdasági ember)</a:t>
            </a:r>
          </a:p>
          <a:p>
            <a:pPr lvl="1"/>
            <a:r>
              <a:rPr lang="hu-HU" dirty="0" smtClean="0"/>
              <a:t>Önérdekvezérelt</a:t>
            </a:r>
          </a:p>
          <a:p>
            <a:pPr lvl="2"/>
            <a:r>
              <a:rPr lang="hu-HU" dirty="0" smtClean="0"/>
              <a:t>Csakis </a:t>
            </a:r>
            <a:r>
              <a:rPr lang="hu-HU" dirty="0"/>
              <a:t>saját hasznosságának maximalizálására </a:t>
            </a:r>
            <a:r>
              <a:rPr lang="hu-HU" dirty="0" smtClean="0"/>
              <a:t>törekszik, félresöpri </a:t>
            </a:r>
            <a:r>
              <a:rPr lang="hu-HU" dirty="0"/>
              <a:t>mások </a:t>
            </a:r>
            <a:r>
              <a:rPr lang="hu-HU" dirty="0" smtClean="0"/>
              <a:t>érdekeit. </a:t>
            </a:r>
          </a:p>
          <a:p>
            <a:pPr lvl="1"/>
            <a:r>
              <a:rPr lang="hu-HU" dirty="0" smtClean="0"/>
              <a:t>Hasznosságérzete </a:t>
            </a:r>
            <a:r>
              <a:rPr lang="hu-HU" dirty="0"/>
              <a:t>függetlenített a társadalmi normáktól és erkölcsi szabályoktól</a:t>
            </a:r>
            <a:r>
              <a:rPr lang="hu-HU" dirty="0" smtClean="0"/>
              <a:t>. Nem társadalmi lény. </a:t>
            </a:r>
          </a:p>
          <a:p>
            <a:pPr lvl="2"/>
            <a:r>
              <a:rPr lang="hu-HU" dirty="0"/>
              <a:t>Nem gondol társadalmi egyenlőségre, jövő generációjára (stb.)</a:t>
            </a:r>
          </a:p>
          <a:p>
            <a:pPr lvl="1"/>
            <a:r>
              <a:rPr lang="hu-HU" dirty="0" smtClean="0"/>
              <a:t>Érdekeinek képviseletéhez </a:t>
            </a:r>
            <a:r>
              <a:rPr lang="hu-HU" dirty="0"/>
              <a:t>korlátlan belátási képességekkel és információmennyiséggel rendelkezik.</a:t>
            </a: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hu-HU" smtClean="0">
                <a:solidFill>
                  <a:srgbClr val="FFFFFF"/>
                </a:solidFill>
              </a:rPr>
              <a:t>Menedzsment és vállakozásgazdaságtan</a:t>
            </a:r>
            <a:endParaRPr lang="hu-HU">
              <a:solidFill>
                <a:srgbClr val="FFFFFF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7DC1BBB0-96F0-4077-A278-0F3FB5C104D3}" type="slidenum">
              <a:rPr lang="hu-HU" smtClean="0">
                <a:solidFill>
                  <a:srgbClr val="FFFFFF"/>
                </a:solidFill>
              </a:rPr>
              <a:pPr/>
              <a:t>11</a:t>
            </a:fld>
            <a:endParaRPr lang="hu-H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769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>
                <a:solidFill>
                  <a:srgbClr val="465562"/>
                </a:solidFill>
              </a:rPr>
              <a:t>Két aggályos pont a homo </a:t>
            </a:r>
            <a:r>
              <a:rPr lang="hu-HU" dirty="0" err="1">
                <a:solidFill>
                  <a:srgbClr val="465562"/>
                </a:solidFill>
              </a:rPr>
              <a:t>oeconomicusi</a:t>
            </a:r>
            <a:r>
              <a:rPr lang="hu-HU" dirty="0">
                <a:solidFill>
                  <a:srgbClr val="465562"/>
                </a:solidFill>
              </a:rPr>
              <a:t> racionalitással való modellezéssel kapcsolatosan</a:t>
            </a:r>
          </a:p>
          <a:p>
            <a:pPr marL="477895" lvl="1"/>
            <a:r>
              <a:rPr lang="hu-HU" dirty="0">
                <a:solidFill>
                  <a:srgbClr val="465562"/>
                </a:solidFill>
              </a:rPr>
              <a:t>Valóban jól megragadható így az ember motivációs világa, vágyainak tengere? </a:t>
            </a:r>
          </a:p>
          <a:p>
            <a:pPr marL="477895" lvl="1"/>
            <a:r>
              <a:rPr lang="hu-HU" dirty="0">
                <a:solidFill>
                  <a:srgbClr val="465562"/>
                </a:solidFill>
              </a:rPr>
              <a:t>Vajon valóban képes az ember racionális okoskodásra, kalkulációra</a:t>
            </a:r>
            <a:r>
              <a:rPr lang="hu-HU" dirty="0" smtClean="0">
                <a:solidFill>
                  <a:srgbClr val="465562"/>
                </a:solidFill>
              </a:rPr>
              <a:t>?</a:t>
            </a:r>
            <a:endParaRPr lang="hu-HU" dirty="0">
              <a:solidFill>
                <a:srgbClr val="465562"/>
              </a:solidFill>
            </a:endParaRPr>
          </a:p>
        </p:txBody>
      </p:sp>
      <p:sp>
        <p:nvSpPr>
          <p:cNvPr id="8" name="Élőláb helye 2"/>
          <p:cNvSpPr>
            <a:spLocks noGrp="1"/>
          </p:cNvSpPr>
          <p:nvPr>
            <p:ph type="ftr" sz="quarter" idx="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hu-HU" smtClean="0">
                <a:solidFill>
                  <a:srgbClr val="465562">
                    <a:lumMod val="60000"/>
                    <a:lumOff val="40000"/>
                  </a:srgbClr>
                </a:solidFill>
              </a:rPr>
              <a:t>Menedzsment és vállakozásgazdaságtan</a:t>
            </a:r>
            <a:endParaRPr lang="hu-HU">
              <a:solidFill>
                <a:srgbClr val="465562">
                  <a:lumMod val="60000"/>
                  <a:lumOff val="40000"/>
                </a:srgbClr>
              </a:solidFill>
            </a:endParaRPr>
          </a:p>
        </p:txBody>
      </p:sp>
      <p:sp>
        <p:nvSpPr>
          <p:cNvPr id="9" name="Dia számának helye 3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7DC1BBB0-96F0-4077-A278-0F3FB5C104D3}" type="slidenum">
              <a:rPr lang="hu-HU" smtClean="0">
                <a:solidFill>
                  <a:srgbClr val="465562">
                    <a:lumMod val="60000"/>
                    <a:lumOff val="40000"/>
                  </a:srgbClr>
                </a:solidFill>
              </a:rPr>
              <a:pPr/>
              <a:t>12</a:t>
            </a:fld>
            <a:endParaRPr lang="hu-HU">
              <a:solidFill>
                <a:srgbClr val="465562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542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 vert="horz" lIns="71327" tIns="35664" rIns="71327" bIns="35664" rtlCol="0">
            <a:noAutofit/>
          </a:bodyPr>
          <a:lstStyle/>
          <a:p>
            <a:r>
              <a:rPr lang="hu-HU" dirty="0"/>
              <a:t>Racionális vágy </a:t>
            </a:r>
          </a:p>
          <a:p>
            <a:pPr lvl="1"/>
            <a:r>
              <a:rPr lang="hu-HU" dirty="0" smtClean="0"/>
              <a:t>Kénytelenek vagyunk az </a:t>
            </a:r>
            <a:r>
              <a:rPr lang="hu-HU" dirty="0"/>
              <a:t>objektív </a:t>
            </a:r>
            <a:r>
              <a:rPr lang="hu-HU" dirty="0" smtClean="0"/>
              <a:t>hasznosságból kiindulni</a:t>
            </a:r>
            <a:endParaRPr lang="hu-HU" dirty="0"/>
          </a:p>
          <a:p>
            <a:pPr lvl="1"/>
            <a:r>
              <a:rPr lang="hu-HU" dirty="0" smtClean="0"/>
              <a:t>Szubjektív </a:t>
            </a:r>
            <a:r>
              <a:rPr lang="hu-HU" dirty="0"/>
              <a:t>hasznossággal </a:t>
            </a:r>
            <a:r>
              <a:rPr lang="hu-HU" dirty="0" smtClean="0"/>
              <a:t>ugyanis zavaros </a:t>
            </a:r>
            <a:r>
              <a:rPr lang="hu-HU" dirty="0"/>
              <a:t>a kép</a:t>
            </a:r>
          </a:p>
          <a:p>
            <a:pPr lvl="2"/>
            <a:r>
              <a:rPr lang="hu-HU" dirty="0"/>
              <a:t>Mindenre, amit valaki cselekszik, mondhatjuk, hogy számára nyilván hasznossággal bírt. Ekkor viszont semmi nem lesz irracionális, legfeljebb deviáns, „nem normális”.</a:t>
            </a:r>
          </a:p>
          <a:p>
            <a:pPr lvl="2"/>
            <a:r>
              <a:rPr lang="hu-HU" dirty="0" smtClean="0"/>
              <a:t>A közgazdaságtan itt ellentmondásos: hol a cselekvést magyarázza a </a:t>
            </a:r>
            <a:r>
              <a:rPr lang="hu-HU" dirty="0"/>
              <a:t>racionalitással, </a:t>
            </a:r>
            <a:r>
              <a:rPr lang="hu-HU" dirty="0" smtClean="0"/>
              <a:t>hol a </a:t>
            </a:r>
            <a:r>
              <a:rPr lang="hu-HU" dirty="0"/>
              <a:t>racionalitást </a:t>
            </a:r>
            <a:r>
              <a:rPr lang="hu-HU" dirty="0" smtClean="0"/>
              <a:t>a cselekvéssel („nyilván hasznos volt számára, ha csinálta”).</a:t>
            </a:r>
          </a:p>
          <a:p>
            <a:pPr lvl="1"/>
            <a:r>
              <a:rPr lang="hu-HU" dirty="0" smtClean="0"/>
              <a:t>Sok mindent végül racionálisnak fogadunk el</a:t>
            </a:r>
          </a:p>
          <a:p>
            <a:pPr lvl="2"/>
            <a:r>
              <a:rPr lang="hu-HU" dirty="0" smtClean="0"/>
              <a:t>Pl. irracionális félelmek</a:t>
            </a:r>
            <a:endParaRPr lang="hu-HU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hu-HU" smtClean="0">
                <a:solidFill>
                  <a:srgbClr val="FFFFFF"/>
                </a:solidFill>
              </a:rPr>
              <a:t>Menedzsment és vállakozásgazdaságtan</a:t>
            </a:r>
            <a:endParaRPr lang="hu-HU">
              <a:solidFill>
                <a:srgbClr val="FFFFFF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7DC1BBB0-96F0-4077-A278-0F3FB5C104D3}" type="slidenum">
              <a:rPr lang="hu-HU" smtClean="0">
                <a:solidFill>
                  <a:srgbClr val="FFFFFF"/>
                </a:solidFill>
              </a:rPr>
              <a:pPr/>
              <a:t>13</a:t>
            </a:fld>
            <a:endParaRPr lang="hu-H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494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Racionális </a:t>
            </a:r>
            <a:r>
              <a:rPr lang="hu-HU" dirty="0"/>
              <a:t>kalkuláció</a:t>
            </a:r>
          </a:p>
          <a:p>
            <a:pPr lvl="1"/>
            <a:r>
              <a:rPr lang="hu-HU" dirty="0" smtClean="0"/>
              <a:t>Vajon jó modell az, amelynél feltételezzük, hogy az ember</a:t>
            </a:r>
            <a:endParaRPr lang="hu-HU" dirty="0"/>
          </a:p>
          <a:p>
            <a:pPr lvl="2"/>
            <a:r>
              <a:rPr lang="hu-HU" dirty="0"/>
              <a:t>rendelkezik a szükséges információkkal az egyes cselekvési lehetőségekről;</a:t>
            </a:r>
          </a:p>
          <a:p>
            <a:pPr lvl="2"/>
            <a:r>
              <a:rPr lang="hu-HU" dirty="0"/>
              <a:t>világos, stabil preferenciái vannak;</a:t>
            </a:r>
          </a:p>
          <a:p>
            <a:pPr lvl="2"/>
            <a:r>
              <a:rPr lang="hu-HU" dirty="0"/>
              <a:t>képes a valószínűség-számítás matematikai tételeinek pontos követésére. </a:t>
            </a:r>
          </a:p>
          <a:p>
            <a:pPr lvl="1"/>
            <a:r>
              <a:rPr lang="hu-HU" dirty="0" smtClean="0"/>
              <a:t>Ezek </a:t>
            </a:r>
            <a:r>
              <a:rPr lang="hu-HU" dirty="0"/>
              <a:t>nyilván nem </a:t>
            </a:r>
            <a:r>
              <a:rPr lang="hu-HU" dirty="0" smtClean="0"/>
              <a:t>teljesülnek tökéletesen.</a:t>
            </a:r>
            <a:endParaRPr lang="hu-HU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hu-HU" smtClean="0">
                <a:solidFill>
                  <a:srgbClr val="465562">
                    <a:lumMod val="60000"/>
                    <a:lumOff val="40000"/>
                  </a:srgbClr>
                </a:solidFill>
              </a:rPr>
              <a:t>Üzleti gazdaságtan – 2016</a:t>
            </a:r>
            <a:endParaRPr lang="hu-HU">
              <a:solidFill>
                <a:srgbClr val="465562">
                  <a:lumMod val="60000"/>
                  <a:lumOff val="40000"/>
                </a:srgbClr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7DC1BBB0-96F0-4077-A278-0F3FB5C104D3}" type="slidenum">
              <a:rPr lang="hu-HU" smtClean="0">
                <a:solidFill>
                  <a:srgbClr val="465562">
                    <a:lumMod val="60000"/>
                    <a:lumOff val="40000"/>
                  </a:srgbClr>
                </a:solidFill>
              </a:rPr>
              <a:pPr/>
              <a:t>14</a:t>
            </a:fld>
            <a:endParaRPr lang="hu-HU">
              <a:solidFill>
                <a:srgbClr val="465562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1758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52400" y="219957"/>
            <a:ext cx="8819408" cy="5124734"/>
          </a:xfrm>
        </p:spPr>
        <p:txBody>
          <a:bodyPr/>
          <a:lstStyle/>
          <a:p>
            <a:pPr lvl="1">
              <a:spcBef>
                <a:spcPts val="300"/>
              </a:spcBef>
            </a:pPr>
            <a:r>
              <a:rPr lang="hu-HU" dirty="0" smtClean="0"/>
              <a:t>A cselekedetek </a:t>
            </a:r>
            <a:r>
              <a:rPr lang="hu-HU" dirty="0"/>
              <a:t>vélt és valós </a:t>
            </a:r>
            <a:r>
              <a:rPr lang="hu-HU" dirty="0" smtClean="0"/>
              <a:t>halmaza eltérhet</a:t>
            </a:r>
          </a:p>
          <a:p>
            <a:pPr lvl="1">
              <a:spcBef>
                <a:spcPts val="300"/>
              </a:spcBef>
            </a:pPr>
            <a:r>
              <a:rPr lang="hu-HU" dirty="0" smtClean="0"/>
              <a:t>Az egyes lehetőségek sokszor értékelhetetlenek</a:t>
            </a:r>
          </a:p>
          <a:p>
            <a:pPr lvl="2">
              <a:spcBef>
                <a:spcPts val="300"/>
              </a:spcBef>
            </a:pPr>
            <a:r>
              <a:rPr lang="hu-HU" dirty="0" smtClean="0"/>
              <a:t>Vállalati K+F, továbbtanulás, párválasztás</a:t>
            </a:r>
          </a:p>
          <a:p>
            <a:pPr lvl="1">
              <a:spcBef>
                <a:spcPts val="300"/>
              </a:spcBef>
            </a:pPr>
            <a:r>
              <a:rPr lang="hu-HU" dirty="0" smtClean="0"/>
              <a:t>Értékelésünk sokszor vágyvezérelt</a:t>
            </a:r>
            <a:endParaRPr lang="hu-HU" dirty="0"/>
          </a:p>
          <a:p>
            <a:pPr lvl="2">
              <a:spcBef>
                <a:spcPts val="300"/>
              </a:spcBef>
            </a:pPr>
            <a:r>
              <a:rPr lang="hu-HU" dirty="0" smtClean="0"/>
              <a:t>Előbb döntünk, majd ezt alátámasztó információkat gyűjtünk (tudat alatt is).</a:t>
            </a:r>
          </a:p>
          <a:p>
            <a:pPr lvl="1">
              <a:spcBef>
                <a:spcPts val="300"/>
              </a:spcBef>
            </a:pPr>
            <a:r>
              <a:rPr lang="hu-HU" dirty="0"/>
              <a:t>Statisztikai </a:t>
            </a:r>
            <a:r>
              <a:rPr lang="hu-HU" dirty="0" smtClean="0"/>
              <a:t>összefüggéseket tévesen értelmezünk</a:t>
            </a:r>
            <a:endParaRPr lang="hu-HU" dirty="0"/>
          </a:p>
          <a:p>
            <a:pPr lvl="2">
              <a:spcBef>
                <a:spcPts val="300"/>
              </a:spcBef>
            </a:pPr>
            <a:r>
              <a:rPr lang="hu-HU" dirty="0"/>
              <a:t>Alapvető statisztikai </a:t>
            </a:r>
            <a:r>
              <a:rPr lang="hu-HU" dirty="0" smtClean="0"/>
              <a:t>törvények </a:t>
            </a:r>
            <a:r>
              <a:rPr lang="hu-HU" dirty="0"/>
              <a:t>ismeretének hiánya</a:t>
            </a:r>
          </a:p>
          <a:p>
            <a:pPr lvl="3">
              <a:spcBef>
                <a:spcPts val="300"/>
              </a:spcBef>
            </a:pPr>
            <a:r>
              <a:rPr lang="hu-HU" dirty="0"/>
              <a:t>Átlaghoz való visszatérés </a:t>
            </a:r>
            <a:r>
              <a:rPr lang="hu-HU" dirty="0" smtClean="0"/>
              <a:t>törvénye; tiszta véletlen „szélsőségeinek” alábecslése (vízállás, időjárás, betegségek </a:t>
            </a:r>
            <a:r>
              <a:rPr lang="hu-HU" dirty="0"/>
              <a:t>vélt </a:t>
            </a:r>
            <a:r>
              <a:rPr lang="hu-HU" dirty="0" smtClean="0"/>
              <a:t>okai); oksági </a:t>
            </a:r>
            <a:r>
              <a:rPr lang="hu-HU" dirty="0"/>
              <a:t>kapcsolatok </a:t>
            </a:r>
            <a:r>
              <a:rPr lang="hu-HU" dirty="0" smtClean="0"/>
              <a:t>tévesztése („gyerekszenvedés</a:t>
            </a:r>
            <a:r>
              <a:rPr lang="hu-HU" dirty="0"/>
              <a:t>” válási </a:t>
            </a:r>
            <a:r>
              <a:rPr lang="hu-HU" dirty="0" smtClean="0"/>
              <a:t>pereknél)</a:t>
            </a:r>
            <a:endParaRPr lang="hu-HU" dirty="0"/>
          </a:p>
          <a:p>
            <a:pPr lvl="2">
              <a:spcBef>
                <a:spcPts val="300"/>
              </a:spcBef>
            </a:pPr>
            <a:r>
              <a:rPr lang="hu-HU" dirty="0" smtClean="0"/>
              <a:t>Személyes </a:t>
            </a:r>
            <a:r>
              <a:rPr lang="hu-HU" dirty="0"/>
              <a:t>tapasztalatainkat és az aktuális, friss eseményeket túlzott </a:t>
            </a:r>
            <a:r>
              <a:rPr lang="hu-HU" dirty="0" smtClean="0"/>
              <a:t>súllyal vesszük figyelembe.</a:t>
            </a:r>
            <a:endParaRPr lang="hu-HU" dirty="0"/>
          </a:p>
          <a:p>
            <a:pPr lvl="3">
              <a:spcBef>
                <a:spcPts val="300"/>
              </a:spcBef>
            </a:pPr>
            <a:r>
              <a:rPr lang="hu-HU" dirty="0"/>
              <a:t>Politikai </a:t>
            </a:r>
            <a:r>
              <a:rPr lang="hu-HU" dirty="0" smtClean="0"/>
              <a:t>választási eredmény becslési </a:t>
            </a:r>
            <a:r>
              <a:rPr lang="hu-HU" dirty="0"/>
              <a:t>tévedés</a:t>
            </a:r>
          </a:p>
          <a:p>
            <a:pPr lvl="1">
              <a:spcBef>
                <a:spcPts val="300"/>
              </a:spcBef>
            </a:pPr>
            <a:endParaRPr lang="hu-HU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hu-HU" smtClean="0">
                <a:solidFill>
                  <a:srgbClr val="465562">
                    <a:lumMod val="60000"/>
                    <a:lumOff val="40000"/>
                  </a:srgbClr>
                </a:solidFill>
              </a:rPr>
              <a:t>Üzleti gazdaságtan – 2016</a:t>
            </a:r>
            <a:endParaRPr lang="hu-HU">
              <a:solidFill>
                <a:srgbClr val="465562">
                  <a:lumMod val="60000"/>
                  <a:lumOff val="40000"/>
                </a:srgbClr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7DC1BBB0-96F0-4077-A278-0F3FB5C104D3}" type="slidenum">
              <a:rPr lang="hu-HU" smtClean="0">
                <a:solidFill>
                  <a:srgbClr val="465562">
                    <a:lumMod val="60000"/>
                    <a:lumOff val="40000"/>
                  </a:srgbClr>
                </a:solidFill>
              </a:rPr>
              <a:pPr/>
              <a:t>15</a:t>
            </a:fld>
            <a:endParaRPr lang="hu-HU">
              <a:solidFill>
                <a:srgbClr val="465562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639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Élőláb helye 2"/>
          <p:cNvSpPr>
            <a:spLocks noGrp="1"/>
          </p:cNvSpPr>
          <p:nvPr>
            <p:ph type="ftr" sz="quarter" idx="4294967295"/>
          </p:nvPr>
        </p:nvSpPr>
        <p:spPr>
          <a:xfrm>
            <a:off x="4953000" y="5296961"/>
            <a:ext cx="2981325" cy="304271"/>
          </a:xfrm>
          <a:prstGeom prst="rect">
            <a:avLst/>
          </a:prstGeom>
        </p:spPr>
        <p:txBody>
          <a:bodyPr/>
          <a:lstStyle/>
          <a:p>
            <a:r>
              <a:rPr lang="hu-HU" smtClean="0">
                <a:solidFill>
                  <a:srgbClr val="FFFFFF"/>
                </a:solidFill>
              </a:rPr>
              <a:t>Üzleti gazdaságtan – 2016</a:t>
            </a:r>
            <a:endParaRPr lang="hu-HU">
              <a:solidFill>
                <a:srgbClr val="FFFFFF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4294967295"/>
          </p:nvPr>
        </p:nvSpPr>
        <p:spPr>
          <a:xfrm>
            <a:off x="8010526" y="5296961"/>
            <a:ext cx="457200" cy="304271"/>
          </a:xfrm>
          <a:prstGeom prst="rect">
            <a:avLst/>
          </a:prstGeom>
        </p:spPr>
        <p:txBody>
          <a:bodyPr/>
          <a:lstStyle/>
          <a:p>
            <a:fld id="{7DC1BBB0-96F0-4077-A278-0F3FB5C104D3}" type="slidenum">
              <a:rPr lang="hu-HU" smtClean="0">
                <a:solidFill>
                  <a:srgbClr val="FFFFFF"/>
                </a:solidFill>
              </a:rPr>
              <a:pPr/>
              <a:t>16</a:t>
            </a:fld>
            <a:endParaRPr lang="hu-HU">
              <a:solidFill>
                <a:srgbClr val="FFFFFF"/>
              </a:solidFill>
            </a:endParaRPr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152400" y="646771"/>
            <a:ext cx="8763000" cy="4039529"/>
          </a:xfrm>
        </p:spPr>
        <p:txBody>
          <a:bodyPr>
            <a:noAutofit/>
          </a:bodyPr>
          <a:lstStyle/>
          <a:p>
            <a:r>
              <a:rPr lang="hu-HU" dirty="0" smtClean="0"/>
              <a:t>Racionalitás helyett korlátozott </a:t>
            </a:r>
            <a:r>
              <a:rPr lang="hu-HU" dirty="0"/>
              <a:t>racionalitás</a:t>
            </a:r>
          </a:p>
          <a:p>
            <a:pPr lvl="1"/>
            <a:r>
              <a:rPr lang="hu-HU" dirty="0"/>
              <a:t>Herbert </a:t>
            </a:r>
            <a:r>
              <a:rPr lang="hu-HU" dirty="0" smtClean="0"/>
              <a:t>Simon: A </a:t>
            </a:r>
            <a:r>
              <a:rPr lang="hu-HU" dirty="0"/>
              <a:t>racionalitásalapú döntései modell és gyakorlat </a:t>
            </a:r>
            <a:r>
              <a:rPr lang="hu-HU" dirty="0" smtClean="0"/>
              <a:t>szembenállása.</a:t>
            </a:r>
            <a:endParaRPr lang="hu-HU" dirty="0"/>
          </a:p>
          <a:p>
            <a:pPr lvl="1"/>
            <a:r>
              <a:rPr lang="hu-HU" dirty="0"/>
              <a:t>A döntéshozó képessége és kapacitása korlátokkal terhelt, ami a racionalitás elvének megsértéséhez vezet. </a:t>
            </a:r>
            <a:endParaRPr lang="hu-HU" dirty="0" smtClean="0"/>
          </a:p>
          <a:p>
            <a:pPr lvl="1"/>
            <a:r>
              <a:rPr lang="hu-HU" dirty="0" smtClean="0"/>
              <a:t>A </a:t>
            </a:r>
            <a:r>
              <a:rPr lang="hu-HU" dirty="0"/>
              <a:t>döntéshozó saját intellektuális korlátait nem képes meghaladni, </a:t>
            </a:r>
            <a:r>
              <a:rPr lang="hu-HU" dirty="0" smtClean="0"/>
              <a:t>ezt be </a:t>
            </a:r>
            <a:r>
              <a:rPr lang="hu-HU" dirty="0"/>
              <a:t>is </a:t>
            </a:r>
            <a:r>
              <a:rPr lang="hu-HU" dirty="0" smtClean="0"/>
              <a:t>látja, </a:t>
            </a:r>
            <a:r>
              <a:rPr lang="hu-HU" dirty="0"/>
              <a:t>és így tudatosan nem </a:t>
            </a:r>
            <a:r>
              <a:rPr lang="hu-HU" dirty="0" smtClean="0"/>
              <a:t>maximalizáló modellt követ.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933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013635" y="148683"/>
            <a:ext cx="3792451" cy="2521365"/>
          </a:xfrm>
        </p:spPr>
        <p:txBody>
          <a:bodyPr vert="horz" lIns="71327" tIns="35664" rIns="71327" bIns="35664" rtlCol="0">
            <a:noAutofit/>
          </a:bodyPr>
          <a:lstStyle/>
          <a:p>
            <a:pPr>
              <a:spcBef>
                <a:spcPct val="5000"/>
              </a:spcBef>
            </a:pPr>
            <a:r>
              <a:rPr lang="hu-HU" dirty="0"/>
              <a:t>Racionalitás</a:t>
            </a:r>
          </a:p>
          <a:p>
            <a:pPr lvl="1"/>
            <a:r>
              <a:rPr lang="hu-HU" dirty="0"/>
              <a:t>Összes választható lehetőség ismerete</a:t>
            </a:r>
          </a:p>
          <a:p>
            <a:pPr lvl="1"/>
            <a:r>
              <a:rPr lang="hu-HU" dirty="0"/>
              <a:t>Az összes lehetőség értékének kiszámítsa</a:t>
            </a:r>
          </a:p>
          <a:p>
            <a:pPr lvl="1"/>
            <a:r>
              <a:rPr lang="hu-HU" dirty="0"/>
              <a:t>Sorrendállítás</a:t>
            </a:r>
          </a:p>
          <a:p>
            <a:pPr lvl="1"/>
            <a:r>
              <a:rPr lang="hu-HU" dirty="0" smtClean="0"/>
              <a:t>A legjobb kiválasztása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703674" y="133815"/>
            <a:ext cx="4176642" cy="2713463"/>
          </a:xfrm>
        </p:spPr>
        <p:txBody>
          <a:bodyPr>
            <a:noAutofit/>
          </a:bodyPr>
          <a:lstStyle/>
          <a:p>
            <a:pPr>
              <a:spcBef>
                <a:spcPct val="5000"/>
              </a:spcBef>
            </a:pPr>
            <a:r>
              <a:rPr lang="hu-HU" dirty="0" smtClean="0"/>
              <a:t>Korlátozott racionalitás</a:t>
            </a:r>
            <a:endParaRPr lang="hu-HU" dirty="0"/>
          </a:p>
          <a:p>
            <a:pPr lvl="1"/>
            <a:r>
              <a:rPr lang="hu-HU" dirty="0" smtClean="0"/>
              <a:t>Nem </a:t>
            </a:r>
            <a:r>
              <a:rPr lang="hu-HU" dirty="0"/>
              <a:t>ismerjük az összes </a:t>
            </a:r>
            <a:r>
              <a:rPr lang="hu-HU" dirty="0" smtClean="0"/>
              <a:t>alternatívát </a:t>
            </a:r>
            <a:endParaRPr lang="hu-HU" dirty="0"/>
          </a:p>
          <a:p>
            <a:pPr lvl="1"/>
            <a:r>
              <a:rPr lang="hu-HU" dirty="0" smtClean="0"/>
              <a:t>Bizonytalanok </a:t>
            </a:r>
            <a:r>
              <a:rPr lang="hu-HU" dirty="0"/>
              <a:t>vagyunk </a:t>
            </a:r>
            <a:r>
              <a:rPr lang="hu-HU" dirty="0" smtClean="0"/>
              <a:t>döntéseink következményét illetően </a:t>
            </a:r>
          </a:p>
          <a:p>
            <a:pPr lvl="1"/>
            <a:r>
              <a:rPr lang="hu-HU" dirty="0" smtClean="0"/>
              <a:t>Keresés és megelégedésre törekvés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>
                <a:solidFill>
                  <a:srgbClr val="465562">
                    <a:lumMod val="60000"/>
                    <a:lumOff val="40000"/>
                  </a:srgbClr>
                </a:solidFill>
              </a:rPr>
              <a:t>Üzleti gazdaságtan – 2016</a:t>
            </a:r>
            <a:endParaRPr lang="hu-HU">
              <a:solidFill>
                <a:srgbClr val="465562">
                  <a:lumMod val="60000"/>
                  <a:lumOff val="40000"/>
                </a:srgb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hu-HU" smtClean="0">
                <a:solidFill>
                  <a:srgbClr val="465562">
                    <a:lumMod val="60000"/>
                    <a:lumOff val="40000"/>
                  </a:srgbClr>
                </a:solidFill>
              </a:rPr>
              <a:pPr/>
              <a:t>17</a:t>
            </a:fld>
            <a:endParaRPr lang="hu-HU">
              <a:solidFill>
                <a:srgbClr val="465562">
                  <a:lumMod val="60000"/>
                  <a:lumOff val="40000"/>
                </a:srgbClr>
              </a:solidFill>
            </a:endParaRPr>
          </a:p>
        </p:txBody>
      </p:sp>
      <p:sp>
        <p:nvSpPr>
          <p:cNvPr id="10" name="Tartalom helye 3"/>
          <p:cNvSpPr txBox="1">
            <a:spLocks/>
          </p:cNvSpPr>
          <p:nvPr/>
        </p:nvSpPr>
        <p:spPr>
          <a:xfrm>
            <a:off x="4813403" y="3035809"/>
            <a:ext cx="3877114" cy="2099462"/>
          </a:xfrm>
          <a:prstGeom prst="rect">
            <a:avLst/>
          </a:prstGeom>
        </p:spPr>
        <p:txBody>
          <a:bodyPr vert="horz" lIns="71327" tIns="35664" rIns="71327" bIns="35664" rtlCol="0">
            <a:noAutofit/>
          </a:bodyPr>
          <a:lstStyle>
            <a:lvl1pPr marL="192584" indent="-192584" algn="l" defTabSz="713274" rtl="0" eaLnBrk="1" latinLnBrk="0" hangingPunct="1">
              <a:lnSpc>
                <a:spcPct val="90000"/>
              </a:lnSpc>
              <a:spcBef>
                <a:spcPts val="1092"/>
              </a:spcBef>
              <a:buFont typeface="Euphemia" pitchFamily="34" charset="0"/>
              <a:buChar char="›"/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77895" indent="-192584" algn="l" defTabSz="713274" rtl="0" eaLnBrk="1" latinLnBrk="0" hangingPunct="1">
              <a:lnSpc>
                <a:spcPct val="90000"/>
              </a:lnSpc>
              <a:spcBef>
                <a:spcPts val="468"/>
              </a:spcBef>
              <a:buFont typeface="Euphemia" pitchFamily="34" charset="0"/>
              <a:buChar char="–"/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763205" indent="-192584" algn="l" defTabSz="713274" rtl="0" eaLnBrk="1" latinLnBrk="0" hangingPunct="1">
              <a:lnSpc>
                <a:spcPct val="90000"/>
              </a:lnSpc>
              <a:spcBef>
                <a:spcPts val="468"/>
              </a:spcBef>
              <a:buFont typeface="Euphemia" pitchFamily="34" charset="0"/>
              <a:buChar char="›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048514" indent="-192584" algn="l" defTabSz="713274" rtl="0" eaLnBrk="1" latinLnBrk="0" hangingPunct="1">
              <a:lnSpc>
                <a:spcPct val="90000"/>
              </a:lnSpc>
              <a:spcBef>
                <a:spcPts val="468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333824" indent="-192584" algn="l" defTabSz="713274" rtl="0" eaLnBrk="1" latinLnBrk="0" hangingPunct="1">
              <a:lnSpc>
                <a:spcPct val="90000"/>
              </a:lnSpc>
              <a:spcBef>
                <a:spcPts val="468"/>
              </a:spcBef>
              <a:buFont typeface="Euphemia" pitchFamily="34" charset="0"/>
              <a:buChar char="›"/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1619134" indent="-192584" algn="l" defTabSz="713274" rtl="0" eaLnBrk="1" latinLnBrk="0" hangingPunct="1">
              <a:lnSpc>
                <a:spcPct val="90000"/>
              </a:lnSpc>
              <a:spcBef>
                <a:spcPts val="468"/>
              </a:spcBef>
              <a:buFont typeface="Euphemia" pitchFamily="34" charset="0"/>
              <a:buChar char="–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4445" indent="-192584" algn="l" defTabSz="713274" rtl="0" eaLnBrk="1" latinLnBrk="0" hangingPunct="1">
              <a:lnSpc>
                <a:spcPct val="90000"/>
              </a:lnSpc>
              <a:spcBef>
                <a:spcPts val="468"/>
              </a:spcBef>
              <a:buFont typeface="Euphemia" pitchFamily="34" charset="0"/>
              <a:buChar char="›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89755" indent="-192584" algn="l" defTabSz="713274" rtl="0" eaLnBrk="1" latinLnBrk="0" hangingPunct="1">
              <a:lnSpc>
                <a:spcPct val="90000"/>
              </a:lnSpc>
              <a:spcBef>
                <a:spcPts val="468"/>
              </a:spcBef>
              <a:buFont typeface="Euphemia" pitchFamily="34" charset="0"/>
              <a:buChar char="–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75064" indent="-192584" algn="l" defTabSz="713274" rtl="0" eaLnBrk="1" latinLnBrk="0" hangingPunct="1">
              <a:lnSpc>
                <a:spcPct val="90000"/>
              </a:lnSpc>
              <a:spcBef>
                <a:spcPts val="468"/>
              </a:spcBef>
              <a:buFont typeface="Euphemia" pitchFamily="34" charset="0"/>
              <a:buChar char="›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"/>
              </a:spcBef>
            </a:pPr>
            <a:r>
              <a:rPr lang="hu-HU" dirty="0" smtClean="0">
                <a:solidFill>
                  <a:srgbClr val="465562"/>
                </a:solidFill>
              </a:rPr>
              <a:t>Korlátozott racionalitásnál</a:t>
            </a:r>
          </a:p>
          <a:p>
            <a:pPr lvl="1"/>
            <a:r>
              <a:rPr lang="hu-HU" dirty="0" smtClean="0">
                <a:solidFill>
                  <a:srgbClr val="465562"/>
                </a:solidFill>
              </a:rPr>
              <a:t>Aspirációs szint</a:t>
            </a:r>
          </a:p>
          <a:p>
            <a:pPr lvl="1"/>
            <a:r>
              <a:rPr lang="hu-HU" dirty="0" smtClean="0">
                <a:solidFill>
                  <a:srgbClr val="465562"/>
                </a:solidFill>
              </a:rPr>
              <a:t>Heurisztikus keresés</a:t>
            </a:r>
          </a:p>
          <a:p>
            <a:pPr lvl="1"/>
            <a:r>
              <a:rPr lang="hu-HU" dirty="0" smtClean="0">
                <a:solidFill>
                  <a:srgbClr val="465562"/>
                </a:solidFill>
              </a:rPr>
              <a:t>Egy „elég </a:t>
            </a:r>
            <a:r>
              <a:rPr lang="hu-HU" dirty="0">
                <a:solidFill>
                  <a:srgbClr val="465562"/>
                </a:solidFill>
              </a:rPr>
              <a:t>jó” </a:t>
            </a:r>
            <a:r>
              <a:rPr lang="hu-HU" dirty="0" smtClean="0">
                <a:solidFill>
                  <a:srgbClr val="465562"/>
                </a:solidFill>
              </a:rPr>
              <a:t>találása</a:t>
            </a:r>
            <a:endParaRPr lang="hu-HU" dirty="0">
              <a:solidFill>
                <a:srgbClr val="46556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6661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Racionális kalkuláció – összefoglalás</a:t>
            </a:r>
          </a:p>
          <a:p>
            <a:pPr lvl="1"/>
            <a:r>
              <a:rPr lang="hu-HU" dirty="0" smtClean="0"/>
              <a:t>A racionális kalkulációt több ponton is fenntartásokkal kell kezelnünk.</a:t>
            </a:r>
          </a:p>
          <a:p>
            <a:pPr lvl="1"/>
            <a:r>
              <a:rPr lang="hu-HU" dirty="0" smtClean="0"/>
              <a:t>Nyilvánvaló</a:t>
            </a:r>
            <a:r>
              <a:rPr lang="hu-HU" dirty="0"/>
              <a:t>, hogy fellépnek különböző információtorzítások, és kétségtelen a döntéshozók logikai, </a:t>
            </a:r>
            <a:r>
              <a:rPr lang="hu-HU" dirty="0" smtClean="0"/>
              <a:t>statisztikai </a:t>
            </a:r>
            <a:r>
              <a:rPr lang="hu-HU" dirty="0"/>
              <a:t>gyengesége is. </a:t>
            </a:r>
            <a:endParaRPr lang="hu-HU" dirty="0" smtClean="0"/>
          </a:p>
          <a:p>
            <a:pPr lvl="1"/>
            <a:r>
              <a:rPr lang="hu-HU" dirty="0" smtClean="0"/>
              <a:t>A </a:t>
            </a:r>
            <a:r>
              <a:rPr lang="hu-HU" dirty="0"/>
              <a:t>racionális kalkuláció mégis elfogadható </a:t>
            </a:r>
            <a:r>
              <a:rPr lang="hu-HU" dirty="0" err="1" smtClean="0"/>
              <a:t>alapmegközelítés</a:t>
            </a:r>
            <a:r>
              <a:rPr lang="hu-HU" dirty="0" smtClean="0"/>
              <a:t> </a:t>
            </a:r>
            <a:r>
              <a:rPr lang="hu-HU" dirty="0"/>
              <a:t>lehet, számíthatunk arra, hogy nagyobb, fontosabb ügyeknél, pláne tömegesen, az emberek döntése nem tér el jelentősen a racionális kalkuláció alapján modellezettől. </a:t>
            </a: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hu-HU" smtClean="0">
                <a:solidFill>
                  <a:srgbClr val="465562">
                    <a:lumMod val="60000"/>
                    <a:lumOff val="40000"/>
                  </a:srgbClr>
                </a:solidFill>
              </a:rPr>
              <a:t>Üzleti gazdaságtan – 2016</a:t>
            </a:r>
            <a:endParaRPr lang="hu-HU">
              <a:solidFill>
                <a:srgbClr val="465562">
                  <a:lumMod val="60000"/>
                  <a:lumOff val="40000"/>
                </a:srgbClr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7DC1BBB0-96F0-4077-A278-0F3FB5C104D3}" type="slidenum">
              <a:rPr lang="hu-HU" smtClean="0">
                <a:solidFill>
                  <a:srgbClr val="465562">
                    <a:lumMod val="60000"/>
                    <a:lumOff val="40000"/>
                  </a:srgbClr>
                </a:solidFill>
              </a:rPr>
              <a:pPr/>
              <a:t>18</a:t>
            </a:fld>
            <a:endParaRPr lang="hu-HU">
              <a:solidFill>
                <a:srgbClr val="465562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820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95000"/>
              </a:lnSpc>
              <a:spcBef>
                <a:spcPts val="0"/>
              </a:spcBef>
            </a:pPr>
            <a:r>
              <a:rPr lang="hu-HU" dirty="0" smtClean="0"/>
              <a:t>Racionalitás - összefoglalás</a:t>
            </a:r>
            <a:endParaRPr lang="hu-HU" dirty="0"/>
          </a:p>
          <a:p>
            <a:pPr lvl="1">
              <a:lnSpc>
                <a:spcPct val="95000"/>
              </a:lnSpc>
              <a:spcBef>
                <a:spcPts val="0"/>
              </a:spcBef>
            </a:pPr>
            <a:r>
              <a:rPr lang="hu-HU" dirty="0" smtClean="0"/>
              <a:t>Mint </a:t>
            </a:r>
            <a:r>
              <a:rPr lang="hu-HU" dirty="0" err="1" smtClean="0"/>
              <a:t>alapmegközelítés</a:t>
            </a:r>
            <a:r>
              <a:rPr lang="hu-HU" dirty="0" smtClean="0"/>
              <a:t> elfogadható</a:t>
            </a:r>
          </a:p>
          <a:p>
            <a:pPr lvl="2">
              <a:lnSpc>
                <a:spcPct val="95000"/>
              </a:lnSpc>
              <a:spcBef>
                <a:spcPts val="0"/>
              </a:spcBef>
            </a:pPr>
            <a:r>
              <a:rPr lang="hu-HU" dirty="0" smtClean="0"/>
              <a:t>Kissé </a:t>
            </a:r>
            <a:r>
              <a:rPr lang="hu-HU" dirty="0"/>
              <a:t>tágabban értelmezve a racionális vágyak </a:t>
            </a:r>
            <a:r>
              <a:rPr lang="hu-HU" dirty="0" smtClean="0"/>
              <a:t>körét.</a:t>
            </a:r>
          </a:p>
          <a:p>
            <a:pPr lvl="2">
              <a:lnSpc>
                <a:spcPct val="95000"/>
              </a:lnSpc>
              <a:spcBef>
                <a:spcPts val="0"/>
              </a:spcBef>
            </a:pPr>
            <a:r>
              <a:rPr lang="hu-HU" dirty="0" smtClean="0"/>
              <a:t>Kissé </a:t>
            </a:r>
            <a:r>
              <a:rPr lang="hu-HU" dirty="0"/>
              <a:t>nagyvonalúbban tekintve a </a:t>
            </a:r>
            <a:r>
              <a:rPr lang="hu-HU" dirty="0" smtClean="0"/>
              <a:t>kalkulációk </a:t>
            </a:r>
            <a:r>
              <a:rPr lang="hu-HU" dirty="0"/>
              <a:t>során vétett </a:t>
            </a:r>
            <a:r>
              <a:rPr lang="hu-HU" dirty="0" smtClean="0"/>
              <a:t>hibákra.</a:t>
            </a:r>
          </a:p>
          <a:p>
            <a:pPr lvl="1">
              <a:lnSpc>
                <a:spcPct val="95000"/>
              </a:lnSpc>
              <a:spcBef>
                <a:spcPts val="0"/>
              </a:spcBef>
            </a:pPr>
            <a:r>
              <a:rPr lang="hu-HU" dirty="0" smtClean="0"/>
              <a:t>Egyéni </a:t>
            </a:r>
            <a:r>
              <a:rPr lang="hu-HU" dirty="0"/>
              <a:t>döntések leírására is, de a tömegek átlagos viselkedésének megragadására </a:t>
            </a:r>
            <a:r>
              <a:rPr lang="hu-HU" dirty="0" smtClean="0"/>
              <a:t>még inkább.</a:t>
            </a:r>
          </a:p>
          <a:p>
            <a:pPr lvl="1">
              <a:lnSpc>
                <a:spcPct val="95000"/>
              </a:lnSpc>
              <a:spcBef>
                <a:spcPts val="0"/>
              </a:spcBef>
            </a:pPr>
            <a:r>
              <a:rPr lang="hu-HU" dirty="0" smtClean="0"/>
              <a:t>Hasznosságmaximalizálás</a:t>
            </a:r>
          </a:p>
          <a:p>
            <a:pPr lvl="2">
              <a:lnSpc>
                <a:spcPct val="95000"/>
              </a:lnSpc>
              <a:spcBef>
                <a:spcPts val="0"/>
              </a:spcBef>
            </a:pPr>
            <a:r>
              <a:rPr lang="hu-HU" dirty="0" smtClean="0"/>
              <a:t>Az </a:t>
            </a:r>
            <a:r>
              <a:rPr lang="hu-HU" dirty="0"/>
              <a:t>emberek cselekedeteit hasznosságuk maximalizálása </a:t>
            </a:r>
            <a:r>
              <a:rPr lang="hu-HU" dirty="0" smtClean="0"/>
              <a:t>vezérli.</a:t>
            </a:r>
          </a:p>
          <a:p>
            <a:pPr lvl="2">
              <a:lnSpc>
                <a:spcPct val="95000"/>
              </a:lnSpc>
              <a:spcBef>
                <a:spcPts val="0"/>
              </a:spcBef>
            </a:pPr>
            <a:r>
              <a:rPr lang="hu-HU" dirty="0" smtClean="0"/>
              <a:t>Modellember-képünk eredmény-centrikus, </a:t>
            </a:r>
            <a:r>
              <a:rPr lang="hu-HU" dirty="0"/>
              <a:t>azt teszi, amitől a </a:t>
            </a:r>
            <a:r>
              <a:rPr lang="hu-HU" dirty="0" smtClean="0"/>
              <a:t>legnagyobb </a:t>
            </a:r>
            <a:r>
              <a:rPr lang="hu-HU" dirty="0"/>
              <a:t>hasznosságban mért eredményt reméli.</a:t>
            </a: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hu-HU" smtClean="0">
                <a:solidFill>
                  <a:srgbClr val="FFFFFF"/>
                </a:solidFill>
              </a:rPr>
              <a:t>Üzleti gazdaságtan – 2016</a:t>
            </a:r>
            <a:endParaRPr lang="hu-HU">
              <a:solidFill>
                <a:srgbClr val="FFFFFF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7DC1BBB0-96F0-4077-A278-0F3FB5C104D3}" type="slidenum">
              <a:rPr lang="hu-HU" smtClean="0">
                <a:solidFill>
                  <a:srgbClr val="FFFFFF"/>
                </a:solidFill>
              </a:rPr>
              <a:pPr/>
              <a:t>19</a:t>
            </a:fld>
            <a:endParaRPr lang="hu-H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3156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5" grpI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közgazdaságtan néhány leegyszerűsítő alapelvét vezetjük fel.</a:t>
            </a:r>
          </a:p>
          <a:p>
            <a:pPr lvl="1"/>
            <a:r>
              <a:rPr lang="hu-HU" dirty="0"/>
              <a:t>A ma uralkodó paradigma néhány </a:t>
            </a:r>
            <a:r>
              <a:rPr lang="hu-HU" dirty="0" smtClean="0"/>
              <a:t>alappontját, axiómáját</a:t>
            </a:r>
            <a:endParaRPr lang="hu-HU" dirty="0"/>
          </a:p>
          <a:p>
            <a:pPr lvl="1"/>
            <a:r>
              <a:rPr lang="hu-HU" dirty="0"/>
              <a:t>Kitérünk a vitatható pontokra </a:t>
            </a:r>
            <a:r>
              <a:rPr lang="hu-HU" dirty="0" smtClean="0"/>
              <a:t>is</a:t>
            </a:r>
          </a:p>
          <a:p>
            <a:r>
              <a:rPr lang="hu-HU" dirty="0" smtClean="0"/>
              <a:t>Próbáljuk </a:t>
            </a:r>
            <a:r>
              <a:rPr lang="hu-HU" dirty="0"/>
              <a:t>e világkép </a:t>
            </a:r>
            <a:r>
              <a:rPr lang="hu-HU" dirty="0" smtClean="0"/>
              <a:t>kiindulópontjait, magyarázatait</a:t>
            </a:r>
            <a:r>
              <a:rPr lang="hu-HU" dirty="0"/>
              <a:t>, építőköveit </a:t>
            </a:r>
            <a:r>
              <a:rPr lang="hu-HU" dirty="0" smtClean="0"/>
              <a:t>mélyen megérteni!</a:t>
            </a:r>
          </a:p>
          <a:p>
            <a:r>
              <a:rPr lang="hu-HU" dirty="0" smtClean="0"/>
              <a:t>Kezdjük azzal, hogy miért küzdünk, miért vagyunk hajlandók áldozatot hozni?</a:t>
            </a:r>
            <a:endParaRPr lang="hu-HU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b="1" dirty="0" smtClean="0"/>
              <a:t>1.1 Gazdaságpszichológiai </a:t>
            </a:r>
            <a:r>
              <a:rPr lang="hu-HU" b="1" dirty="0"/>
              <a:t>alapok </a:t>
            </a:r>
            <a:endParaRPr lang="en-US" b="1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hu-HU" smtClean="0"/>
              <a:t>Menedzsment és vállakozásgazdaságtan</a:t>
            </a: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7DC1BBB0-96F0-4077-A278-0F3FB5C104D3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53051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u-HU" dirty="0"/>
              <a:t>Milyen késztetésekből fakadnak cselekedeteink, milyen motivációk állnak a hátterében?</a:t>
            </a:r>
          </a:p>
          <a:p>
            <a:r>
              <a:rPr lang="hu-HU" dirty="0" smtClean="0"/>
              <a:t>Drive</a:t>
            </a:r>
          </a:p>
          <a:p>
            <a:pPr lvl="1"/>
            <a:r>
              <a:rPr lang="hu-HU" dirty="0" smtClean="0"/>
              <a:t>Valamilyen „zavaros” belső </a:t>
            </a:r>
            <a:r>
              <a:rPr lang="hu-HU" dirty="0"/>
              <a:t>késztetés, hajtóerő.</a:t>
            </a:r>
          </a:p>
          <a:p>
            <a:pPr lvl="1"/>
            <a:r>
              <a:rPr lang="hu-HU" dirty="0"/>
              <a:t>A drive mozgósít, de nem </a:t>
            </a:r>
            <a:r>
              <a:rPr lang="hu-HU" dirty="0" smtClean="0"/>
              <a:t>irányít.</a:t>
            </a:r>
            <a:endParaRPr lang="hu-HU" dirty="0"/>
          </a:p>
        </p:txBody>
      </p:sp>
      <p:sp>
        <p:nvSpPr>
          <p:cNvPr id="6" name="Cím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Motiváció</a:t>
            </a:r>
            <a:r>
              <a:rPr lang="hu-HU" dirty="0"/>
              <a:t>, szükséglet és hasznosság</a:t>
            </a: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hu-HU" smtClean="0">
                <a:solidFill>
                  <a:srgbClr val="FFFFFF"/>
                </a:solidFill>
              </a:rPr>
              <a:t>Menedzsment és vállakozásgazdaságtan</a:t>
            </a:r>
            <a:endParaRPr lang="hu-HU">
              <a:solidFill>
                <a:srgbClr val="FFFFFF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7DC1BBB0-96F0-4077-A278-0F3FB5C104D3}" type="slidenum">
              <a:rPr lang="hu-HU" smtClean="0">
                <a:solidFill>
                  <a:srgbClr val="FFFFFF"/>
                </a:solidFill>
              </a:rPr>
              <a:pPr/>
              <a:t>3</a:t>
            </a:fld>
            <a:endParaRPr lang="hu-H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4773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u-HU" dirty="0" smtClean="0"/>
              <a:t>A </a:t>
            </a:r>
            <a:r>
              <a:rPr lang="hu-HU" dirty="0"/>
              <a:t>szervezetnek állandó belső egyensúlyra van szüksége. </a:t>
            </a:r>
            <a:endParaRPr lang="hu-HU" dirty="0" smtClean="0"/>
          </a:p>
          <a:p>
            <a:r>
              <a:rPr lang="hu-HU" dirty="0" smtClean="0"/>
              <a:t>Amikor </a:t>
            </a:r>
            <a:r>
              <a:rPr lang="hu-HU" dirty="0"/>
              <a:t>ez megbomlik, </a:t>
            </a:r>
            <a:r>
              <a:rPr lang="hu-HU" dirty="0" smtClean="0"/>
              <a:t>hiányállapot lép fel.</a:t>
            </a:r>
          </a:p>
          <a:p>
            <a:pPr lvl="1"/>
            <a:r>
              <a:rPr lang="hu-HU" dirty="0" smtClean="0"/>
              <a:t>Pl</a:t>
            </a:r>
            <a:r>
              <a:rPr lang="hu-HU" dirty="0"/>
              <a:t>. amikor a vércukorszint </a:t>
            </a:r>
            <a:r>
              <a:rPr lang="hu-HU" dirty="0" smtClean="0"/>
              <a:t>lecsökken</a:t>
            </a:r>
          </a:p>
          <a:p>
            <a:r>
              <a:rPr lang="hu-HU" dirty="0" smtClean="0"/>
              <a:t>Ilyenkor – a belső tartalékok apadásával </a:t>
            </a:r>
            <a:r>
              <a:rPr lang="hu-HU" dirty="0"/>
              <a:t>–</a:t>
            </a:r>
            <a:r>
              <a:rPr lang="hu-HU" dirty="0" smtClean="0"/>
              <a:t>  viselkedésre </a:t>
            </a:r>
            <a:r>
              <a:rPr lang="hu-HU" dirty="0"/>
              <a:t>késztető belső hajtóerő </a:t>
            </a:r>
            <a:r>
              <a:rPr lang="hu-HU" dirty="0" smtClean="0"/>
              <a:t>keletkezik.</a:t>
            </a:r>
          </a:p>
          <a:p>
            <a:pPr lvl="1"/>
            <a:r>
              <a:rPr lang="hu-HU" dirty="0" smtClean="0"/>
              <a:t>Pl. magas </a:t>
            </a:r>
            <a:r>
              <a:rPr lang="hu-HU" dirty="0"/>
              <a:t>cukortartalmú táplálék </a:t>
            </a:r>
            <a:r>
              <a:rPr lang="hu-HU" dirty="0" smtClean="0"/>
              <a:t>keresése.</a:t>
            </a:r>
            <a:endParaRPr lang="hu-HU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hu-HU" smtClean="0">
                <a:solidFill>
                  <a:srgbClr val="FFFFFF"/>
                </a:solidFill>
              </a:rPr>
              <a:t>Menedzsment és vállakozásgazdaságtan</a:t>
            </a:r>
            <a:endParaRPr lang="hu-HU">
              <a:solidFill>
                <a:srgbClr val="FFFFFF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7DC1BBB0-96F0-4077-A278-0F3FB5C104D3}" type="slidenum">
              <a:rPr lang="hu-HU" smtClean="0">
                <a:solidFill>
                  <a:srgbClr val="FFFFFF"/>
                </a:solidFill>
              </a:rPr>
              <a:pPr/>
              <a:t>4</a:t>
            </a:fld>
            <a:endParaRPr lang="hu-H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450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Elsődleges drive </a:t>
            </a:r>
          </a:p>
          <a:p>
            <a:pPr lvl="1"/>
            <a:r>
              <a:rPr lang="hu-HU" dirty="0"/>
              <a:t>Ön- és fajfenntartással kapcsolatos hajtóerők: hőszabályozási, éhségi, szomjúsági, szexuális, alvási, salakanyag ürítési, védekezésre irányuló, általános aktivitási szükséglet, kutató vagy </a:t>
            </a:r>
            <a:r>
              <a:rPr lang="hu-HU" dirty="0" err="1"/>
              <a:t>explorációs</a:t>
            </a:r>
            <a:r>
              <a:rPr lang="hu-HU" dirty="0"/>
              <a:t> drive</a:t>
            </a:r>
            <a:r>
              <a:rPr lang="hu-HU" dirty="0" smtClean="0"/>
              <a:t>.</a:t>
            </a:r>
          </a:p>
          <a:p>
            <a:r>
              <a:rPr lang="hu-HU" dirty="0"/>
              <a:t>Másodlagos drive </a:t>
            </a:r>
          </a:p>
          <a:p>
            <a:pPr lvl="1"/>
            <a:r>
              <a:rPr lang="hu-HU" dirty="0"/>
              <a:t>Áttételes, tanulással, tapasztalással jutunk el hozzájuk</a:t>
            </a:r>
          </a:p>
          <a:p>
            <a:pPr lvl="1"/>
            <a:r>
              <a:rPr lang="hu-HU" dirty="0"/>
              <a:t>Olyan tárgyak, helyzetek, amelyek az elsődleges motívum kielégítésében játszanak szerepet</a:t>
            </a:r>
          </a:p>
          <a:p>
            <a:pPr lvl="2"/>
            <a:r>
              <a:rPr lang="hu-HU" dirty="0"/>
              <a:t>Például a </a:t>
            </a:r>
            <a:r>
              <a:rPr lang="hu-HU" dirty="0" smtClean="0"/>
              <a:t>pénz</a:t>
            </a:r>
            <a:endParaRPr lang="hu-HU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hu-HU" smtClean="0">
                <a:solidFill>
                  <a:srgbClr val="465562">
                    <a:lumMod val="60000"/>
                    <a:lumOff val="40000"/>
                  </a:srgbClr>
                </a:solidFill>
              </a:rPr>
              <a:t>Menedzsment és vállakozásgazdaságtan</a:t>
            </a:r>
            <a:endParaRPr lang="hu-HU">
              <a:solidFill>
                <a:srgbClr val="465562">
                  <a:lumMod val="60000"/>
                  <a:lumOff val="40000"/>
                </a:srgbClr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7DC1BBB0-96F0-4077-A278-0F3FB5C104D3}" type="slidenum">
              <a:rPr lang="hu-HU" smtClean="0">
                <a:solidFill>
                  <a:srgbClr val="465562">
                    <a:lumMod val="60000"/>
                    <a:lumOff val="40000"/>
                  </a:srgbClr>
                </a:solidFill>
              </a:rPr>
              <a:pPr/>
              <a:t>5</a:t>
            </a:fld>
            <a:endParaRPr lang="hu-HU">
              <a:solidFill>
                <a:srgbClr val="465562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401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u-HU" dirty="0" smtClean="0"/>
              <a:t>Drive-redukciós elmélet</a:t>
            </a:r>
          </a:p>
          <a:p>
            <a:pPr lvl="1"/>
            <a:r>
              <a:rPr lang="hu-HU" dirty="0" smtClean="0"/>
              <a:t>A </a:t>
            </a:r>
            <a:r>
              <a:rPr lang="hu-HU" dirty="0"/>
              <a:t>motivációk arra irányulnak, hogy redukálják a személy által felszültségként átélt pszichikus állapotot, és a feszültség (azaz a drive) csökkenése </a:t>
            </a:r>
            <a:r>
              <a:rPr lang="hu-HU" dirty="0" smtClean="0"/>
              <a:t>örömet is okoz</a:t>
            </a:r>
            <a:r>
              <a:rPr lang="hu-HU" dirty="0"/>
              <a:t>. </a:t>
            </a:r>
          </a:p>
          <a:p>
            <a:r>
              <a:rPr lang="hu-HU" dirty="0" err="1" smtClean="0"/>
              <a:t>Arousal-szint</a:t>
            </a:r>
            <a:r>
              <a:rPr lang="hu-HU" dirty="0" smtClean="0"/>
              <a:t> elmélet</a:t>
            </a:r>
          </a:p>
          <a:p>
            <a:pPr lvl="1"/>
            <a:r>
              <a:rPr lang="hu-HU" dirty="0" smtClean="0"/>
              <a:t>Az (egyénenként eltérő) optimális </a:t>
            </a:r>
            <a:r>
              <a:rPr lang="hu-HU" dirty="0" err="1"/>
              <a:t>arousal-szint</a:t>
            </a:r>
            <a:r>
              <a:rPr lang="hu-HU" dirty="0"/>
              <a:t> elérésére </a:t>
            </a:r>
            <a:r>
              <a:rPr lang="hu-HU" dirty="0" smtClean="0"/>
              <a:t>törekszünk. </a:t>
            </a:r>
            <a:endParaRPr lang="hu-HU" dirty="0"/>
          </a:p>
          <a:p>
            <a:pPr lvl="2"/>
            <a:r>
              <a:rPr lang="hu-HU" dirty="0" smtClean="0"/>
              <a:t>Az </a:t>
            </a:r>
            <a:r>
              <a:rPr lang="hu-HU" dirty="0" err="1" smtClean="0"/>
              <a:t>arousal</a:t>
            </a:r>
            <a:r>
              <a:rPr lang="hu-HU" dirty="0" smtClean="0"/>
              <a:t> éberséget</a:t>
            </a:r>
            <a:r>
              <a:rPr lang="hu-HU" dirty="0"/>
              <a:t>, izgatottságot, gerjesztettséget jelent, fiziológiailag az idegi-hormonális rendszer izgalmi szintjére utal</a:t>
            </a:r>
            <a:r>
              <a:rPr lang="hu-HU" dirty="0" smtClean="0"/>
              <a:t>.</a:t>
            </a: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hu-HU" smtClean="0">
                <a:solidFill>
                  <a:srgbClr val="FFFFFF"/>
                </a:solidFill>
              </a:rPr>
              <a:t>Menedzsment és vállakozásgazdaságtan</a:t>
            </a:r>
            <a:endParaRPr lang="hu-HU">
              <a:solidFill>
                <a:srgbClr val="FFFFFF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7DC1BBB0-96F0-4077-A278-0F3FB5C104D3}" type="slidenum">
              <a:rPr lang="hu-HU" smtClean="0">
                <a:solidFill>
                  <a:srgbClr val="FFFFFF"/>
                </a:solidFill>
              </a:rPr>
              <a:pPr/>
              <a:t>6</a:t>
            </a:fld>
            <a:endParaRPr lang="hu-H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229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u-HU" dirty="0" smtClean="0"/>
              <a:t>Közgazdasági közelítés</a:t>
            </a:r>
          </a:p>
          <a:p>
            <a:pPr lvl="1"/>
            <a:r>
              <a:rPr lang="hu-HU" dirty="0"/>
              <a:t>A közgazdaságtan a fogyasztó szükségletét kész tényként fogadja el. A drive-okkal, a hajtóerőkkel nem </a:t>
            </a:r>
            <a:r>
              <a:rPr lang="hu-HU" dirty="0" smtClean="0"/>
              <a:t>foglalkozik.</a:t>
            </a:r>
            <a:endParaRPr lang="hu-HU" dirty="0"/>
          </a:p>
          <a:p>
            <a:pPr lvl="1"/>
            <a:r>
              <a:rPr lang="hu-HU" dirty="0" smtClean="0"/>
              <a:t>Szükséglet</a:t>
            </a:r>
          </a:p>
          <a:p>
            <a:pPr lvl="2"/>
            <a:r>
              <a:rPr lang="hu-HU" dirty="0" smtClean="0"/>
              <a:t>Valamely </a:t>
            </a:r>
            <a:r>
              <a:rPr lang="hu-HU" dirty="0"/>
              <a:t>jószág megszerzése vagy elfogyasztása iránti </a:t>
            </a:r>
            <a:r>
              <a:rPr lang="hu-HU" dirty="0" smtClean="0"/>
              <a:t>vágy, hiányérzet, </a:t>
            </a:r>
            <a:r>
              <a:rPr lang="hu-HU" dirty="0"/>
              <a:t>ami cselekvésre késztet, fogyasztás révén nyer </a:t>
            </a:r>
            <a:r>
              <a:rPr lang="hu-HU" dirty="0" smtClean="0"/>
              <a:t>kielégítést. </a:t>
            </a: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hu-HU" smtClean="0">
                <a:solidFill>
                  <a:srgbClr val="FFFFFF"/>
                </a:solidFill>
              </a:rPr>
              <a:t>Menedzsment és vállakozásgazdaságtan</a:t>
            </a:r>
            <a:endParaRPr lang="hu-HU">
              <a:solidFill>
                <a:srgbClr val="FFFFFF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7DC1BBB0-96F0-4077-A278-0F3FB5C104D3}" type="slidenum">
              <a:rPr lang="hu-HU" smtClean="0">
                <a:solidFill>
                  <a:srgbClr val="FFFFFF"/>
                </a:solidFill>
              </a:rPr>
              <a:pPr/>
              <a:t>7</a:t>
            </a:fld>
            <a:endParaRPr lang="hu-H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4691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>
              <a:spcBef>
                <a:spcPts val="300"/>
              </a:spcBef>
            </a:pPr>
            <a:r>
              <a:rPr lang="hu-HU" dirty="0"/>
              <a:t>Sőt, a közgazdaságtan </a:t>
            </a:r>
            <a:r>
              <a:rPr lang="hu-HU" dirty="0" smtClean="0"/>
              <a:t>inkább csak a hasznosság fogalmával dolgozik. </a:t>
            </a:r>
          </a:p>
          <a:p>
            <a:pPr lvl="2">
              <a:spcBef>
                <a:spcPts val="300"/>
              </a:spcBef>
            </a:pPr>
            <a:r>
              <a:rPr lang="hu-HU" dirty="0" smtClean="0"/>
              <a:t>Előbb a </a:t>
            </a:r>
            <a:r>
              <a:rPr lang="hu-HU" dirty="0"/>
              <a:t>hasznavehetőség </a:t>
            </a:r>
            <a:r>
              <a:rPr lang="hu-HU" dirty="0" smtClean="0"/>
              <a:t>szinonimája</a:t>
            </a:r>
          </a:p>
          <a:p>
            <a:pPr lvl="3">
              <a:spcBef>
                <a:spcPts val="300"/>
              </a:spcBef>
            </a:pPr>
            <a:r>
              <a:rPr lang="hu-HU" dirty="0" smtClean="0"/>
              <a:t>1700-as évek, Daniel Bernoulli </a:t>
            </a:r>
          </a:p>
          <a:p>
            <a:pPr lvl="2">
              <a:spcBef>
                <a:spcPts val="300"/>
              </a:spcBef>
            </a:pPr>
            <a:r>
              <a:rPr lang="hu-HU" dirty="0" smtClean="0"/>
              <a:t>Majd az objektív és szubjektív hasznosság elválasztása</a:t>
            </a:r>
          </a:p>
          <a:p>
            <a:pPr lvl="3">
              <a:spcBef>
                <a:spcPts val="300"/>
              </a:spcBef>
            </a:pPr>
            <a:r>
              <a:rPr lang="hu-HU" dirty="0" err="1"/>
              <a:t>XIX</a:t>
            </a:r>
            <a:r>
              <a:rPr lang="hu-HU" dirty="0"/>
              <a:t>. sz., </a:t>
            </a:r>
            <a:r>
              <a:rPr lang="hu-HU" dirty="0" err="1" smtClean="0"/>
              <a:t>Jeremy</a:t>
            </a:r>
            <a:r>
              <a:rPr lang="hu-HU" dirty="0" smtClean="0"/>
              <a:t> </a:t>
            </a:r>
            <a:r>
              <a:rPr lang="hu-HU" dirty="0" err="1" smtClean="0"/>
              <a:t>Bentham</a:t>
            </a:r>
            <a:endParaRPr lang="hu-HU" dirty="0"/>
          </a:p>
          <a:p>
            <a:pPr lvl="3">
              <a:spcBef>
                <a:spcPts val="300"/>
              </a:spcBef>
            </a:pPr>
            <a:r>
              <a:rPr lang="hu-HU" dirty="0" smtClean="0"/>
              <a:t>Objektív hasznosság: mindenkinek ugyanúgy hasznos egy dolog, a hasznosság a dolgok belső tulajdonsága</a:t>
            </a:r>
          </a:p>
          <a:p>
            <a:pPr lvl="3">
              <a:spcBef>
                <a:spcPts val="300"/>
              </a:spcBef>
            </a:pPr>
            <a:r>
              <a:rPr lang="hu-HU" dirty="0" smtClean="0"/>
              <a:t>Szubjektív hasznosság: a hasznosság nem </a:t>
            </a:r>
            <a:r>
              <a:rPr lang="hu-HU" dirty="0"/>
              <a:t>egy dolog belső tulajdonsága, hanem </a:t>
            </a:r>
            <a:r>
              <a:rPr lang="hu-HU" dirty="0" smtClean="0"/>
              <a:t>a rajta keresztüli egyéni </a:t>
            </a:r>
            <a:r>
              <a:rPr lang="hu-HU" dirty="0"/>
              <a:t>élvezet, illetve megakadályozott fájdalom </a:t>
            </a:r>
            <a:endParaRPr lang="hu-HU" dirty="0" smtClean="0"/>
          </a:p>
          <a:p>
            <a:pPr lvl="2">
              <a:spcBef>
                <a:spcPts val="300"/>
              </a:spcBef>
            </a:pPr>
            <a:r>
              <a:rPr lang="hu-HU" dirty="0" smtClean="0"/>
              <a:t>Mai felfogás szerint: hasznossága van valaminek, ha valaki </a:t>
            </a:r>
            <a:r>
              <a:rPr lang="hu-HU" dirty="0"/>
              <a:t>számára kielégülést, élvezetet, hasznavehetőséget nyújt. </a:t>
            </a:r>
            <a:endParaRPr lang="hu-HU" sz="3200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hu-HU" smtClean="0">
                <a:solidFill>
                  <a:srgbClr val="FFFFFF"/>
                </a:solidFill>
              </a:rPr>
              <a:t>Menedzsment és vállakozásgazdaságtan</a:t>
            </a:r>
            <a:endParaRPr lang="hu-HU">
              <a:solidFill>
                <a:srgbClr val="FFFFFF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7DC1BBB0-96F0-4077-A278-0F3FB5C104D3}" type="slidenum">
              <a:rPr lang="hu-HU" smtClean="0">
                <a:solidFill>
                  <a:srgbClr val="FFFFFF"/>
                </a:solidFill>
              </a:rPr>
              <a:pPr/>
              <a:t>8</a:t>
            </a:fld>
            <a:endParaRPr lang="hu-H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855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dirty="0" smtClean="0"/>
              <a:t>Racionalitás</a:t>
            </a:r>
            <a:r>
              <a:rPr lang="hu-HU" dirty="0"/>
              <a:t>, homo </a:t>
            </a:r>
            <a:r>
              <a:rPr lang="hu-HU" dirty="0" err="1"/>
              <a:t>oeconomicus</a:t>
            </a:r>
            <a:r>
              <a:rPr lang="hu-HU" dirty="0"/>
              <a:t>, racionális vágy és kalkuláció</a:t>
            </a:r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u-HU" dirty="0"/>
              <a:t>Mindent egyéni választásokkal </a:t>
            </a:r>
            <a:r>
              <a:rPr lang="hu-HU" dirty="0" smtClean="0"/>
              <a:t>magyarázunk </a:t>
            </a:r>
            <a:endParaRPr lang="hu-HU" dirty="0"/>
          </a:p>
          <a:p>
            <a:pPr lvl="1"/>
            <a:r>
              <a:rPr lang="hu-HU" dirty="0"/>
              <a:t>Vannak testületi, bizottsági döntések, de ezeket is visszavezetjük az egyéni döntésekre.</a:t>
            </a:r>
          </a:p>
          <a:p>
            <a:pPr lvl="1"/>
            <a:r>
              <a:rPr lang="hu-HU" dirty="0"/>
              <a:t>Motivációi, céljai  csak </a:t>
            </a:r>
            <a:r>
              <a:rPr lang="hu-HU" dirty="0" smtClean="0"/>
              <a:t>embereknek </a:t>
            </a:r>
            <a:r>
              <a:rPr lang="hu-HU" dirty="0"/>
              <a:t>lehetnek, bizottságnak, vállalatnak, országnak önmagában nem</a:t>
            </a:r>
            <a:r>
              <a:rPr lang="hu-HU" dirty="0" smtClean="0"/>
              <a:t>.</a:t>
            </a:r>
            <a:endParaRPr lang="hu-HU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hu-HU" smtClean="0">
                <a:solidFill>
                  <a:srgbClr val="FFFFFF"/>
                </a:solidFill>
              </a:rPr>
              <a:t>Menedzsment és vállakozásgazdaságtan</a:t>
            </a:r>
            <a:endParaRPr lang="hu-HU">
              <a:solidFill>
                <a:srgbClr val="FFFFFF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7DC1BBB0-96F0-4077-A278-0F3FB5C104D3}" type="slidenum">
              <a:rPr lang="hu-HU" smtClean="0">
                <a:solidFill>
                  <a:srgbClr val="FFFFFF"/>
                </a:solidFill>
              </a:rPr>
              <a:pPr/>
              <a:t>9</a:t>
            </a:fld>
            <a:endParaRPr lang="hu-H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2336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3_Math 16x9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9696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1090</Words>
  <Application>Microsoft Office PowerPoint</Application>
  <PresentationFormat>Diavetítés a képernyőre (16:10 oldalarány)</PresentationFormat>
  <Paragraphs>165</Paragraphs>
  <Slides>19</Slides>
  <Notes>16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19</vt:i4>
      </vt:variant>
    </vt:vector>
  </HeadingPairs>
  <TitlesOfParts>
    <vt:vector size="22" baseType="lpstr">
      <vt:lpstr>Arial</vt:lpstr>
      <vt:lpstr>Euphemia</vt:lpstr>
      <vt:lpstr>3_Math 16x9</vt:lpstr>
      <vt:lpstr>Menedzsment és vállalkozásgazdaságtan</vt:lpstr>
      <vt:lpstr>1.1 Gazdaságpszichológiai alapok </vt:lpstr>
      <vt:lpstr>Motiváció, szükséglet és hasznosság</vt:lpstr>
      <vt:lpstr>PowerPoint bemutató</vt:lpstr>
      <vt:lpstr>PowerPoint bemutató</vt:lpstr>
      <vt:lpstr>PowerPoint bemutató</vt:lpstr>
      <vt:lpstr>PowerPoint bemutató</vt:lpstr>
      <vt:lpstr>PowerPoint bemutató</vt:lpstr>
      <vt:lpstr>Racionalitás, homo oeconomicus, racionális vágy és kalkuláció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modified xsi:type="dcterms:W3CDTF">2017-02-16T17:10:18Z</dcterms:modified>
  <cp:version/>
</cp:coreProperties>
</file>