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sldIdLst>
    <p:sldId id="260" r:id="rId2"/>
    <p:sldId id="323" r:id="rId3"/>
    <p:sldId id="298" r:id="rId4"/>
    <p:sldId id="299" r:id="rId5"/>
    <p:sldId id="300" r:id="rId6"/>
    <p:sldId id="302" r:id="rId7"/>
    <p:sldId id="301" r:id="rId8"/>
    <p:sldId id="303" r:id="rId9"/>
    <p:sldId id="304" r:id="rId10"/>
    <p:sldId id="305" r:id="rId11"/>
    <p:sldId id="306" r:id="rId12"/>
    <p:sldId id="307" r:id="rId13"/>
    <p:sldId id="308" r:id="rId14"/>
    <p:sldId id="297" r:id="rId15"/>
    <p:sldId id="309" r:id="rId16"/>
    <p:sldId id="322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10" r:id="rId2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FF"/>
    <a:srgbClr val="FF7C80"/>
    <a:srgbClr val="99FF66"/>
    <a:srgbClr val="FFFF00"/>
    <a:srgbClr val="656565"/>
    <a:srgbClr val="CCCC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7" autoAdjust="0"/>
    <p:restoredTop sz="73150" autoAdjust="0"/>
  </p:normalViewPr>
  <p:slideViewPr>
    <p:cSldViewPr>
      <p:cViewPr varScale="1">
        <p:scale>
          <a:sx n="61" d="100"/>
          <a:sy n="61" d="100"/>
        </p:scale>
        <p:origin x="-16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48"/>
    </p:cViewPr>
  </p:sorterViewPr>
  <p:notesViewPr>
    <p:cSldViewPr>
      <p:cViewPr>
        <p:scale>
          <a:sx n="100" d="100"/>
          <a:sy n="100" d="100"/>
        </p:scale>
        <p:origin x="-846" y="5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F933DA-49AD-46B0-9E43-D131E2262A0A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900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86A0D-2312-47AE-B837-0C749AD4168C}" type="slidenum">
              <a:rPr lang="hu-HU"/>
              <a:pPr/>
              <a:t>17</a:t>
            </a:fld>
            <a:endParaRPr lang="hu-HU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hu-HU" sz="1000" b="1" i="1"/>
              <a:t>Epidemiológiai vizsgálatok</a:t>
            </a:r>
          </a:p>
          <a:p>
            <a:pPr>
              <a:lnSpc>
                <a:spcPct val="75000"/>
              </a:lnSpc>
            </a:pPr>
            <a:r>
              <a:rPr lang="hu-HU" sz="1000"/>
              <a:t>Az epidemiológiai vizsgálatok egyik eszköze az un. eset-kontroll (case-control) vizsgálat, melynek lényege, hogy egy adott betegségben szenvedő csoport mellé választanak egy egészséges kontrollcsoportot, majd a betegség feltételezett okának előfordulási gyakoriságát vizsgálják mindkét csoport esetében, és ebből következtetnek a feltételezett ok és a betegség közötti kapcsolat erősségére. A kontrollcsoport kiválasztásnál a legfontosabb – egyben legnehezebben teljesíthető – szempont, hogy a két csoport a betegséget leszámítva minél jobban hasonlítson egymásra. A vizsgálatok másik csoportja az un. kohort vizsgálat, mely során a kezdetben egészséges populációt a rizikófaktornak kitett egyének és kontroll egyének csoportjára bontják, majd a követési idő lejárta után a betegség kialakulásának gyakoriságát hasonlítják össze a két csoport között.</a:t>
            </a:r>
          </a:p>
          <a:p>
            <a:pPr>
              <a:lnSpc>
                <a:spcPct val="75000"/>
              </a:lnSpc>
            </a:pPr>
            <a:endParaRPr 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9A70B-BC80-455D-9F7F-84AAFF23A9EC}" type="slidenum">
              <a:rPr lang="hu-HU"/>
              <a:pPr/>
              <a:t>20</a:t>
            </a:fld>
            <a:endParaRPr lang="hu-HU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1000"/>
              <a:t>Az epidemiológiai vizsgálatok másik csoportja az ELF erőterek és a különböző rákfajták kialakulása közötti összefüggését kutatják. Az első ilyen jellegű publikáció a hetvenes évek végén jelent meg, amely nem kevesebbet állított, minthogy azon gyermekek között, akik nagyfeszültségű távvezetékek közelében élnek gyakrabban fordul elő leukémia. A témában végzett vizsgálatokról azóta számos cikk látott napvilágot, melyeket többek közt az Egyesült Államokban, Németországban valamint a skandináv országokban végeztek. A megállapításokat a következőképpen lehet összegezni: általában a kritikus térerősséget 0,2-0,4 </a:t>
            </a:r>
            <a:r>
              <a:rPr lang="hu-HU" sz="1000">
                <a:sym typeface="Symbol" pitchFamily="18" charset="2"/>
              </a:rPr>
              <a:t></a:t>
            </a:r>
            <a:r>
              <a:rPr lang="hu-HU" sz="1000"/>
              <a:t>T között állapítják meg, amely fölött a gyermekkori (15 életévnél fiatalabb egyéneknél) leukémia kialakulásának relatív gyakorisága 2 körüli érték. De nem szabad figyelmen kívül hagyni azt a tényt, hogy ezek a vizsgálatok a lakáson belüli mágneses térerősséget becsléssel állapították meg, a távvezeték természetes teljesítménye és vezetőelrendezése alapján. A lakáson belüli, rövid időtartamú térerősségmérésen alapuló – az Egyesült Államokban és Norvégiában végzett – vizsgálatok nem találtak összefüggést a gyermekkori leukémia és a nagyfeszültségű távvezeték közelsége között. A megbetegedések előfordulási gyakoriságának növekedését tapasztalták az Egyesült Államokban és Németországban a gyerekszobában végzett 24 órás térerősségmérést alapul vevő vizsgálatok is.</a:t>
            </a:r>
          </a:p>
          <a:p>
            <a:pPr>
              <a:lnSpc>
                <a:spcPct val="80000"/>
              </a:lnSpc>
            </a:pPr>
            <a:r>
              <a:rPr lang="hu-HU" sz="1000"/>
              <a:t>Összességében ezen tanulmányokkal kapcsolatosan számos probléma merül fel. Első – mivel case-control vizsgálatokról van szó –, hogy igazából nincs információ a lakóhelyen fellépő múltbéli mágneses térerősség értékekről. Mind a teljesítménybecslésen, mind a mérésen alapuló vizsgálatok csak irányadónak tekinthetők a betegség diagnózisát megelőzően a tartózkodási helyen fellépő mágneses térerősség értékekre. Tovább nehezíti a helyzetet, hogy a vizsgálatokban gyakorlatilag nem sikerült eliminálni a nagyfeszültségű távvezeték által keltett mágneses teret, egyéb rákkeltő hatásoktól (dohányzás, forgalmas autóút közelsége, szociális helyzet stb.). Növeli a kétségeket az is, hogy a ténylegesen regisztrált megbetegedések száma még abban az esetben is alacsony, amikor a vizsgálatba bevont személyek száma viszonylag magas, ugyanakkor a relatív kockázat növekedése minden esetben kicsi. Éppen ezért a helyzet tisztázására további kutatások folynak.</a:t>
            </a:r>
          </a:p>
          <a:p>
            <a:pPr>
              <a:lnSpc>
                <a:spcPct val="80000"/>
              </a:lnSpc>
            </a:pPr>
            <a:r>
              <a:rPr lang="hu-HU" sz="1000"/>
              <a:t>A második leggyakrabban előforduló rákos megbetegedés gyermekeknél az agydaganat, ezért néhány tanulmány ezt a megbetegedést állította a vizsgálat középpontjába. Ezek kivétel nélkül negatív eredménnyel zárultak függetlenül a mágneses tér meghatározására választott módszertől. A felnőttkori rákos megbetegedések és az ELF erőtér között az ide vonatkozó tanulmányok egyike sem talált összefüggést.</a:t>
            </a:r>
          </a:p>
          <a:p>
            <a:pPr>
              <a:lnSpc>
                <a:spcPct val="80000"/>
              </a:lnSpc>
            </a:pPr>
            <a:r>
              <a:rPr lang="hu-HU" sz="1000"/>
              <a:t>Egymásnak ellentmondó jelentések láttak napvilágot a villamos szakmában – tehát nagyobb elektromos és mágneses erőtérben – dolgozó emberek rákos megbetegedéseivel kapcsolatosan, ezek sem nem cáfolják, sem nem erősítik, az ELF erőterek és a rák közötti összefüggés létezését.</a:t>
            </a:r>
            <a:endParaRPr 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07D49-0BF3-4688-ACFA-6EE67D278A40}" type="slidenum">
              <a:rPr lang="hu-HU"/>
              <a:pPr/>
              <a:t>23</a:t>
            </a:fld>
            <a:endParaRPr lang="hu-HU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hu-HU" sz="1000"/>
              <a:t>Az epidemiológiai vizsgálatok egy része az ELF erőterek magzati fejlődésre, spontán vetélésre valamint a születési rendellenességekre gyakorolt hatásával foglalkozik. E területen folyó kutatások időszerűségét a számítógépek és a monitorok egyre szélesebb körű munkahelyi és otthoni elterjedése, és a nők terhesség alatti munkavégzése indokolja. Természetes tehát a kismamák fokozódó aggodalma. A témával kapcsolatosan több független, széleskörű vizsgálatot is végeztek, összehasonlítva a számítógéppel dolgozó, és számítógépet nem használó várandós kismamákat. A megjelent tanulmányok nagyobbik része nem talált összefüggést a monitorhasználat és a spontán vetélés, illetve a születési rendellenességek között, néhány azonban egyértelműen nem zárja ki az összefüggést.</a:t>
            </a:r>
          </a:p>
          <a:p>
            <a:pPr>
              <a:lnSpc>
                <a:spcPct val="75000"/>
              </a:lnSpc>
            </a:pPr>
            <a:r>
              <a:rPr lang="hu-HU" sz="1000"/>
              <a:t>Az 1. táblázat kiemelten tartalmazza néhány vizsgálat eredményét. A táblázat egyes soraiban kérdőjelek utalnak azokra a tanulmányokra, amelyek felvetnek némi bizonytalanságot.A montreali vizsgálat gyenge korrelációt mutatott a monitorhasználat és a spontán abortusz között, de a terhesség alatti monitorhasználat időtartamának meghatározása csak a bevont személyek elmondásain alapult, így a vizsgálat eredménye nem bizonyító erejű. A születési rendellenességek gyakorisága pedig túl kicsi volt ahhoz, hogy ebből egyértelmű következtetéseket lehetne levonni. Az egyik svéd vizsgálat is növekedést mutatott ki a születési rendellenességek relatív gyakoriságában, de ebben az esetben az egyéb rizikófaktorokat – munkahelyi stressz, dohányzás – nem lehetett elhanyagolni. A michigani tanulmány 120 résztvevője dolgozott heti 20 óránál többet számítógépes monitorok közelében. A spontán vetélések száma az elvárt 21,2-el szemben 26 esetben volt megfigyelhető, de szerzők véleménye szerint ez az eltérés statisztikailag nem szignifikáns. A kaliforniai vizsgálatról elmondható hogy az esetek száma itt is túl alacsony volt ahhoz, hogy egyértelmű következtetéseket lehessen levonni, valamint az egyéb rizikófaktorok elhanyagolása itt sem volt biztosított.</a:t>
            </a:r>
          </a:p>
          <a:p>
            <a:pPr>
              <a:lnSpc>
                <a:spcPct val="75000"/>
              </a:lnSpc>
            </a:pPr>
            <a:r>
              <a:rPr lang="hu-HU" sz="1000"/>
              <a:t>Az eddigi kutatások alapján elmondható, hogy az ELF erőterek magzati növekedésre, a spontán abortusz gyakoriságának, valamint a születési rendellenességek gyakorolt hatása nem bizonyított, de a kérdés eldöntéséhez még további kutatásokat, állatkísérleteket folytatnak napjainkban is.</a:t>
            </a:r>
            <a:endParaRPr 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7D87A-3271-4480-94CA-BE4F08C5256E}" type="slidenum">
              <a:rPr lang="hu-HU"/>
              <a:pPr/>
              <a:t>26</a:t>
            </a:fld>
            <a:endParaRPr lang="hu-HU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000"/>
              <a:t>A kisfrekvenciás villamos erőterek főként nagyfeszültségű távvezetékek és berendezések közvetlen közelében fordulnak elő. Ezzel szemben a mágneses erőterek nagysága a készülékek áramfelvételével arányos. Mindez azt jelenti, hogy akár a kisfeszültségű hálózatra kapcsolódó berendezések, valamint az őket tápláló vezetékek közelében is előfordulhat nagyobb mágneses erőtér. Mivel életünk javarészét a minket körülvevő kisfeszültségű készülékek között éljük le, különösön fontos az általuk kibocsátott mágneses térerősség ismerete. A táblázatban néhány háztartási illetve irodai készüléktől különböző távolságra előforduló mágneses térerősség nagysága látható.</a:t>
            </a:r>
          </a:p>
          <a:p>
            <a:r>
              <a:rPr lang="hu-HU" sz="1000"/>
              <a:t>Ki kell azonban emelni, hogy az egyes gyártmányok között eltérések lehetnek, ezek az értékek csak tájékoztató jellegűek. Azonban figyelembe kell venni az egyes készülékekkel kapcsolatos használati szokásokat, pl. a TV készüléket általában néhány méteres távolságból nézzük, a hajszárítót igaz, hogy a fejünktől 10-30 cm-es távolságra használjuk, de általában csak percekig, egyes munkakörökben dolgozók monitor előtt töltik az egész napot stb.</a:t>
            </a:r>
            <a:endParaRPr 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598421-F76A-4C9F-9FD3-0E896337CC47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2FA696-6059-4AD9-985A-C36AC8098356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20363F-4C7B-450F-B4B1-0460666F5BB1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56325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AA0A67-5CBB-4388-8DCD-175B74821E80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238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76200"/>
            <a:ext cx="777240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156325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46B0F71-37EA-4823-91AE-818E39BFF572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69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A45F26-D53C-4D28-BFF4-0E6C378FAEC4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3DE1C4-00E4-4FAC-B47D-7A938666B235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A621EC-C284-4DD3-8331-20CD00D6B5B9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3EC625-57B4-48B5-A753-A496562D0D8A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EDF9AE-0C33-49FE-976A-D35109A97FFE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A4F1E7-5354-45F0-A728-1565E20985AB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516269-0D59-4CBA-BDE7-74ECF0A50183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DD9172-9E4D-4B16-AD76-099134BF1C00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A847FDB-680B-4D32-9A87-0A82F1A8B806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1042" name="Picture 18" descr="v1cimer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08963" y="6230938"/>
            <a:ext cx="935037" cy="627062"/>
          </a:xfrm>
          <a:prstGeom prst="rect">
            <a:avLst/>
          </a:prstGeom>
          <a:noFill/>
        </p:spPr>
      </p:pic>
      <p:pic>
        <p:nvPicPr>
          <p:cNvPr id="1043" name="Picture 19" descr="muegyred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335713"/>
            <a:ext cx="1755775" cy="5222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›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97200"/>
            <a:ext cx="9144000" cy="2286000"/>
          </a:xfrm>
        </p:spPr>
        <p:txBody>
          <a:bodyPr/>
          <a:lstStyle/>
          <a:p>
            <a:r>
              <a:rPr lang="hu-HU" dirty="0"/>
              <a:t>Villamosság élettani hatásai</a:t>
            </a:r>
            <a:r>
              <a:rPr lang="hu-HU" sz="4000" dirty="0"/>
              <a:t/>
            </a:r>
            <a:br>
              <a:rPr lang="hu-HU" sz="4000" dirty="0"/>
            </a:br>
            <a:r>
              <a:rPr lang="hu-HU" sz="4000" dirty="0"/>
              <a:t/>
            </a:r>
            <a:br>
              <a:rPr lang="hu-HU" sz="4000" dirty="0"/>
            </a:br>
            <a:r>
              <a:rPr lang="hu-HU" sz="3200" dirty="0"/>
              <a:t>Az elektromos és mágneses terek biológiai </a:t>
            </a:r>
            <a:r>
              <a:rPr lang="hu-HU" sz="3200" dirty="0" smtClean="0"/>
              <a:t>hatásai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2400" dirty="0"/>
              <a:t/>
            </a:r>
            <a:br>
              <a:rPr lang="hu-HU" sz="2400" dirty="0"/>
            </a:br>
            <a:endParaRPr lang="hu-HU" sz="24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5876925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Tamus Zoltán Ádám </a:t>
            </a:r>
            <a:endParaRPr lang="hu-HU" b="1" baseline="3000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algn="ctr"/>
            <a:r>
              <a:rPr lang="hu-HU" sz="1800">
                <a:latin typeface="Tahoma" pitchFamily="34" charset="0"/>
              </a:rPr>
              <a:t>tamus.adam@vet.bme.hu</a:t>
            </a:r>
            <a:endParaRPr lang="hu-HU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3400" y="1371600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Budapesti Műszaki és Gazdaságtudományi Egyetem</a:t>
            </a:r>
          </a:p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Villamos Energetika Tanszék</a:t>
            </a:r>
          </a:p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Nagyfeszültségű Technika és Berendezések Csoport </a:t>
            </a:r>
            <a:endParaRPr lang="en-US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2" cstate="print">
            <a:lum bright="52000" contrast="94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1331913" y="0"/>
            <a:ext cx="6553200" cy="139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A36-F79A-4739-A3AD-8F0679C0ACED}" type="slidenum">
              <a:rPr lang="hu-HU"/>
              <a:pPr/>
              <a:t>10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Sejtekre gyakorolt hatás I.</a:t>
            </a:r>
            <a:endParaRPr lang="en-US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r>
              <a:rPr lang="hu-HU"/>
              <a:t>Kalciumion-háztartás</a:t>
            </a:r>
          </a:p>
          <a:p>
            <a:pPr lvl="1"/>
            <a:r>
              <a:rPr lang="hu-HU"/>
              <a:t>Nagy ELF erőterek esetén Ca</a:t>
            </a:r>
            <a:r>
              <a:rPr lang="hu-HU" baseline="30000"/>
              <a:t>2+</a:t>
            </a:r>
            <a:r>
              <a:rPr lang="hu-HU"/>
              <a:t> kiáramlás növekedése idegsejtek és lymphociták esetén</a:t>
            </a:r>
          </a:p>
          <a:p>
            <a:pPr lvl="1"/>
            <a:r>
              <a:rPr lang="hu-HU"/>
              <a:t>a hatásmechanizmus nem ismert</a:t>
            </a:r>
          </a:p>
          <a:p>
            <a:r>
              <a:rPr lang="hu-HU"/>
              <a:t>Több in-vitro vizsgálat sem mutatott ki sejtburjánzást igen nagy terek esetén</a:t>
            </a:r>
          </a:p>
          <a:p>
            <a:pPr lvl="1"/>
            <a:endParaRPr lang="hu-HU"/>
          </a:p>
          <a:p>
            <a:endParaRPr lang="hu-HU"/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8D87-F5EB-449B-911C-68DF5611EA53}" type="slidenum">
              <a:rPr lang="hu-HU"/>
              <a:pPr/>
              <a:t>11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77724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Stresszválasz ?</a:t>
            </a:r>
          </a:p>
          <a:p>
            <a:pPr>
              <a:lnSpc>
                <a:spcPct val="90000"/>
              </a:lnSpc>
            </a:pPr>
            <a:r>
              <a:rPr lang="hu-HU"/>
              <a:t>ODC enzim: a sejtnövekedés szabályozása, karcinogenezis közben aktiválódik</a:t>
            </a:r>
          </a:p>
          <a:p>
            <a:pPr lvl="1">
              <a:lnSpc>
                <a:spcPct val="90000"/>
              </a:lnSpc>
            </a:pPr>
            <a:r>
              <a:rPr lang="hu-HU"/>
              <a:t>ODC aktivitás tapasztalható ELF besugárzás esetén</a:t>
            </a:r>
          </a:p>
          <a:p>
            <a:pPr>
              <a:lnSpc>
                <a:spcPct val="90000"/>
              </a:lnSpc>
            </a:pPr>
            <a:r>
              <a:rPr lang="hu-HU"/>
              <a:t>Immunrendszer</a:t>
            </a:r>
          </a:p>
          <a:p>
            <a:pPr lvl="1">
              <a:lnSpc>
                <a:spcPct val="90000"/>
              </a:lnSpc>
            </a:pPr>
            <a:r>
              <a:rPr lang="hu-HU"/>
              <a:t>Igen nagy ELF erőterek (~T) sem találtak semmilyen hatást</a:t>
            </a:r>
          </a:p>
          <a:p>
            <a:pPr lvl="1">
              <a:lnSpc>
                <a:spcPct val="90000"/>
              </a:lnSpc>
            </a:pPr>
            <a:r>
              <a:rPr lang="hu-HU"/>
              <a:t>Immunológiai zavar (2-2000 mT), dózisjelleggel</a:t>
            </a:r>
          </a:p>
          <a:p>
            <a:pPr lvl="1">
              <a:lnSpc>
                <a:spcPct val="90000"/>
              </a:lnSpc>
            </a:pPr>
            <a:endParaRPr lang="hu-HU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 sz="4000"/>
              <a:t>Sejtekre gyakorolt hatás II.</a:t>
            </a:r>
            <a:endParaRPr lang="en-US" sz="4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0C47-DEF3-46B4-858A-105B25491490}" type="slidenum">
              <a:rPr lang="hu-HU"/>
              <a:pPr/>
              <a:t>12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Rákkísérletek</a:t>
            </a:r>
            <a:endParaRPr lang="en-US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5575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Nincs egyértelmű bizonyíték, hogy a kis ELF erőterek magukban rákkeltők</a:t>
            </a:r>
          </a:p>
          <a:p>
            <a:pPr>
              <a:lnSpc>
                <a:spcPct val="90000"/>
              </a:lnSpc>
            </a:pPr>
            <a:r>
              <a:rPr lang="hu-HU"/>
              <a:t>Néhány tanulmány kimutat valamely hatást:</a:t>
            </a:r>
          </a:p>
          <a:p>
            <a:pPr lvl="1">
              <a:lnSpc>
                <a:spcPct val="90000"/>
              </a:lnSpc>
            </a:pPr>
            <a:r>
              <a:rPr lang="hu-HU"/>
              <a:t>15 </a:t>
            </a:r>
            <a:r>
              <a:rPr lang="el-GR">
                <a:cs typeface="Tahoma" pitchFamily="34" charset="0"/>
              </a:rPr>
              <a:t>μ</a:t>
            </a:r>
            <a:r>
              <a:rPr lang="hu-HU">
                <a:cs typeface="Tahoma" pitchFamily="34" charset="0"/>
              </a:rPr>
              <a:t>T 15 ill. 52 hetes besugárzás a leukémia kialakulásának növekedését mutatta egereken</a:t>
            </a:r>
          </a:p>
          <a:p>
            <a:pPr lvl="1">
              <a:lnSpc>
                <a:spcPct val="90000"/>
              </a:lnSpc>
            </a:pPr>
            <a:r>
              <a:rPr lang="hu-HU">
                <a:cs typeface="Tahoma" pitchFamily="34" charset="0"/>
              </a:rPr>
              <a:t>Más karcinogén hatások erősítését mutatták ki 0,02-0,1 mT ELF erőterek esetén</a:t>
            </a:r>
          </a:p>
          <a:p>
            <a:pPr lvl="1">
              <a:lnSpc>
                <a:spcPct val="90000"/>
              </a:lnSpc>
            </a:pPr>
            <a:endParaRPr lang="el-GR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91AD2-3292-4ACA-A5EF-8893A8BCFCE7}" type="slidenum">
              <a:rPr lang="hu-HU"/>
              <a:pPr/>
              <a:t>13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64613" cy="1143000"/>
          </a:xfrm>
        </p:spPr>
        <p:txBody>
          <a:bodyPr/>
          <a:lstStyle/>
          <a:p>
            <a:r>
              <a:rPr lang="hu-HU"/>
              <a:t>Viselkedésre gyakorolt hatások</a:t>
            </a:r>
            <a:endParaRPr lang="en-US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7777163" cy="518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800"/>
              <a:t>Babuin páviánok viselkedésében tapasztaltak elváltozást 30 kV/m, 6 hetes behatás esetén</a:t>
            </a:r>
          </a:p>
          <a:p>
            <a:pPr>
              <a:lnSpc>
                <a:spcPct val="80000"/>
              </a:lnSpc>
            </a:pPr>
            <a:r>
              <a:rPr lang="hu-HU" sz="2800"/>
              <a:t>Patkányok 18 mT behatás esetén nem tapasztaltak elváltozást</a:t>
            </a:r>
          </a:p>
          <a:p>
            <a:pPr>
              <a:lnSpc>
                <a:spcPct val="80000"/>
              </a:lnSpc>
            </a:pPr>
            <a:r>
              <a:rPr lang="hu-HU" sz="2800"/>
              <a:t>Egerek tanulási képességeiben tapasztaltak változást</a:t>
            </a:r>
          </a:p>
          <a:p>
            <a:pPr>
              <a:lnSpc>
                <a:spcPct val="80000"/>
              </a:lnSpc>
            </a:pPr>
            <a:r>
              <a:rPr lang="hu-HU" sz="2800"/>
              <a:t>7000 mT és 14000 mT terek patkányok viselkedésében okozott változást 5 percen belül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Hasonló eredmények egereken 14,1 T 30 perces behatás esetén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Valószínűsíthető, a vestibularis rendszer ingerlése okozza</a:t>
            </a:r>
          </a:p>
          <a:p>
            <a:pPr>
              <a:lnSpc>
                <a:spcPct val="80000"/>
              </a:lnSpc>
            </a:pPr>
            <a:endParaRPr lang="hu-HU" sz="2800"/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D2BE2-FECA-4976-AD9D-81B07BAC8295}" type="slidenum">
              <a:rPr lang="hu-HU"/>
              <a:pPr/>
              <a:t>14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484313"/>
            <a:ext cx="2806700" cy="3424237"/>
          </a:xfrm>
        </p:spPr>
        <p:txBody>
          <a:bodyPr/>
          <a:lstStyle/>
          <a:p>
            <a:r>
              <a:rPr lang="hu-HU"/>
              <a:t>Vér-agy gát</a:t>
            </a:r>
          </a:p>
        </p:txBody>
      </p:sp>
      <p:pic>
        <p:nvPicPr>
          <p:cNvPr id="304132" name="Picture 4" descr="barr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08400" y="0"/>
            <a:ext cx="3992563" cy="68580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8C1A-D0D9-448A-B6D0-6EBC2C00998B}" type="slidenum">
              <a:rPr lang="hu-HU"/>
              <a:pPr/>
              <a:t>15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hu-HU"/>
              <a:t>Szaporodás és egyedfejlődés</a:t>
            </a:r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2400" cy="4114800"/>
          </a:xfrm>
        </p:spPr>
        <p:txBody>
          <a:bodyPr/>
          <a:lstStyle/>
          <a:p>
            <a:r>
              <a:rPr lang="hu-HU"/>
              <a:t>A legtöbb emlősökön végzett vizsgálat nem mutatta ki az ELF erőterek káros hatását sem a fejlődő embrióra sem az anyára.</a:t>
            </a:r>
          </a:p>
          <a:p>
            <a:pPr lvl="1"/>
            <a:r>
              <a:rPr lang="hu-HU"/>
              <a:t>2- 1000 </a:t>
            </a:r>
            <a:r>
              <a:rPr lang="el-GR">
                <a:cs typeface="Tahoma" pitchFamily="34" charset="0"/>
              </a:rPr>
              <a:t>μ</a:t>
            </a:r>
            <a:r>
              <a:rPr lang="hu-HU">
                <a:cs typeface="Tahoma" pitchFamily="34" charset="0"/>
              </a:rPr>
              <a:t>T egerek</a:t>
            </a:r>
          </a:p>
          <a:p>
            <a:pPr lvl="1"/>
            <a:r>
              <a:rPr lang="hu-HU">
                <a:cs typeface="Tahoma" pitchFamily="34" charset="0"/>
              </a:rPr>
              <a:t>25 </a:t>
            </a:r>
            <a:r>
              <a:rPr lang="el-GR">
                <a:cs typeface="Tahoma" pitchFamily="34" charset="0"/>
              </a:rPr>
              <a:t>μ</a:t>
            </a:r>
            <a:r>
              <a:rPr lang="hu-HU">
                <a:cs typeface="Tahoma" pitchFamily="34" charset="0"/>
              </a:rPr>
              <a:t>T hím és nőstény egerek</a:t>
            </a:r>
          </a:p>
          <a:p>
            <a:pPr lvl="1"/>
            <a:r>
              <a:rPr lang="hu-HU">
                <a:cs typeface="Tahoma" pitchFamily="34" charset="0"/>
              </a:rPr>
              <a:t>150 kV/m nagyságú erőterekig nem találtak semmilyen elváltozást </a:t>
            </a:r>
            <a:endParaRPr lang="el-GR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EPIDEMIOLÓGIAI VIZSGÁLATOK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45F26-D53C-4D28-BFF4-0E6C378FAEC4}" type="slidenum">
              <a:rPr lang="hu-HU" smtClean="0"/>
              <a:pPr/>
              <a:t>16</a:t>
            </a:fld>
            <a:endParaRPr lang="hu-H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8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60D01-80A4-4C8A-9764-38082023D50E}" type="slidenum">
              <a:rPr lang="hu-HU"/>
              <a:pPr/>
              <a:t>17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484313"/>
            <a:ext cx="7631113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hu-HU" sz="2800"/>
          </a:p>
          <a:p>
            <a:pPr>
              <a:lnSpc>
                <a:spcPct val="90000"/>
              </a:lnSpc>
            </a:pPr>
            <a:r>
              <a:rPr lang="hu-HU" sz="2800"/>
              <a:t>Case-control</a:t>
            </a:r>
          </a:p>
          <a:p>
            <a:pPr>
              <a:lnSpc>
                <a:spcPct val="90000"/>
              </a:lnSpc>
            </a:pPr>
            <a:r>
              <a:rPr lang="hu-HU" sz="2800"/>
              <a:t>Kohort</a:t>
            </a:r>
            <a:endParaRPr lang="en-US" sz="2800"/>
          </a:p>
        </p:txBody>
      </p:sp>
      <p:pic>
        <p:nvPicPr>
          <p:cNvPr id="353284" name="Picture 4" descr="contro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3284538"/>
            <a:ext cx="4105275" cy="2462212"/>
          </a:xfrm>
          <a:noFill/>
          <a:ln/>
        </p:spPr>
      </p:pic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u-H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Epidemiológiai vizsgálatok</a:t>
            </a:r>
          </a:p>
        </p:txBody>
      </p:sp>
      <p:pic>
        <p:nvPicPr>
          <p:cNvPr id="353286" name="Picture 6" descr="cohort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16463" y="3284538"/>
            <a:ext cx="4094162" cy="245586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25471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F72F8-6F2A-47F8-893D-ED72074C5B31}" type="slidenum">
              <a:rPr lang="hu-HU"/>
              <a:pPr/>
              <a:t>18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Lakosságot érő erőterek I.</a:t>
            </a:r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5040312"/>
          </a:xfrm>
        </p:spPr>
        <p:txBody>
          <a:bodyPr/>
          <a:lstStyle/>
          <a:p>
            <a:r>
              <a:rPr lang="hu-HU"/>
              <a:t>Gyermekkori leukémia és egyéb daganatos megbetegedések</a:t>
            </a:r>
          </a:p>
          <a:p>
            <a:pPr lvl="1"/>
            <a:r>
              <a:rPr lang="hu-HU"/>
              <a:t>1979 Wertheimer és Leeper „wire code”</a:t>
            </a:r>
          </a:p>
          <a:p>
            <a:pPr lvl="1"/>
            <a:r>
              <a:rPr lang="hu-HU"/>
              <a:t>Nagyszámú vizsgálat egymásnak ellentmondó eredmények</a:t>
            </a:r>
          </a:p>
          <a:p>
            <a:pPr lvl="1"/>
            <a:r>
              <a:rPr lang="hu-HU"/>
              <a:t>Melatonin hipotézis</a:t>
            </a:r>
          </a:p>
          <a:p>
            <a:pPr lvl="1"/>
            <a:r>
              <a:rPr lang="hu-HU"/>
              <a:t>Gyermekkori agydaganat</a:t>
            </a:r>
          </a:p>
          <a:p>
            <a:pPr lvl="1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79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FD023-B567-4938-B521-EA744509808E}" type="slidenum">
              <a:rPr lang="hu-HU"/>
              <a:pPr/>
              <a:t>19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200"/>
            <a:ext cx="8496300" cy="1143000"/>
          </a:xfrm>
        </p:spPr>
        <p:txBody>
          <a:bodyPr/>
          <a:lstStyle/>
          <a:p>
            <a:r>
              <a:rPr lang="hu-HU"/>
              <a:t>Lakosságot érő erőterek II.</a:t>
            </a:r>
            <a:endParaRPr lang="en-US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Mellrák</a:t>
            </a:r>
          </a:p>
          <a:p>
            <a:pPr lvl="1"/>
            <a:r>
              <a:rPr lang="hu-HU"/>
              <a:t>Wertheimer és Leeper: összefüggés</a:t>
            </a:r>
          </a:p>
          <a:p>
            <a:pPr lvl="1"/>
            <a:r>
              <a:rPr lang="hu-HU"/>
              <a:t>Kelet-angliai vizsgálat: negatív eredmény</a:t>
            </a:r>
          </a:p>
          <a:p>
            <a:pPr lvl="1"/>
            <a:r>
              <a:rPr lang="hu-HU"/>
              <a:t>Svéd vizsgálat: RR=1 (nők), RR=2,1 (férfiak)</a:t>
            </a:r>
          </a:p>
          <a:p>
            <a:pPr lvl="1"/>
            <a:r>
              <a:rPr lang="hu-HU"/>
              <a:t>Elektromos takarók használata: negatív eredmény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9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SEJT-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Állatkísérletek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E1C4-00E4-4FAC-B47D-7A938666B235}" type="slidenum">
              <a:rPr lang="hu-HU" smtClean="0"/>
              <a:pPr/>
              <a:t>2</a:t>
            </a:fld>
            <a:endParaRPr lang="hu-H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317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02CEC-F8A1-439D-BB83-B56AFFE7BE2E}" type="slidenum">
              <a:rPr lang="hu-HU"/>
              <a:pPr/>
              <a:t>20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7378" name="Rectangle 2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u-H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Távvezetékek hatása?</a:t>
            </a:r>
          </a:p>
        </p:txBody>
      </p:sp>
      <p:sp>
        <p:nvSpPr>
          <p:cNvPr id="35737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Gyermekkori leukémia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Gyermekkori agydaganat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Egyéb rákfajták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2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E35A-C606-4AD7-80FC-B7A573ECE808}" type="slidenum">
              <a:rPr lang="hu-HU"/>
              <a:pPr/>
              <a:t>21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Villamosipari dolgozók I.</a:t>
            </a:r>
            <a:endParaRPr lang="en-US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1837" cy="5399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Felnőttkori daganatos megbetegedések</a:t>
            </a:r>
          </a:p>
          <a:p>
            <a:pPr lvl="1">
              <a:lnSpc>
                <a:spcPct val="90000"/>
              </a:lnSpc>
            </a:pPr>
            <a:r>
              <a:rPr lang="hu-HU"/>
              <a:t>Mágneses erőterek</a:t>
            </a:r>
          </a:p>
          <a:p>
            <a:pPr lvl="2">
              <a:lnSpc>
                <a:spcPct val="90000"/>
              </a:lnSpc>
            </a:pPr>
            <a:r>
              <a:rPr lang="hu-HU"/>
              <a:t>Dél-kaliforniai vizsgálat: RR=1,6</a:t>
            </a:r>
          </a:p>
          <a:p>
            <a:pPr lvl="2">
              <a:lnSpc>
                <a:spcPct val="90000"/>
              </a:lnSpc>
            </a:pPr>
            <a:r>
              <a:rPr lang="hu-HU"/>
              <a:t>Kanadai és francia vizsgálatok: 223292 dolgozó, leukémia kialakulása</a:t>
            </a:r>
          </a:p>
          <a:p>
            <a:pPr lvl="2">
              <a:lnSpc>
                <a:spcPct val="90000"/>
              </a:lnSpc>
            </a:pPr>
            <a:r>
              <a:rPr lang="hu-HU"/>
              <a:t>Svéd vizsgálat: leukémia</a:t>
            </a:r>
          </a:p>
          <a:p>
            <a:pPr lvl="2">
              <a:lnSpc>
                <a:spcPct val="90000"/>
              </a:lnSpc>
            </a:pPr>
            <a:r>
              <a:rPr lang="hu-HU"/>
              <a:t>Dániai vizsgálat: rákos megbetegedések</a:t>
            </a:r>
          </a:p>
          <a:p>
            <a:pPr lvl="1">
              <a:lnSpc>
                <a:spcPct val="90000"/>
              </a:lnSpc>
            </a:pPr>
            <a:r>
              <a:rPr lang="hu-HU"/>
              <a:t>Villamos és mágneses erőterek</a:t>
            </a:r>
          </a:p>
          <a:p>
            <a:pPr lvl="2">
              <a:lnSpc>
                <a:spcPct val="90000"/>
              </a:lnSpc>
            </a:pPr>
            <a:r>
              <a:rPr lang="hu-HU"/>
              <a:t>Miller et al.: OR=3,52-11,2</a:t>
            </a:r>
          </a:p>
          <a:p>
            <a:pPr lvl="2">
              <a:lnSpc>
                <a:spcPct val="90000"/>
              </a:lnSpc>
            </a:pPr>
            <a:r>
              <a:rPr lang="hu-HU"/>
              <a:t> kanada, villamosipari dolgozók: glioblastoma multiforme, OR=5,36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1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A7874-8B29-49F4-8EE6-EA64DC809012}" type="slidenum">
              <a:rPr lang="hu-HU"/>
              <a:pPr/>
              <a:t>22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Villamosipari dolgozók II.</a:t>
            </a:r>
            <a:endParaRPr lang="en-US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Kardiovaszkuláris megbetegedések</a:t>
            </a:r>
          </a:p>
          <a:p>
            <a:r>
              <a:rPr lang="hu-HU"/>
              <a:t>Neurodegeneratív megbetegedések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4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D45D-7E0E-43BD-9BA1-BB21FE44DEA7}" type="slidenum">
              <a:rPr lang="hu-HU"/>
              <a:pPr/>
              <a:t>23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5330" name="Rectangle 2"/>
          <p:cNvSpPr>
            <a:spLocks noChangeArrowheads="1"/>
          </p:cNvSpPr>
          <p:nvPr/>
        </p:nvSpPr>
        <p:spPr bwMode="auto">
          <a:xfrm>
            <a:off x="250825" y="188913"/>
            <a:ext cx="8604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u-H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Magzati növekedésre gyakorolt hatás</a:t>
            </a:r>
          </a:p>
        </p:txBody>
      </p:sp>
      <p:sp>
        <p:nvSpPr>
          <p:cNvPr id="355331" name="Line 3"/>
          <p:cNvSpPr>
            <a:spLocks noChangeShapeType="1"/>
          </p:cNvSpPr>
          <p:nvPr/>
        </p:nvSpPr>
        <p:spPr bwMode="auto">
          <a:xfrm>
            <a:off x="5721350" y="22113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55332" name="Line 4"/>
          <p:cNvSpPr>
            <a:spLocks noChangeShapeType="1"/>
          </p:cNvSpPr>
          <p:nvPr/>
        </p:nvSpPr>
        <p:spPr bwMode="auto">
          <a:xfrm>
            <a:off x="5721350" y="22113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aphicFrame>
        <p:nvGraphicFramePr>
          <p:cNvPr id="355333" name="Group 5"/>
          <p:cNvGraphicFramePr>
            <a:graphicFrameLocks noGrp="1"/>
          </p:cNvGraphicFramePr>
          <p:nvPr/>
        </p:nvGraphicFramePr>
        <p:xfrm>
          <a:off x="323850" y="1628775"/>
          <a:ext cx="8424863" cy="4491040"/>
        </p:xfrm>
        <a:graphic>
          <a:graphicData uri="http://schemas.openxmlformats.org/drawingml/2006/table">
            <a:tbl>
              <a:tblPr/>
              <a:tblGrid>
                <a:gridCol w="2352675"/>
                <a:gridCol w="1751013"/>
                <a:gridCol w="1774825"/>
                <a:gridCol w="2546350"/>
              </a:tblGrid>
              <a:tr h="3730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Vizsgálat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Vizsgáltba bevont kismamák száma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Kapcsolat a monitorhasználat és a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2706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spontán abortusz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születési rendellenességek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között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Finn (case-control)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111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nem vizsgált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nincs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Montreal (case-control)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6876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nincs?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nincs?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Svéd (kohort)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4117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nincs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nincs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Svéd (case-control)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1355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nincs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nincs?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Michigan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817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nincs?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nem vizsgált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Norvég (kohort)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1820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nem vizsgált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nincs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Kalifornia (case-control)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1583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nincs?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nincs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15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73757-14DD-43F8-9D35-6982BD01DDEC}" type="slidenum">
              <a:rPr lang="hu-HU"/>
              <a:pPr/>
              <a:t>24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Klinikai vizsgálatok</a:t>
            </a:r>
            <a:endParaRPr lang="en-US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7777163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Érzékelés</a:t>
            </a:r>
          </a:p>
          <a:p>
            <a:pPr lvl="1">
              <a:lnSpc>
                <a:spcPct val="90000"/>
              </a:lnSpc>
            </a:pPr>
            <a:r>
              <a:rPr lang="hu-HU"/>
              <a:t>„Flicker” érzés: 20 mA/m</a:t>
            </a:r>
            <a:r>
              <a:rPr lang="hu-HU" baseline="30000"/>
              <a:t>2</a:t>
            </a:r>
            <a:r>
              <a:rPr lang="hu-HU"/>
              <a:t> @ 20 Hz</a:t>
            </a:r>
          </a:p>
          <a:p>
            <a:pPr lvl="1">
              <a:lnSpc>
                <a:spcPct val="90000"/>
              </a:lnSpc>
            </a:pPr>
            <a:r>
              <a:rPr lang="hu-HU"/>
              <a:t>„Vizuális” érzékelés 10 mT</a:t>
            </a:r>
          </a:p>
          <a:p>
            <a:pPr>
              <a:lnSpc>
                <a:spcPct val="90000"/>
              </a:lnSpc>
            </a:pPr>
            <a:r>
              <a:rPr lang="hu-HU"/>
              <a:t>Elektromágneses érzékenység</a:t>
            </a:r>
          </a:p>
          <a:p>
            <a:pPr lvl="1">
              <a:lnSpc>
                <a:spcPct val="90000"/>
              </a:lnSpc>
            </a:pPr>
            <a:r>
              <a:rPr lang="hu-HU"/>
              <a:t>Monitorhasználat: 100 V/m, 6 </a:t>
            </a:r>
            <a:r>
              <a:rPr lang="el-GR">
                <a:cs typeface="Tahoma" pitchFamily="34" charset="0"/>
              </a:rPr>
              <a:t>μ</a:t>
            </a:r>
            <a:r>
              <a:rPr lang="hu-HU">
                <a:cs typeface="Tahoma" pitchFamily="34" charset="0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hu-HU"/>
              <a:t> Agyműködés</a:t>
            </a:r>
          </a:p>
          <a:p>
            <a:pPr lvl="1">
              <a:lnSpc>
                <a:spcPct val="90000"/>
              </a:lnSpc>
            </a:pPr>
            <a:r>
              <a:rPr lang="hu-HU"/>
              <a:t>1,26 mT @ 45 Hz, </a:t>
            </a:r>
            <a:r>
              <a:rPr lang="el-GR">
                <a:cs typeface="Tahoma" pitchFamily="34" charset="0"/>
              </a:rPr>
              <a:t>α</a:t>
            </a:r>
            <a:r>
              <a:rPr lang="hu-HU">
                <a:cs typeface="Tahoma" pitchFamily="34" charset="0"/>
              </a:rPr>
              <a:t>, </a:t>
            </a:r>
            <a:r>
              <a:rPr lang="el-GR">
                <a:cs typeface="Tahoma" pitchFamily="34" charset="0"/>
              </a:rPr>
              <a:t>β</a:t>
            </a:r>
            <a:r>
              <a:rPr lang="hu-HU"/>
              <a:t> hullámok változása</a:t>
            </a:r>
          </a:p>
          <a:p>
            <a:pPr>
              <a:lnSpc>
                <a:spcPct val="90000"/>
              </a:lnSpc>
            </a:pPr>
            <a:r>
              <a:rPr lang="hu-HU"/>
              <a:t>Viselkedésre gyakorolt hatás</a:t>
            </a:r>
          </a:p>
          <a:p>
            <a:pPr lvl="1">
              <a:lnSpc>
                <a:spcPct val="90000"/>
              </a:lnSpc>
            </a:pPr>
            <a:r>
              <a:rPr lang="hu-HU"/>
              <a:t>emlkékezés, válaszidő növekedés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7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1459-5EF0-4A0C-B035-0E8E21BC7726}" type="slidenum">
              <a:rPr lang="hu-HU"/>
              <a:pPr/>
              <a:t>25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u-H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WHO besorolás</a:t>
            </a:r>
          </a:p>
        </p:txBody>
      </p:sp>
      <p:graphicFrame>
        <p:nvGraphicFramePr>
          <p:cNvPr id="359428" name="Group 4"/>
          <p:cNvGraphicFramePr>
            <a:graphicFrameLocks noGrp="1"/>
          </p:cNvGraphicFramePr>
          <p:nvPr/>
        </p:nvGraphicFramePr>
        <p:xfrm>
          <a:off x="250825" y="1341438"/>
          <a:ext cx="8640763" cy="4896803"/>
        </p:xfrm>
        <a:graphic>
          <a:graphicData uri="http://schemas.openxmlformats.org/drawingml/2006/table">
            <a:tbl>
              <a:tblPr/>
              <a:tblGrid>
                <a:gridCol w="4483100"/>
                <a:gridCol w="4157663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Besorolás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Példák az ágensre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emberi rákkeltő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(általában az emberben történő rákkeltés erős bizonyítékán alapul)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azbeszt,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mustárgáz,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dohány,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gamma-sugárzás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valószínű emberi rákkeltő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(általában az állatban történő rákkeltés erős bizonyítékán alapul)</a:t>
                      </a: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dízelmotor kipufogó gáza,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naplámpák,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UV sugárzás,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formaldehid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lehetséges emberi rákkeltő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(általában az emberben történő rákkeltés bizonyítékán alapul, amelyet hihetőnek tekintenek, de amelyre más magyarázat sem zárható ki)</a:t>
                      </a: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kávé,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sztirén,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benzinmotor kipufogó gáza,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hegesztési füstök,</a:t>
                      </a:r>
                      <a:b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</a:b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ELF mágneses tér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9568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869B6-3102-45AD-8840-DA121E753B6D}" type="slidenum">
              <a:rPr lang="hu-HU"/>
              <a:pPr/>
              <a:t>26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0450" name="Rectangle 2"/>
          <p:cNvSpPr>
            <a:spLocks noChangeArrowheads="1"/>
          </p:cNvSpPr>
          <p:nvPr/>
        </p:nvSpPr>
        <p:spPr bwMode="auto">
          <a:xfrm>
            <a:off x="0" y="476250"/>
            <a:ext cx="8748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u-H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Háztartási készülékek által keltett mágneses indukció</a:t>
            </a:r>
            <a:r>
              <a:rPr lang="hu-H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hu-H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hu-HU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graphicFrame>
        <p:nvGraphicFramePr>
          <p:cNvPr id="360451" name="Group 3"/>
          <p:cNvGraphicFramePr>
            <a:graphicFrameLocks noGrp="1"/>
          </p:cNvGraphicFramePr>
          <p:nvPr>
            <p:ph/>
          </p:nvPr>
        </p:nvGraphicFramePr>
        <p:xfrm>
          <a:off x="1042988" y="1412875"/>
          <a:ext cx="6985000" cy="4876799"/>
        </p:xfrm>
        <a:graphic>
          <a:graphicData uri="http://schemas.openxmlformats.org/drawingml/2006/table">
            <a:tbl>
              <a:tblPr/>
              <a:tblGrid>
                <a:gridCol w="3159125"/>
                <a:gridCol w="1177925"/>
                <a:gridCol w="1322387"/>
                <a:gridCol w="1325563"/>
              </a:tblGrid>
              <a:tr h="28733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mágneses indukció [</a:t>
                      </a: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T]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889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 cm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30 cm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50 cm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Hajszárító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18,5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0,46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Mosogatógép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2,4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0,48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0,18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Vasaló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0,3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Porszívó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4,5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0,9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0,26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Fénymásoló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2,7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0,6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0,21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Színes TV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0,62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0,22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Számítógép-monitor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0,49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0,21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0,06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Mikrohullámú sütő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2,4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Elektromos óra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14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0,46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0,14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Citromnyomó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70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0,23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0,09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Villanytűzhely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1,15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0,22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0,07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Mosógép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1,23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0,82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0,54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Varrógép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2,3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0,35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0,12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Gyümölcscentrifuga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22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1,28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0,66</a:t>
                      </a: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15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411B-889A-4AD1-B911-C4319C30EFAD}" type="slidenum">
              <a:rPr lang="hu-HU"/>
              <a:pPr/>
              <a:t>27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Irodalom</a:t>
            </a:r>
            <a:endParaRPr 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Riadh W. Y. Habash: Bioeffects and Therapeutic Applications of Electromagnetic Energy, CRC Press, 2008. pp. 94-99.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80E6-AB21-47D8-AA60-505F34AC2E24}" type="slidenum">
              <a:rPr lang="hu-HU"/>
              <a:pPr/>
              <a:t>3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Melatonin hipotézis I.</a:t>
            </a:r>
            <a:endParaRPr lang="en-US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4175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A melatonin hormont a tobozmirigy termeli</a:t>
            </a:r>
          </a:p>
          <a:p>
            <a:pPr>
              <a:lnSpc>
                <a:spcPct val="90000"/>
              </a:lnSpc>
            </a:pPr>
            <a:r>
              <a:rPr lang="hu-HU"/>
              <a:t>Szerepe:</a:t>
            </a:r>
          </a:p>
          <a:p>
            <a:pPr lvl="1">
              <a:lnSpc>
                <a:spcPct val="90000"/>
              </a:lnSpc>
            </a:pPr>
            <a:r>
              <a:rPr lang="hu-HU"/>
              <a:t>Nappalok és éjszakák változása</a:t>
            </a:r>
          </a:p>
          <a:p>
            <a:pPr lvl="1">
              <a:lnSpc>
                <a:spcPct val="90000"/>
              </a:lnSpc>
            </a:pPr>
            <a:r>
              <a:rPr lang="hu-HU"/>
              <a:t>Koncentrációja a vérben éjjel nagyobb</a:t>
            </a:r>
          </a:p>
          <a:p>
            <a:pPr lvl="1">
              <a:lnSpc>
                <a:spcPct val="90000"/>
              </a:lnSpc>
            </a:pPr>
            <a:r>
              <a:rPr lang="hu-HU"/>
              <a:t>Súlyos betegségek, daganatos megbetegedések esetén alacsony koncentrációt mértek</a:t>
            </a:r>
          </a:p>
          <a:p>
            <a:pPr lvl="1">
              <a:lnSpc>
                <a:spcPct val="90000"/>
              </a:lnSpc>
            </a:pPr>
            <a:r>
              <a:rPr lang="hu-HU"/>
              <a:t>Összefüggés a mellrákkal ? 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338949" name="Picture 5" descr="pin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4378325"/>
            <a:ext cx="2987675" cy="2479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EB98E-C63E-492D-9D60-9EB4967CFB6B}" type="slidenum">
              <a:rPr lang="hu-HU"/>
              <a:pPr/>
              <a:t>4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Melatonin hipotézis II.</a:t>
            </a:r>
            <a:endParaRPr lang="en-US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4752975"/>
          </a:xfrm>
        </p:spPr>
        <p:txBody>
          <a:bodyPr/>
          <a:lstStyle/>
          <a:p>
            <a:r>
              <a:rPr lang="hu-HU"/>
              <a:t>1-130 </a:t>
            </a:r>
            <a:r>
              <a:rPr lang="el-GR">
                <a:cs typeface="Tahoma" pitchFamily="34" charset="0"/>
              </a:rPr>
              <a:t>μ</a:t>
            </a:r>
            <a:r>
              <a:rPr lang="hu-HU">
                <a:cs typeface="Tahoma" pitchFamily="34" charset="0"/>
              </a:rPr>
              <a:t>T besugárzás csökkentette a melatonin koncentrációját, patkányokon hörcsögökön</a:t>
            </a:r>
          </a:p>
          <a:p>
            <a:r>
              <a:rPr lang="hu-HU">
                <a:cs typeface="Tahoma" pitchFamily="34" charset="0"/>
              </a:rPr>
              <a:t>Más tanulmányok nem találtak összefüggést</a:t>
            </a:r>
          </a:p>
          <a:p>
            <a:r>
              <a:rPr lang="hu-HU">
                <a:cs typeface="Tahoma" pitchFamily="34" charset="0"/>
              </a:rPr>
              <a:t>A nappali ELF mágneses expozíció (pl. villamosipari dolgozók) erősíti az éjszakai fény hatását a melatonin szekrécióra</a:t>
            </a:r>
            <a:r>
              <a:rPr lang="hu-HU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28A68-DC2D-4FEF-9E0D-6F266CBBA63A}" type="slidenum">
              <a:rPr lang="hu-HU"/>
              <a:pPr/>
              <a:t>5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Genetikus hatások I.</a:t>
            </a:r>
            <a:endParaRPr lang="en-US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Számos tanulmány kimutatta az ELF erőterek hatását a DNS-re</a:t>
            </a:r>
          </a:p>
          <a:p>
            <a:r>
              <a:rPr lang="hu-HU"/>
              <a:t>Az örökítőanyag sérülése (pl. száltörések) mutációkat okoz, amely rákos megbetegedésekhez vezethet  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B388E-E69F-4E74-8D0F-0D69BD6CF7F9}" type="slidenum">
              <a:rPr lang="hu-HU"/>
              <a:pPr/>
              <a:t>6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Genetikus hatások II.</a:t>
            </a: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2400" cy="4752975"/>
          </a:xfrm>
        </p:spPr>
        <p:txBody>
          <a:bodyPr/>
          <a:lstStyle/>
          <a:p>
            <a:r>
              <a:rPr lang="hu-HU" sz="2800"/>
              <a:t>Pozitív tanulmányok:</a:t>
            </a:r>
          </a:p>
          <a:p>
            <a:pPr lvl="1"/>
            <a:r>
              <a:rPr lang="hu-HU" sz="2400"/>
              <a:t>0,25-0,5 mT, 60 Hz-es besugárzás kettős száltörések növekedését okozta patkányok idegsejtjein</a:t>
            </a:r>
          </a:p>
          <a:p>
            <a:pPr lvl="1"/>
            <a:r>
              <a:rPr lang="hu-HU" sz="2400"/>
              <a:t>2 órás 0,1-0,5 mT besugárzás: egyes száltörések növekedése</a:t>
            </a:r>
          </a:p>
          <a:p>
            <a:pPr lvl="1"/>
            <a:r>
              <a:rPr lang="hu-HU" sz="2400"/>
              <a:t>50 Hz és 15,6 kHz karcinogén hatása a magzati májsejtekre</a:t>
            </a:r>
          </a:p>
          <a:p>
            <a:pPr lvl="1"/>
            <a:r>
              <a:rPr lang="hu-HU" sz="2400"/>
              <a:t>1 mT időszakos besugárzás-&gt;száltörések</a:t>
            </a:r>
          </a:p>
          <a:p>
            <a:pPr lvl="1"/>
            <a:r>
              <a:rPr lang="hu-HU" sz="2400"/>
              <a:t>2 órás 1 mT besugárzás 10  napos egereken DNS sérülést tapasztaltak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89890-89E3-4ECB-B289-87A93C933419}" type="slidenum">
              <a:rPr lang="hu-HU"/>
              <a:pPr/>
              <a:t>7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Genetikus hatások III.</a:t>
            </a:r>
            <a:endParaRPr lang="en-US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Negatív tanulmányok:</a:t>
            </a:r>
          </a:p>
          <a:p>
            <a:pPr lvl="1"/>
            <a:r>
              <a:rPr lang="hu-HU"/>
              <a:t>1-500 </a:t>
            </a:r>
            <a:r>
              <a:rPr lang="el-GR">
                <a:cs typeface="Tahoma" pitchFamily="34" charset="0"/>
              </a:rPr>
              <a:t>μ</a:t>
            </a:r>
            <a:r>
              <a:rPr lang="hu-HU">
                <a:cs typeface="Tahoma" pitchFamily="34" charset="0"/>
              </a:rPr>
              <a:t>T besugárzás esetén nem valószínűsíthető DNS száltörés, de 7 mT esetén oxidáns jelenlétében tapasztaltak száltörést</a:t>
            </a:r>
          </a:p>
          <a:p>
            <a:pPr lvl="1"/>
            <a:r>
              <a:rPr lang="hu-HU">
                <a:cs typeface="Tahoma" pitchFamily="34" charset="0"/>
              </a:rPr>
              <a:t>14,6 mT nem okozott DNS törést szalmonella vírusokon</a:t>
            </a:r>
            <a:endParaRPr lang="el-GR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48ED7-A056-466A-9A3D-DE24DE299672}" type="slidenum">
              <a:rPr lang="hu-HU"/>
              <a:pPr/>
              <a:t>8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Genetikus hatások IV. </a:t>
            </a: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7724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Lehetséges hatásmechanizmus:</a:t>
            </a:r>
          </a:p>
          <a:p>
            <a:pPr lvl="1">
              <a:lnSpc>
                <a:spcPct val="90000"/>
              </a:lnSpc>
            </a:pPr>
            <a:r>
              <a:rPr lang="hu-HU"/>
              <a:t>A DNS kettős láncát hidrogénkötések tartják össze</a:t>
            </a:r>
          </a:p>
          <a:p>
            <a:pPr lvl="1">
              <a:lnSpc>
                <a:spcPct val="90000"/>
              </a:lnSpc>
            </a:pPr>
            <a:r>
              <a:rPr lang="hu-HU"/>
              <a:t>A hidrogénkötés egy protonból (H</a:t>
            </a:r>
            <a:r>
              <a:rPr lang="hu-HU" baseline="30000"/>
              <a:t>+</a:t>
            </a:r>
            <a:r>
              <a:rPr lang="hu-HU"/>
              <a:t>) áll, amelyet elektronpár köt mindkét szálhoz</a:t>
            </a:r>
          </a:p>
          <a:p>
            <a:pPr lvl="1">
              <a:lnSpc>
                <a:spcPct val="90000"/>
              </a:lnSpc>
            </a:pPr>
            <a:r>
              <a:rPr lang="hu-HU"/>
              <a:t>Az elektromágneses erő eltolhatja az elektronokat a H-kötésben</a:t>
            </a:r>
          </a:p>
          <a:p>
            <a:pPr lvl="1">
              <a:lnSpc>
                <a:spcPct val="90000"/>
              </a:lnSpc>
            </a:pPr>
            <a:r>
              <a:rPr lang="hu-HU"/>
              <a:t>Lokális töltés alakulhat ki, mely elektromos ereje felszakíthatja a H-kötést</a:t>
            </a:r>
          </a:p>
          <a:p>
            <a:pPr lvl="1">
              <a:lnSpc>
                <a:spcPct val="90000"/>
              </a:lnSpc>
            </a:pPr>
            <a:r>
              <a:rPr lang="hu-HU"/>
              <a:t>A két lánc szétválik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D1008-2ECE-4064-AACC-881685F44598}" type="slidenum">
              <a:rPr lang="hu-HU"/>
              <a:pPr/>
              <a:t>9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Genetikus hatások V.</a:t>
            </a:r>
            <a:endParaRPr lang="en-US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7772400" cy="5543550"/>
          </a:xfrm>
        </p:spPr>
        <p:txBody>
          <a:bodyPr/>
          <a:lstStyle/>
          <a:p>
            <a:r>
              <a:rPr lang="hu-HU" sz="2800"/>
              <a:t>Kromoszóma rendellenességek:</a:t>
            </a:r>
          </a:p>
          <a:p>
            <a:pPr lvl="1"/>
            <a:r>
              <a:rPr lang="hu-HU" sz="2400"/>
              <a:t>Emberi lymphocitákon 1,05 mT 24, 48, 72 órás besugárzás esetén </a:t>
            </a:r>
          </a:p>
          <a:p>
            <a:pPr lvl="1"/>
            <a:r>
              <a:rPr lang="hu-HU" sz="2400"/>
              <a:t>Egerek csontvelőjén 3-4,7 T, 24-72 órás besugárzás esetén</a:t>
            </a:r>
          </a:p>
          <a:p>
            <a:endParaRPr lang="hu-HU" sz="2800"/>
          </a:p>
          <a:p>
            <a:r>
              <a:rPr lang="hu-HU" sz="2800"/>
              <a:t>A DNS sérülések és a kromoszóma elváltozások kapcsolatban állnak rákokozó hatásokkal</a:t>
            </a:r>
          </a:p>
          <a:p>
            <a:r>
              <a:rPr lang="hu-HU" sz="2800"/>
              <a:t>1-500 </a:t>
            </a:r>
            <a:r>
              <a:rPr lang="el-GR" sz="2800">
                <a:cs typeface="Tahoma" pitchFamily="34" charset="0"/>
              </a:rPr>
              <a:t>μ</a:t>
            </a:r>
            <a:r>
              <a:rPr lang="hu-HU" sz="2800">
                <a:cs typeface="Tahoma" pitchFamily="34" charset="0"/>
              </a:rPr>
              <a:t>T környezeti terek karcinogén hatása nem valószínűsíthető, közvetlen DNS-roncsoló hatásuk nem bizonyított</a:t>
            </a:r>
            <a:endParaRPr lang="el-GR" sz="280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FFCC99"/>
      </a:accent1>
      <a:accent2>
        <a:srgbClr val="33CC33"/>
      </a:accent2>
      <a:accent3>
        <a:srgbClr val="FFFFFF"/>
      </a:accent3>
      <a:accent4>
        <a:srgbClr val="000000"/>
      </a:accent4>
      <a:accent5>
        <a:srgbClr val="FFE2CA"/>
      </a:accent5>
      <a:accent6>
        <a:srgbClr val="2DB92D"/>
      </a:accent6>
      <a:hlink>
        <a:srgbClr val="66FFFF"/>
      </a:hlink>
      <a:folHlink>
        <a:srgbClr val="FF00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4754</TotalTime>
  <Words>2062</Words>
  <Application>Microsoft Macintosh PowerPoint</Application>
  <PresentationFormat>On-screen Show (4:3)</PresentationFormat>
  <Paragraphs>270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Villamosság élettani hatásai  Az elektromos és mágneses terek biológiai hatásai  </vt:lpstr>
      <vt:lpstr>SEJT- és Állatkísérletek</vt:lpstr>
      <vt:lpstr>Melatonin hipotézis I.</vt:lpstr>
      <vt:lpstr>Melatonin hipotézis II.</vt:lpstr>
      <vt:lpstr>Genetikus hatások I.</vt:lpstr>
      <vt:lpstr>Genetikus hatások II.</vt:lpstr>
      <vt:lpstr>Genetikus hatások III.</vt:lpstr>
      <vt:lpstr>Genetikus hatások IV. </vt:lpstr>
      <vt:lpstr>Genetikus hatások V.</vt:lpstr>
      <vt:lpstr>Sejtekre gyakorolt hatás I.</vt:lpstr>
      <vt:lpstr>Sejtekre gyakorolt hatás II.</vt:lpstr>
      <vt:lpstr>Rákkísérletek</vt:lpstr>
      <vt:lpstr>Viselkedésre gyakorolt hatások</vt:lpstr>
      <vt:lpstr>Vér-agy gát</vt:lpstr>
      <vt:lpstr>Szaporodás és egyedfejlődés</vt:lpstr>
      <vt:lpstr>EPIDEMIOLÓGIAI VIZSGÁLATOK</vt:lpstr>
      <vt:lpstr>PowerPoint Presentation</vt:lpstr>
      <vt:lpstr>Lakosságot érő erőterek I.</vt:lpstr>
      <vt:lpstr>Lakosságot érő erőterek II.</vt:lpstr>
      <vt:lpstr>PowerPoint Presentation</vt:lpstr>
      <vt:lpstr>Villamosipari dolgozók I.</vt:lpstr>
      <vt:lpstr>Villamosipari dolgozók II.</vt:lpstr>
      <vt:lpstr>PowerPoint Presentation</vt:lpstr>
      <vt:lpstr>Klinikai vizsgálatok</vt:lpstr>
      <vt:lpstr>PowerPoint Presentation</vt:lpstr>
      <vt:lpstr>PowerPoint Presentation</vt:lpstr>
      <vt:lpstr>Irodalom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Kiss István</dc:creator>
  <cp:lastModifiedBy>Zoltán Ádám Tamus</cp:lastModifiedBy>
  <cp:revision>159</cp:revision>
  <dcterms:created xsi:type="dcterms:W3CDTF">2002-04-01T20:24:32Z</dcterms:created>
  <dcterms:modified xsi:type="dcterms:W3CDTF">2011-03-31T11:49:25Z</dcterms:modified>
</cp:coreProperties>
</file>