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60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32" r:id="rId21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FF"/>
    <a:srgbClr val="FF7C80"/>
    <a:srgbClr val="99FF66"/>
    <a:srgbClr val="FFFF00"/>
    <a:srgbClr val="656565"/>
    <a:srgbClr val="CCCC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7" autoAdjust="0"/>
    <p:restoredTop sz="90706" autoAdjust="0"/>
  </p:normalViewPr>
  <p:slideViewPr>
    <p:cSldViewPr>
      <p:cViewPr varScale="1">
        <p:scale>
          <a:sx n="67" d="100"/>
          <a:sy n="67" d="100"/>
        </p:scale>
        <p:origin x="-1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6" y="5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 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F71355-7BCB-5E44-98DC-A25DD6006CF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934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F6C1CB-5E45-E34F-805B-14F868C5068C}" type="slidenum">
              <a:rPr lang="hu-HU"/>
              <a:pPr/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0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4EE91E-6B60-3744-8D3E-9EC1AF9F9C4B}" type="slidenum">
              <a:rPr lang="hu-HU"/>
              <a:pPr/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9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646EF4-B83F-FE4D-9809-13CB24385911}" type="slidenum">
              <a:rPr lang="hu-HU"/>
              <a:pPr/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F42429-A1B9-D24B-8DC6-2BC23D47236B}" type="slidenum">
              <a:rPr lang="hu-HU"/>
              <a:pPr/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E0ACA7-0AD6-154B-9E2D-94F3484EF037}" type="slidenum">
              <a:rPr lang="hu-HU"/>
              <a:pPr/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51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954FDE-5D58-6A4B-ACA4-49E8D2A83350}" type="slidenum">
              <a:rPr lang="hu-HU"/>
              <a:pPr/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3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892B49-C7EF-3D4C-AFC1-981B26FCD5B5}" type="slidenum">
              <a:rPr lang="hu-HU"/>
              <a:pPr/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8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573E6F-D6CB-BD40-AA52-3B34D2E664C7}" type="slidenum">
              <a:rPr lang="hu-HU"/>
              <a:pPr/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62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EC4626-2DCF-1D48-BA8F-4E13311A286B}" type="slidenum">
              <a:rPr lang="hu-HU"/>
              <a:pPr/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18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D2290E-79AB-1D45-94E9-94D0A6C58F68}" type="slidenum">
              <a:rPr lang="hu-HU"/>
              <a:pPr/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00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6243E6-CF00-9448-82C7-21B93CA7A7C9}" type="slidenum">
              <a:rPr lang="hu-HU"/>
              <a:pPr/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6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 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8E29E8F-8732-D645-8C44-9B6330BC4BE3}" type="slidenum">
              <a:rPr lang="hu-HU"/>
              <a:pPr/>
              <a:t>‹#›</a:t>
            </a:fld>
            <a:endParaRPr lang="hu-HU">
              <a:latin typeface="Times New Roman" charset="0"/>
            </a:endParaRPr>
          </a:p>
        </p:txBody>
      </p:sp>
      <p:pic>
        <p:nvPicPr>
          <p:cNvPr id="1042" name="Picture 18" descr="v1cimer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963" y="6230938"/>
            <a:ext cx="935037" cy="62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muegyre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713"/>
            <a:ext cx="1755775" cy="52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›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97200"/>
            <a:ext cx="9144000" cy="2286000"/>
          </a:xfrm>
        </p:spPr>
        <p:txBody>
          <a:bodyPr/>
          <a:lstStyle/>
          <a:p>
            <a:r>
              <a:rPr lang="hu-HU"/>
              <a:t>Villamosság élettani hatásai</a:t>
            </a: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r>
              <a:rPr lang="hu-HU" sz="3200"/>
              <a:t>Az áramütés</a:t>
            </a:r>
            <a:endParaRPr lang="hu-HU" sz="24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5876925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hu-HU" b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Tamus Zoltán Ádám </a:t>
            </a:r>
            <a:endParaRPr lang="hu-HU" b="1" baseline="3000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  <a:p>
            <a:pPr algn="ctr"/>
            <a:r>
              <a:rPr lang="hu-HU" sz="1800">
                <a:latin typeface="Tahoma" charset="0"/>
              </a:rPr>
              <a:t>tamus.adam@vet.bme.hu</a:t>
            </a:r>
            <a:endParaRPr lang="hu-HU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3400" y="1371600"/>
            <a:ext cx="830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Budapesti Műszaki és Gazdaságtudományi Egyetem</a:t>
            </a:r>
          </a:p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Villamos Energetika Tanszék</a:t>
            </a:r>
          </a:p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Nagyfeszültségű Technika és Berendezések Csoport </a:t>
            </a:r>
            <a:endParaRPr lang="en-US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2">
            <a:lum bright="52000" contrast="94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0"/>
            <a:ext cx="6553200" cy="139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52000" contrast="94000"/>
                    <a:grayscl/>
                    <a:biLevel thresh="50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9A13F-2A78-4141-B3E8-8A0C626BCADC}" type="slidenum">
              <a:rPr lang="hu-HU"/>
              <a:pPr/>
              <a:t>10</a:t>
            </a:fld>
            <a:endParaRPr lang="hu-HU">
              <a:latin typeface="Times New Roman" charset="0"/>
            </a:endParaRPr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Az áram élettani hatása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893175" cy="5105400"/>
          </a:xfrm>
        </p:spPr>
        <p:txBody>
          <a:bodyPr/>
          <a:lstStyle/>
          <a:p>
            <a:r>
              <a:rPr lang="hu-HU" sz="2800" b="0"/>
              <a:t>Az áramütések </a:t>
            </a:r>
            <a:r>
              <a:rPr lang="hu-HU" sz="2800" b="0">
                <a:sym typeface="Symbol" charset="0"/>
              </a:rPr>
              <a:t></a:t>
            </a:r>
            <a:r>
              <a:rPr lang="hu-HU" sz="2800" b="0"/>
              <a:t>  balesetek és villamos sérülések. </a:t>
            </a:r>
          </a:p>
          <a:p>
            <a:r>
              <a:rPr lang="hu-HU" sz="2800" b="0"/>
              <a:t>Az áram </a:t>
            </a:r>
            <a:r>
              <a:rPr lang="hu-HU" sz="2800" i="1"/>
              <a:t>hőhatás</a:t>
            </a:r>
            <a:r>
              <a:rPr lang="hu-HU" sz="2800" b="0" i="1"/>
              <a:t>a</a:t>
            </a:r>
            <a:r>
              <a:rPr lang="hu-HU" sz="2800" b="0"/>
              <a:t> a szövetekben. 5 </a:t>
            </a:r>
            <a:r>
              <a:rPr lang="hu-HU" sz="2800" b="0">
                <a:sym typeface="Symbol" charset="0"/>
              </a:rPr>
              <a:t></a:t>
            </a:r>
            <a:r>
              <a:rPr lang="hu-HU" sz="2800" b="0"/>
              <a:t>C, helyi károsodások is</a:t>
            </a:r>
          </a:p>
          <a:p>
            <a:r>
              <a:rPr lang="hu-HU" sz="2800" b="0"/>
              <a:t>Az </a:t>
            </a:r>
            <a:r>
              <a:rPr lang="hu-HU" sz="2800" i="1"/>
              <a:t>elektrolízis</a:t>
            </a:r>
            <a:r>
              <a:rPr lang="hu-HU" sz="2800"/>
              <a:t> </a:t>
            </a:r>
            <a:r>
              <a:rPr lang="hu-HU" sz="2800" b="0"/>
              <a:t>a testnedvekben (egyenáram és kis frekvenciájú váltakozóáram esetén)</a:t>
            </a:r>
          </a:p>
          <a:p>
            <a:r>
              <a:rPr lang="hu-HU" sz="2800" b="0"/>
              <a:t>Villamos sérülések hőhatás következtében pl.: a bőrön áramjegy és metallizáció,az izmok megfőnek, nedvességtartalmuk gőzzé válik; a csontok a hirtelen hőtágulás miatt megrepednek; a vérerek törékennyé válnak és vérzések lépnek fel.</a:t>
            </a:r>
            <a:endParaRPr lang="en-US" sz="2800" b="0"/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D2320-90BD-034C-86BC-E16F70AABC0C}" type="slidenum">
              <a:rPr lang="hu-HU"/>
              <a:pPr/>
              <a:t>11</a:t>
            </a:fld>
            <a:endParaRPr lang="hu-HU">
              <a:latin typeface="Times New Roman" charset="0"/>
            </a:endParaRPr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893175" cy="5300662"/>
          </a:xfrm>
        </p:spPr>
        <p:txBody>
          <a:bodyPr/>
          <a:lstStyle/>
          <a:p>
            <a:pPr marL="609600" indent="-609600"/>
            <a:r>
              <a:rPr lang="hu-HU" sz="2800" b="0"/>
              <a:t>A </a:t>
            </a:r>
            <a:r>
              <a:rPr lang="hu-HU" sz="2800" b="0">
                <a:sym typeface="Symbol" charset="0"/>
              </a:rPr>
              <a:t></a:t>
            </a:r>
            <a:r>
              <a:rPr lang="hu-HU" sz="2800" b="0"/>
              <a:t>A nagyságrendű bioáramok vezérelte sejteket, szöveteket (pl. idegek, vázizmok, sima izomzat, szívizom) ért </a:t>
            </a:r>
            <a:r>
              <a:rPr lang="hu-HU" sz="2800" i="1"/>
              <a:t>ingerhatások</a:t>
            </a:r>
            <a:r>
              <a:rPr lang="hu-HU" sz="2800" b="0"/>
              <a:t>. </a:t>
            </a:r>
          </a:p>
          <a:p>
            <a:pPr marL="609600" indent="-609600"/>
            <a:endParaRPr lang="hu-HU" sz="2800" b="0"/>
          </a:p>
          <a:p>
            <a:pPr marL="609600" indent="-609600">
              <a:buFontTx/>
              <a:buAutoNum type="arabicPeriod"/>
            </a:pPr>
            <a:r>
              <a:rPr lang="hu-HU" sz="2800" b="0"/>
              <a:t>érzetküszöb (rázásérzet),</a:t>
            </a:r>
          </a:p>
          <a:p>
            <a:pPr marL="609600" indent="-609600">
              <a:buFontTx/>
              <a:buAutoNum type="arabicPeriod"/>
            </a:pPr>
            <a:r>
              <a:rPr lang="hu-HU" sz="2800" b="0"/>
              <a:t>elengedési (izomgörcsöt okozó) áram,</a:t>
            </a:r>
          </a:p>
          <a:p>
            <a:pPr marL="609600" indent="-609600">
              <a:buFontTx/>
              <a:buAutoNum type="arabicPeriod"/>
            </a:pPr>
            <a:r>
              <a:rPr lang="hu-HU" sz="2800" b="0"/>
              <a:t>légzési zavarok (görcs a rekeszizmokban),</a:t>
            </a:r>
          </a:p>
          <a:p>
            <a:pPr marL="609600" indent="-609600">
              <a:buFontTx/>
              <a:buAutoNum type="arabicPeriod"/>
            </a:pPr>
            <a:r>
              <a:rPr lang="hu-HU" sz="2800" b="0"/>
              <a:t>kamrai fibrilláció vagy szívkamraremegés, 80…100 mA </a:t>
            </a:r>
            <a:r>
              <a:rPr lang="hu-HU" sz="2800" b="0">
                <a:sym typeface="Symbol" charset="0"/>
              </a:rPr>
              <a:t></a:t>
            </a:r>
            <a:r>
              <a:rPr lang="hu-HU" sz="2800" b="0"/>
              <a:t>3…4 A  </a:t>
            </a:r>
            <a:r>
              <a:rPr lang="hu-HU" sz="2800" b="0">
                <a:sym typeface="Symbol" charset="0"/>
              </a:rPr>
              <a:t></a:t>
            </a:r>
            <a:r>
              <a:rPr lang="hu-HU" sz="2800" b="0"/>
              <a:t>4 A ???</a:t>
            </a:r>
          </a:p>
          <a:p>
            <a:pPr marL="609600" indent="-609600">
              <a:buFontTx/>
              <a:buAutoNum type="arabicPeriod"/>
            </a:pPr>
            <a:r>
              <a:rPr lang="hu-HU" sz="2800" b="0"/>
              <a:t>pillanatos agyhalál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Az áram élettani hatása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74E3A-791B-DC4D-8F77-48E028211C6E}" type="slidenum">
              <a:rPr lang="hu-HU"/>
              <a:pPr/>
              <a:t>12</a:t>
            </a:fld>
            <a:endParaRPr lang="hu-HU">
              <a:latin typeface="Times New Roman" charset="0"/>
            </a:endParaRPr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Érzetküszöb</a:t>
            </a: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2987675" cy="4824412"/>
          </a:xfrm>
        </p:spPr>
        <p:txBody>
          <a:bodyPr/>
          <a:lstStyle/>
          <a:p>
            <a:r>
              <a:rPr lang="hu-HU"/>
              <a:t>f=50 Hz</a:t>
            </a:r>
          </a:p>
          <a:p>
            <a:r>
              <a:rPr lang="hu-HU"/>
              <a:t>egyenáram: 50 %-os érték férfiaknál: 5,0 mA</a:t>
            </a:r>
            <a:r>
              <a:rPr lang="en-US"/>
              <a:t> </a:t>
            </a:r>
          </a:p>
        </p:txBody>
      </p:sp>
      <p:sp>
        <p:nvSpPr>
          <p:cNvPr id="408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8581" name="Object 5"/>
          <p:cNvGraphicFramePr>
            <a:graphicFrameLocks noChangeAspect="1"/>
          </p:cNvGraphicFramePr>
          <p:nvPr/>
        </p:nvGraphicFramePr>
        <p:xfrm>
          <a:off x="4356100" y="1412875"/>
          <a:ext cx="4643438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583" name="Microsoft Drawing" r:id="rId3" imgW="2009775" imgH="3463925" progId="MSDraw">
                  <p:embed/>
                </p:oleObj>
              </mc:Choice>
              <mc:Fallback>
                <p:oleObj name="Microsoft Drawing" r:id="rId3" imgW="2009775" imgH="3463925" progId="MSDraw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412875"/>
                        <a:ext cx="4643438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4DEC6-02A2-5044-B21E-D88AA440FE7F}" type="slidenum">
              <a:rPr lang="hu-HU"/>
              <a:pPr/>
              <a:t>13</a:t>
            </a:fld>
            <a:endParaRPr lang="hu-HU">
              <a:latin typeface="Times New Roman" charset="0"/>
            </a:endParaRPr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Elengedési áram</a:t>
            </a:r>
            <a:endParaRPr lang="en-US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667625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i="1"/>
              <a:t>elengedési áramerősség</a:t>
            </a:r>
            <a:r>
              <a:rPr lang="hu-HU"/>
              <a:t> </a:t>
            </a:r>
            <a:r>
              <a:rPr lang="hu-HU">
                <a:sym typeface="Symbol" charset="0"/>
              </a:rPr>
              <a:t></a:t>
            </a:r>
            <a:r>
              <a:rPr lang="hu-HU"/>
              <a:t> </a:t>
            </a:r>
            <a:r>
              <a:rPr lang="hu-HU" i="1"/>
              <a:t>izomgörcs</a:t>
            </a:r>
            <a:r>
              <a:rPr lang="hu-HU" b="0"/>
              <a:t> </a:t>
            </a:r>
          </a:p>
          <a:p>
            <a:pPr>
              <a:lnSpc>
                <a:spcPct val="90000"/>
              </a:lnSpc>
            </a:pPr>
            <a:r>
              <a:rPr lang="hu-HU"/>
              <a:t>villamos sérülés:</a:t>
            </a:r>
            <a:r>
              <a:rPr lang="hu-HU" b="0" i="1"/>
              <a:t> </a:t>
            </a:r>
            <a:r>
              <a:rPr lang="hu-HU" b="0"/>
              <a:t>izomszakadás (esetleg ínszakadás) izomrángások, csonttörés,</a:t>
            </a:r>
          </a:p>
          <a:p>
            <a:pPr>
              <a:lnSpc>
                <a:spcPct val="90000"/>
              </a:lnSpc>
            </a:pPr>
            <a:r>
              <a:rPr lang="hu-HU"/>
              <a:t>idegrendszeri sérülés:</a:t>
            </a:r>
            <a:r>
              <a:rPr lang="hu-HU" b="0"/>
              <a:t> eszméletvesztés (elektrosokk), elektrofóbia (a villamosságtól való félelem)</a:t>
            </a:r>
            <a:endParaRPr lang="en-US" b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E7429-E24C-CD46-BA50-08FC5DEAD519}" type="slidenum">
              <a:rPr lang="hu-HU"/>
              <a:pPr/>
              <a:t>14</a:t>
            </a:fld>
            <a:endParaRPr lang="hu-HU">
              <a:latin typeface="Times New Roman" charset="0"/>
            </a:endParaRPr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Elengedési áram</a:t>
            </a:r>
            <a:endParaRPr lang="en-US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3819525" cy="3844925"/>
          </a:xfrm>
        </p:spPr>
        <p:txBody>
          <a:bodyPr/>
          <a:lstStyle/>
          <a:p>
            <a:r>
              <a:rPr lang="pt-BR"/>
              <a:t>f=50 Hz</a:t>
            </a:r>
          </a:p>
          <a:p>
            <a:r>
              <a:rPr lang="pt-BR"/>
              <a:t>egyenáram: 50 %-os érték férfiaknál: 74 mA</a:t>
            </a:r>
          </a:p>
          <a:p>
            <a:endParaRPr lang="en-US"/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629" name="Object 5"/>
          <p:cNvGraphicFramePr>
            <a:graphicFrameLocks noChangeAspect="1"/>
          </p:cNvGraphicFramePr>
          <p:nvPr/>
        </p:nvGraphicFramePr>
        <p:xfrm>
          <a:off x="4427538" y="1341438"/>
          <a:ext cx="4321175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31" name="Microsoft Drawing" r:id="rId3" imgW="2797175" imgH="2786063" progId="MSDraw">
                  <p:embed/>
                </p:oleObj>
              </mc:Choice>
              <mc:Fallback>
                <p:oleObj name="Microsoft Drawing" r:id="rId3" imgW="2797175" imgH="2786063" progId="MSDraw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341438"/>
                        <a:ext cx="4321175" cy="432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E0AFB-8BCD-7A49-AFBD-0D547CF0DAF7}" type="slidenum">
              <a:rPr lang="hu-HU"/>
              <a:pPr/>
              <a:t>15</a:t>
            </a:fld>
            <a:endParaRPr lang="hu-HU">
              <a:latin typeface="Times New Roman" charset="0"/>
            </a:endParaRPr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Kamrai fibrilláció</a:t>
            </a:r>
            <a:endParaRPr 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7772400" cy="4114800"/>
          </a:xfrm>
        </p:spPr>
        <p:txBody>
          <a:bodyPr/>
          <a:lstStyle/>
          <a:p>
            <a:r>
              <a:rPr lang="hu-HU" i="1"/>
              <a:t>szívkamraremegés</a:t>
            </a:r>
            <a:r>
              <a:rPr lang="hu-HU"/>
              <a:t> </a:t>
            </a:r>
            <a:r>
              <a:rPr lang="hu-HU" i="1"/>
              <a:t>(kamrai fibrilláció)</a:t>
            </a:r>
            <a:endParaRPr lang="hu-HU"/>
          </a:p>
          <a:p>
            <a:r>
              <a:rPr lang="hu-HU"/>
              <a:t>- irány</a:t>
            </a:r>
          </a:p>
          <a:p>
            <a:r>
              <a:rPr lang="hu-HU"/>
              <a:t>- állapot</a:t>
            </a:r>
          </a:p>
          <a:p>
            <a:r>
              <a:rPr lang="hu-HU"/>
              <a:t>- frekvencia</a:t>
            </a:r>
            <a:endParaRPr lang="en-US"/>
          </a:p>
        </p:txBody>
      </p:sp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0" y="2095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1653" name="Object 5"/>
          <p:cNvGraphicFramePr>
            <a:graphicFrameLocks noChangeAspect="1"/>
          </p:cNvGraphicFramePr>
          <p:nvPr/>
        </p:nvGraphicFramePr>
        <p:xfrm>
          <a:off x="4211638" y="1773238"/>
          <a:ext cx="4630737" cy="436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55" name="Microsoft Drawing" r:id="rId3" imgW="3403600" imgH="3197225" progId="MSDraw">
                  <p:embed/>
                </p:oleObj>
              </mc:Choice>
              <mc:Fallback>
                <p:oleObj name="Microsoft Drawing" r:id="rId3" imgW="3403600" imgH="3197225" progId="MSDraw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773238"/>
                        <a:ext cx="4630737" cy="436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F6FAA-B93B-8D4A-A8FA-F13D2DB8ADE8}" type="slidenum">
              <a:rPr lang="hu-HU"/>
              <a:pPr/>
              <a:t>16</a:t>
            </a:fld>
            <a:endParaRPr lang="hu-HU">
              <a:latin typeface="Times New Roman" charset="0"/>
            </a:endParaRPr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Kamrai fibrilláció</a:t>
            </a:r>
            <a:endParaRPr lang="en-US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Behatás ideje</a:t>
            </a:r>
            <a:r>
              <a:rPr lang="hu-HU" b="0"/>
              <a:t> </a:t>
            </a:r>
          </a:p>
          <a:p>
            <a:r>
              <a:rPr lang="hu-HU" b="0"/>
              <a:t>Korábbi felfogás: test által felvett energia értékét kell korlátozni. Az esetek 0,5%- ában kamrai fibrillációhoz vezet 0,0156 A</a:t>
            </a:r>
            <a:r>
              <a:rPr lang="hu-HU" b="0" baseline="30000"/>
              <a:t>2</a:t>
            </a:r>
            <a:r>
              <a:rPr lang="hu-HU" b="0"/>
              <a:t>s dózis, ha 0.03 &lt; t &lt; 3,0 s </a:t>
            </a:r>
          </a:p>
          <a:p>
            <a:r>
              <a:rPr lang="hu-HU" b="0"/>
              <a:t>Nem elfogadható !!!!</a:t>
            </a:r>
            <a:endParaRPr lang="en-US" b="0"/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2069-03EB-474C-BB2D-56B41FA71B89}" type="slidenum">
              <a:rPr lang="hu-HU"/>
              <a:pPr/>
              <a:t>17</a:t>
            </a:fld>
            <a:endParaRPr lang="hu-HU">
              <a:latin typeface="Times New Roman" charset="0"/>
            </a:endParaRPr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Kamrai fibrilláció</a:t>
            </a:r>
            <a:endParaRPr lang="en-US"/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3527425" cy="5157787"/>
          </a:xfrm>
        </p:spPr>
        <p:txBody>
          <a:bodyPr/>
          <a:lstStyle/>
          <a:p>
            <a:r>
              <a:rPr lang="hu-HU"/>
              <a:t>Újabb kutatások ("Z"-görbe):</a:t>
            </a:r>
            <a:r>
              <a:rPr lang="en-US"/>
              <a:t> </a:t>
            </a:r>
          </a:p>
        </p:txBody>
      </p:sp>
      <p:sp>
        <p:nvSpPr>
          <p:cNvPr id="413700" name="Rectangle 4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3701" name="Object 5"/>
          <p:cNvGraphicFramePr>
            <a:graphicFrameLocks noChangeAspect="1"/>
          </p:cNvGraphicFramePr>
          <p:nvPr/>
        </p:nvGraphicFramePr>
        <p:xfrm>
          <a:off x="3995738" y="1052513"/>
          <a:ext cx="4513262" cy="487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03" name="Microsoft Drawing" r:id="rId3" imgW="2967038" imgH="3200400" progId="MSDraw">
                  <p:embed/>
                </p:oleObj>
              </mc:Choice>
              <mc:Fallback>
                <p:oleObj name="Microsoft Drawing" r:id="rId3" imgW="2967038" imgH="3200400" progId="MSDraw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1052513"/>
                        <a:ext cx="4513262" cy="487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55BF0-B191-9F4F-88F3-DF81DCE3C062}" type="slidenum">
              <a:rPr lang="hu-HU"/>
              <a:pPr/>
              <a:t>18</a:t>
            </a:fld>
            <a:endParaRPr lang="hu-HU">
              <a:latin typeface="Times New Roman" charset="0"/>
            </a:endParaRPr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Kamrai fibrilláció</a:t>
            </a: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4643438" cy="4700588"/>
          </a:xfrm>
        </p:spPr>
        <p:txBody>
          <a:bodyPr/>
          <a:lstStyle/>
          <a:p>
            <a:r>
              <a:rPr lang="hu-HU" sz="2800"/>
              <a:t>bal láb - bal kéz áramút </a:t>
            </a:r>
            <a:endParaRPr lang="hu-HU" sz="2800" i="1"/>
          </a:p>
          <a:p>
            <a:r>
              <a:rPr lang="hu-HU" sz="2800" i="1"/>
              <a:t>rizikófaktorok:</a:t>
            </a:r>
            <a:endParaRPr lang="hu-HU" sz="2800"/>
          </a:p>
          <a:p>
            <a:r>
              <a:rPr lang="hu-HU" sz="2800"/>
              <a:t>mell – hát: 1,73</a:t>
            </a:r>
          </a:p>
          <a:p>
            <a:r>
              <a:rPr lang="hu-HU" sz="2800"/>
              <a:t>mell – bal kéz: 1,68</a:t>
            </a:r>
          </a:p>
          <a:p>
            <a:r>
              <a:rPr lang="hu-HU" sz="2800"/>
              <a:t>jobb kéz - bal láb:1,36</a:t>
            </a:r>
          </a:p>
          <a:p>
            <a:r>
              <a:rPr lang="hu-HU" sz="2800"/>
              <a:t>bal kéz – lábak: 1,07</a:t>
            </a:r>
          </a:p>
          <a:p>
            <a:r>
              <a:rPr lang="hu-HU" sz="2800"/>
              <a:t>bal kéz – jobb kéz: 0,46</a:t>
            </a:r>
            <a:endParaRPr lang="en-US" sz="2800"/>
          </a:p>
        </p:txBody>
      </p:sp>
      <p:sp>
        <p:nvSpPr>
          <p:cNvPr id="414724" name="Rectangle 4"/>
          <p:cNvSpPr>
            <a:spLocks noChangeArrowheads="1"/>
          </p:cNvSpPr>
          <p:nvPr/>
        </p:nvSpPr>
        <p:spPr bwMode="auto">
          <a:xfrm>
            <a:off x="0" y="1776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4725" name="Object 5"/>
          <p:cNvGraphicFramePr>
            <a:graphicFrameLocks noChangeAspect="1"/>
          </p:cNvGraphicFramePr>
          <p:nvPr/>
        </p:nvGraphicFramePr>
        <p:xfrm>
          <a:off x="4572000" y="1052513"/>
          <a:ext cx="3638550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27" name="Microsoft Drawing" r:id="rId3" imgW="2133600" imgH="3000375" progId="MSDraw">
                  <p:embed/>
                </p:oleObj>
              </mc:Choice>
              <mc:Fallback>
                <p:oleObj name="Microsoft Drawing" r:id="rId3" imgW="2133600" imgH="3000375" progId="MSDraw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52513"/>
                        <a:ext cx="3638550" cy="511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7593B-5B46-B049-8DBB-BC94865BE25E}" type="slidenum">
              <a:rPr lang="hu-HU"/>
              <a:pPr/>
              <a:t>19</a:t>
            </a:fld>
            <a:endParaRPr lang="hu-HU">
              <a:latin typeface="Times New Roman" charset="0"/>
            </a:endParaRPr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Kamrai fibrilláció</a:t>
            </a:r>
            <a:endParaRPr lang="en-US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667625" cy="5229225"/>
          </a:xfrm>
        </p:spPr>
        <p:txBody>
          <a:bodyPr/>
          <a:lstStyle/>
          <a:p>
            <a:r>
              <a:rPr lang="hu-HU"/>
              <a:t>27 kg, 0,3 %, 87 mA, osztva 1,73-mal, 50 mA, R</a:t>
            </a:r>
            <a:r>
              <a:rPr lang="hu-HU" baseline="-25000"/>
              <a:t>e</a:t>
            </a:r>
            <a:r>
              <a:rPr lang="hu-HU"/>
              <a:t> = 1 k</a:t>
            </a:r>
            <a:r>
              <a:rPr lang="el-GR">
                <a:cs typeface="Arial" charset="0"/>
              </a:rPr>
              <a:t>Ω</a:t>
            </a:r>
            <a:r>
              <a:rPr lang="hu-HU"/>
              <a:t>, 50 V </a:t>
            </a:r>
          </a:p>
          <a:p>
            <a:r>
              <a:rPr lang="hu-HU"/>
              <a:t>U</a:t>
            </a:r>
            <a:r>
              <a:rPr lang="hu-HU" baseline="-25000"/>
              <a:t>L</a:t>
            </a:r>
            <a:r>
              <a:rPr lang="hu-HU"/>
              <a:t> = 50 V  f </a:t>
            </a:r>
            <a:r>
              <a:rPr lang="hu-HU">
                <a:sym typeface="Symbol" charset="0"/>
              </a:rPr>
              <a:t></a:t>
            </a:r>
            <a:r>
              <a:rPr lang="hu-HU"/>
              <a:t>100 Hz</a:t>
            </a:r>
          </a:p>
          <a:p>
            <a:r>
              <a:rPr lang="hu-HU"/>
              <a:t>U</a:t>
            </a:r>
            <a:r>
              <a:rPr lang="hu-HU" baseline="-25000"/>
              <a:t>L</a:t>
            </a:r>
            <a:r>
              <a:rPr lang="hu-HU"/>
              <a:t> = 120 V f=0 Hz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88F74-88ED-8344-8879-8966A2333B37}" type="slidenum">
              <a:rPr lang="hu-HU"/>
              <a:pPr/>
              <a:t>2</a:t>
            </a:fld>
            <a:endParaRPr lang="hu-HU">
              <a:latin typeface="Times New Roman" charset="0"/>
            </a:endParaRPr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Bevezetés</a:t>
            </a:r>
            <a:endParaRPr lang="en-US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8820150" cy="5257800"/>
          </a:xfrm>
        </p:spPr>
        <p:txBody>
          <a:bodyPr/>
          <a:lstStyle/>
          <a:p>
            <a:r>
              <a:rPr lang="hu-HU" sz="2800" b="0"/>
              <a:t>Ember és villamosság kapcsolata (légköri, elektrosztatikus feltöltődés, villamos erőművek, vezetékek, fogyasztók, berendezések, készülékek, stb.)</a:t>
            </a:r>
          </a:p>
          <a:p>
            <a:r>
              <a:rPr lang="hu-HU" sz="2800" b="0"/>
              <a:t>A villamos energia előnyösebben alkalmazható mint a hagyományos energiafajták (tűz, víz szél, nap) </a:t>
            </a:r>
            <a:r>
              <a:rPr lang="hu-HU" sz="2800" b="0">
                <a:sym typeface="Symbol" charset="0"/>
              </a:rPr>
              <a:t></a:t>
            </a:r>
            <a:r>
              <a:rPr lang="hu-HU" sz="2800" b="0"/>
              <a:t> korunk egyik alapvető jellegzetessége a villamos energia felhasználásának egyre szélesebb körű elterjedése az élet minden területén </a:t>
            </a:r>
            <a:r>
              <a:rPr lang="hu-HU" sz="2800" b="0">
                <a:sym typeface="Symbol" charset="0"/>
              </a:rPr>
              <a:t></a:t>
            </a:r>
            <a:r>
              <a:rPr lang="hu-HU" sz="2800" b="0"/>
              <a:t> növekszik a villamos berendezéseknek és készülékeknek a száma </a:t>
            </a:r>
            <a:r>
              <a:rPr lang="hu-HU" sz="2800" b="0">
                <a:sym typeface="Symbol" charset="0"/>
              </a:rPr>
              <a:t></a:t>
            </a:r>
            <a:r>
              <a:rPr lang="hu-HU" sz="2800" b="0"/>
              <a:t> nő a tájékozatlan emberek száma</a:t>
            </a:r>
            <a:endParaRPr lang="en-US" sz="2800" b="0"/>
          </a:p>
        </p:txBody>
      </p:sp>
    </p:spTree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40408-1699-574B-94CE-7424808267E3}" type="slidenum">
              <a:rPr lang="hu-HU"/>
              <a:pPr/>
              <a:t>20</a:t>
            </a:fld>
            <a:endParaRPr lang="hu-HU">
              <a:latin typeface="Times New Roman" charset="0"/>
            </a:endParaRPr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Irodalom</a:t>
            </a:r>
            <a:endParaRPr lang="en-US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Koller László: Áramütés elleni védelem, Műegyetemi Kiadó 2006 pp. 7-18. balesetek: 98-106.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F4010-6B7A-FC40-888D-1385FE8B8491}" type="slidenum">
              <a:rPr lang="hu-HU"/>
              <a:pPr/>
              <a:t>3</a:t>
            </a:fld>
            <a:endParaRPr lang="hu-HU">
              <a:latin typeface="Times New Roman" charset="0"/>
            </a:endParaRPr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Bevezetés</a:t>
            </a:r>
            <a:endParaRPr lang="en-US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388350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Ember és a villamosság közötti kapcsolat:</a:t>
            </a:r>
          </a:p>
          <a:p>
            <a:pPr lvl="1">
              <a:lnSpc>
                <a:spcPct val="90000"/>
              </a:lnSpc>
            </a:pPr>
            <a:r>
              <a:rPr lang="hu-HU" b="0"/>
              <a:t>Az ember villamos vagy mágneses térben van. Hatás nem érzékelhető. Egészségkárosodás csak hosszabb idő múlva. </a:t>
            </a:r>
            <a:r>
              <a:rPr lang="hu-HU" b="0">
                <a:sym typeface="Symbol" charset="0"/>
              </a:rPr>
              <a:t></a:t>
            </a:r>
            <a:r>
              <a:rPr lang="hu-HU" b="0"/>
              <a:t> elektromágneses környezetvédelem</a:t>
            </a:r>
          </a:p>
          <a:p>
            <a:pPr lvl="1">
              <a:lnSpc>
                <a:spcPct val="90000"/>
              </a:lnSpc>
            </a:pPr>
            <a:r>
              <a:rPr lang="hu-HU" b="0"/>
              <a:t>Az ember közvetlenül, vagy átütés, átívelés következtében bekapcsolódik a villamos áramkörbe: </a:t>
            </a:r>
            <a:r>
              <a:rPr lang="hu-HU"/>
              <a:t>áramütés</a:t>
            </a:r>
            <a:r>
              <a:rPr lang="hu-HU" b="0"/>
              <a:t>. </a:t>
            </a:r>
          </a:p>
          <a:p>
            <a:pPr lvl="2">
              <a:lnSpc>
                <a:spcPct val="90000"/>
              </a:lnSpc>
            </a:pPr>
            <a:r>
              <a:rPr lang="hu-HU" b="0"/>
              <a:t>Veszélyes mértékű áramütés </a:t>
            </a:r>
            <a:r>
              <a:rPr lang="hu-HU" b="0">
                <a:sym typeface="Symbol" charset="0"/>
              </a:rPr>
              <a:t></a:t>
            </a:r>
            <a:r>
              <a:rPr lang="hu-HU" b="0"/>
              <a:t> rövid idejű behatás esetén is azonnali egészségkárosodás (baleset), esetleg halálhoz vezethet. A villamos balesetek szám és súlyosság tekintetében a közlekedési balesetek után 2. helyen</a:t>
            </a:r>
            <a:r>
              <a:rPr lang="hu-HU"/>
              <a:t> 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39952-84E8-B143-82BD-2FF03DCC655D}" type="slidenum">
              <a:rPr lang="hu-HU"/>
              <a:pPr/>
              <a:t>4</a:t>
            </a:fld>
            <a:endParaRPr lang="hu-HU">
              <a:latin typeface="Times New Roman" charset="0"/>
            </a:endParaRPr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Bevezetés</a:t>
            </a:r>
            <a:endParaRPr lang="en-US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820150" cy="5300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/>
              <a:t>A villamos energia felhasználása nemcsak előnyös, hanem veszélyes, de miért? </a:t>
            </a:r>
          </a:p>
          <a:p>
            <a:pPr>
              <a:lnSpc>
                <a:spcPct val="90000"/>
              </a:lnSpc>
            </a:pPr>
            <a:r>
              <a:rPr lang="hu-HU" sz="2800" b="0"/>
              <a:t>Hatásaihoz az emberiség nem szokott hozzá évezredeken keresztül, és még ma sem tud hozzászokni igazán a folytonosan megújuló villamos berendezések miatt. A tűz, víz és a különféle mozgások veszélyeinek érzete mintegy a "zsigereinkben" van.</a:t>
            </a:r>
          </a:p>
          <a:p>
            <a:pPr>
              <a:lnSpc>
                <a:spcPct val="90000"/>
              </a:lnSpc>
            </a:pPr>
            <a:r>
              <a:rPr lang="hu-HU" sz="2800" b="0"/>
              <a:t>A villamos energia nem körülhatárolható ("ketrecbe zárható") veszélyforrást jelent, mert mindenütt (munkahelyen, lakásban,  stb.) jelen van.</a:t>
            </a:r>
            <a:endParaRPr lang="en-US" sz="2800" b="0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C94-0E01-D44E-8102-B339686AED02}" type="slidenum">
              <a:rPr lang="hu-HU"/>
              <a:pPr/>
              <a:t>5</a:t>
            </a:fld>
            <a:endParaRPr lang="hu-HU">
              <a:latin typeface="Times New Roman" charset="0"/>
            </a:endParaRPr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Bevezetés</a:t>
            </a:r>
            <a:endParaRPr lang="en-US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893175" cy="5300663"/>
          </a:xfrm>
        </p:spPr>
        <p:txBody>
          <a:bodyPr/>
          <a:lstStyle/>
          <a:p>
            <a:pPr marL="609600" indent="-609600"/>
            <a:r>
              <a:rPr lang="hu-HU" b="0"/>
              <a:t>Hiba (zárlat) esetén a használt teljesítmény sokszorosa léphet fel.</a:t>
            </a:r>
          </a:p>
          <a:p>
            <a:pPr marL="609600" indent="-609600"/>
            <a:r>
              <a:rPr lang="hu-HU" b="0"/>
              <a:t>Az átlagember nem ért a villamossághoz, és egyre többen lesznek ilyenek, akik kapcsolatba kerülnek vele.</a:t>
            </a:r>
            <a:endParaRPr lang="hu-HU" b="0">
              <a:sym typeface="Symbol" charset="0"/>
            </a:endParaRPr>
          </a:p>
          <a:p>
            <a:pPr marL="609600" indent="-609600"/>
            <a:r>
              <a:rPr lang="hu-HU" b="0">
                <a:sym typeface="Symbol" charset="0"/>
              </a:rPr>
              <a:t></a:t>
            </a:r>
            <a:r>
              <a:rPr lang="hu-HU" b="0"/>
              <a:t> </a:t>
            </a:r>
            <a:r>
              <a:rPr lang="hu-HU"/>
              <a:t>Fontos</a:t>
            </a:r>
            <a:r>
              <a:rPr lang="hu-HU" b="0"/>
              <a:t> a villamosság veszélyeinek elhárítása, a balesetek elleni biztonságos védelem kialakítása.</a:t>
            </a:r>
            <a:endParaRPr lang="en-US" b="0"/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F1076-B754-774B-898D-E053A9A2A231}" type="slidenum">
              <a:rPr lang="hu-HU"/>
              <a:pPr/>
              <a:t>6</a:t>
            </a:fld>
            <a:endParaRPr lang="hu-HU">
              <a:latin typeface="Times New Roman" charset="0"/>
            </a:endParaRPr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Bevezetés</a:t>
            </a:r>
            <a:endParaRPr lang="en-US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964612" cy="5229225"/>
          </a:xfrm>
        </p:spPr>
        <p:txBody>
          <a:bodyPr/>
          <a:lstStyle/>
          <a:p>
            <a:r>
              <a:rPr lang="hu-HU" i="1"/>
              <a:t>A</a:t>
            </a:r>
            <a:r>
              <a:rPr lang="hu-HU"/>
              <a:t> </a:t>
            </a:r>
            <a:r>
              <a:rPr lang="hu-HU" i="1"/>
              <a:t>villamosság biztonságtechnikája</a:t>
            </a:r>
            <a:r>
              <a:rPr lang="hu-HU" b="0" i="1"/>
              <a:t> </a:t>
            </a:r>
            <a:r>
              <a:rPr lang="hu-HU" b="0"/>
              <a:t>szervezési és műszaki intézkedések valamint védelmi eszközök olyan rendszere, amely a villamosság veszélyeit elsősorban műszaki megoldásokkal igyekszik elhárítani. A nem szándékos károkozás elleni biztonság (safety). A szándékos károkozás elleni biztonság: a </a:t>
            </a:r>
            <a:r>
              <a:rPr lang="hu-HU" i="1"/>
              <a:t>villamos biztonságtechnika</a:t>
            </a:r>
            <a:r>
              <a:rPr lang="hu-HU" b="0"/>
              <a:t> (security).</a:t>
            </a:r>
            <a:endParaRPr lang="hu-HU" b="0" i="1"/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A1553-F0DB-4E47-9CBB-55555593618E}" type="slidenum">
              <a:rPr lang="hu-HU"/>
              <a:pPr/>
              <a:t>7</a:t>
            </a:fld>
            <a:endParaRPr lang="hu-HU">
              <a:latin typeface="Times New Roman" charset="0"/>
            </a:endParaRPr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Bevezetés</a:t>
            </a:r>
            <a:endParaRPr lang="en-US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4916487"/>
          </a:xfrm>
        </p:spPr>
        <p:txBody>
          <a:bodyPr/>
          <a:lstStyle/>
          <a:p>
            <a:r>
              <a:rPr lang="hu-HU" sz="2800" i="1"/>
              <a:t>Áramütés elleni védelem</a:t>
            </a:r>
            <a:r>
              <a:rPr lang="hu-HU" sz="2800" b="0"/>
              <a:t>, a villamosság biztonságtechnikájának lényeges része. Kutatások balesetek megelőzésére, tanulságok levonása megtörtént balesetekből.</a:t>
            </a:r>
          </a:p>
          <a:p>
            <a:endParaRPr lang="hu-HU" sz="2800"/>
          </a:p>
          <a:p>
            <a:r>
              <a:rPr lang="hu-HU" sz="2800"/>
              <a:t>MSZ 2364-410 szabvány és 470 fejezet.</a:t>
            </a:r>
            <a:r>
              <a:rPr lang="hu-HU" sz="2800" b="0"/>
              <a:t> </a:t>
            </a:r>
          </a:p>
          <a:p>
            <a:r>
              <a:rPr lang="hu-HU" sz="2800" b="0"/>
              <a:t>kisfeszültségű berendezésekben bekövetkező áramütés elleni védelem (villamos balesetek mintegy 75 %-a). </a:t>
            </a:r>
            <a:endParaRPr lang="en-US" sz="2800" b="0"/>
          </a:p>
          <a:p>
            <a:endParaRPr lang="en-US" sz="2800" b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CEAA9-BEB3-1441-95CF-DD3252760D6F}" type="slidenum">
              <a:rPr lang="hu-HU"/>
              <a:pPr/>
              <a:t>8</a:t>
            </a:fld>
            <a:endParaRPr lang="hu-HU">
              <a:latin typeface="Times New Roman" charset="0"/>
            </a:endParaRPr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Áramütés</a:t>
            </a:r>
            <a:endParaRPr lang="en-US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4572000" cy="5229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800"/>
              <a:t>talpponti ellenállás: 150 </a:t>
            </a:r>
            <a:r>
              <a:rPr lang="el-GR" sz="2800">
                <a:cs typeface="Arial" charset="0"/>
              </a:rPr>
              <a:t>Ω</a:t>
            </a:r>
          </a:p>
          <a:p>
            <a:pPr>
              <a:lnSpc>
                <a:spcPct val="80000"/>
              </a:lnSpc>
            </a:pPr>
            <a:r>
              <a:rPr lang="hu-HU" sz="2800"/>
              <a:t>száraz bőrtalp:80 k</a:t>
            </a:r>
            <a:r>
              <a:rPr lang="el-GR" sz="2800">
                <a:cs typeface="Arial" charset="0"/>
              </a:rPr>
              <a:t>Ω</a:t>
            </a:r>
            <a:endParaRPr lang="hu-HU" sz="2800"/>
          </a:p>
          <a:p>
            <a:pPr>
              <a:lnSpc>
                <a:spcPct val="80000"/>
              </a:lnSpc>
            </a:pPr>
            <a:r>
              <a:rPr lang="hu-HU" sz="2800"/>
              <a:t>nedves bőrtalp: 450 </a:t>
            </a:r>
            <a:r>
              <a:rPr lang="el-GR" sz="2800">
                <a:cs typeface="Arial" charset="0"/>
              </a:rPr>
              <a:t>Ω</a:t>
            </a:r>
            <a:endParaRPr lang="hu-HU" sz="2800"/>
          </a:p>
          <a:p>
            <a:pPr>
              <a:lnSpc>
                <a:spcPct val="80000"/>
              </a:lnSpc>
            </a:pPr>
            <a:r>
              <a:rPr lang="hu-HU" sz="2800"/>
              <a:t>gumitalp: függ az anyagában lévő koromtól</a:t>
            </a:r>
          </a:p>
          <a:p>
            <a:pPr>
              <a:lnSpc>
                <a:spcPct val="80000"/>
              </a:lnSpc>
            </a:pPr>
            <a:r>
              <a:rPr lang="hu-HU" sz="2800"/>
              <a:t>R</a:t>
            </a:r>
            <a:r>
              <a:rPr lang="hu-HU" sz="2800" baseline="-25000"/>
              <a:t>e</a:t>
            </a:r>
            <a:r>
              <a:rPr lang="hu-HU" sz="2800"/>
              <a:t> = R</a:t>
            </a:r>
            <a:r>
              <a:rPr lang="hu-HU" sz="2800" baseline="-25000"/>
              <a:t>belső</a:t>
            </a:r>
            <a:r>
              <a:rPr lang="hu-HU" sz="2800"/>
              <a:t>+R</a:t>
            </a:r>
            <a:r>
              <a:rPr lang="hu-HU" sz="2800" baseline="-25000"/>
              <a:t>bőr1</a:t>
            </a:r>
            <a:r>
              <a:rPr lang="hu-HU" sz="2800"/>
              <a:t>+R</a:t>
            </a:r>
            <a:r>
              <a:rPr lang="hu-HU" sz="2800" baseline="-25000"/>
              <a:t>bőr2</a:t>
            </a:r>
          </a:p>
          <a:p>
            <a:pPr>
              <a:lnSpc>
                <a:spcPct val="80000"/>
              </a:lnSpc>
            </a:pPr>
            <a:r>
              <a:rPr lang="hu-HU" sz="2800"/>
              <a:t>R</a:t>
            </a:r>
            <a:r>
              <a:rPr lang="hu-HU" sz="2800" baseline="-25000"/>
              <a:t>belső</a:t>
            </a:r>
            <a:r>
              <a:rPr lang="hu-HU" sz="2800"/>
              <a:t> = R</a:t>
            </a:r>
            <a:r>
              <a:rPr lang="hu-HU" sz="2800" baseline="-25000"/>
              <a:t>bl</a:t>
            </a:r>
            <a:r>
              <a:rPr lang="hu-HU" sz="2800"/>
              <a:t>+R</a:t>
            </a:r>
            <a:r>
              <a:rPr lang="hu-HU" sz="2800" baseline="-25000"/>
              <a:t>t</a:t>
            </a:r>
            <a:r>
              <a:rPr lang="hu-HU" sz="2800"/>
              <a:t>+R</a:t>
            </a:r>
            <a:r>
              <a:rPr lang="hu-HU" sz="2800" baseline="-25000"/>
              <a:t>bk</a:t>
            </a:r>
            <a:endParaRPr lang="en-US" sz="2800" baseline="-25000"/>
          </a:p>
        </p:txBody>
      </p:sp>
      <p:pic>
        <p:nvPicPr>
          <p:cNvPr id="404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412875"/>
            <a:ext cx="3887787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F1E74-9BF5-C44B-95BD-6E4BB01F802F}" type="slidenum">
              <a:rPr lang="hu-HU"/>
              <a:pPr/>
              <a:t>9</a:t>
            </a:fld>
            <a:endParaRPr lang="hu-HU">
              <a:latin typeface="Times New Roman" charset="0"/>
            </a:endParaRPr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emberi test ellenállása</a:t>
            </a:r>
            <a:endParaRPr lang="en-US"/>
          </a:p>
        </p:txBody>
      </p:sp>
      <p:sp>
        <p:nvSpPr>
          <p:cNvPr id="405507" name="Rectangle 3"/>
          <p:cNvSpPr>
            <a:spLocks noChangeArrowheads="1"/>
          </p:cNvSpPr>
          <p:nvPr/>
        </p:nvSpPr>
        <p:spPr bwMode="auto">
          <a:xfrm>
            <a:off x="0" y="2214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5508" name="Object 4"/>
          <p:cNvGraphicFramePr>
            <a:graphicFrameLocks noChangeAspect="1"/>
          </p:cNvGraphicFramePr>
          <p:nvPr/>
        </p:nvGraphicFramePr>
        <p:xfrm>
          <a:off x="755650" y="1125538"/>
          <a:ext cx="6877050" cy="481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10" name="Microsoft Drawing" r:id="rId3" imgW="2759075" imgH="1941513" progId="MSDraw">
                  <p:embed/>
                </p:oleObj>
              </mc:Choice>
              <mc:Fallback>
                <p:oleObj name="Microsoft Drawing" r:id="rId3" imgW="2759075" imgH="1941513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125538"/>
                        <a:ext cx="6877050" cy="481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33CC"/>
      </a:dk2>
      <a:lt2>
        <a:srgbClr val="808080"/>
      </a:lt2>
      <a:accent1>
        <a:srgbClr val="FFCC99"/>
      </a:accent1>
      <a:accent2>
        <a:srgbClr val="33CC33"/>
      </a:accent2>
      <a:accent3>
        <a:srgbClr val="FFFFFF"/>
      </a:accent3>
      <a:accent4>
        <a:srgbClr val="000000"/>
      </a:accent4>
      <a:accent5>
        <a:srgbClr val="FFE2CA"/>
      </a:accent5>
      <a:accent6>
        <a:srgbClr val="2DB92D"/>
      </a:accent6>
      <a:hlink>
        <a:srgbClr val="66FFFF"/>
      </a:hlink>
      <a:folHlink>
        <a:srgbClr val="FF0000"/>
      </a:folHlink>
    </a:clrScheme>
    <a:fontScheme name="Default Desig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4961</TotalTime>
  <Words>835</Words>
  <Application>Microsoft Macintosh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Times New Roman</vt:lpstr>
      <vt:lpstr>Tahoma</vt:lpstr>
      <vt:lpstr>Symbol</vt:lpstr>
      <vt:lpstr>Arial</vt:lpstr>
      <vt:lpstr>Default Design</vt:lpstr>
      <vt:lpstr>Microsoft Drawing</vt:lpstr>
      <vt:lpstr>Villamosság élettani hatásai  Az áramütés</vt:lpstr>
      <vt:lpstr>Bevezetés</vt:lpstr>
      <vt:lpstr>Bevezetés</vt:lpstr>
      <vt:lpstr>Bevezetés</vt:lpstr>
      <vt:lpstr>Bevezetés</vt:lpstr>
      <vt:lpstr>Bevezetés</vt:lpstr>
      <vt:lpstr>Bevezetés</vt:lpstr>
      <vt:lpstr>Áramütés</vt:lpstr>
      <vt:lpstr>Az emberi test ellenállása</vt:lpstr>
      <vt:lpstr>Az áram élettani hatása</vt:lpstr>
      <vt:lpstr>Az áram élettani hatása</vt:lpstr>
      <vt:lpstr>Érzetküszöb</vt:lpstr>
      <vt:lpstr>Elengedési áram</vt:lpstr>
      <vt:lpstr>Elengedési áram</vt:lpstr>
      <vt:lpstr>Kamrai fibrilláció</vt:lpstr>
      <vt:lpstr>Kamrai fibrilláció</vt:lpstr>
      <vt:lpstr>Kamrai fibrilláció</vt:lpstr>
      <vt:lpstr>Kamrai fibrilláció</vt:lpstr>
      <vt:lpstr>Kamrai fibrilláció</vt:lpstr>
      <vt:lpstr>Irodalom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Kiss István</dc:creator>
  <cp:lastModifiedBy>Zoltán Ádám Tamus</cp:lastModifiedBy>
  <cp:revision>167</cp:revision>
  <dcterms:created xsi:type="dcterms:W3CDTF">2002-04-01T20:24:32Z</dcterms:created>
  <dcterms:modified xsi:type="dcterms:W3CDTF">2011-03-08T14:38:09Z</dcterms:modified>
</cp:coreProperties>
</file>