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082" r:id="rId2"/>
    <p:sldId id="2088" r:id="rId3"/>
    <p:sldId id="2185" r:id="rId4"/>
    <p:sldId id="2187" r:id="rId5"/>
    <p:sldId id="2264" r:id="rId6"/>
    <p:sldId id="2265" r:id="rId7"/>
    <p:sldId id="2263" r:id="rId8"/>
    <p:sldId id="2242" r:id="rId9"/>
    <p:sldId id="2270" r:id="rId10"/>
    <p:sldId id="2272" r:id="rId11"/>
    <p:sldId id="2273" r:id="rId12"/>
    <p:sldId id="2274" r:id="rId13"/>
    <p:sldId id="2271" r:id="rId14"/>
    <p:sldId id="2235" r:id="rId15"/>
    <p:sldId id="2186" r:id="rId16"/>
    <p:sldId id="2275" r:id="rId17"/>
    <p:sldId id="2189" r:id="rId18"/>
    <p:sldId id="2190" r:id="rId19"/>
    <p:sldId id="2191" r:id="rId20"/>
    <p:sldId id="2192" r:id="rId21"/>
    <p:sldId id="2193" r:id="rId22"/>
    <p:sldId id="2194" r:id="rId23"/>
    <p:sldId id="2195" r:id="rId24"/>
    <p:sldId id="2196" r:id="rId25"/>
    <p:sldId id="2197" r:id="rId26"/>
    <p:sldId id="2241" r:id="rId27"/>
    <p:sldId id="2245" r:id="rId28"/>
    <p:sldId id="2276" r:id="rId29"/>
    <p:sldId id="2246" r:id="rId30"/>
    <p:sldId id="2247" r:id="rId31"/>
    <p:sldId id="2248" r:id="rId32"/>
    <p:sldId id="2249" r:id="rId33"/>
    <p:sldId id="2250" r:id="rId34"/>
    <p:sldId id="2251" r:id="rId35"/>
    <p:sldId id="2243" r:id="rId36"/>
    <p:sldId id="2277" r:id="rId37"/>
    <p:sldId id="2278" r:id="rId38"/>
    <p:sldId id="2279" r:id="rId39"/>
    <p:sldId id="2280" r:id="rId40"/>
    <p:sldId id="2281" r:id="rId41"/>
    <p:sldId id="2282" r:id="rId42"/>
    <p:sldId id="2283" r:id="rId43"/>
    <p:sldId id="2259" r:id="rId44"/>
    <p:sldId id="2216" r:id="rId45"/>
    <p:sldId id="2261" r:id="rId46"/>
  </p:sldIdLst>
  <p:sldSz cx="9144000" cy="6858000" type="screen4x3"/>
  <p:notesSz cx="6797675" cy="9926638"/>
  <p:defaultTextStyle>
    <a:defPPr>
      <a:defRPr lang="hu-HU"/>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389">
          <p15:clr>
            <a:srgbClr val="A4A3A4"/>
          </p15:clr>
        </p15:guide>
        <p15:guide id="2" pos="3833">
          <p15:clr>
            <a:srgbClr val="A4A3A4"/>
          </p15:clr>
        </p15:guide>
        <p15:guide id="3" pos="1973">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EF7CE"/>
    <a:srgbClr val="FFCCFF"/>
    <a:srgbClr val="99FFCC"/>
    <a:srgbClr val="00CC00"/>
    <a:srgbClr val="FFFFCC"/>
    <a:srgbClr val="FFFF00"/>
    <a:srgbClr val="FF5353"/>
    <a:srgbClr val="FF6D6D"/>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1" autoAdjust="0"/>
    <p:restoredTop sz="74141" autoAdjust="0"/>
  </p:normalViewPr>
  <p:slideViewPr>
    <p:cSldViewPr showGuides="1">
      <p:cViewPr varScale="1">
        <p:scale>
          <a:sx n="55" d="100"/>
          <a:sy n="55" d="100"/>
        </p:scale>
        <p:origin x="1788" y="42"/>
      </p:cViewPr>
      <p:guideLst>
        <p:guide orient="horz" pos="1389"/>
        <p:guide pos="3833"/>
        <p:guide pos="1973"/>
      </p:guideLst>
    </p:cSldViewPr>
  </p:slideViewPr>
  <p:outlineViewPr>
    <p:cViewPr>
      <p:scale>
        <a:sx n="33" d="100"/>
        <a:sy n="33" d="100"/>
      </p:scale>
      <p:origin x="0" y="31699"/>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4" d="100"/>
          <a:sy n="54" d="100"/>
        </p:scale>
        <p:origin x="-113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hu-HU"/>
          </a:p>
        </p:txBody>
      </p:sp>
      <p:sp>
        <p:nvSpPr>
          <p:cNvPr id="4505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hu-HU"/>
          </a:p>
        </p:txBody>
      </p:sp>
      <p:sp>
        <p:nvSpPr>
          <p:cNvPr id="809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4506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hu-HU"/>
          </a:p>
        </p:txBody>
      </p:sp>
      <p:sp>
        <p:nvSpPr>
          <p:cNvPr id="4506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8BD741F-A1E6-4AEC-B340-CED716E384A5}" type="slidenum">
              <a:rPr lang="hu-HU"/>
              <a:pPr>
                <a:defRPr/>
              </a:pPr>
              <a:t>‹#›</a:t>
            </a:fld>
            <a:endParaRPr lang="hu-HU"/>
          </a:p>
        </p:txBody>
      </p:sp>
    </p:spTree>
    <p:extLst>
      <p:ext uri="{BB962C8B-B14F-4D97-AF65-F5344CB8AC3E}">
        <p14:creationId xmlns:p14="http://schemas.microsoft.com/office/powerpoint/2010/main" val="1534643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0D7AEC8A-F51A-41BF-8FFC-EC566CE43707}" type="slidenum">
              <a:rPr lang="hu-HU" altLang="hu-HU" smtClean="0"/>
              <a:pPr algn="r" eaLnBrk="1" hangingPunct="1"/>
              <a:t>1</a:t>
            </a:fld>
            <a:endParaRPr lang="hu-HU" altLang="hu-HU"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hu-HU" altLang="hu-HU" smtClean="0">
                <a:latin typeface="Arial" pitchFamily="34" charset="0"/>
              </a:rPr>
              <a:t>Mérlegtételek értékelése: Készletek értékelési lehetőségei. Amortizációs politika, amortizációs módszerek. </a:t>
            </a:r>
          </a:p>
        </p:txBody>
      </p:sp>
    </p:spTree>
    <p:extLst>
      <p:ext uri="{BB962C8B-B14F-4D97-AF65-F5344CB8AC3E}">
        <p14:creationId xmlns:p14="http://schemas.microsoft.com/office/powerpoint/2010/main" val="345366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55731" eaLnBrk="0" hangingPunct="0">
              <a:spcBef>
                <a:spcPct val="30000"/>
              </a:spcBef>
              <a:defRPr sz="1200">
                <a:solidFill>
                  <a:schemeClr val="tx1"/>
                </a:solidFill>
                <a:latin typeface="Arial" charset="0"/>
              </a:defRPr>
            </a:lvl1pPr>
            <a:lvl2pPr marL="742836" indent="-284881" defTabSz="955731" eaLnBrk="0" hangingPunct="0">
              <a:spcBef>
                <a:spcPct val="30000"/>
              </a:spcBef>
              <a:defRPr sz="1200">
                <a:solidFill>
                  <a:schemeClr val="tx1"/>
                </a:solidFill>
                <a:latin typeface="Arial" charset="0"/>
              </a:defRPr>
            </a:lvl2pPr>
            <a:lvl3pPr marL="1142589" indent="-228212" defTabSz="955731" eaLnBrk="0" hangingPunct="0">
              <a:spcBef>
                <a:spcPct val="30000"/>
              </a:spcBef>
              <a:defRPr sz="1200">
                <a:solidFill>
                  <a:schemeClr val="tx1"/>
                </a:solidFill>
                <a:latin typeface="Arial" charset="0"/>
              </a:defRPr>
            </a:lvl3pPr>
            <a:lvl4pPr marL="1599011" indent="-228212" defTabSz="955731" eaLnBrk="0" hangingPunct="0">
              <a:spcBef>
                <a:spcPct val="30000"/>
              </a:spcBef>
              <a:defRPr sz="1200">
                <a:solidFill>
                  <a:schemeClr val="tx1"/>
                </a:solidFill>
                <a:latin typeface="Arial" charset="0"/>
              </a:defRPr>
            </a:lvl4pPr>
            <a:lvl5pPr marL="2056966" indent="-228212" defTabSz="955731" eaLnBrk="0" hangingPunct="0">
              <a:spcBef>
                <a:spcPct val="30000"/>
              </a:spcBef>
              <a:defRPr sz="1200">
                <a:solidFill>
                  <a:schemeClr val="tx1"/>
                </a:solidFill>
                <a:latin typeface="Arial" charset="0"/>
              </a:defRPr>
            </a:lvl5pPr>
            <a:lvl6pPr marL="2498073" indent="-228212" defTabSz="955731" eaLnBrk="0" fontAlgn="base" hangingPunct="0">
              <a:spcBef>
                <a:spcPct val="30000"/>
              </a:spcBef>
              <a:spcAft>
                <a:spcPct val="0"/>
              </a:spcAft>
              <a:defRPr sz="1200">
                <a:solidFill>
                  <a:schemeClr val="tx1"/>
                </a:solidFill>
                <a:latin typeface="Arial" charset="0"/>
              </a:defRPr>
            </a:lvl6pPr>
            <a:lvl7pPr marL="2939179" indent="-228212" defTabSz="955731" eaLnBrk="0" fontAlgn="base" hangingPunct="0">
              <a:spcBef>
                <a:spcPct val="30000"/>
              </a:spcBef>
              <a:spcAft>
                <a:spcPct val="0"/>
              </a:spcAft>
              <a:defRPr sz="1200">
                <a:solidFill>
                  <a:schemeClr val="tx1"/>
                </a:solidFill>
                <a:latin typeface="Arial" charset="0"/>
              </a:defRPr>
            </a:lvl7pPr>
            <a:lvl8pPr marL="3380286" indent="-228212" defTabSz="955731" eaLnBrk="0" fontAlgn="base" hangingPunct="0">
              <a:spcBef>
                <a:spcPct val="30000"/>
              </a:spcBef>
              <a:spcAft>
                <a:spcPct val="0"/>
              </a:spcAft>
              <a:defRPr sz="1200">
                <a:solidFill>
                  <a:schemeClr val="tx1"/>
                </a:solidFill>
                <a:latin typeface="Arial" charset="0"/>
              </a:defRPr>
            </a:lvl8pPr>
            <a:lvl9pPr marL="3821392" indent="-228212" defTabSz="95573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05AD8A-FB61-40A6-9CDC-A3AB05761BFF}" type="slidenum">
              <a:rPr lang="hu-HU" altLang="hu-HU" smtClean="0"/>
              <a:pPr eaLnBrk="1" hangingPunct="1">
                <a:spcBef>
                  <a:spcPct val="0"/>
                </a:spcBef>
              </a:pPr>
              <a:t>15</a:t>
            </a:fld>
            <a:endParaRPr lang="hu-HU" altLang="hu-HU" smtClean="0"/>
          </a:p>
        </p:txBody>
      </p:sp>
      <p:sp>
        <p:nvSpPr>
          <p:cNvPr id="59395" name="Rectangle 2"/>
          <p:cNvSpPr>
            <a:spLocks noGrp="1" noRot="1" noChangeAspect="1" noChangeArrowheads="1" noTextEdit="1"/>
          </p:cNvSpPr>
          <p:nvPr>
            <p:ph type="sldImg"/>
          </p:nvPr>
        </p:nvSpPr>
        <p:spPr>
          <a:xfrm>
            <a:off x="917575" y="744538"/>
            <a:ext cx="4962525" cy="3722687"/>
          </a:xfrm>
          <a:ln/>
        </p:spPr>
      </p:sp>
      <p:sp>
        <p:nvSpPr>
          <p:cNvPr id="59396"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962812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a:ln/>
        </p:spPr>
      </p:sp>
      <p:sp>
        <p:nvSpPr>
          <p:cNvPr id="38915" name="Jegyzetek helye 2"/>
          <p:cNvSpPr>
            <a:spLocks noGrp="1"/>
          </p:cNvSpPr>
          <p:nvPr>
            <p:ph type="body" idx="1"/>
          </p:nvPr>
        </p:nvSpPr>
        <p:spPr>
          <a:noFill/>
        </p:spPr>
        <p:txBody>
          <a:bodyPr/>
          <a:lstStyle/>
          <a:p>
            <a:pPr eaLnBrk="1" hangingPunct="1"/>
            <a:endParaRPr lang="hu-HU" altLang="hu-HU" dirty="0" smtClean="0">
              <a:latin typeface="Arial" pitchFamily="34" charset="0"/>
            </a:endParaRPr>
          </a:p>
        </p:txBody>
      </p:sp>
      <p:sp>
        <p:nvSpPr>
          <p:cNvPr id="38916" name="Dia számának helye 3"/>
          <p:cNvSpPr>
            <a:spLocks noGrp="1"/>
          </p:cNvSpPr>
          <p:nvPr>
            <p:ph type="sldNum" sz="quarter" idx="5"/>
          </p:nvPr>
        </p:nvSpPr>
        <p:spPr>
          <a:noFill/>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56980785-B45C-434C-B54B-D7D34DD497D7}" type="slidenum">
              <a:rPr lang="hu-HU" altLang="hu-HU" smtClean="0"/>
              <a:pPr algn="r" eaLnBrk="1" hangingPunct="1"/>
              <a:t>20</a:t>
            </a:fld>
            <a:endParaRPr lang="hu-HU" altLang="hu-HU" smtClean="0"/>
          </a:p>
        </p:txBody>
      </p:sp>
    </p:spTree>
    <p:extLst>
      <p:ext uri="{BB962C8B-B14F-4D97-AF65-F5344CB8AC3E}">
        <p14:creationId xmlns:p14="http://schemas.microsoft.com/office/powerpoint/2010/main" val="2315244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4200" eaLnBrk="0" hangingPunct="0">
              <a:spcBef>
                <a:spcPct val="30000"/>
              </a:spcBef>
              <a:defRPr sz="1200">
                <a:solidFill>
                  <a:schemeClr val="tx1"/>
                </a:solidFill>
                <a:latin typeface="Arial" charset="0"/>
              </a:defRPr>
            </a:lvl1pPr>
            <a:lvl2pPr marL="742836" indent="-284881" defTabSz="954200" eaLnBrk="0" hangingPunct="0">
              <a:spcBef>
                <a:spcPct val="30000"/>
              </a:spcBef>
              <a:defRPr sz="1200">
                <a:solidFill>
                  <a:schemeClr val="tx1"/>
                </a:solidFill>
                <a:latin typeface="Arial" charset="0"/>
              </a:defRPr>
            </a:lvl2pPr>
            <a:lvl3pPr marL="1142589" indent="-228212" defTabSz="954200" eaLnBrk="0" hangingPunct="0">
              <a:spcBef>
                <a:spcPct val="30000"/>
              </a:spcBef>
              <a:defRPr sz="1200">
                <a:solidFill>
                  <a:schemeClr val="tx1"/>
                </a:solidFill>
                <a:latin typeface="Arial" charset="0"/>
              </a:defRPr>
            </a:lvl3pPr>
            <a:lvl4pPr marL="1599011" indent="-228212" defTabSz="954200" eaLnBrk="0" hangingPunct="0">
              <a:spcBef>
                <a:spcPct val="30000"/>
              </a:spcBef>
              <a:defRPr sz="1200">
                <a:solidFill>
                  <a:schemeClr val="tx1"/>
                </a:solidFill>
                <a:latin typeface="Arial" charset="0"/>
              </a:defRPr>
            </a:lvl4pPr>
            <a:lvl5pPr marL="2056966" indent="-228212" defTabSz="954200" eaLnBrk="0" hangingPunct="0">
              <a:spcBef>
                <a:spcPct val="30000"/>
              </a:spcBef>
              <a:defRPr sz="1200">
                <a:solidFill>
                  <a:schemeClr val="tx1"/>
                </a:solidFill>
                <a:latin typeface="Arial" charset="0"/>
              </a:defRPr>
            </a:lvl5pPr>
            <a:lvl6pPr marL="2498073" indent="-228212" defTabSz="954200" eaLnBrk="0" fontAlgn="base" hangingPunct="0">
              <a:spcBef>
                <a:spcPct val="30000"/>
              </a:spcBef>
              <a:spcAft>
                <a:spcPct val="0"/>
              </a:spcAft>
              <a:defRPr sz="1200">
                <a:solidFill>
                  <a:schemeClr val="tx1"/>
                </a:solidFill>
                <a:latin typeface="Arial" charset="0"/>
              </a:defRPr>
            </a:lvl6pPr>
            <a:lvl7pPr marL="2939179" indent="-228212" defTabSz="954200" eaLnBrk="0" fontAlgn="base" hangingPunct="0">
              <a:spcBef>
                <a:spcPct val="30000"/>
              </a:spcBef>
              <a:spcAft>
                <a:spcPct val="0"/>
              </a:spcAft>
              <a:defRPr sz="1200">
                <a:solidFill>
                  <a:schemeClr val="tx1"/>
                </a:solidFill>
                <a:latin typeface="Arial" charset="0"/>
              </a:defRPr>
            </a:lvl7pPr>
            <a:lvl8pPr marL="3380286" indent="-228212" defTabSz="954200" eaLnBrk="0" fontAlgn="base" hangingPunct="0">
              <a:spcBef>
                <a:spcPct val="30000"/>
              </a:spcBef>
              <a:spcAft>
                <a:spcPct val="0"/>
              </a:spcAft>
              <a:defRPr sz="1200">
                <a:solidFill>
                  <a:schemeClr val="tx1"/>
                </a:solidFill>
                <a:latin typeface="Arial" charset="0"/>
              </a:defRPr>
            </a:lvl8pPr>
            <a:lvl9pPr marL="3821392" indent="-228212" defTabSz="954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EB6914-1B62-4211-B9F1-10555382CB87}" type="slidenum">
              <a:rPr lang="hu-HU" altLang="hu-HU" sz="1300"/>
              <a:pPr eaLnBrk="1" hangingPunct="1">
                <a:spcBef>
                  <a:spcPct val="0"/>
                </a:spcBef>
              </a:pPr>
              <a:t>26</a:t>
            </a:fld>
            <a:endParaRPr lang="hu-HU" altLang="hu-HU" sz="1300"/>
          </a:p>
        </p:txBody>
      </p:sp>
      <p:sp>
        <p:nvSpPr>
          <p:cNvPr id="58371" name="Rectangle 2"/>
          <p:cNvSpPr>
            <a:spLocks noGrp="1" noRot="1" noChangeAspect="1" noChangeArrowheads="1" noTextEdit="1"/>
          </p:cNvSpPr>
          <p:nvPr>
            <p:ph type="sldImg"/>
          </p:nvPr>
        </p:nvSpPr>
        <p:spPr>
          <a:xfrm>
            <a:off x="919163" y="744538"/>
            <a:ext cx="4960937" cy="3722687"/>
          </a:xfrm>
          <a:ln/>
        </p:spPr>
      </p:sp>
      <p:sp>
        <p:nvSpPr>
          <p:cNvPr id="58372" name="Rectangle 3"/>
          <p:cNvSpPr>
            <a:spLocks noGrp="1" noChangeArrowheads="1"/>
          </p:cNvSpPr>
          <p:nvPr>
            <p:ph type="body" idx="1"/>
          </p:nvPr>
        </p:nvSpPr>
        <p:spPr>
          <a:noFill/>
        </p:spPr>
        <p:txBody>
          <a:bodyPr/>
          <a:lstStyle/>
          <a:p>
            <a:pPr eaLnBrk="1" hangingPunct="1"/>
            <a:endParaRPr lang="hu-HU" altLang="hu-HU" dirty="0" smtClean="0">
              <a:latin typeface="Arial" charset="0"/>
            </a:endParaRPr>
          </a:p>
        </p:txBody>
      </p:sp>
    </p:spTree>
    <p:extLst>
      <p:ext uri="{BB962C8B-B14F-4D97-AF65-F5344CB8AC3E}">
        <p14:creationId xmlns:p14="http://schemas.microsoft.com/office/powerpoint/2010/main" val="869560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b="1" dirty="0" smtClean="0"/>
              <a:t>Az egyes amortizációs módszerek alkalmazásához értelmeznünk kell a hasznos élettartam és a maradványérték fogalmát.</a:t>
            </a:r>
          </a:p>
          <a:p>
            <a:pPr lvl="0"/>
            <a:r>
              <a:rPr lang="hu-HU" b="1" dirty="0" smtClean="0"/>
              <a:t>Hasznos élettartam:</a:t>
            </a:r>
            <a:r>
              <a:rPr lang="hu-HU" dirty="0" smtClean="0"/>
              <a:t> az az időszak, amely alatt az amortizálható eszközt a gazdálkodó a várható fizikai elhasználódás, erkölcsi avulás, az eszközök használatával kapcsolatos jogi és egyéb korlátozó tényezők figyelembevételével várhatóan használni fogja; vagy az a megtermelhető darabszám, teljesítmény figyelembevételével meghatározott időszak, amely alatt a gazdálkodó az előbbieket várhatóan elő tudja állítani.</a:t>
            </a:r>
          </a:p>
          <a:p>
            <a:pPr lvl="0"/>
            <a:r>
              <a:rPr lang="hu-HU" b="1" dirty="0" smtClean="0"/>
              <a:t>Maradványérték:</a:t>
            </a:r>
            <a:r>
              <a:rPr lang="hu-HU" dirty="0" smtClean="0"/>
              <a:t> az üzembe helyezés időpontjában az eszköz meghatározott, a hasznos élettartam végén várhatóan realizálható értéke. Nulla lehet a maradványérték, ha annak értéke valószínűsíthetően nem jelentős.</a:t>
            </a:r>
          </a:p>
          <a:p>
            <a:endParaRPr lang="hu-HU" dirty="0" smtClean="0"/>
          </a:p>
          <a:p>
            <a:r>
              <a:rPr lang="hu-HU" dirty="0" smtClean="0"/>
              <a:t>A számviteli törvény úgy rendelkezik, hogy az immateriális javaknak és a tárgyi eszközöknek </a:t>
            </a:r>
            <a:r>
              <a:rPr lang="hu-HU" b="1" i="1" dirty="0" smtClean="0"/>
              <a:t>a hasznos élettartamuk végén várható maradványértékkel csökkentett beszerzési, illetve előállítási értékét azokra az évekre kell felosztani, amelyekben a vállalkozás azokat előreláthatóan használni fogja. </a:t>
            </a:r>
            <a:r>
              <a:rPr lang="hu-HU" dirty="0" smtClean="0"/>
              <a:t>(Azaz a tárgyi eszköz üzembe helyezése napjától, az állományból való kivezetése napjáig kell elszámolni az értékcsökkenési leírást.)</a:t>
            </a:r>
          </a:p>
          <a:p>
            <a:r>
              <a:rPr lang="hu-HU" dirty="0" smtClean="0"/>
              <a:t>A </a:t>
            </a:r>
            <a:r>
              <a:rPr lang="hu-HU" b="1" dirty="0" smtClean="0"/>
              <a:t>maradványérték</a:t>
            </a:r>
            <a:r>
              <a:rPr lang="hu-HU" dirty="0" smtClean="0"/>
              <a:t> az az érték – maradva a fenti példánknál – amennyiért eladható a nyomdagép, ha fizikai, technológiai elhasználódása már oly mértékű, hogy a tulajdonos cég tevékenységéhez már nem használható tovább. Ez az érték az „</a:t>
            </a:r>
            <a:r>
              <a:rPr lang="hu-HU" dirty="0" err="1" smtClean="0"/>
              <a:t>ócskavasérték</a:t>
            </a:r>
            <a:r>
              <a:rPr lang="hu-HU" dirty="0" smtClean="0"/>
              <a:t>”, akkor az, de lehet akár nulla is, ha valószínűsíthető, hogy darabjaira szedve, alkatrészként sem adható el. Az az időtartam pedig, amely alatt a gép dolgozni fog a termelésben, az a </a:t>
            </a:r>
            <a:r>
              <a:rPr lang="hu-HU" b="1" dirty="0" smtClean="0"/>
              <a:t>hasznos élettartama</a:t>
            </a:r>
            <a:r>
              <a:rPr lang="hu-HU" dirty="0" smtClean="0"/>
              <a:t>. (Például, ha a cég várhatóan öt évig használja a gépet, úgy évenként a maradványértékkel csökkentett bekerülési érték 20 százaléka a számviteli amortizáció.) Mindkét kérdésben a vállalkozás tulajdonosainak, ügyvezetőjének kell döntenie, és nem a cég könyvelőjének!</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27</a:t>
            </a:fld>
            <a:endParaRPr lang="hu-HU"/>
          </a:p>
        </p:txBody>
      </p:sp>
    </p:spTree>
    <p:extLst>
      <p:ext uri="{BB962C8B-B14F-4D97-AF65-F5344CB8AC3E}">
        <p14:creationId xmlns:p14="http://schemas.microsoft.com/office/powerpoint/2010/main" val="1802045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28</a:t>
            </a:fld>
            <a:endParaRPr lang="hu-HU"/>
          </a:p>
        </p:txBody>
      </p:sp>
    </p:spTree>
    <p:extLst>
      <p:ext uri="{BB962C8B-B14F-4D97-AF65-F5344CB8AC3E}">
        <p14:creationId xmlns:p14="http://schemas.microsoft.com/office/powerpoint/2010/main" val="2146694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fontAlgn="auto" hangingPunct="1"/>
            <a:r>
              <a:rPr lang="hu-HU" b="1" dirty="0" smtClean="0"/>
              <a:t>Abszolút összegű elszámolás </a:t>
            </a:r>
            <a:r>
              <a:rPr lang="hu-HU" dirty="0" smtClean="0"/>
              <a:t>– a módszer főbb sajátosságai:</a:t>
            </a:r>
          </a:p>
          <a:p>
            <a:pPr lvl="1" fontAlgn="auto" hangingPunct="1"/>
            <a:r>
              <a:rPr lang="hu-HU" b="1" dirty="0" smtClean="0"/>
              <a:t>Nem lehet matematikai képlettel leírni</a:t>
            </a:r>
            <a:r>
              <a:rPr lang="hu-HU" dirty="0" smtClean="0"/>
              <a:t>, a vállalkozás maga szabja meg az évenként elszámolandó értékcsökkenés összegét</a:t>
            </a:r>
          </a:p>
          <a:p>
            <a:pPr lvl="1" fontAlgn="auto" hangingPunct="1"/>
            <a:r>
              <a:rPr lang="hu-HU" dirty="0" smtClean="0"/>
              <a:t>Bérelt ingatlanon végzett beruházások, felújítások értékcsökkenése meghatározásánál javasolt alkalmazni, mert ezek amortizációját a bérleti időszak végéig célszerű elszámolni. Az elszámolás alapja változik, mert a nettó érték évről-évre kisebb.</a:t>
            </a:r>
          </a:p>
          <a:p>
            <a:pPr lvl="1" fontAlgn="auto" hangingPunct="1"/>
            <a:endParaRPr lang="hu-HU" dirty="0" smtClean="0"/>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29</a:t>
            </a:fld>
            <a:endParaRPr lang="hu-HU"/>
          </a:p>
        </p:txBody>
      </p:sp>
    </p:spTree>
    <p:extLst>
      <p:ext uri="{BB962C8B-B14F-4D97-AF65-F5344CB8AC3E}">
        <p14:creationId xmlns:p14="http://schemas.microsoft.com/office/powerpoint/2010/main" val="2771249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1" fontAlgn="auto" hangingPunct="1"/>
            <a:r>
              <a:rPr lang="hu-HU" dirty="0" smtClean="0"/>
              <a:t>kisebb egyedi beszerzési, előállítási érték alatti vagyoni értékű jogok, szellemi termékek, tárgyi eszközök bekerülési értéke – a vállalkozó döntésétől függően – a használatba vételkor értékcsökkenési leírásként egy összegben elszámolható.</a:t>
            </a:r>
          </a:p>
          <a:p>
            <a:pPr hangingPunct="0"/>
            <a:r>
              <a:rPr lang="hu-HU" dirty="0" smtClean="0"/>
              <a:t>Ez az összeghatár jelenleg 100 ezer forint.</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31</a:t>
            </a:fld>
            <a:endParaRPr lang="hu-HU"/>
          </a:p>
        </p:txBody>
      </p:sp>
    </p:spTree>
    <p:extLst>
      <p:ext uri="{BB962C8B-B14F-4D97-AF65-F5344CB8AC3E}">
        <p14:creationId xmlns:p14="http://schemas.microsoft.com/office/powerpoint/2010/main" val="112959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u-HU" dirty="0" smtClean="0"/>
              <a:t>BÁNYAMŰVELÉS,</a:t>
            </a:r>
            <a:r>
              <a:rPr lang="hu-HU" baseline="0" dirty="0" smtClean="0"/>
              <a:t> VESZÉLYES HULLADÉK TÁROLÁSA!!!</a:t>
            </a:r>
            <a:endParaRPr lang="hu-HU" dirty="0" smtClean="0"/>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32</a:t>
            </a:fld>
            <a:endParaRPr lang="hu-HU"/>
          </a:p>
        </p:txBody>
      </p:sp>
    </p:spTree>
    <p:extLst>
      <p:ext uri="{BB962C8B-B14F-4D97-AF65-F5344CB8AC3E}">
        <p14:creationId xmlns:p14="http://schemas.microsoft.com/office/powerpoint/2010/main" val="2976996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defTabSz="947684">
              <a:defRPr/>
            </a:pPr>
            <a:r>
              <a:rPr lang="hu-HU" dirty="0" smtClean="0"/>
              <a:t>A nagy értékű immateriális javak és tárgyi eszközök értékcsökkenési leírásához kapcsolódó döntések különösen fontosak, mert – nagyságrendjüknél fogva – évekig kihatással vannak az éves eredmény alakulására. </a:t>
            </a:r>
            <a:r>
              <a:rPr lang="hu-HU" b="1" dirty="0" smtClean="0"/>
              <a:t>A cégeknek az az eminens érdekük, hogy a leírás olyan mértékű és ütemű legyen, ahogy az eszköz tényleges fizikai kopása és gazdasági avulása bekövetkezik.</a:t>
            </a:r>
            <a:r>
              <a:rPr lang="hu-HU" dirty="0" smtClean="0"/>
              <a:t> Ugyanakkor – az összemérés elvét követve – az sem lényegtelen szempont, hogy azoknál az eszközöknél, ahol az eszköz értékcsökkenése belekerül az általa előállított termékek/szolgáltatások önköltségébe, jól tervezhető és kiszámítható legyen az árképzés szempontjából is, valamint kerüljön leírásra addig, amíg az előállítás tart. </a:t>
            </a:r>
          </a:p>
          <a:p>
            <a:pPr defTabSz="947684">
              <a:defRPr/>
            </a:pPr>
            <a:r>
              <a:rPr lang="hu-HU" dirty="0" smtClean="0"/>
              <a:t>A számviteli törvény </a:t>
            </a:r>
            <a:r>
              <a:rPr lang="hu-HU" b="1" dirty="0" smtClean="0"/>
              <a:t>nagy szabadságfokot </a:t>
            </a:r>
            <a:r>
              <a:rPr lang="hu-HU" dirty="0" smtClean="0"/>
              <a:t>biztosít a gazdálkodóknak abban, milyen amortizációs politikát folytatnak. </a:t>
            </a:r>
            <a:r>
              <a:rPr lang="hu-HU" b="1" dirty="0" smtClean="0"/>
              <a:t>A társasági adó törvény számos előírást tartalmaz, amelyekben meghatározza az elszámolható amortizáció adómenetes mértékét.</a:t>
            </a:r>
            <a:r>
              <a:rPr lang="hu-HU" dirty="0" smtClean="0"/>
              <a:t> A két törvény békésen megfér egymás mellett: a számviteli törvény megenged, az adótörvény korlátoz, ám ez korlátozástól függetlenül a vállalat szabadon dönthet arról, milyen amortizációs megoldást kíván választani, csupán viselnie kell e döntésének az esetleges adótöbblet-teherrel járó konzekvenciáit.</a:t>
            </a:r>
            <a:r>
              <a:rPr lang="hu-HU" dirty="0" smtClean="0">
                <a:effectLst/>
              </a:rPr>
              <a:t> </a:t>
            </a:r>
            <a:r>
              <a:rPr lang="hu-HU" dirty="0" smtClean="0"/>
              <a:t>1996. évi LXXXI. törvény a társasági adóról és az osztalékadóról 1. számú melléklete</a:t>
            </a:r>
          </a:p>
          <a:p>
            <a:pPr defTabSz="947684">
              <a:defRPr/>
            </a:pPr>
            <a:endParaRPr lang="hu-HU" dirty="0" smtClean="0"/>
          </a:p>
          <a:p>
            <a:r>
              <a:rPr lang="hu-HU" b="1" dirty="0" smtClean="0">
                <a:effectLst/>
              </a:rPr>
              <a:t>degresszív:</a:t>
            </a:r>
            <a:r>
              <a:rPr lang="hu-HU" dirty="0" smtClean="0">
                <a:effectLst/>
              </a:rPr>
              <a:t> kezdetben nagyobb, majd kisebb összeget írunk le,</a:t>
            </a:r>
          </a:p>
          <a:p>
            <a:r>
              <a:rPr lang="hu-HU" b="1" dirty="0" smtClean="0">
                <a:effectLst/>
              </a:rPr>
              <a:t>progresszív:</a:t>
            </a:r>
            <a:r>
              <a:rPr lang="hu-HU" dirty="0" smtClean="0">
                <a:effectLst/>
              </a:rPr>
              <a:t> minden évre egyre nagyobb összeget írunk le,</a:t>
            </a:r>
          </a:p>
          <a:p>
            <a:r>
              <a:rPr lang="hu-HU" b="1" dirty="0" smtClean="0">
                <a:effectLst/>
              </a:rPr>
              <a:t>lineáris:</a:t>
            </a:r>
            <a:r>
              <a:rPr lang="hu-HU" dirty="0" smtClean="0">
                <a:effectLst/>
              </a:rPr>
              <a:t> minden évben azonos értékű értékcsökkenést számolunk el,</a:t>
            </a:r>
          </a:p>
          <a:p>
            <a:r>
              <a:rPr lang="hu-HU" b="1" dirty="0" smtClean="0">
                <a:effectLst/>
              </a:rPr>
              <a:t>teljesítményarányos</a:t>
            </a:r>
            <a:r>
              <a:rPr lang="hu-HU" dirty="0" smtClean="0">
                <a:effectLst/>
              </a:rPr>
              <a:t>: az értékcsökkenés összege függ a tárgyi eszköz összteljesítményétől, évenkénti elhasználódásától</a:t>
            </a:r>
            <a:r>
              <a:rPr lang="hu-HU" dirty="0" smtClean="0">
                <a:effectLst/>
              </a:rPr>
              <a:t>.</a:t>
            </a:r>
            <a:endParaRPr lang="hu-HU" dirty="0" smtClean="0">
              <a:effectLst/>
            </a:endParaRPr>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35</a:t>
            </a:fld>
            <a:endParaRPr lang="hu-HU"/>
          </a:p>
        </p:txBody>
      </p:sp>
    </p:spTree>
    <p:extLst>
      <p:ext uri="{BB962C8B-B14F-4D97-AF65-F5344CB8AC3E}">
        <p14:creationId xmlns:p14="http://schemas.microsoft.com/office/powerpoint/2010/main" val="2331284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fontAlgn="auto" hangingPunct="1"/>
            <a:r>
              <a:rPr lang="hu-HU" b="1" dirty="0"/>
              <a:t>GÉPKOCSI 20% 5 ÉV</a:t>
            </a:r>
          </a:p>
          <a:p>
            <a:pPr lvl="0" fontAlgn="auto" hangingPunct="1"/>
            <a:r>
              <a:rPr lang="hu-HU" b="1" dirty="0"/>
              <a:t>Lineáris leírás módszere bruttó érték alapján </a:t>
            </a:r>
            <a:r>
              <a:rPr lang="hu-HU" dirty="0"/>
              <a:t>– a módszer főbb sajátosságai: </a:t>
            </a:r>
          </a:p>
          <a:p>
            <a:pPr lvl="1" fontAlgn="auto" hangingPunct="1"/>
            <a:r>
              <a:rPr lang="hu-HU" dirty="0"/>
              <a:t>Az eszköz használati ideje alatt minden évben azonos összegű értékcsökkenés kerül elszámolásra. </a:t>
            </a:r>
          </a:p>
          <a:p>
            <a:pPr lvl="1" fontAlgn="auto" hangingPunct="1"/>
            <a:r>
              <a:rPr lang="hu-HU" b="1" dirty="0"/>
              <a:t>A hosszabb élettartamú egyenletesen elhasználódó eszközök esetében alkalmazható célszerűen. </a:t>
            </a:r>
          </a:p>
          <a:p>
            <a:pPr lvl="1" fontAlgn="auto" hangingPunct="1"/>
            <a:r>
              <a:rPr lang="hu-HU" dirty="0"/>
              <a:t>Nem veszi figyelembe az eszköz tényleges kopását, avulását. </a:t>
            </a:r>
          </a:p>
          <a:p>
            <a:pPr lvl="1" fontAlgn="auto" hangingPunct="1"/>
            <a:r>
              <a:rPr lang="hu-HU" dirty="0"/>
              <a:t>A leírási kulcs megállapítása: 1 / a használati évek (hasznos élettartam). </a:t>
            </a:r>
          </a:p>
          <a:p>
            <a:r>
              <a:rPr lang="hu-HU" dirty="0"/>
              <a:t>A leírás éves összege: Leírási kulcs * Amortizálható összeg (korrigált bruttó érték)</a:t>
            </a:r>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36</a:t>
            </a:fld>
            <a:endParaRPr lang="hu-HU"/>
          </a:p>
        </p:txBody>
      </p:sp>
    </p:spTree>
    <p:extLst>
      <p:ext uri="{BB962C8B-B14F-4D97-AF65-F5344CB8AC3E}">
        <p14:creationId xmlns:p14="http://schemas.microsoft.com/office/powerpoint/2010/main" val="314662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4200" eaLnBrk="0" hangingPunct="0">
              <a:spcBef>
                <a:spcPct val="30000"/>
              </a:spcBef>
              <a:defRPr sz="1200">
                <a:solidFill>
                  <a:schemeClr val="tx1"/>
                </a:solidFill>
                <a:latin typeface="Arial" charset="0"/>
              </a:defRPr>
            </a:lvl1pPr>
            <a:lvl2pPr marL="742836" indent="-284881" defTabSz="954200" eaLnBrk="0" hangingPunct="0">
              <a:spcBef>
                <a:spcPct val="30000"/>
              </a:spcBef>
              <a:defRPr sz="1200">
                <a:solidFill>
                  <a:schemeClr val="tx1"/>
                </a:solidFill>
                <a:latin typeface="Arial" charset="0"/>
              </a:defRPr>
            </a:lvl2pPr>
            <a:lvl3pPr marL="1142589" indent="-228212" defTabSz="954200" eaLnBrk="0" hangingPunct="0">
              <a:spcBef>
                <a:spcPct val="30000"/>
              </a:spcBef>
              <a:defRPr sz="1200">
                <a:solidFill>
                  <a:schemeClr val="tx1"/>
                </a:solidFill>
                <a:latin typeface="Arial" charset="0"/>
              </a:defRPr>
            </a:lvl3pPr>
            <a:lvl4pPr marL="1599011" indent="-228212" defTabSz="954200" eaLnBrk="0" hangingPunct="0">
              <a:spcBef>
                <a:spcPct val="30000"/>
              </a:spcBef>
              <a:defRPr sz="1200">
                <a:solidFill>
                  <a:schemeClr val="tx1"/>
                </a:solidFill>
                <a:latin typeface="Arial" charset="0"/>
              </a:defRPr>
            </a:lvl4pPr>
            <a:lvl5pPr marL="2056966" indent="-228212" defTabSz="954200" eaLnBrk="0" hangingPunct="0">
              <a:spcBef>
                <a:spcPct val="30000"/>
              </a:spcBef>
              <a:defRPr sz="1200">
                <a:solidFill>
                  <a:schemeClr val="tx1"/>
                </a:solidFill>
                <a:latin typeface="Arial" charset="0"/>
              </a:defRPr>
            </a:lvl5pPr>
            <a:lvl6pPr marL="2498073" indent="-228212" defTabSz="954200" eaLnBrk="0" fontAlgn="base" hangingPunct="0">
              <a:spcBef>
                <a:spcPct val="30000"/>
              </a:spcBef>
              <a:spcAft>
                <a:spcPct val="0"/>
              </a:spcAft>
              <a:defRPr sz="1200">
                <a:solidFill>
                  <a:schemeClr val="tx1"/>
                </a:solidFill>
                <a:latin typeface="Arial" charset="0"/>
              </a:defRPr>
            </a:lvl6pPr>
            <a:lvl7pPr marL="2939179" indent="-228212" defTabSz="954200" eaLnBrk="0" fontAlgn="base" hangingPunct="0">
              <a:spcBef>
                <a:spcPct val="30000"/>
              </a:spcBef>
              <a:spcAft>
                <a:spcPct val="0"/>
              </a:spcAft>
              <a:defRPr sz="1200">
                <a:solidFill>
                  <a:schemeClr val="tx1"/>
                </a:solidFill>
                <a:latin typeface="Arial" charset="0"/>
              </a:defRPr>
            </a:lvl7pPr>
            <a:lvl8pPr marL="3380286" indent="-228212" defTabSz="954200" eaLnBrk="0" fontAlgn="base" hangingPunct="0">
              <a:spcBef>
                <a:spcPct val="30000"/>
              </a:spcBef>
              <a:spcAft>
                <a:spcPct val="0"/>
              </a:spcAft>
              <a:defRPr sz="1200">
                <a:solidFill>
                  <a:schemeClr val="tx1"/>
                </a:solidFill>
                <a:latin typeface="Arial" charset="0"/>
              </a:defRPr>
            </a:lvl8pPr>
            <a:lvl9pPr marL="3821392" indent="-228212" defTabSz="954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EB6914-1B62-4211-B9F1-10555382CB87}" type="slidenum">
              <a:rPr lang="hu-HU" altLang="hu-HU" sz="1300"/>
              <a:pPr eaLnBrk="1" hangingPunct="1">
                <a:spcBef>
                  <a:spcPct val="0"/>
                </a:spcBef>
              </a:pPr>
              <a:t>2</a:t>
            </a:fld>
            <a:endParaRPr lang="hu-HU" altLang="hu-HU" sz="1300"/>
          </a:p>
        </p:txBody>
      </p:sp>
      <p:sp>
        <p:nvSpPr>
          <p:cNvPr id="58371" name="Rectangle 2"/>
          <p:cNvSpPr>
            <a:spLocks noGrp="1" noRot="1" noChangeAspect="1" noChangeArrowheads="1" noTextEdit="1"/>
          </p:cNvSpPr>
          <p:nvPr>
            <p:ph type="sldImg"/>
          </p:nvPr>
        </p:nvSpPr>
        <p:spPr>
          <a:xfrm>
            <a:off x="919163" y="744538"/>
            <a:ext cx="4960937" cy="3722687"/>
          </a:xfrm>
          <a:ln/>
        </p:spPr>
      </p:sp>
      <p:sp>
        <p:nvSpPr>
          <p:cNvPr id="58372" name="Rectangle 3"/>
          <p:cNvSpPr>
            <a:spLocks noGrp="1" noChangeArrowheads="1"/>
          </p:cNvSpPr>
          <p:nvPr>
            <p:ph type="body" idx="1"/>
          </p:nvPr>
        </p:nvSpPr>
        <p:spPr>
          <a:noFill/>
        </p:spPr>
        <p:txBody>
          <a:bodyPr/>
          <a:lstStyle/>
          <a:p>
            <a:pPr eaLnBrk="1" hangingPunct="1"/>
            <a:endParaRPr lang="hu-HU" altLang="hu-HU" dirty="0" smtClean="0">
              <a:latin typeface="Arial" charset="0"/>
            </a:endParaRPr>
          </a:p>
        </p:txBody>
      </p:sp>
    </p:spTree>
    <p:extLst>
      <p:ext uri="{BB962C8B-B14F-4D97-AF65-F5344CB8AC3E}">
        <p14:creationId xmlns:p14="http://schemas.microsoft.com/office/powerpoint/2010/main" val="2135406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Hátralévő évek száma/évek</a:t>
            </a:r>
            <a:r>
              <a:rPr lang="hu-HU" baseline="0" dirty="0" smtClean="0"/>
              <a:t> összege</a:t>
            </a:r>
          </a:p>
          <a:p>
            <a:endParaRPr lang="hu-HU" baseline="0" dirty="0" smtClean="0"/>
          </a:p>
          <a:p>
            <a:pPr lvl="0" fontAlgn="auto" hangingPunct="1"/>
            <a:r>
              <a:rPr lang="hu-HU" b="1" dirty="0"/>
              <a:t>Degresszív módszer bruttó érték alapján</a:t>
            </a:r>
            <a:r>
              <a:rPr lang="hu-HU" dirty="0"/>
              <a:t> – a módszer főbb sajátosságai:</a:t>
            </a:r>
          </a:p>
          <a:p>
            <a:pPr lvl="1" fontAlgn="auto" hangingPunct="1"/>
            <a:r>
              <a:rPr lang="hu-HU" dirty="0"/>
              <a:t>A degresszív módszer lényege, hogy az egymást követő időszakokban (a használati idő alatt) csökkenő összegű amortizáció kerül elszámolásra. A módszert akkor javasolt alkalmazni, </a:t>
            </a:r>
            <a:r>
              <a:rPr lang="hu-HU" b="1" dirty="0"/>
              <a:t>ha az eszköz amortizációja az üzembe helyezés utáni néhány évben számottevően gyorsabb a későbbi évek amortizációjánál. </a:t>
            </a:r>
          </a:p>
          <a:p>
            <a:pPr lvl="1" fontAlgn="auto" hangingPunct="1"/>
            <a:r>
              <a:rPr lang="hu-HU" dirty="0"/>
              <a:t>A </a:t>
            </a:r>
            <a:r>
              <a:rPr lang="hu-HU" dirty="0" err="1"/>
              <a:t>degresszivitás</a:t>
            </a:r>
            <a:r>
              <a:rPr lang="hu-HU" dirty="0"/>
              <a:t> mértékét meghatározhatjuk számtani sor, vagy mértani sor alkalmazásával. A számtani sor alkalmazásának eredménye a lineárisan csökkenő leírás (évek száma összege módszer), a mértani sorral pedig progresszíven csökkenő leírást lehet alkalmazni. </a:t>
            </a:r>
          </a:p>
          <a:p>
            <a:pPr lvl="0" fontAlgn="auto" hangingPunct="1"/>
            <a:r>
              <a:rPr lang="hu-HU" b="1" dirty="0"/>
              <a:t>Évek száma összege módszer, ahol a leírás alapja a bruttó érték, illetve a maradványértékkel csökkentett bruttó érték</a:t>
            </a:r>
            <a:r>
              <a:rPr lang="hu-HU" dirty="0"/>
              <a:t> – a módszer főbb sajátosságai: </a:t>
            </a:r>
          </a:p>
          <a:p>
            <a:pPr lvl="1" fontAlgn="auto" hangingPunct="1"/>
            <a:r>
              <a:rPr lang="hu-HU" dirty="0"/>
              <a:t>A leírási kulcs évente változik</a:t>
            </a:r>
          </a:p>
          <a:p>
            <a:pPr lvl="1" fontAlgn="auto" hangingPunct="1"/>
            <a:r>
              <a:rPr lang="hu-HU" dirty="0"/>
              <a:t>A használati idő fordított számsora / az évek számának az összege</a:t>
            </a:r>
          </a:p>
          <a:p>
            <a:pPr lvl="1" fontAlgn="auto" hangingPunct="1"/>
            <a:r>
              <a:rPr lang="hu-HU" dirty="0"/>
              <a:t>Az éves értékcsökkenés megállapítása: Bruttó érték, illetve Korrigált bruttó érték * Leírási kulcs</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37</a:t>
            </a:fld>
            <a:endParaRPr lang="hu-HU"/>
          </a:p>
        </p:txBody>
      </p:sp>
    </p:spTree>
    <p:extLst>
      <p:ext uri="{BB962C8B-B14F-4D97-AF65-F5344CB8AC3E}">
        <p14:creationId xmlns:p14="http://schemas.microsoft.com/office/powerpoint/2010/main" val="2212605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fontAlgn="auto" hangingPunct="1"/>
            <a:r>
              <a:rPr lang="hu-HU" b="1" dirty="0"/>
              <a:t>Szorzószámos leírási módszer</a:t>
            </a:r>
            <a:r>
              <a:rPr lang="hu-HU" dirty="0"/>
              <a:t> – a módszer főbb sajátosságai:</a:t>
            </a:r>
          </a:p>
          <a:p>
            <a:pPr lvl="1" fontAlgn="auto" hangingPunct="1"/>
            <a:r>
              <a:rPr lang="hu-HU" dirty="0"/>
              <a:t>Lényegében lineáris leírás, de a leírási kulcsot, szorzószámok segítségével "eltéríti". </a:t>
            </a:r>
          </a:p>
          <a:p>
            <a:pPr lvl="1" fontAlgn="auto" hangingPunct="1"/>
            <a:r>
              <a:rPr lang="hu-HU" dirty="0"/>
              <a:t>A szorzószámokat a vállalkozás maga határozza meg. </a:t>
            </a:r>
          </a:p>
          <a:p>
            <a:pPr lvl="1" fontAlgn="auto" hangingPunct="1"/>
            <a:r>
              <a:rPr lang="hu-HU" dirty="0"/>
              <a:t>A szorzószámok az idő előrehaladásával, csökkennek. </a:t>
            </a:r>
          </a:p>
          <a:p>
            <a:pPr lvl="1" fontAlgn="auto" hangingPunct="1"/>
            <a:r>
              <a:rPr lang="hu-HU" b="1" dirty="0"/>
              <a:t>A szorzószámok összege egyenlő a hasznos élettartam éveinek számával. </a:t>
            </a:r>
            <a:r>
              <a:rPr lang="hu-HU" dirty="0"/>
              <a:t>Például, ha az eszköz hasznos élettartama 5 év, akkor a szorzószámok lehetnek 1,6; 1,2; 1; 0,8; 0,4; (=5)</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38</a:t>
            </a:fld>
            <a:endParaRPr lang="hu-HU"/>
          </a:p>
        </p:txBody>
      </p:sp>
    </p:spTree>
    <p:extLst>
      <p:ext uri="{BB962C8B-B14F-4D97-AF65-F5344CB8AC3E}">
        <p14:creationId xmlns:p14="http://schemas.microsoft.com/office/powerpoint/2010/main" val="1748176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fontAlgn="auto" hangingPunct="1"/>
            <a:r>
              <a:rPr lang="hu-HU" b="1" dirty="0"/>
              <a:t>Abszolút összegű elszámolás </a:t>
            </a:r>
            <a:r>
              <a:rPr lang="hu-HU" dirty="0"/>
              <a:t>– a módszer főbb sajátosságai:</a:t>
            </a:r>
          </a:p>
          <a:p>
            <a:pPr lvl="1" fontAlgn="auto" hangingPunct="1"/>
            <a:r>
              <a:rPr lang="hu-HU" b="1" dirty="0"/>
              <a:t>Nem lehet matematikai képlettel leírni</a:t>
            </a:r>
            <a:r>
              <a:rPr lang="hu-HU" dirty="0"/>
              <a:t>, a vállalkozás maga szabja meg az évenként elszámolandó értékcsökkenés összegét</a:t>
            </a:r>
          </a:p>
          <a:p>
            <a:pPr lvl="1" fontAlgn="auto" hangingPunct="1"/>
            <a:r>
              <a:rPr lang="hu-HU" b="1" dirty="0"/>
              <a:t>Bérelt ingatlanon végzett beruházások, felújítások értékcsökkenése meghatározásánál javasolt alkalmazni, mert ezek amortizációját a bérleti időszak végéig célszerű elszámolni. </a:t>
            </a:r>
            <a:r>
              <a:rPr lang="hu-HU" dirty="0"/>
              <a:t>Az elszámolás alapja változik, mert a nettó érték évről-évre kisebb.</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39</a:t>
            </a:fld>
            <a:endParaRPr lang="hu-HU"/>
          </a:p>
        </p:txBody>
      </p:sp>
    </p:spTree>
    <p:extLst>
      <p:ext uri="{BB962C8B-B14F-4D97-AF65-F5344CB8AC3E}">
        <p14:creationId xmlns:p14="http://schemas.microsoft.com/office/powerpoint/2010/main" val="2357390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fontAlgn="auto" hangingPunct="1"/>
            <a:r>
              <a:rPr lang="hu-HU" b="1" dirty="0"/>
              <a:t>Lineáris leírás nettó érték alapján </a:t>
            </a:r>
            <a:r>
              <a:rPr lang="hu-HU" dirty="0"/>
              <a:t>– a módszer főbb sajátosságai:</a:t>
            </a:r>
          </a:p>
          <a:p>
            <a:pPr lvl="1" fontAlgn="auto" hangingPunct="1"/>
            <a:r>
              <a:rPr lang="hu-HU" dirty="0"/>
              <a:t>Az elszámolás alapja változik, mert a nettó érték évről-évre kisebb. </a:t>
            </a:r>
          </a:p>
          <a:p>
            <a:pPr lvl="1" fontAlgn="auto" hangingPunct="1"/>
            <a:r>
              <a:rPr lang="hu-HU" dirty="0"/>
              <a:t>A leírási kulcs állandó.</a:t>
            </a:r>
          </a:p>
          <a:p>
            <a:pPr lvl="1" fontAlgn="auto" hangingPunct="1"/>
            <a:r>
              <a:rPr lang="hu-HU" dirty="0"/>
              <a:t>A még le nem írt összeget az utolsó évben kell elszámolni.</a:t>
            </a:r>
          </a:p>
          <a:p>
            <a:r>
              <a:rPr lang="hu-HU" b="1" dirty="0"/>
              <a:t>A leírás megvalósítható a lineáris kulcs gyorsításával és a maradványértékes leírással: </a:t>
            </a:r>
            <a:r>
              <a:rPr lang="hu-HU" dirty="0"/>
              <a:t>úgy állapítjuk meg a leírási kulcsot, hogy a hasznos élettartam végén, a maradványérték - egy várható eladási érték - legyen az eszköz nettó értéke.  </a:t>
            </a:r>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40</a:t>
            </a:fld>
            <a:endParaRPr lang="hu-HU"/>
          </a:p>
        </p:txBody>
      </p:sp>
    </p:spTree>
    <p:extLst>
      <p:ext uri="{BB962C8B-B14F-4D97-AF65-F5344CB8AC3E}">
        <p14:creationId xmlns:p14="http://schemas.microsoft.com/office/powerpoint/2010/main" val="135537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dirty="0"/>
              <a:t>a maradványértékes leírással: </a:t>
            </a:r>
            <a:r>
              <a:rPr lang="hu-HU" dirty="0"/>
              <a:t>úgy állapítjuk meg a leírási kulcsot, hogy a hasznos élettartam végén, a maradványérték - egy várható eladási érték - legyen az eszköz nettó értéke. </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41</a:t>
            </a:fld>
            <a:endParaRPr lang="hu-HU"/>
          </a:p>
        </p:txBody>
      </p:sp>
    </p:spTree>
    <p:extLst>
      <p:ext uri="{BB962C8B-B14F-4D97-AF65-F5344CB8AC3E}">
        <p14:creationId xmlns:p14="http://schemas.microsoft.com/office/powerpoint/2010/main" val="1371952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fontAlgn="auto" hangingPunct="1"/>
            <a:r>
              <a:rPr lang="hu-HU" b="1" dirty="0"/>
              <a:t>Teljesítményarányos leírás </a:t>
            </a:r>
            <a:r>
              <a:rPr lang="hu-HU" dirty="0"/>
              <a:t>– a módszer főbb sajátosságai: </a:t>
            </a:r>
          </a:p>
          <a:p>
            <a:pPr lvl="1" fontAlgn="auto" hangingPunct="1"/>
            <a:r>
              <a:rPr lang="hu-HU" dirty="0"/>
              <a:t>Az évenkénti amortizáció elszámolása a tényleges igénybevétel arányában valósul meg. </a:t>
            </a:r>
          </a:p>
          <a:p>
            <a:pPr lvl="1" fontAlgn="auto" hangingPunct="1"/>
            <a:r>
              <a:rPr lang="hu-HU" dirty="0"/>
              <a:t>Olyan eszközök esetében javasolt az alkalmazása, amelyeknek a teljesítménye pontosan mérhető, és várható nagysága előre becsülhető. </a:t>
            </a:r>
          </a:p>
          <a:p>
            <a:pPr lvl="1" fontAlgn="auto" hangingPunct="1"/>
            <a:r>
              <a:rPr lang="hu-HU" dirty="0"/>
              <a:t>Leginkább gépek, járművek esetén alkalmazzák. </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42</a:t>
            </a:fld>
            <a:endParaRPr lang="hu-HU"/>
          </a:p>
        </p:txBody>
      </p:sp>
    </p:spTree>
    <p:extLst>
      <p:ext uri="{BB962C8B-B14F-4D97-AF65-F5344CB8AC3E}">
        <p14:creationId xmlns:p14="http://schemas.microsoft.com/office/powerpoint/2010/main" val="2108345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685800" indent="-263525" eaLnBrk="0" hangingPunct="0">
              <a:spcBef>
                <a:spcPct val="30000"/>
              </a:spcBef>
              <a:defRPr sz="1200">
                <a:solidFill>
                  <a:schemeClr val="tx1"/>
                </a:solidFill>
                <a:latin typeface="Arial" pitchFamily="34" charset="0"/>
              </a:defRPr>
            </a:lvl2pPr>
            <a:lvl3pPr marL="1054100" indent="-209550" eaLnBrk="0" hangingPunct="0">
              <a:spcBef>
                <a:spcPct val="30000"/>
              </a:spcBef>
              <a:defRPr sz="1200">
                <a:solidFill>
                  <a:schemeClr val="tx1"/>
                </a:solidFill>
                <a:latin typeface="Arial" pitchFamily="34" charset="0"/>
              </a:defRPr>
            </a:lvl3pPr>
            <a:lvl4pPr marL="1476375" indent="-209550" eaLnBrk="0" hangingPunct="0">
              <a:spcBef>
                <a:spcPct val="30000"/>
              </a:spcBef>
              <a:defRPr sz="1200">
                <a:solidFill>
                  <a:schemeClr val="tx1"/>
                </a:solidFill>
                <a:latin typeface="Arial" pitchFamily="34" charset="0"/>
              </a:defRPr>
            </a:lvl4pPr>
            <a:lvl5pPr marL="1898650" indent="-209550" eaLnBrk="0" hangingPunct="0">
              <a:spcBef>
                <a:spcPct val="30000"/>
              </a:spcBef>
              <a:defRPr sz="1200">
                <a:solidFill>
                  <a:schemeClr val="tx1"/>
                </a:solidFill>
                <a:latin typeface="Arial" pitchFamily="34" charset="0"/>
              </a:defRPr>
            </a:lvl5pPr>
            <a:lvl6pPr marL="2355850" indent="-209550" eaLnBrk="0" fontAlgn="base" hangingPunct="0">
              <a:spcBef>
                <a:spcPct val="30000"/>
              </a:spcBef>
              <a:spcAft>
                <a:spcPct val="0"/>
              </a:spcAft>
              <a:defRPr sz="1200">
                <a:solidFill>
                  <a:schemeClr val="tx1"/>
                </a:solidFill>
                <a:latin typeface="Arial" pitchFamily="34" charset="0"/>
              </a:defRPr>
            </a:lvl6pPr>
            <a:lvl7pPr marL="2813050" indent="-209550" eaLnBrk="0" fontAlgn="base" hangingPunct="0">
              <a:spcBef>
                <a:spcPct val="30000"/>
              </a:spcBef>
              <a:spcAft>
                <a:spcPct val="0"/>
              </a:spcAft>
              <a:defRPr sz="1200">
                <a:solidFill>
                  <a:schemeClr val="tx1"/>
                </a:solidFill>
                <a:latin typeface="Arial" pitchFamily="34" charset="0"/>
              </a:defRPr>
            </a:lvl7pPr>
            <a:lvl8pPr marL="3270250" indent="-209550" eaLnBrk="0" fontAlgn="base" hangingPunct="0">
              <a:spcBef>
                <a:spcPct val="30000"/>
              </a:spcBef>
              <a:spcAft>
                <a:spcPct val="0"/>
              </a:spcAft>
              <a:defRPr sz="1200">
                <a:solidFill>
                  <a:schemeClr val="tx1"/>
                </a:solidFill>
                <a:latin typeface="Arial" pitchFamily="34" charset="0"/>
              </a:defRPr>
            </a:lvl8pPr>
            <a:lvl9pPr marL="3727450" indent="-2095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DC6057B-525B-4E30-8F41-BE620E04B781}" type="slidenum">
              <a:rPr lang="hu-HU" altLang="hu-HU" smtClean="0"/>
              <a:pPr eaLnBrk="1" hangingPunct="1">
                <a:spcBef>
                  <a:spcPct val="0"/>
                </a:spcBef>
              </a:pPr>
              <a:t>43</a:t>
            </a:fld>
            <a:endParaRPr lang="hu-HU" altLang="hu-HU"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hu-HU" altLang="hu-HU" smtClean="0">
                <a:latin typeface="Arial" pitchFamily="34" charset="0"/>
              </a:rPr>
              <a:t>Mit érdemes ebből megjegyezni?</a:t>
            </a:r>
          </a:p>
        </p:txBody>
      </p:sp>
    </p:spTree>
    <p:extLst>
      <p:ext uri="{BB962C8B-B14F-4D97-AF65-F5344CB8AC3E}">
        <p14:creationId xmlns:p14="http://schemas.microsoft.com/office/powerpoint/2010/main" val="2403692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54200" eaLnBrk="0" hangingPunct="0">
              <a:spcBef>
                <a:spcPct val="30000"/>
              </a:spcBef>
              <a:defRPr sz="1200">
                <a:solidFill>
                  <a:schemeClr val="tx1"/>
                </a:solidFill>
                <a:latin typeface="Arial" charset="0"/>
              </a:defRPr>
            </a:lvl1pPr>
            <a:lvl2pPr marL="742836" indent="-284881" defTabSz="954200" eaLnBrk="0" hangingPunct="0">
              <a:spcBef>
                <a:spcPct val="30000"/>
              </a:spcBef>
              <a:defRPr sz="1200">
                <a:solidFill>
                  <a:schemeClr val="tx1"/>
                </a:solidFill>
                <a:latin typeface="Arial" charset="0"/>
              </a:defRPr>
            </a:lvl2pPr>
            <a:lvl3pPr marL="1142589" indent="-228212" defTabSz="954200" eaLnBrk="0" hangingPunct="0">
              <a:spcBef>
                <a:spcPct val="30000"/>
              </a:spcBef>
              <a:defRPr sz="1200">
                <a:solidFill>
                  <a:schemeClr val="tx1"/>
                </a:solidFill>
                <a:latin typeface="Arial" charset="0"/>
              </a:defRPr>
            </a:lvl3pPr>
            <a:lvl4pPr marL="1599011" indent="-228212" defTabSz="954200" eaLnBrk="0" hangingPunct="0">
              <a:spcBef>
                <a:spcPct val="30000"/>
              </a:spcBef>
              <a:defRPr sz="1200">
                <a:solidFill>
                  <a:schemeClr val="tx1"/>
                </a:solidFill>
                <a:latin typeface="Arial" charset="0"/>
              </a:defRPr>
            </a:lvl4pPr>
            <a:lvl5pPr marL="2056966" indent="-228212" defTabSz="954200" eaLnBrk="0" hangingPunct="0">
              <a:spcBef>
                <a:spcPct val="30000"/>
              </a:spcBef>
              <a:defRPr sz="1200">
                <a:solidFill>
                  <a:schemeClr val="tx1"/>
                </a:solidFill>
                <a:latin typeface="Arial" charset="0"/>
              </a:defRPr>
            </a:lvl5pPr>
            <a:lvl6pPr marL="2498073" indent="-228212" defTabSz="954200" eaLnBrk="0" fontAlgn="base" hangingPunct="0">
              <a:spcBef>
                <a:spcPct val="30000"/>
              </a:spcBef>
              <a:spcAft>
                <a:spcPct val="0"/>
              </a:spcAft>
              <a:defRPr sz="1200">
                <a:solidFill>
                  <a:schemeClr val="tx1"/>
                </a:solidFill>
                <a:latin typeface="Arial" charset="0"/>
              </a:defRPr>
            </a:lvl6pPr>
            <a:lvl7pPr marL="2939179" indent="-228212" defTabSz="954200" eaLnBrk="0" fontAlgn="base" hangingPunct="0">
              <a:spcBef>
                <a:spcPct val="30000"/>
              </a:spcBef>
              <a:spcAft>
                <a:spcPct val="0"/>
              </a:spcAft>
              <a:defRPr sz="1200">
                <a:solidFill>
                  <a:schemeClr val="tx1"/>
                </a:solidFill>
                <a:latin typeface="Arial" charset="0"/>
              </a:defRPr>
            </a:lvl7pPr>
            <a:lvl8pPr marL="3380286" indent="-228212" defTabSz="954200" eaLnBrk="0" fontAlgn="base" hangingPunct="0">
              <a:spcBef>
                <a:spcPct val="30000"/>
              </a:spcBef>
              <a:spcAft>
                <a:spcPct val="0"/>
              </a:spcAft>
              <a:defRPr sz="1200">
                <a:solidFill>
                  <a:schemeClr val="tx1"/>
                </a:solidFill>
                <a:latin typeface="Arial" charset="0"/>
              </a:defRPr>
            </a:lvl8pPr>
            <a:lvl9pPr marL="3821392" indent="-228212" defTabSz="954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C0B7EFD-06A5-4150-803E-794614111A95}" type="slidenum">
              <a:rPr lang="hu-HU" altLang="hu-HU" sz="1300"/>
              <a:pPr eaLnBrk="1" hangingPunct="1">
                <a:spcBef>
                  <a:spcPct val="0"/>
                </a:spcBef>
              </a:pPr>
              <a:t>45</a:t>
            </a:fld>
            <a:endParaRPr lang="hu-HU" altLang="hu-HU" sz="1300"/>
          </a:p>
        </p:txBody>
      </p:sp>
      <p:sp>
        <p:nvSpPr>
          <p:cNvPr id="77827" name="Rectangle 2"/>
          <p:cNvSpPr>
            <a:spLocks noGrp="1" noRot="1" noChangeAspect="1" noChangeArrowheads="1" noTextEdit="1"/>
          </p:cNvSpPr>
          <p:nvPr>
            <p:ph type="sldImg"/>
          </p:nvPr>
        </p:nvSpPr>
        <p:spPr>
          <a:xfrm>
            <a:off x="919163" y="744538"/>
            <a:ext cx="4960937" cy="3722687"/>
          </a:xfrm>
          <a:ln/>
        </p:spPr>
      </p:sp>
      <p:sp>
        <p:nvSpPr>
          <p:cNvPr id="77828"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44764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B2CAA10B-210A-40C8-BF62-C50687447B70}" type="slidenum">
              <a:rPr lang="hu-HU" altLang="hu-HU" smtClean="0"/>
              <a:pPr eaLnBrk="1" hangingPunct="1">
                <a:spcBef>
                  <a:spcPct val="0"/>
                </a:spcBef>
                <a:defRPr/>
              </a:pPr>
              <a:t>3</a:t>
            </a:fld>
            <a:endParaRPr lang="hu-HU" altLang="hu-HU"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hu-HU" altLang="hu-HU" smtClean="0">
              <a:latin typeface="Arial" pitchFamily="34" charset="0"/>
            </a:endParaRPr>
          </a:p>
        </p:txBody>
      </p:sp>
    </p:spTree>
    <p:extLst>
      <p:ext uri="{BB962C8B-B14F-4D97-AF65-F5344CB8AC3E}">
        <p14:creationId xmlns:p14="http://schemas.microsoft.com/office/powerpoint/2010/main" val="284983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5</a:t>
            </a:fld>
            <a:endParaRPr lang="hu-HU"/>
          </a:p>
        </p:txBody>
      </p:sp>
    </p:spTree>
    <p:extLst>
      <p:ext uri="{BB962C8B-B14F-4D97-AF65-F5344CB8AC3E}">
        <p14:creationId xmlns:p14="http://schemas.microsoft.com/office/powerpoint/2010/main" val="33108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200" i="1" kern="1200" dirty="0" smtClean="0">
                <a:solidFill>
                  <a:schemeClr val="tx1"/>
                </a:solidFill>
                <a:effectLst/>
                <a:latin typeface="Arial" charset="0"/>
                <a:ea typeface="+mn-ea"/>
                <a:cs typeface="+mn-cs"/>
              </a:rPr>
              <a:t>beruházás: </a:t>
            </a:r>
            <a:r>
              <a:rPr lang="hu-HU" sz="1200" kern="1200" dirty="0" smtClean="0">
                <a:solidFill>
                  <a:schemeClr val="tx1"/>
                </a:solidFill>
                <a:effectLst/>
                <a:latin typeface="Arial" charset="0"/>
                <a:ea typeface="+mn-ea"/>
                <a:cs typeface="+mn-cs"/>
              </a:rPr>
              <a:t>a tárgyi eszköz beszerzése, létesítése, saját vállalkozásban történő előállítása, a beszerzett tárgyi eszköz üzembe helyezése, rendeltetésszerű használatbavétele érdekében az üzembe helyezésig, a rendeltetésszerű használatbavételig végzett tevékenység (szállítás, vámkezelés, közvetítés, alapozás, üzembe helyezés, továbbá mindaz a tevékenység, amely a tárgyi eszköz beszerzéséhez hozzákapcsolható, ideértve a tervezést, az előkészítést, a lebonyolítást, a </a:t>
            </a:r>
            <a:r>
              <a:rPr lang="hu-HU" sz="1200" kern="1200" dirty="0" err="1" smtClean="0">
                <a:solidFill>
                  <a:schemeClr val="tx1"/>
                </a:solidFill>
                <a:effectLst/>
                <a:latin typeface="Arial" charset="0"/>
                <a:ea typeface="+mn-ea"/>
                <a:cs typeface="+mn-cs"/>
              </a:rPr>
              <a:t>hiteligénybevételt</a:t>
            </a:r>
            <a:r>
              <a:rPr lang="hu-HU" sz="1200" kern="1200" dirty="0" smtClean="0">
                <a:solidFill>
                  <a:schemeClr val="tx1"/>
                </a:solidFill>
                <a:effectLst/>
                <a:latin typeface="Arial" charset="0"/>
                <a:ea typeface="+mn-ea"/>
                <a:cs typeface="+mn-cs"/>
              </a:rPr>
              <a:t>, </a:t>
            </a:r>
            <a:r>
              <a:rPr lang="hu-HU" sz="1200" kern="1200" dirty="0" err="1" smtClean="0">
                <a:solidFill>
                  <a:schemeClr val="tx1"/>
                </a:solidFill>
                <a:effectLst/>
                <a:latin typeface="Arial" charset="0"/>
                <a:ea typeface="+mn-ea"/>
                <a:cs typeface="+mn-cs"/>
              </a:rPr>
              <a:t>a</a:t>
            </a:r>
            <a:r>
              <a:rPr lang="hu-HU" sz="1200" kern="1200" dirty="0" smtClean="0">
                <a:solidFill>
                  <a:schemeClr val="tx1"/>
                </a:solidFill>
                <a:effectLst/>
                <a:latin typeface="Arial" charset="0"/>
                <a:ea typeface="+mn-ea"/>
                <a:cs typeface="+mn-cs"/>
              </a:rPr>
              <a:t> biztosítást is); beruházás a meglévő tárgyi eszköz bővítését, rendeltetésének megváltoztatását, átalakítását, élettartamának, teljesítőképességének közvetlen növelését eredményező tevékenység is, az előbbiekben felsorolt, e tevékenységhez hozzákapcsolható egyéb tevékenységekkel együtt;</a:t>
            </a:r>
          </a:p>
          <a:p>
            <a:pPr lvl="0"/>
            <a:r>
              <a:rPr lang="hu-HU" sz="1200" i="1" kern="1200" dirty="0" smtClean="0">
                <a:solidFill>
                  <a:schemeClr val="tx1"/>
                </a:solidFill>
                <a:effectLst/>
                <a:latin typeface="Arial" charset="0"/>
                <a:ea typeface="+mn-ea"/>
                <a:cs typeface="+mn-cs"/>
              </a:rPr>
              <a:t>felújítás: </a:t>
            </a:r>
            <a:r>
              <a:rPr lang="hu-HU" sz="1200" kern="1200" dirty="0" smtClean="0">
                <a:solidFill>
                  <a:schemeClr val="tx1"/>
                </a:solidFill>
                <a:effectLst/>
                <a:latin typeface="Arial" charset="0"/>
                <a:ea typeface="+mn-ea"/>
                <a:cs typeface="+mn-cs"/>
              </a:rPr>
              <a:t>az elhasználódott tárgyi eszköz eredeti állaga (kapacitása, pontossága) helyreállítását szolgáló, időszakonként visszatérő olyan tevékenység, amely mindenképpen azzal jár, hogy az adott eszköz élettartama megnövekszik, eredeti műszaki állapota, teljesítőképessége megközelítően vagy teljesen visszaáll, az előállított termékek minősége vagy az adott eszköz használata jelentősen javul és így a felújítás pótlólagos ráfordításából a jövőben gazdasági előnyök származnak; felújítás a korszerűsítés is, ha az a korszerű technika alkalmazásával a tárgyi eszköz egyes részeinek az eredetitől eltérő megoldásával vagy kicserélésével a tárgyi eszköz üzembiztonságát, teljesítőképességét, használhatóságát vagy gazdaságosságát növeli; a tárgyi eszközt akkor kell felújítani, amikor a folyamatosan, rendszeresen elvégzett karbantartás mellett a tárgyi eszköz oly mértékben elhasználódott (szerkezeti elemei elöregedtek), amely </a:t>
            </a:r>
            <a:r>
              <a:rPr lang="hu-HU" sz="1200" kern="1200" dirty="0" err="1" smtClean="0">
                <a:solidFill>
                  <a:schemeClr val="tx1"/>
                </a:solidFill>
                <a:effectLst/>
                <a:latin typeface="Arial" charset="0"/>
                <a:ea typeface="+mn-ea"/>
                <a:cs typeface="+mn-cs"/>
              </a:rPr>
              <a:t>elhasználódottság</a:t>
            </a:r>
            <a:r>
              <a:rPr lang="hu-HU" sz="1200" kern="1200" dirty="0" smtClean="0">
                <a:solidFill>
                  <a:schemeClr val="tx1"/>
                </a:solidFill>
                <a:effectLst/>
                <a:latin typeface="Arial" charset="0"/>
                <a:ea typeface="+mn-ea"/>
                <a:cs typeface="+mn-cs"/>
              </a:rPr>
              <a:t> már a rendeltetésszerű használatot veszélyezteti; nem felújítás az elmaradt és felhalmozódó karbantartás </a:t>
            </a:r>
            <a:r>
              <a:rPr lang="hu-HU" sz="1200" kern="1200" dirty="0" err="1" smtClean="0">
                <a:solidFill>
                  <a:schemeClr val="tx1"/>
                </a:solidFill>
                <a:effectLst/>
                <a:latin typeface="Arial" charset="0"/>
                <a:ea typeface="+mn-ea"/>
                <a:cs typeface="+mn-cs"/>
              </a:rPr>
              <a:t>egyidőben</a:t>
            </a:r>
            <a:r>
              <a:rPr lang="hu-HU" sz="1200" kern="1200" dirty="0" smtClean="0">
                <a:solidFill>
                  <a:schemeClr val="tx1"/>
                </a:solidFill>
                <a:effectLst/>
                <a:latin typeface="Arial" charset="0"/>
                <a:ea typeface="+mn-ea"/>
                <a:cs typeface="+mn-cs"/>
              </a:rPr>
              <a:t> való elvégzése, függetlenül a költségek nagyságától;</a:t>
            </a:r>
          </a:p>
          <a:p>
            <a:pPr lvl="0"/>
            <a:r>
              <a:rPr lang="hu-HU" sz="1200" i="1" kern="1200" dirty="0" smtClean="0">
                <a:solidFill>
                  <a:schemeClr val="tx1"/>
                </a:solidFill>
                <a:effectLst/>
                <a:latin typeface="Arial" charset="0"/>
                <a:ea typeface="+mn-ea"/>
                <a:cs typeface="+mn-cs"/>
              </a:rPr>
              <a:t>karbantartás: </a:t>
            </a:r>
            <a:r>
              <a:rPr lang="hu-HU" sz="1200" kern="1200" dirty="0" smtClean="0">
                <a:solidFill>
                  <a:schemeClr val="tx1"/>
                </a:solidFill>
                <a:effectLst/>
                <a:latin typeface="Arial" charset="0"/>
                <a:ea typeface="+mn-ea"/>
                <a:cs typeface="+mn-cs"/>
              </a:rPr>
              <a:t>a használatban lévő tárgyi eszköz folyamatos, zavartalan, biztonságos üzemeltetését szolgáló javítási, karbantartási tevékenység, ideértve a tervszerű megelőző karbantartást, a hosszabb időszakonként, de rendszeresen visszatérő nagyjavítást, és mindazon javítási, karbantartási tevékenységet, amelyet a rendeltetésszerű használat érdekében el kell végezni, amely a folyamatos elhasználódás rendszeres helyreállítását eredményezi;</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6</a:t>
            </a:fld>
            <a:endParaRPr lang="hu-HU"/>
          </a:p>
        </p:txBody>
      </p:sp>
    </p:spTree>
    <p:extLst>
      <p:ext uri="{BB962C8B-B14F-4D97-AF65-F5344CB8AC3E}">
        <p14:creationId xmlns:p14="http://schemas.microsoft.com/office/powerpoint/2010/main" val="33108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7</a:t>
            </a:fld>
            <a:endParaRPr lang="hu-HU"/>
          </a:p>
        </p:txBody>
      </p:sp>
    </p:spTree>
    <p:extLst>
      <p:ext uri="{BB962C8B-B14F-4D97-AF65-F5344CB8AC3E}">
        <p14:creationId xmlns:p14="http://schemas.microsoft.com/office/powerpoint/2010/main" val="33108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8</a:t>
            </a:fld>
            <a:endParaRPr lang="hu-HU"/>
          </a:p>
        </p:txBody>
      </p:sp>
    </p:spTree>
    <p:extLst>
      <p:ext uri="{BB962C8B-B14F-4D97-AF65-F5344CB8AC3E}">
        <p14:creationId xmlns:p14="http://schemas.microsoft.com/office/powerpoint/2010/main" val="1417342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lgn="l" defTabSz="955731" eaLnBrk="0" hangingPunct="0">
              <a:spcBef>
                <a:spcPct val="30000"/>
              </a:spcBef>
              <a:defRPr sz="1200">
                <a:solidFill>
                  <a:schemeClr val="tx1"/>
                </a:solidFill>
                <a:latin typeface="Arial" charset="0"/>
              </a:defRPr>
            </a:lvl1pPr>
            <a:lvl2pPr marL="716798" indent="-275692" algn="l" defTabSz="955731" eaLnBrk="0" hangingPunct="0">
              <a:spcBef>
                <a:spcPct val="30000"/>
              </a:spcBef>
              <a:defRPr sz="1200">
                <a:solidFill>
                  <a:schemeClr val="tx1"/>
                </a:solidFill>
                <a:latin typeface="Arial" charset="0"/>
              </a:defRPr>
            </a:lvl2pPr>
            <a:lvl3pPr marL="1102766" indent="-220553" algn="l" defTabSz="955731" eaLnBrk="0" hangingPunct="0">
              <a:spcBef>
                <a:spcPct val="30000"/>
              </a:spcBef>
              <a:defRPr sz="1200">
                <a:solidFill>
                  <a:schemeClr val="tx1"/>
                </a:solidFill>
                <a:latin typeface="Arial" charset="0"/>
              </a:defRPr>
            </a:lvl3pPr>
            <a:lvl4pPr marL="1543873" indent="-220553" algn="l" defTabSz="955731" eaLnBrk="0" hangingPunct="0">
              <a:spcBef>
                <a:spcPct val="30000"/>
              </a:spcBef>
              <a:defRPr sz="1200">
                <a:solidFill>
                  <a:schemeClr val="tx1"/>
                </a:solidFill>
                <a:latin typeface="Arial" charset="0"/>
              </a:defRPr>
            </a:lvl4pPr>
            <a:lvl5pPr marL="1984980" indent="-220553" algn="l" defTabSz="955731" eaLnBrk="0" hangingPunct="0">
              <a:spcBef>
                <a:spcPct val="30000"/>
              </a:spcBef>
              <a:defRPr sz="1200">
                <a:solidFill>
                  <a:schemeClr val="tx1"/>
                </a:solidFill>
                <a:latin typeface="Arial" charset="0"/>
              </a:defRPr>
            </a:lvl5pPr>
            <a:lvl6pPr marL="2426086" indent="-220553" defTabSz="955731" eaLnBrk="0" fontAlgn="base" hangingPunct="0">
              <a:spcBef>
                <a:spcPct val="30000"/>
              </a:spcBef>
              <a:spcAft>
                <a:spcPct val="0"/>
              </a:spcAft>
              <a:defRPr sz="1200">
                <a:solidFill>
                  <a:schemeClr val="tx1"/>
                </a:solidFill>
                <a:latin typeface="Arial" charset="0"/>
              </a:defRPr>
            </a:lvl6pPr>
            <a:lvl7pPr marL="2867193" indent="-220553" defTabSz="955731" eaLnBrk="0" fontAlgn="base" hangingPunct="0">
              <a:spcBef>
                <a:spcPct val="30000"/>
              </a:spcBef>
              <a:spcAft>
                <a:spcPct val="0"/>
              </a:spcAft>
              <a:defRPr sz="1200">
                <a:solidFill>
                  <a:schemeClr val="tx1"/>
                </a:solidFill>
                <a:latin typeface="Arial" charset="0"/>
              </a:defRPr>
            </a:lvl7pPr>
            <a:lvl8pPr marL="3308299" indent="-220553" defTabSz="955731" eaLnBrk="0" fontAlgn="base" hangingPunct="0">
              <a:spcBef>
                <a:spcPct val="30000"/>
              </a:spcBef>
              <a:spcAft>
                <a:spcPct val="0"/>
              </a:spcAft>
              <a:defRPr sz="1200">
                <a:solidFill>
                  <a:schemeClr val="tx1"/>
                </a:solidFill>
                <a:latin typeface="Arial" charset="0"/>
              </a:defRPr>
            </a:lvl8pPr>
            <a:lvl9pPr marL="3749406" indent="-220553" defTabSz="95573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12802F6-F2CC-49DE-B6C7-911B9CD800C4}" type="slidenum">
              <a:rPr lang="hu-HU" altLang="hu-HU" sz="1300"/>
              <a:pPr algn="r" eaLnBrk="1" hangingPunct="1">
                <a:spcBef>
                  <a:spcPct val="0"/>
                </a:spcBef>
              </a:pPr>
              <a:t>12</a:t>
            </a:fld>
            <a:endParaRPr lang="hu-HU" altLang="hu-HU" sz="13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hu-HU" altLang="hu-HU" smtClean="0"/>
              <a:t>Elfogta a rendőrség azt az úszómestert, aki egy társával együtt több mint száz bútordarabot lopott el az elmúlt fél év alatt az esztergomi élményfürdőből. A pilisi város élményfürdőjében a napokban végeztettek el egy gyors leltárt a berendezési tárgyakról, mert felmerült a gyanú, hogy nyoma veszett egy-két kerti ágynak és asztalnak. A leltár meglepő eredménnyel zárult, kiderült, hogy május óta összesen 88 kerti pihenőágy, valamint több asztal tűnt el, a hozzájuk tartozó székekkel, így a hiány jócskán meghaladta a kétmillió forintot is. A nyomozók tudták, hogy a tetteseket házon belül kell keresni, és egy hét alatt ki is derült, hogy az egyik szlovák állampolgárságú úszómester lophatta el az eszközöket, egy volt kollégájával együtt. Általában hétvégén dolgoztak és egyszerre maximum 6 bútordarabot vittek magukkal, ennyi fért ugyanis az autóba. Az úszómester az elfogásakor beismerő vallomást tett, és a lopott holmi egy részét visszaszolgáltatta. A másik részről azt állította, hogy nincs nála, azokról a társa ,,gondoskodott". </a:t>
            </a:r>
          </a:p>
          <a:p>
            <a:pPr eaLnBrk="1" hangingPunct="1"/>
            <a:r>
              <a:rPr lang="hu-HU" altLang="hu-HU" smtClean="0"/>
              <a:t>2009. DEC. 05.</a:t>
            </a:r>
          </a:p>
          <a:p>
            <a:pPr eaLnBrk="1" hangingPunct="1"/>
            <a:r>
              <a:rPr lang="hu-HU" altLang="hu-HU" smtClean="0"/>
              <a:t>http://www.stop.hu/articles/article.php?id=573527</a:t>
            </a:r>
          </a:p>
        </p:txBody>
      </p:sp>
    </p:spTree>
    <p:extLst>
      <p:ext uri="{BB962C8B-B14F-4D97-AF65-F5344CB8AC3E}">
        <p14:creationId xmlns:p14="http://schemas.microsoft.com/office/powerpoint/2010/main" val="136432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13</a:t>
            </a:fld>
            <a:endParaRPr lang="hu-HU"/>
          </a:p>
        </p:txBody>
      </p:sp>
    </p:spTree>
    <p:extLst>
      <p:ext uri="{BB962C8B-B14F-4D97-AF65-F5344CB8AC3E}">
        <p14:creationId xmlns:p14="http://schemas.microsoft.com/office/powerpoint/2010/main" val="33108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6A198250-A418-45C9-AC86-C5544128C898}" type="slidenum">
              <a:rPr lang="hu-HU"/>
              <a:pPr>
                <a:defRPr/>
              </a:pPr>
              <a:t>‹#›</a:t>
            </a:fld>
            <a:endParaRPr lang="hu-HU"/>
          </a:p>
        </p:txBody>
      </p:sp>
    </p:spTree>
    <p:extLst>
      <p:ext uri="{BB962C8B-B14F-4D97-AF65-F5344CB8AC3E}">
        <p14:creationId xmlns:p14="http://schemas.microsoft.com/office/powerpoint/2010/main" val="366208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237EED7D-1B4D-4381-BE7F-EF6ADB46EB85}" type="slidenum">
              <a:rPr lang="hu-HU"/>
              <a:pPr>
                <a:defRPr/>
              </a:pPr>
              <a:t>‹#›</a:t>
            </a:fld>
            <a:endParaRPr lang="hu-HU"/>
          </a:p>
        </p:txBody>
      </p:sp>
    </p:spTree>
    <p:extLst>
      <p:ext uri="{BB962C8B-B14F-4D97-AF65-F5344CB8AC3E}">
        <p14:creationId xmlns:p14="http://schemas.microsoft.com/office/powerpoint/2010/main" val="279840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F6E5CAAE-D29E-4B39-BCF8-6C85DA4CFB09}" type="slidenum">
              <a:rPr lang="hu-HU"/>
              <a:pPr>
                <a:defRPr/>
              </a:pPr>
              <a:t>‹#›</a:t>
            </a:fld>
            <a:endParaRPr lang="hu-HU"/>
          </a:p>
        </p:txBody>
      </p:sp>
    </p:spTree>
    <p:extLst>
      <p:ext uri="{BB962C8B-B14F-4D97-AF65-F5344CB8AC3E}">
        <p14:creationId xmlns:p14="http://schemas.microsoft.com/office/powerpoint/2010/main" val="1649819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Táblázat helye 2"/>
          <p:cNvSpPr>
            <a:spLocks noGrp="1"/>
          </p:cNvSpPr>
          <p:nvPr>
            <p:ph type="tbl" idx="1"/>
          </p:nvPr>
        </p:nvSpPr>
        <p:spPr>
          <a:xfrm>
            <a:off x="457200" y="1600200"/>
            <a:ext cx="8229600" cy="4525963"/>
          </a:xfrm>
        </p:spPr>
        <p:txBody>
          <a:bodyPr/>
          <a:lstStyle/>
          <a:p>
            <a:pPr lvl="0"/>
            <a:endParaRPr lang="hu-H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8F1D6838-705D-453D-9490-F031D34B25D2}" type="slidenum">
              <a:rPr lang="hu-HU"/>
              <a:pPr>
                <a:defRPr/>
              </a:pPr>
              <a:t>‹#›</a:t>
            </a:fld>
            <a:endParaRPr lang="hu-HU"/>
          </a:p>
        </p:txBody>
      </p:sp>
    </p:spTree>
    <p:extLst>
      <p:ext uri="{BB962C8B-B14F-4D97-AF65-F5344CB8AC3E}">
        <p14:creationId xmlns:p14="http://schemas.microsoft.com/office/powerpoint/2010/main" val="45935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8BDD7FD-82E5-4AAD-9ECB-13E0479E6BFE}" type="slidenum">
              <a:rPr lang="hu-HU"/>
              <a:pPr>
                <a:defRPr/>
              </a:pPr>
              <a:t>‹#›</a:t>
            </a:fld>
            <a:endParaRPr lang="hu-HU"/>
          </a:p>
        </p:txBody>
      </p:sp>
    </p:spTree>
    <p:extLst>
      <p:ext uri="{BB962C8B-B14F-4D97-AF65-F5344CB8AC3E}">
        <p14:creationId xmlns:p14="http://schemas.microsoft.com/office/powerpoint/2010/main" val="169886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1395554-E54E-4D95-848F-DF75ACEFDE2B}" type="slidenum">
              <a:rPr lang="hu-HU"/>
              <a:pPr>
                <a:defRPr/>
              </a:pPr>
              <a:t>‹#›</a:t>
            </a:fld>
            <a:endParaRPr lang="hu-HU"/>
          </a:p>
        </p:txBody>
      </p:sp>
    </p:spTree>
    <p:extLst>
      <p:ext uri="{BB962C8B-B14F-4D97-AF65-F5344CB8AC3E}">
        <p14:creationId xmlns:p14="http://schemas.microsoft.com/office/powerpoint/2010/main" val="427714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9305AF5F-B070-41E6-8E00-ABE5A11695FF}" type="slidenum">
              <a:rPr lang="hu-HU"/>
              <a:pPr>
                <a:defRPr/>
              </a:pPr>
              <a:t>‹#›</a:t>
            </a:fld>
            <a:endParaRPr lang="hu-HU"/>
          </a:p>
        </p:txBody>
      </p:sp>
    </p:spTree>
    <p:extLst>
      <p:ext uri="{BB962C8B-B14F-4D97-AF65-F5344CB8AC3E}">
        <p14:creationId xmlns:p14="http://schemas.microsoft.com/office/powerpoint/2010/main" val="58110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4619FEC9-71F5-47D8-A1C6-6B25830B1F03}" type="slidenum">
              <a:rPr lang="hu-HU"/>
              <a:pPr>
                <a:defRPr/>
              </a:pPr>
              <a:t>‹#›</a:t>
            </a:fld>
            <a:endParaRPr lang="hu-HU"/>
          </a:p>
        </p:txBody>
      </p:sp>
    </p:spTree>
    <p:extLst>
      <p:ext uri="{BB962C8B-B14F-4D97-AF65-F5344CB8AC3E}">
        <p14:creationId xmlns:p14="http://schemas.microsoft.com/office/powerpoint/2010/main" val="351302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5C1A5A02-D479-4240-9A70-E442CCA1F124}" type="slidenum">
              <a:rPr lang="hu-HU"/>
              <a:pPr>
                <a:defRPr/>
              </a:pPr>
              <a:t>‹#›</a:t>
            </a:fld>
            <a:endParaRPr lang="hu-HU"/>
          </a:p>
        </p:txBody>
      </p:sp>
    </p:spTree>
    <p:extLst>
      <p:ext uri="{BB962C8B-B14F-4D97-AF65-F5344CB8AC3E}">
        <p14:creationId xmlns:p14="http://schemas.microsoft.com/office/powerpoint/2010/main" val="3877689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89B73283-D866-451E-95A2-812976D9C87F}" type="slidenum">
              <a:rPr lang="hu-HU"/>
              <a:pPr>
                <a:defRPr/>
              </a:pPr>
              <a:t>‹#›</a:t>
            </a:fld>
            <a:endParaRPr lang="hu-HU"/>
          </a:p>
        </p:txBody>
      </p:sp>
    </p:spTree>
    <p:extLst>
      <p:ext uri="{BB962C8B-B14F-4D97-AF65-F5344CB8AC3E}">
        <p14:creationId xmlns:p14="http://schemas.microsoft.com/office/powerpoint/2010/main" val="30298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3B46D930-1B61-4028-83F0-DDB8BEEE54B6}" type="slidenum">
              <a:rPr lang="hu-HU"/>
              <a:pPr>
                <a:defRPr/>
              </a:pPr>
              <a:t>‹#›</a:t>
            </a:fld>
            <a:endParaRPr lang="hu-HU"/>
          </a:p>
        </p:txBody>
      </p:sp>
    </p:spTree>
    <p:extLst>
      <p:ext uri="{BB962C8B-B14F-4D97-AF65-F5344CB8AC3E}">
        <p14:creationId xmlns:p14="http://schemas.microsoft.com/office/powerpoint/2010/main" val="270076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85994F68-74C1-4879-B04C-0794E60C9DB8}" type="slidenum">
              <a:rPr lang="hu-HU"/>
              <a:pPr>
                <a:defRPr/>
              </a:pPr>
              <a:t>‹#›</a:t>
            </a:fld>
            <a:endParaRPr lang="hu-HU"/>
          </a:p>
        </p:txBody>
      </p:sp>
    </p:spTree>
    <p:extLst>
      <p:ext uri="{BB962C8B-B14F-4D97-AF65-F5344CB8AC3E}">
        <p14:creationId xmlns:p14="http://schemas.microsoft.com/office/powerpoint/2010/main" val="197218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bg1"/>
                </a:solidFill>
                <a:latin typeface="Arial" charset="0"/>
              </a:defRPr>
            </a:lvl1pPr>
          </a:lstStyle>
          <a:p>
            <a:pPr>
              <a:defRPr/>
            </a:pPr>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charset="0"/>
              </a:defRPr>
            </a:lvl1pPr>
          </a:lstStyle>
          <a:p>
            <a:pPr>
              <a:defRPr/>
            </a:pPr>
            <a:fld id="{BB7204B1-97DD-4F70-AFF3-6BE5337A546F}"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D:\Doc\Zene\WAV%20T&#214;M&#214;R&#205;TETT\01%20Siker%20tang&#243;.wav"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cid:image001.gif@01C56813.97455D60" TargetMode="External"/><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cid:image001.gif@01C56813.97455D60" TargetMode="External"/><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oleObject" Target="../embeddings/Microsoft_Excel_97_2003-as_munkalap1.xls"/></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7.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8.emf"/><Relationship Id="rId4" Type="http://schemas.openxmlformats.org/officeDocument/2006/relationships/oleObject" Target="../embeddings/Microsoft_Excel_97_2003-as_munkalap2.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0.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Microsoft_Excel_97_2003-as_munkalap3.xls"/><Relationship Id="rId5" Type="http://schemas.openxmlformats.org/officeDocument/2006/relationships/image" Target="../media/image29.e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Microsoft_Excel_97_2003-as_munkalap4.xls"/></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cid:image001.gif@01C56813.97455D6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cid:image001.gif@01C56813.97455D6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certax-accounting.com/wp-content/uploads/2014/12/Accoun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a:noFill/>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8E25D7E1-9581-4774-845B-FA37E600C2A4}" type="slidenum">
              <a:rPr lang="hu-HU" altLang="hu-HU" smtClean="0"/>
              <a:pPr algn="r" eaLnBrk="1" hangingPunct="1"/>
              <a:t>1</a:t>
            </a:fld>
            <a:endParaRPr lang="hu-HU" altLang="hu-HU" smtClean="0"/>
          </a:p>
        </p:txBody>
      </p:sp>
      <p:sp>
        <p:nvSpPr>
          <p:cNvPr id="3076" name="Rectangle 3"/>
          <p:cNvSpPr>
            <a:spLocks noGrp="1" noChangeArrowheads="1"/>
          </p:cNvSpPr>
          <p:nvPr>
            <p:ph type="title" idx="4294967295"/>
          </p:nvPr>
        </p:nvSpPr>
        <p:spPr>
          <a:xfrm>
            <a:off x="-1223963" y="2947988"/>
            <a:ext cx="10260013" cy="2425700"/>
          </a:xfrm>
          <a:effectLst>
            <a:outerShdw dist="50800" algn="ctr" rotWithShape="0">
              <a:srgbClr val="EAEAEA">
                <a:alpha val="50000"/>
              </a:srgbClr>
            </a:outerShdw>
          </a:effectLst>
        </p:spPr>
        <p:txBody>
          <a:bodyPr lIns="34290" tIns="34290" rIns="34290" bIns="34290" anchor="b"/>
          <a:lstStyle/>
          <a:p>
            <a:pPr algn="r" eaLnBrk="1" hangingPunct="1"/>
            <a:r>
              <a:rPr lang="hu-HU" altLang="hu-HU" sz="12900" b="0" dirty="0" smtClean="0"/>
              <a:t>9.</a:t>
            </a:r>
            <a:r>
              <a:rPr lang="hu-HU" altLang="hu-HU" sz="7200" b="0" dirty="0" smtClean="0"/>
              <a:t/>
            </a:r>
            <a:br>
              <a:rPr lang="hu-HU" altLang="hu-HU" sz="7200" b="0" dirty="0" smtClean="0"/>
            </a:br>
            <a:r>
              <a:rPr lang="hu-HU" altLang="hu-HU" sz="7200" b="1" dirty="0" smtClean="0"/>
              <a:t>MÉRLEGTÉTELEK ÉRTÉKELÉSE 2.</a:t>
            </a:r>
            <a:endParaRPr lang="en-US" altLang="hu-HU" sz="7200" b="1" dirty="0" smtClean="0"/>
          </a:p>
        </p:txBody>
      </p:sp>
      <p:pic>
        <p:nvPicPr>
          <p:cNvPr id="1266692" name="01 Siker tangó.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700338" y="10485438"/>
            <a:ext cx="944562"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4787900" y="5800725"/>
            <a:ext cx="3935413"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hu-HU" altLang="hu-HU" sz="1800" b="1" dirty="0">
                <a:latin typeface="Arial Black" pitchFamily="34" charset="0"/>
              </a:rPr>
              <a:t>Dr. </a:t>
            </a:r>
            <a:r>
              <a:rPr lang="hu-HU" altLang="hu-HU" sz="1800" b="1" dirty="0" err="1">
                <a:latin typeface="Arial Black" pitchFamily="34" charset="0"/>
              </a:rPr>
              <a:t>Laáb</a:t>
            </a:r>
            <a:r>
              <a:rPr lang="hu-HU" altLang="hu-HU" sz="1800" b="1" dirty="0">
                <a:latin typeface="Arial Black" pitchFamily="34" charset="0"/>
              </a:rPr>
              <a:t> Ágnes</a:t>
            </a:r>
          </a:p>
          <a:p>
            <a:pPr algn="ctr" eaLnBrk="1" hangingPunct="1">
              <a:spcBef>
                <a:spcPct val="0"/>
              </a:spcBef>
              <a:buFontTx/>
              <a:buNone/>
            </a:pPr>
            <a:r>
              <a:rPr lang="hu-HU" altLang="hu-HU" sz="1800" dirty="0" err="1">
                <a:latin typeface="Arial Black" pitchFamily="34" charset="0"/>
              </a:rPr>
              <a:t>laab</a:t>
            </a:r>
            <a:r>
              <a:rPr lang="hu-HU" altLang="hu-HU" sz="1800" dirty="0">
                <a:latin typeface="Arial Black" pitchFamily="34" charset="0"/>
              </a:rPr>
              <a:t>@</a:t>
            </a:r>
            <a:r>
              <a:rPr lang="hu-HU" altLang="hu-HU" sz="1800" dirty="0" err="1">
                <a:latin typeface="Arial Black" pitchFamily="34" charset="0"/>
              </a:rPr>
              <a:t>finance.bme.hu</a:t>
            </a:r>
            <a:endParaRPr lang="hu-HU" altLang="hu-HU" sz="1800" dirty="0">
              <a:latin typeface="Arial Black" pitchFamily="34" charset="0"/>
            </a:endParaRPr>
          </a:p>
          <a:p>
            <a:pPr algn="ctr" eaLnBrk="1" hangingPunct="1">
              <a:spcBef>
                <a:spcPct val="0"/>
              </a:spcBef>
              <a:buFontTx/>
              <a:buNone/>
            </a:pPr>
            <a:endParaRPr lang="hu-HU" altLang="hu-HU" sz="4000" dirty="0"/>
          </a:p>
        </p:txBody>
      </p:sp>
    </p:spTree>
    <p:extLst>
      <p:ext uri="{BB962C8B-B14F-4D97-AF65-F5344CB8AC3E}">
        <p14:creationId xmlns:p14="http://schemas.microsoft.com/office/powerpoint/2010/main" val="40117570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68272" fill="hold"/>
                                        <p:tgtEl>
                                          <p:spTgt spid="12666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26669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D112A7BC-0DB9-45AC-AD9E-EB94AB6C4057}" type="slidenum">
              <a:rPr lang="hu-HU" altLang="hu-HU" sz="1400" smtClean="0"/>
              <a:pPr algn="r" eaLnBrk="1" hangingPunct="1">
                <a:spcBef>
                  <a:spcPct val="0"/>
                </a:spcBef>
                <a:buFontTx/>
                <a:buNone/>
              </a:pPr>
              <a:t>10</a:t>
            </a:fld>
            <a:endParaRPr lang="hu-HU" altLang="hu-HU" sz="1400" smtClean="0"/>
          </a:p>
        </p:txBody>
      </p:sp>
      <p:pic>
        <p:nvPicPr>
          <p:cNvPr id="696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6" name="Rectangle 4"/>
          <p:cNvSpPr>
            <a:spLocks noGrp="1" noChangeArrowheads="1"/>
          </p:cNvSpPr>
          <p:nvPr>
            <p:ph type="title"/>
          </p:nvPr>
        </p:nvSpPr>
        <p:spPr>
          <a:xfrm>
            <a:off x="457200" y="485800"/>
            <a:ext cx="8229600" cy="1143000"/>
          </a:xfrm>
        </p:spPr>
        <p:txBody>
          <a:bodyPr/>
          <a:lstStyle/>
          <a:p>
            <a:pPr eaLnBrk="1" hangingPunct="1"/>
            <a:r>
              <a:rPr lang="hu-HU" altLang="hu-HU" b="1" dirty="0" smtClean="0">
                <a:solidFill>
                  <a:schemeClr val="bg1"/>
                </a:solidFill>
              </a:rPr>
              <a:t>TERVEN FELÜLI ÉRTÉKCSÖKKENÉS: </a:t>
            </a:r>
            <a:br>
              <a:rPr lang="hu-HU" altLang="hu-HU" b="1" dirty="0" smtClean="0">
                <a:solidFill>
                  <a:schemeClr val="bg1"/>
                </a:solidFill>
              </a:rPr>
            </a:br>
            <a:r>
              <a:rPr lang="hu-HU" altLang="hu-HU" b="1" dirty="0" smtClean="0">
                <a:solidFill>
                  <a:schemeClr val="bg1"/>
                </a:solidFill>
              </a:rPr>
              <a:t>1. A SELEJTEZÉS</a:t>
            </a:r>
          </a:p>
        </p:txBody>
      </p:sp>
    </p:spTree>
    <p:extLst>
      <p:ext uri="{BB962C8B-B14F-4D97-AF65-F5344CB8AC3E}">
        <p14:creationId xmlns:p14="http://schemas.microsoft.com/office/powerpoint/2010/main" val="4256956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E30D4B9D-EC96-46B5-AC8B-6BCEA70C4C4A}" type="slidenum">
              <a:rPr lang="hu-HU" altLang="hu-HU" sz="1400" smtClean="0"/>
              <a:pPr algn="r" eaLnBrk="1" hangingPunct="1">
                <a:spcBef>
                  <a:spcPct val="0"/>
                </a:spcBef>
                <a:buFontTx/>
                <a:buNone/>
              </a:pPr>
              <a:t>11</a:t>
            </a:fld>
            <a:endParaRPr lang="hu-HU" altLang="hu-HU" sz="1400" smtClean="0"/>
          </a:p>
        </p:txBody>
      </p:sp>
      <p:pic>
        <p:nvPicPr>
          <p:cNvPr id="70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0" name="Rectangle 2"/>
          <p:cNvSpPr>
            <a:spLocks noGrp="1" noChangeArrowheads="1"/>
          </p:cNvSpPr>
          <p:nvPr>
            <p:ph type="title"/>
          </p:nvPr>
        </p:nvSpPr>
        <p:spPr>
          <a:xfrm>
            <a:off x="457200" y="629816"/>
            <a:ext cx="8229600" cy="1143000"/>
          </a:xfrm>
        </p:spPr>
        <p:txBody>
          <a:bodyPr/>
          <a:lstStyle/>
          <a:p>
            <a:pPr eaLnBrk="1" hangingPunct="1"/>
            <a:r>
              <a:rPr lang="hu-HU" altLang="hu-HU" b="1" dirty="0">
                <a:solidFill>
                  <a:schemeClr val="bg1"/>
                </a:solidFill>
              </a:rPr>
              <a:t>TERVEN FELÜLI ÉRTÉKCSÖKKENÉS: </a:t>
            </a:r>
            <a:br>
              <a:rPr lang="hu-HU" altLang="hu-HU" b="1" dirty="0">
                <a:solidFill>
                  <a:schemeClr val="bg1"/>
                </a:solidFill>
              </a:rPr>
            </a:br>
            <a:r>
              <a:rPr lang="hu-HU" altLang="hu-HU" b="1" dirty="0" smtClean="0">
                <a:solidFill>
                  <a:schemeClr val="bg1"/>
                </a:solidFill>
              </a:rPr>
              <a:t>2. A LEÉRTÉKELÉS</a:t>
            </a:r>
          </a:p>
        </p:txBody>
      </p:sp>
    </p:spTree>
    <p:extLst>
      <p:ext uri="{BB962C8B-B14F-4D97-AF65-F5344CB8AC3E}">
        <p14:creationId xmlns:p14="http://schemas.microsoft.com/office/powerpoint/2010/main" val="2780509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0"/>
            <a:ext cx="1071721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83"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D7518D01-A325-400F-98D5-A485C8496E38}" type="slidenum">
              <a:rPr lang="hu-HU" altLang="hu-HU" sz="1400" smtClean="0"/>
              <a:pPr algn="r" eaLnBrk="1" hangingPunct="1">
                <a:spcBef>
                  <a:spcPct val="0"/>
                </a:spcBef>
                <a:buFontTx/>
                <a:buNone/>
              </a:pPr>
              <a:t>12</a:t>
            </a:fld>
            <a:endParaRPr lang="hu-HU" altLang="hu-HU" sz="1400" smtClean="0"/>
          </a:p>
        </p:txBody>
      </p:sp>
      <p:sp>
        <p:nvSpPr>
          <p:cNvPr id="49156" name="Rectangle 2"/>
          <p:cNvSpPr>
            <a:spLocks noGrp="1" noChangeArrowheads="1"/>
          </p:cNvSpPr>
          <p:nvPr>
            <p:ph type="title"/>
          </p:nvPr>
        </p:nvSpPr>
        <p:spPr>
          <a:xfrm>
            <a:off x="467544" y="1565275"/>
            <a:ext cx="8229600" cy="1143000"/>
          </a:xfrm>
        </p:spPr>
        <p:txBody>
          <a:bodyPr/>
          <a:lstStyle/>
          <a:p>
            <a:pPr eaLnBrk="1" hangingPunct="1">
              <a:defRPr/>
            </a:pPr>
            <a:r>
              <a:rPr lang="hu-HU" altLang="hu-HU" b="1" dirty="0">
                <a:solidFill>
                  <a:schemeClr val="bg1"/>
                </a:solidFill>
                <a:effectLst>
                  <a:outerShdw blurRad="38100" dist="38100" dir="2700000" algn="tl">
                    <a:srgbClr val="000000">
                      <a:alpha val="43137"/>
                    </a:srgbClr>
                  </a:outerShdw>
                </a:effectLst>
              </a:rPr>
              <a:t>TERVEN FELÜLI ÉRTÉKCSÖKKENÉS: </a:t>
            </a:r>
            <a:br>
              <a:rPr lang="hu-HU" altLang="hu-HU" b="1" dirty="0">
                <a:solidFill>
                  <a:schemeClr val="bg1"/>
                </a:solidFill>
                <a:effectLst>
                  <a:outerShdw blurRad="38100" dist="38100" dir="2700000" algn="tl">
                    <a:srgbClr val="000000">
                      <a:alpha val="43137"/>
                    </a:srgbClr>
                  </a:outerShdw>
                </a:effectLst>
              </a:rPr>
            </a:br>
            <a:r>
              <a:rPr lang="hu-HU" altLang="hu-HU" b="1" dirty="0" smtClean="0">
                <a:solidFill>
                  <a:schemeClr val="bg1"/>
                </a:solidFill>
                <a:effectLst>
                  <a:outerShdw blurRad="38100" dist="38100" dir="2700000" algn="tl">
                    <a:srgbClr val="000000">
                      <a:alpha val="43137"/>
                    </a:srgbClr>
                  </a:outerShdw>
                </a:effectLst>
              </a:rPr>
              <a:t>3. A LELTÁRHIÁNY</a:t>
            </a:r>
          </a:p>
        </p:txBody>
      </p:sp>
      <p:sp>
        <p:nvSpPr>
          <p:cNvPr id="71685" name="Szövegdoboz 1"/>
          <p:cNvSpPr txBox="1">
            <a:spLocks noChangeArrowheads="1"/>
          </p:cNvSpPr>
          <p:nvPr/>
        </p:nvSpPr>
        <p:spPr bwMode="auto">
          <a:xfrm>
            <a:off x="1601788" y="5805488"/>
            <a:ext cx="5778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hu-HU" altLang="hu-HU" sz="1800" b="1">
                <a:solidFill>
                  <a:schemeClr val="bg1"/>
                </a:solidFill>
                <a:latin typeface="Tahoma" pitchFamily="34" charset="0"/>
                <a:cs typeface="Tahoma" pitchFamily="34" charset="0"/>
              </a:rPr>
              <a:t>2009-BEN FÉL ÉV ALATT 88 KERTI PIHENŐÁGY, </a:t>
            </a:r>
            <a:br>
              <a:rPr lang="hu-HU" altLang="hu-HU" sz="1800" b="1">
                <a:solidFill>
                  <a:schemeClr val="bg1"/>
                </a:solidFill>
                <a:latin typeface="Tahoma" pitchFamily="34" charset="0"/>
                <a:cs typeface="Tahoma" pitchFamily="34" charset="0"/>
              </a:rPr>
            </a:br>
            <a:r>
              <a:rPr lang="hu-HU" altLang="hu-HU" sz="1800" b="1">
                <a:solidFill>
                  <a:schemeClr val="bg1"/>
                </a:solidFill>
                <a:latin typeface="Tahoma" pitchFamily="34" charset="0"/>
                <a:cs typeface="Tahoma" pitchFamily="34" charset="0"/>
              </a:rPr>
              <a:t>ASZTALOK SZÉKEK TÜNTEK EL</a:t>
            </a:r>
          </a:p>
        </p:txBody>
      </p:sp>
    </p:spTree>
    <p:extLst>
      <p:ext uri="{BB962C8B-B14F-4D97-AF65-F5344CB8AC3E}">
        <p14:creationId xmlns:p14="http://schemas.microsoft.com/office/powerpoint/2010/main" val="36947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hu-HU" altLang="hu-HU" sz="4000" b="1" dirty="0" smtClean="0">
                <a:solidFill>
                  <a:srgbClr val="FF3300"/>
                </a:solidFill>
              </a:rPr>
              <a:t>NETTÓ ÉRTÉK</a:t>
            </a:r>
          </a:p>
        </p:txBody>
      </p:sp>
      <p:sp>
        <p:nvSpPr>
          <p:cNvPr id="5101571" name="Rectangle 3"/>
          <p:cNvSpPr>
            <a:spLocks noGrp="1" noChangeArrowheads="1"/>
          </p:cNvSpPr>
          <p:nvPr>
            <p:ph type="body" sz="half" idx="1"/>
          </p:nvPr>
        </p:nvSpPr>
        <p:spPr>
          <a:xfrm>
            <a:off x="755576" y="1628800"/>
            <a:ext cx="7787208" cy="4525963"/>
          </a:xfrm>
        </p:spPr>
        <p:txBody>
          <a:bodyPr/>
          <a:lstStyle/>
          <a:p>
            <a:pPr marL="0" indent="0" eaLnBrk="1" hangingPunct="1">
              <a:buFontTx/>
              <a:buNone/>
            </a:pPr>
            <a:r>
              <a:rPr lang="hu-HU" altLang="hu-HU" b="1" dirty="0">
                <a:solidFill>
                  <a:srgbClr val="002060"/>
                </a:solidFill>
                <a:cs typeface="Times New Roman" pitchFamily="18" charset="0"/>
              </a:rPr>
              <a:t>A BEFEKTETETT ESZKÖZÖK BEKERÜLÉSI ÉRTÉKE (BRUTTÓ ÉRTÉK) </a:t>
            </a:r>
            <a:endParaRPr lang="hu-HU" altLang="hu-HU" b="1" dirty="0" smtClean="0">
              <a:solidFill>
                <a:srgbClr val="002060"/>
              </a:solidFill>
              <a:cs typeface="Times New Roman" pitchFamily="18" charset="0"/>
            </a:endParaRPr>
          </a:p>
          <a:p>
            <a:pPr marL="0" indent="0" eaLnBrk="1" hangingPunct="1">
              <a:buFontTx/>
              <a:buNone/>
            </a:pPr>
            <a:r>
              <a:rPr lang="hu-HU" altLang="hu-HU" b="1" dirty="0" smtClean="0">
                <a:solidFill>
                  <a:srgbClr val="002060"/>
                </a:solidFill>
                <a:cs typeface="Times New Roman" pitchFamily="18" charset="0"/>
              </a:rPr>
              <a:t>ÉS </a:t>
            </a:r>
            <a:r>
              <a:rPr lang="hu-HU" altLang="hu-HU" b="1" dirty="0">
                <a:solidFill>
                  <a:srgbClr val="002060"/>
                </a:solidFill>
                <a:cs typeface="Times New Roman" pitchFamily="18" charset="0"/>
              </a:rPr>
              <a:t>AZ ÉVEK SORÁN ELSZÁMOLT, FELHALMOZOTT ÉRTÉKCSÖKKENÉS KÜLÖNBSÉGE. </a:t>
            </a:r>
          </a:p>
        </p:txBody>
      </p:sp>
    </p:spTree>
    <p:extLst>
      <p:ext uri="{BB962C8B-B14F-4D97-AF65-F5344CB8AC3E}">
        <p14:creationId xmlns:p14="http://schemas.microsoft.com/office/powerpoint/2010/main" val="602491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01571">
                                            <p:txEl>
                                              <p:pRg st="0" end="0"/>
                                            </p:txEl>
                                          </p:spTgt>
                                        </p:tgtEl>
                                        <p:attrNameLst>
                                          <p:attrName>style.visibility</p:attrName>
                                        </p:attrNameLst>
                                      </p:cBhvr>
                                      <p:to>
                                        <p:strVal val="visible"/>
                                      </p:to>
                                    </p:set>
                                    <p:anim calcmode="lin" valueType="num">
                                      <p:cBhvr additive="base">
                                        <p:cTn id="7" dur="500" fill="hold"/>
                                        <p:tgtEl>
                                          <p:spTgt spid="5101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01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01571">
                                            <p:txEl>
                                              <p:pRg st="1" end="1"/>
                                            </p:txEl>
                                          </p:spTgt>
                                        </p:tgtEl>
                                        <p:attrNameLst>
                                          <p:attrName>style.visibility</p:attrName>
                                        </p:attrNameLst>
                                      </p:cBhvr>
                                      <p:to>
                                        <p:strVal val="visible"/>
                                      </p:to>
                                    </p:set>
                                    <p:anim calcmode="lin" valueType="num">
                                      <p:cBhvr additive="base">
                                        <p:cTn id="13" dur="500" fill="hold"/>
                                        <p:tgtEl>
                                          <p:spTgt spid="5101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015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157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Dia számának helye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D0EECE64-07FC-42BF-93AA-26E9B6A7A3A3}" type="slidenum">
              <a:rPr lang="hu-HU" altLang="hu-HU"/>
              <a:pPr eaLnBrk="1" hangingPunct="1"/>
              <a:t>14</a:t>
            </a:fld>
            <a:endParaRPr lang="hu-HU" altLang="hu-HU"/>
          </a:p>
        </p:txBody>
      </p:sp>
      <p:sp>
        <p:nvSpPr>
          <p:cNvPr id="1455107" name="Rectangle 3"/>
          <p:cNvSpPr>
            <a:spLocks noChangeArrowheads="1"/>
          </p:cNvSpPr>
          <p:nvPr/>
        </p:nvSpPr>
        <p:spPr bwMode="auto">
          <a:xfrm>
            <a:off x="152400" y="2190343"/>
            <a:ext cx="8991600" cy="2246769"/>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hu-HU" altLang="hu-HU" sz="2800" b="1" dirty="0" smtClean="0">
                <a:solidFill>
                  <a:srgbClr val="000066"/>
                </a:solidFill>
                <a:cs typeface="Times New Roman" pitchFamily="18" charset="0"/>
              </a:rPr>
              <a:t>+  </a:t>
            </a:r>
            <a:r>
              <a:rPr lang="hu-HU" altLang="hu-HU" sz="2800" b="1" dirty="0">
                <a:solidFill>
                  <a:srgbClr val="000066"/>
                </a:solidFill>
                <a:cs typeface="Times New Roman" pitchFamily="18" charset="0"/>
              </a:rPr>
              <a:t>BRUTTÓ ÉRTÉK</a:t>
            </a:r>
          </a:p>
          <a:p>
            <a:pPr algn="l"/>
            <a:r>
              <a:rPr lang="hu-HU" altLang="hu-HU" sz="2800" b="1" dirty="0">
                <a:solidFill>
                  <a:srgbClr val="000066"/>
                </a:solidFill>
                <a:cs typeface="Times New Roman" pitchFamily="18" charset="0"/>
              </a:rPr>
              <a:t>-  TERVSZERINTI ÉRTÉKCSÖKKENÉS</a:t>
            </a:r>
          </a:p>
          <a:p>
            <a:pPr algn="l"/>
            <a:r>
              <a:rPr lang="hu-HU" altLang="hu-HU" sz="2800" b="1" dirty="0">
                <a:solidFill>
                  <a:srgbClr val="000066"/>
                </a:solidFill>
                <a:cs typeface="Times New Roman" pitchFamily="18" charset="0"/>
              </a:rPr>
              <a:t>-  TERVEN FELÜLI ÉRTÉKCSÖKKENÉS</a:t>
            </a:r>
          </a:p>
          <a:p>
            <a:pPr algn="l"/>
            <a:r>
              <a:rPr lang="hu-HU" altLang="hu-HU" sz="2800" b="1" u="sng" dirty="0">
                <a:solidFill>
                  <a:srgbClr val="000066"/>
                </a:solidFill>
                <a:cs typeface="Times New Roman" pitchFamily="18" charset="0"/>
              </a:rPr>
              <a:t>+  </a:t>
            </a:r>
            <a:r>
              <a:rPr lang="hu-HU" altLang="hu-HU" sz="2400" b="1" u="sng" dirty="0">
                <a:solidFill>
                  <a:srgbClr val="000066"/>
                </a:solidFill>
                <a:cs typeface="Times New Roman" pitchFamily="18" charset="0"/>
              </a:rPr>
              <a:t>TERVEN FELÜLI ÉRTÉKCSÖKKENÉS VISSZAÍRÁSA</a:t>
            </a:r>
            <a:endParaRPr lang="hu-HU" altLang="hu-HU" sz="2800" b="1" dirty="0">
              <a:solidFill>
                <a:srgbClr val="000066"/>
              </a:solidFill>
              <a:cs typeface="Times New Roman" pitchFamily="18" charset="0"/>
            </a:endParaRPr>
          </a:p>
          <a:p>
            <a:pPr algn="l"/>
            <a:r>
              <a:rPr lang="hu-HU" altLang="hu-HU" sz="2800" b="1" dirty="0">
                <a:solidFill>
                  <a:srgbClr val="000066"/>
                </a:solidFill>
                <a:cs typeface="Times New Roman" pitchFamily="18" charset="0"/>
              </a:rPr>
              <a:t>    NETTÓ ÉRTÉK (MÉRLEGÉRTÉK)</a:t>
            </a:r>
          </a:p>
        </p:txBody>
      </p:sp>
      <p:sp>
        <p:nvSpPr>
          <p:cNvPr id="6" name="Rectangle 2"/>
          <p:cNvSpPr>
            <a:spLocks noGrp="1" noChangeArrowheads="1"/>
          </p:cNvSpPr>
          <p:nvPr>
            <p:ph type="title"/>
          </p:nvPr>
        </p:nvSpPr>
        <p:spPr>
          <a:xfrm>
            <a:off x="457200" y="274638"/>
            <a:ext cx="8229600" cy="1143000"/>
          </a:xfrm>
        </p:spPr>
        <p:txBody>
          <a:bodyPr/>
          <a:lstStyle/>
          <a:p>
            <a:pPr eaLnBrk="1" hangingPunct="1"/>
            <a:r>
              <a:rPr lang="hu-HU" altLang="hu-HU" sz="4000" b="1" dirty="0" smtClean="0">
                <a:solidFill>
                  <a:srgbClr val="FF3300"/>
                </a:solidFill>
              </a:rPr>
              <a:t>KÖNYVSZERINTI ÉRTÉK</a:t>
            </a:r>
            <a:br>
              <a:rPr lang="hu-HU" altLang="hu-HU" sz="4000" b="1" dirty="0" smtClean="0">
                <a:solidFill>
                  <a:srgbClr val="FF3300"/>
                </a:solidFill>
              </a:rPr>
            </a:br>
            <a:r>
              <a:rPr lang="hu-HU" altLang="hu-HU" sz="2800" b="1" u="sng" dirty="0">
                <a:solidFill>
                  <a:srgbClr val="FF0000"/>
                </a:solidFill>
                <a:cs typeface="Times New Roman" pitchFamily="18" charset="0"/>
              </a:rPr>
              <a:t>(TÁRGYI ESZKÖZÖK, IMMATERIÁLIS JAVAK)</a:t>
            </a:r>
            <a:r>
              <a:rPr lang="hu-HU" altLang="hu-HU" sz="2800" b="1" dirty="0">
                <a:solidFill>
                  <a:srgbClr val="FF0000"/>
                </a:solidFill>
                <a:cs typeface="Times New Roman" pitchFamily="18" charset="0"/>
              </a:rPr>
              <a:t>:</a:t>
            </a:r>
            <a:br>
              <a:rPr lang="hu-HU" altLang="hu-HU" sz="2800" b="1" dirty="0">
                <a:solidFill>
                  <a:srgbClr val="FF0000"/>
                </a:solidFill>
                <a:cs typeface="Times New Roman" pitchFamily="18" charset="0"/>
              </a:rPr>
            </a:br>
            <a:endParaRPr lang="hu-HU" altLang="hu-HU" sz="2800" b="1" dirty="0" smtClean="0">
              <a:solidFill>
                <a:srgbClr val="FF0000"/>
              </a:solidFill>
            </a:endParaRPr>
          </a:p>
        </p:txBody>
      </p:sp>
    </p:spTree>
    <p:extLst>
      <p:ext uri="{BB962C8B-B14F-4D97-AF65-F5344CB8AC3E}">
        <p14:creationId xmlns:p14="http://schemas.microsoft.com/office/powerpoint/2010/main" val="3173812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5107"/>
                                        </p:tgtEl>
                                        <p:attrNameLst>
                                          <p:attrName>style.visibility</p:attrName>
                                        </p:attrNameLst>
                                      </p:cBhvr>
                                      <p:to>
                                        <p:strVal val="visible"/>
                                      </p:to>
                                    </p:set>
                                    <p:anim calcmode="lin" valueType="num">
                                      <p:cBhvr additive="base">
                                        <p:cTn id="7" dur="500" fill="hold"/>
                                        <p:tgtEl>
                                          <p:spTgt spid="1455107"/>
                                        </p:tgtEl>
                                        <p:attrNameLst>
                                          <p:attrName>ppt_x</p:attrName>
                                        </p:attrNameLst>
                                      </p:cBhvr>
                                      <p:tavLst>
                                        <p:tav tm="0">
                                          <p:val>
                                            <p:strVal val="0-#ppt_w/2"/>
                                          </p:val>
                                        </p:tav>
                                        <p:tav tm="100000">
                                          <p:val>
                                            <p:strVal val="#ppt_x"/>
                                          </p:val>
                                        </p:tav>
                                      </p:tavLst>
                                    </p:anim>
                                    <p:anim calcmode="lin" valueType="num">
                                      <p:cBhvr additive="base">
                                        <p:cTn id="8" dur="500" fill="hold"/>
                                        <p:tgtEl>
                                          <p:spTgt spid="1455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51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1.gstatic.com/images?q=tbn:ANd9GcQPJexO7UGbDTBaOpokVIO_oQJ3XtBgbYL7m6_lFgD6142nCj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6988"/>
            <a:ext cx="3889375"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Dia számának helye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EB74A36-67A7-4034-90BF-35287811FD4C}" type="slidenum">
              <a:rPr lang="hu-HU" altLang="hu-HU" sz="1400" smtClean="0">
                <a:solidFill>
                  <a:schemeClr val="bg1"/>
                </a:solidFill>
              </a:rPr>
              <a:pPr eaLnBrk="1" hangingPunct="1">
                <a:spcBef>
                  <a:spcPct val="0"/>
                </a:spcBef>
                <a:buFontTx/>
                <a:buNone/>
              </a:pPr>
              <a:t>15</a:t>
            </a:fld>
            <a:endParaRPr lang="hu-HU" altLang="hu-HU" sz="1400" smtClean="0">
              <a:solidFill>
                <a:schemeClr val="bg1"/>
              </a:solidFill>
            </a:endParaRPr>
          </a:p>
        </p:txBody>
      </p:sp>
      <p:sp>
        <p:nvSpPr>
          <p:cNvPr id="7172" name="Rectangle 3"/>
          <p:cNvSpPr>
            <a:spLocks/>
          </p:cNvSpPr>
          <p:nvPr/>
        </p:nvSpPr>
        <p:spPr bwMode="auto">
          <a:xfrm>
            <a:off x="6900863" y="9686925"/>
            <a:ext cx="65849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822325" eaLnBrk="0" hangingPunct="0">
              <a:spcBef>
                <a:spcPct val="20000"/>
              </a:spcBef>
              <a:buChar char="•"/>
              <a:defRPr sz="3200">
                <a:solidFill>
                  <a:schemeClr val="tx1"/>
                </a:solidFill>
                <a:latin typeface="Arial" charset="0"/>
              </a:defRPr>
            </a:lvl1pPr>
            <a:lvl2pPr marL="742950" indent="-285750" defTabSz="822325" eaLnBrk="0" hangingPunct="0">
              <a:spcBef>
                <a:spcPct val="20000"/>
              </a:spcBef>
              <a:buChar char="–"/>
              <a:defRPr sz="2800">
                <a:solidFill>
                  <a:schemeClr val="tx1"/>
                </a:solidFill>
                <a:latin typeface="Arial" charset="0"/>
              </a:defRPr>
            </a:lvl2pPr>
            <a:lvl3pPr marL="1143000" indent="-228600" defTabSz="822325" eaLnBrk="0" hangingPunct="0">
              <a:spcBef>
                <a:spcPct val="20000"/>
              </a:spcBef>
              <a:buChar char="•"/>
              <a:defRPr sz="2400">
                <a:solidFill>
                  <a:schemeClr val="tx1"/>
                </a:solidFill>
                <a:latin typeface="Arial" charset="0"/>
              </a:defRPr>
            </a:lvl3pPr>
            <a:lvl4pPr marL="1600200" indent="-228600" defTabSz="822325" eaLnBrk="0" hangingPunct="0">
              <a:spcBef>
                <a:spcPct val="20000"/>
              </a:spcBef>
              <a:buChar char="–"/>
              <a:defRPr sz="2000">
                <a:solidFill>
                  <a:schemeClr val="tx1"/>
                </a:solidFill>
                <a:latin typeface="Arial" charset="0"/>
              </a:defRPr>
            </a:lvl4pPr>
            <a:lvl5pPr marL="2057400" indent="-228600" defTabSz="822325" eaLnBrk="0" hangingPunct="0">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hu-HU" sz="5400" b="1">
              <a:solidFill>
                <a:srgbClr val="E5812E"/>
              </a:solidFill>
              <a:latin typeface="Tahoma" pitchFamily="34" charset="0"/>
              <a:cs typeface="Tahoma" pitchFamily="34" charset="0"/>
              <a:sym typeface="Tahoma" pitchFamily="34" charset="0"/>
            </a:endParaRPr>
          </a:p>
        </p:txBody>
      </p:sp>
      <p:sp>
        <p:nvSpPr>
          <p:cNvPr id="1028100" name="Rectangle 3"/>
          <p:cNvSpPr>
            <a:spLocks noGrp="1" noChangeArrowheads="1"/>
          </p:cNvSpPr>
          <p:nvPr>
            <p:ph type="title" idx="4294967295"/>
          </p:nvPr>
        </p:nvSpPr>
        <p:spPr>
          <a:xfrm>
            <a:off x="-36512" y="2875508"/>
            <a:ext cx="9145016" cy="2425700"/>
          </a:xfrm>
          <a:effectLst>
            <a:outerShdw dist="50800" algn="ctr" rotWithShape="0">
              <a:srgbClr val="EAEAEA">
                <a:alpha val="50000"/>
              </a:srgbClr>
            </a:outerShdw>
          </a:effectLst>
        </p:spPr>
        <p:txBody>
          <a:bodyPr lIns="34290" tIns="34290" rIns="34290" bIns="34290"/>
          <a:lstStyle/>
          <a:p>
            <a:pPr eaLnBrk="1" hangingPunct="1">
              <a:defRPr/>
            </a:pPr>
            <a:r>
              <a:rPr lang="hu-HU" altLang="hu-HU" b="1" dirty="0" smtClean="0">
                <a:solidFill>
                  <a:srgbClr val="FF0000"/>
                </a:solidFill>
                <a:effectLst>
                  <a:outerShdw blurRad="38100" dist="38100" dir="2700000" algn="tl">
                    <a:srgbClr val="000000">
                      <a:alpha val="43137"/>
                    </a:srgbClr>
                  </a:outerShdw>
                </a:effectLst>
                <a:sym typeface="Wingdings" pitchFamily="2" charset="2"/>
              </a:rPr>
              <a:t>MI A KÜLÖNBSÉG A BERUHÁZÁS (FELÚJÍTÁS) </a:t>
            </a:r>
            <a:br>
              <a:rPr lang="hu-HU" altLang="hu-HU" b="1" dirty="0" smtClean="0">
                <a:solidFill>
                  <a:srgbClr val="FF0000"/>
                </a:solidFill>
                <a:effectLst>
                  <a:outerShdw blurRad="38100" dist="38100" dir="2700000" algn="tl">
                    <a:srgbClr val="000000">
                      <a:alpha val="43137"/>
                    </a:srgbClr>
                  </a:outerShdw>
                </a:effectLst>
                <a:sym typeface="Wingdings" pitchFamily="2" charset="2"/>
              </a:rPr>
            </a:br>
            <a:r>
              <a:rPr lang="hu-HU" altLang="hu-HU" b="1" dirty="0" smtClean="0">
                <a:solidFill>
                  <a:srgbClr val="FF0000"/>
                </a:solidFill>
                <a:effectLst>
                  <a:outerShdw blurRad="38100" dist="38100" dir="2700000" algn="tl">
                    <a:srgbClr val="000000">
                      <a:alpha val="43137"/>
                    </a:srgbClr>
                  </a:outerShdw>
                </a:effectLst>
                <a:sym typeface="Wingdings" pitchFamily="2" charset="2"/>
              </a:rPr>
              <a:t>ÉS A KARBANTARTÁS KÖZÖTT? </a:t>
            </a:r>
            <a:endParaRPr lang="en-US" altLang="hu-HU" b="1"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84348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8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20888"/>
            <a:ext cx="85344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70254" y="5051251"/>
            <a:ext cx="12382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ím 1"/>
          <p:cNvSpPr>
            <a:spLocks noGrp="1"/>
          </p:cNvSpPr>
          <p:nvPr>
            <p:ph type="title"/>
          </p:nvPr>
        </p:nvSpPr>
        <p:spPr>
          <a:xfrm>
            <a:off x="35496" y="269776"/>
            <a:ext cx="8229600" cy="1143000"/>
          </a:xfrm>
        </p:spPr>
        <p:txBody>
          <a:bodyPr/>
          <a:lstStyle/>
          <a:p>
            <a:pPr algn="l"/>
            <a:r>
              <a:rPr lang="hu-HU" sz="3600" b="1" dirty="0" smtClean="0">
                <a:solidFill>
                  <a:srgbClr val="FF0000"/>
                </a:solidFill>
              </a:rPr>
              <a:t>EGY TARTÓS ERŐFORRÁS ÉLETÚTJA</a:t>
            </a:r>
            <a:endParaRPr lang="hu-HU" sz="3600" b="1" dirty="0">
              <a:solidFill>
                <a:srgbClr val="FF0000"/>
              </a:solidFill>
            </a:endParaRPr>
          </a:p>
        </p:txBody>
      </p:sp>
      <p:sp>
        <p:nvSpPr>
          <p:cNvPr id="3" name="Dia számának helye 2"/>
          <p:cNvSpPr>
            <a:spLocks noGrp="1"/>
          </p:cNvSpPr>
          <p:nvPr>
            <p:ph type="sldNum" sz="quarter" idx="12"/>
          </p:nvPr>
        </p:nvSpPr>
        <p:spPr>
          <a:xfrm>
            <a:off x="5593432" y="6372036"/>
            <a:ext cx="2133600" cy="476250"/>
          </a:xfrm>
        </p:spPr>
        <p:txBody>
          <a:bodyPr/>
          <a:lstStyle/>
          <a:p>
            <a:pPr>
              <a:defRPr/>
            </a:pPr>
            <a:fld id="{5C1A5A02-D479-4240-9A70-E442CCA1F124}" type="slidenum">
              <a:rPr lang="hu-HU" b="1" smtClean="0"/>
              <a:pPr>
                <a:defRPr/>
              </a:pPr>
              <a:t>16</a:t>
            </a:fld>
            <a:endParaRPr lang="hu-HU" b="1"/>
          </a:p>
        </p:txBody>
      </p:sp>
      <p:sp>
        <p:nvSpPr>
          <p:cNvPr id="4" name="Szövegdoboz 3"/>
          <p:cNvSpPr txBox="1"/>
          <p:nvPr/>
        </p:nvSpPr>
        <p:spPr>
          <a:xfrm>
            <a:off x="10622" y="5157192"/>
            <a:ext cx="2454518" cy="923330"/>
          </a:xfrm>
          <a:prstGeom prst="rect">
            <a:avLst/>
          </a:prstGeom>
          <a:noFill/>
        </p:spPr>
        <p:txBody>
          <a:bodyPr wrap="none" rtlCol="0">
            <a:spAutoFit/>
          </a:bodyPr>
          <a:lstStyle/>
          <a:p>
            <a:r>
              <a:rPr lang="hu-HU" b="1" dirty="0" smtClean="0"/>
              <a:t>BESZERZÉS,</a:t>
            </a:r>
            <a:br>
              <a:rPr lang="hu-HU" b="1" dirty="0" smtClean="0"/>
            </a:br>
            <a:r>
              <a:rPr lang="hu-HU" b="1" dirty="0" smtClean="0"/>
              <a:t>SAJÁT ELŐÁLLÍTÁS</a:t>
            </a:r>
          </a:p>
          <a:p>
            <a:r>
              <a:rPr lang="hu-HU" b="1" dirty="0" smtClean="0"/>
              <a:t>ELINDÍTÁSA</a:t>
            </a:r>
            <a:endParaRPr lang="hu-HU" b="1" dirty="0"/>
          </a:p>
        </p:txBody>
      </p:sp>
      <p:sp>
        <p:nvSpPr>
          <p:cNvPr id="6" name="Szövegdoboz 5"/>
          <p:cNvSpPr txBox="1"/>
          <p:nvPr/>
        </p:nvSpPr>
        <p:spPr>
          <a:xfrm rot="18322358">
            <a:off x="1313322" y="3489920"/>
            <a:ext cx="1981068" cy="369332"/>
          </a:xfrm>
          <a:prstGeom prst="rect">
            <a:avLst/>
          </a:prstGeom>
          <a:noFill/>
        </p:spPr>
        <p:txBody>
          <a:bodyPr wrap="square" rtlCol="0">
            <a:spAutoFit/>
          </a:bodyPr>
          <a:lstStyle/>
          <a:p>
            <a:r>
              <a:rPr lang="hu-HU" b="1" dirty="0" smtClean="0"/>
              <a:t>BERUHÁZÁS</a:t>
            </a:r>
            <a:endParaRPr lang="hu-HU" b="1" dirty="0"/>
          </a:p>
        </p:txBody>
      </p:sp>
      <p:sp>
        <p:nvSpPr>
          <p:cNvPr id="7" name="Szövegdoboz 6"/>
          <p:cNvSpPr txBox="1"/>
          <p:nvPr/>
        </p:nvSpPr>
        <p:spPr>
          <a:xfrm>
            <a:off x="3347864" y="1988840"/>
            <a:ext cx="1505540" cy="369332"/>
          </a:xfrm>
          <a:prstGeom prst="rect">
            <a:avLst/>
          </a:prstGeom>
          <a:noFill/>
        </p:spPr>
        <p:txBody>
          <a:bodyPr wrap="none" rtlCol="0">
            <a:spAutoFit/>
          </a:bodyPr>
          <a:lstStyle/>
          <a:p>
            <a:r>
              <a:rPr lang="hu-HU" b="1" dirty="0" smtClean="0"/>
              <a:t>AKTIVÁLÁS</a:t>
            </a:r>
            <a:endParaRPr lang="hu-HU" b="1" dirty="0"/>
          </a:p>
        </p:txBody>
      </p:sp>
      <p:sp>
        <p:nvSpPr>
          <p:cNvPr id="8" name="Szövegdoboz 7"/>
          <p:cNvSpPr txBox="1"/>
          <p:nvPr/>
        </p:nvSpPr>
        <p:spPr>
          <a:xfrm rot="3115669" flipH="1">
            <a:off x="5345770" y="3777952"/>
            <a:ext cx="1981068" cy="369332"/>
          </a:xfrm>
          <a:prstGeom prst="rect">
            <a:avLst/>
          </a:prstGeom>
          <a:noFill/>
        </p:spPr>
        <p:txBody>
          <a:bodyPr wrap="square" rtlCol="0">
            <a:spAutoFit/>
          </a:bodyPr>
          <a:lstStyle/>
          <a:p>
            <a:r>
              <a:rPr lang="hu-HU" b="1" dirty="0" smtClean="0"/>
              <a:t>AMORTIZÁCIÓ</a:t>
            </a:r>
            <a:endParaRPr lang="hu-HU" b="1" dirty="0"/>
          </a:p>
        </p:txBody>
      </p:sp>
      <p:sp>
        <p:nvSpPr>
          <p:cNvPr id="9" name="Szövegdoboz 8"/>
          <p:cNvSpPr txBox="1"/>
          <p:nvPr/>
        </p:nvSpPr>
        <p:spPr>
          <a:xfrm>
            <a:off x="6723648" y="5157192"/>
            <a:ext cx="2133918" cy="923330"/>
          </a:xfrm>
          <a:prstGeom prst="rect">
            <a:avLst/>
          </a:prstGeom>
          <a:noFill/>
        </p:spPr>
        <p:txBody>
          <a:bodyPr wrap="none" rtlCol="0">
            <a:spAutoFit/>
          </a:bodyPr>
          <a:lstStyle/>
          <a:p>
            <a:r>
              <a:rPr lang="hu-HU" b="1" dirty="0" smtClean="0"/>
              <a:t>ELADÁS, </a:t>
            </a:r>
          </a:p>
          <a:p>
            <a:r>
              <a:rPr lang="hu-HU" b="1" dirty="0" smtClean="0"/>
              <a:t>KISELEJTEZÉS,</a:t>
            </a:r>
          </a:p>
          <a:p>
            <a:r>
              <a:rPr lang="hu-HU" b="1" dirty="0" smtClean="0"/>
              <a:t>MEGSEMMÍSÍTÉS</a:t>
            </a:r>
            <a:endParaRPr lang="hu-HU" b="1" dirty="0"/>
          </a:p>
        </p:txBody>
      </p:sp>
      <p:sp>
        <p:nvSpPr>
          <p:cNvPr id="5" name="Szabadkézi sokszög 4"/>
          <p:cNvSpPr/>
          <p:nvPr/>
        </p:nvSpPr>
        <p:spPr bwMode="auto">
          <a:xfrm>
            <a:off x="5292080" y="404664"/>
            <a:ext cx="3744416" cy="5638775"/>
          </a:xfrm>
          <a:custGeom>
            <a:avLst/>
            <a:gdLst>
              <a:gd name="connsiteX0" fmla="*/ 0 w 3556369"/>
              <a:gd name="connsiteY0" fmla="*/ 1697096 h 3220153"/>
              <a:gd name="connsiteX1" fmla="*/ 1076446 w 3556369"/>
              <a:gd name="connsiteY1" fmla="*/ 215536 h 3220153"/>
              <a:gd name="connsiteX2" fmla="*/ 1967696 w 3556369"/>
              <a:gd name="connsiteY2" fmla="*/ 134513 h 3220153"/>
              <a:gd name="connsiteX3" fmla="*/ 2997843 w 3556369"/>
              <a:gd name="connsiteY3" fmla="*/ 1419303 h 3220153"/>
              <a:gd name="connsiteX4" fmla="*/ 3495554 w 3556369"/>
              <a:gd name="connsiteY4" fmla="*/ 3051334 h 3220153"/>
              <a:gd name="connsiteX5" fmla="*/ 3530278 w 3556369"/>
              <a:gd name="connsiteY5" fmla="*/ 3086058 h 322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369" h="3220153">
                <a:moveTo>
                  <a:pt x="0" y="1697096"/>
                </a:moveTo>
                <a:cubicBezTo>
                  <a:pt x="374248" y="1086531"/>
                  <a:pt x="748497" y="475966"/>
                  <a:pt x="1076446" y="215536"/>
                </a:cubicBezTo>
                <a:cubicBezTo>
                  <a:pt x="1404395" y="-44894"/>
                  <a:pt x="1647463" y="-66115"/>
                  <a:pt x="1967696" y="134513"/>
                </a:cubicBezTo>
                <a:cubicBezTo>
                  <a:pt x="2287929" y="335141"/>
                  <a:pt x="2743200" y="933166"/>
                  <a:pt x="2997843" y="1419303"/>
                </a:cubicBezTo>
                <a:cubicBezTo>
                  <a:pt x="3252486" y="1905440"/>
                  <a:pt x="3406815" y="2773542"/>
                  <a:pt x="3495554" y="3051334"/>
                </a:cubicBezTo>
                <a:cubicBezTo>
                  <a:pt x="3584293" y="3329126"/>
                  <a:pt x="3557285" y="3207592"/>
                  <a:pt x="3530278" y="3086058"/>
                </a:cubicBezTo>
              </a:path>
            </a:pathLst>
          </a:custGeom>
          <a:noFill/>
          <a:ln w="5715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10" name="Szövegdoboz 9"/>
          <p:cNvSpPr txBox="1"/>
          <p:nvPr/>
        </p:nvSpPr>
        <p:spPr>
          <a:xfrm rot="17576934">
            <a:off x="4777198" y="1234291"/>
            <a:ext cx="2274982" cy="1477328"/>
          </a:xfrm>
          <a:prstGeom prst="rect">
            <a:avLst/>
          </a:prstGeom>
          <a:noFill/>
        </p:spPr>
        <p:txBody>
          <a:bodyPr wrap="none" rtlCol="0">
            <a:spAutoFit/>
          </a:bodyPr>
          <a:lstStyle/>
          <a:p>
            <a:r>
              <a:rPr lang="hu-HU" altLang="hu-HU" b="1" dirty="0" smtClean="0"/>
              <a:t>BŐVÍTÉS, </a:t>
            </a:r>
          </a:p>
          <a:p>
            <a:r>
              <a:rPr lang="hu-HU" altLang="hu-HU" b="1" dirty="0" smtClean="0"/>
              <a:t>KORSZERŰSÍTÉS, </a:t>
            </a:r>
          </a:p>
          <a:p>
            <a:r>
              <a:rPr lang="hu-HU" altLang="hu-HU" b="1" dirty="0" smtClean="0"/>
              <a:t>ÁTALAKÍTÁS</a:t>
            </a:r>
          </a:p>
          <a:p>
            <a:pPr eaLnBrk="1" hangingPunct="1"/>
            <a:r>
              <a:rPr lang="hu-HU" altLang="hu-HU" b="1" dirty="0" smtClean="0"/>
              <a:t>FELÚJÍTÁS</a:t>
            </a:r>
            <a:endParaRPr lang="hu-HU" altLang="hu-HU" b="1" dirty="0"/>
          </a:p>
          <a:p>
            <a:endParaRPr lang="hu-HU" dirty="0"/>
          </a:p>
        </p:txBody>
      </p:sp>
      <p:sp>
        <p:nvSpPr>
          <p:cNvPr id="12" name="Szövegdoboz 11"/>
          <p:cNvSpPr txBox="1"/>
          <p:nvPr/>
        </p:nvSpPr>
        <p:spPr>
          <a:xfrm>
            <a:off x="6660232" y="44624"/>
            <a:ext cx="1838966" cy="369332"/>
          </a:xfrm>
          <a:prstGeom prst="rect">
            <a:avLst/>
          </a:prstGeom>
          <a:noFill/>
        </p:spPr>
        <p:txBody>
          <a:bodyPr wrap="none" rtlCol="0">
            <a:spAutoFit/>
          </a:bodyPr>
          <a:lstStyle/>
          <a:p>
            <a:r>
              <a:rPr lang="hu-HU" b="1" dirty="0" smtClean="0"/>
              <a:t>RÁAKTIVÁLÁS</a:t>
            </a:r>
            <a:endParaRPr lang="hu-HU" b="1" dirty="0"/>
          </a:p>
        </p:txBody>
      </p:sp>
      <p:sp>
        <p:nvSpPr>
          <p:cNvPr id="13" name="Szövegdoboz 12"/>
          <p:cNvSpPr txBox="1"/>
          <p:nvPr/>
        </p:nvSpPr>
        <p:spPr>
          <a:xfrm rot="4157901" flipH="1">
            <a:off x="7650026" y="2140169"/>
            <a:ext cx="1981068" cy="646331"/>
          </a:xfrm>
          <a:prstGeom prst="rect">
            <a:avLst/>
          </a:prstGeom>
          <a:noFill/>
        </p:spPr>
        <p:txBody>
          <a:bodyPr wrap="square" rtlCol="0">
            <a:spAutoFit/>
          </a:bodyPr>
          <a:lstStyle/>
          <a:p>
            <a:r>
              <a:rPr lang="hu-HU" b="1" dirty="0" smtClean="0"/>
              <a:t>ÚJ AMORTIZÁCIÓ</a:t>
            </a:r>
            <a:endParaRPr lang="hu-HU" b="1" dirty="0"/>
          </a:p>
        </p:txBody>
      </p:sp>
      <p:sp>
        <p:nvSpPr>
          <p:cNvPr id="14" name="Szövegdoboz 13"/>
          <p:cNvSpPr txBox="1"/>
          <p:nvPr/>
        </p:nvSpPr>
        <p:spPr>
          <a:xfrm>
            <a:off x="4439498" y="6372036"/>
            <a:ext cx="2103973" cy="369332"/>
          </a:xfrm>
          <a:prstGeom prst="rect">
            <a:avLst/>
          </a:prstGeom>
          <a:noFill/>
        </p:spPr>
        <p:txBody>
          <a:bodyPr wrap="none" rtlCol="0">
            <a:spAutoFit/>
          </a:bodyPr>
          <a:lstStyle/>
          <a:p>
            <a:r>
              <a:rPr lang="hu-HU" b="1" dirty="0" smtClean="0"/>
              <a:t>KARBANTARTÁS</a:t>
            </a:r>
            <a:endParaRPr lang="hu-HU" b="1" dirty="0"/>
          </a:p>
        </p:txBody>
      </p:sp>
      <p:cxnSp>
        <p:nvCxnSpPr>
          <p:cNvPr id="15" name="Egyenes összekötő nyíllal 14"/>
          <p:cNvCxnSpPr>
            <a:stCxn id="1026" idx="2"/>
          </p:cNvCxnSpPr>
          <p:nvPr/>
        </p:nvCxnSpPr>
        <p:spPr bwMode="auto">
          <a:xfrm>
            <a:off x="4158680" y="6259463"/>
            <a:ext cx="4877816" cy="0"/>
          </a:xfrm>
          <a:prstGeom prst="straightConnector1">
            <a:avLst/>
          </a:prstGeom>
          <a:solidFill>
            <a:schemeClr val="accent1"/>
          </a:solidFill>
          <a:ln w="57150" cap="flat" cmpd="sng" algn="ctr">
            <a:solidFill>
              <a:srgbClr val="FF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0" name="Picture 2" descr="http://www.axial.hu/upload_files/filemanager/news/121115targonca/m_30D-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60848" y="5130993"/>
            <a:ext cx="2232248" cy="148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2413 0.11193 C 0.13524 0.10916 0.14635 0.10361 0.15694 0.09852 C 0.16632 0.09389 0.15382 0.09968 0.16718 0.09505 C 0.16979 0.09413 0.17465 0.09181 0.17465 0.09181 C 0.18524 0.08233 0.19791 0.07354 0.21007 0.06822 C 0.21979 0.0592 0.20659 0.07007 0.22031 0.06314 C 0.22621 0.06013 0.22847 0.05389 0.23402 0.05134 C 0.23889 0.04695 0.24236 0.04302 0.24809 0.04117 C 0.24982 0.04001 0.25139 0.03862 0.25312 0.0377 C 0.25468 0.03677 0.25642 0.037 0.25798 0.03608 C 0.27048 0.02775 0.25573 0.03307 0.26944 0.02937 C 0.27552 0.02405 0.28194 0.02313 0.28854 0.0192 C 0.29618 0.01434 0.30277 0.00786 0.31007 0.00231 C 0.31875 -0.00439 0.30833 0.00763 0.31892 -0.00277 C 0.32448 -0.00809 0.33211 -0.02035 0.33784 -0.0229 C 0.34461 -0.03677 0.33593 -0.02081 0.34409 -0.0296 C 0.34531 -0.03076 0.34583 -0.0333 0.34687 -0.03469 C 0.34791 -0.03608 0.3493 -0.037 0.35069 -0.03816 C 0.35156 -0.03978 0.35191 -0.04186 0.35312 -0.04325 C 0.35538 -0.04602 0.36076 -0.04995 0.36076 -0.04995 C 0.36232 -0.05689 0.36354 -0.06105 0.3684 -0.06499 C 0.37239 -0.07331 0.37916 -0.08233 0.38593 -0.08534 C 0.38993 -0.09043 0.3934 -0.09251 0.39739 -0.09713 C 0.40086 -0.1006 0.40746 -0.10731 0.40746 -0.10731 C 0.4118 -0.1161 0.4184 -0.12188 0.42395 -0.12928 C 0.42673 -0.13622 0.42882 -0.14061 0.43298 -0.14593 C 0.43385 -0.14824 0.43437 -0.15079 0.43541 -0.15287 C 0.4375 -0.15749 0.44288 -0.16628 0.44288 -0.16628 C 0.44496 -0.17414 0.44826 -0.17993 0.45191 -0.1864 C 0.45382 -0.19496 0.45885 -0.20028 0.4618 -0.20837 C 0.46684 -0.22086 0.47343 -0.23104 0.47968 -0.24214 C 0.4901 -0.26041 0.50034 -0.2796 0.50885 -0.29949 C 0.51475 -0.31337 0.51927 -0.32863 0.52656 -0.34158 C 0.52795 -0.34413 0.53003 -0.34574 0.53159 -0.34829 C 0.5335 -0.35153 0.5368 -0.35846 0.5368 -0.35846 C 0.53819 -0.36494 0.54427 -0.37535 0.54809 -0.38043 C 0.54965 -0.38714 0.55121 -0.38992 0.55573 -0.39385 C 0.56215 -0.40495 0.56875 -0.41397 0.57725 -0.42252 C 0.58264 -0.43386 0.57621 -0.42299 0.5835 -0.42923 C 0.58507 -0.43062 0.58576 -0.43293 0.58715 -0.43432 C 0.59218 -0.43871 0.59878 -0.4401 0.60364 -0.4445 C 0.6092 -0.44912 0.61389 -0.45513 0.61892 -0.45976 C 0.62048 -0.46115 0.62847 -0.46277 0.62916 -0.463 C 0.64184 -0.47132 0.66475 -0.47595 0.67968 -0.47826 C 0.68732 -0.47757 0.69479 -0.4778 0.7026 -0.47641 C 0.70798 -0.47549 0.71753 -0.46577 0.72274 -0.46138 C 0.72708 -0.45236 0.73472 -0.44588 0.74184 -0.44103 C 0.75069 -0.42345 0.76493 -0.41073 0.77465 -0.39385 C 0.78229 -0.38067 0.79097 -0.36494 0.80121 -0.35523 C 0.80468 -0.34574 0.81076 -0.33418 0.81649 -0.32655 C 0.81788 -0.32447 0.81996 -0.32354 0.82152 -0.32146 C 0.8243 -0.3173 0.82569 -0.31105 0.82899 -0.30782 C 0.83819 -0.29903 0.84427 -0.28631 0.85069 -0.27428 C 0.85416 -0.25994 0.86059 -0.25393 0.8684 -0.24376 C 0.87291 -0.23774 0.87552 -0.23173 0.88107 -0.22687 C 0.88559 -0.21762 0.89357 -0.20999 0.90121 -0.20513 C 0.92326 -0.17576 0.95052 -0.16235 0.97951 -0.1494 C 0.98906 -0.14107 0.98437 -0.14339 0.99375 -0.14107 C 1.00277 -0.13275 1.01493 -0.13298 1.02534 -0.12928 C 1.04097 -0.12396 1.05625 -0.11517 1.07222 -0.1124 C 1.09427 -0.10846 1.11788 -0.10916 1.13923 -0.09875 C 1.14357 -0.09297 1.14375 -0.08927 1.14566 -0.08187 C 1.14791 -0.06267 1.1493 -0.04302 1.15434 -0.02451 C 1.15625 0.06013 1.15573 0.01688 1.15573 0.10523 " pathEditMode="relative" ptsTypes="fffffffffffffffffffffffffffffffffffffffffffffffffffffffffffffffA">
                                      <p:cBhvr>
                                        <p:cTn id="6" dur="5000" fill="hold"/>
                                        <p:tgtEl>
                                          <p:spTgt spid="205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5" grpId="0" animBg="1"/>
      <p:bldP spid="10"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p:cNvSpPr>
            <a:spLocks noGrp="1"/>
          </p:cNvSpPr>
          <p:nvPr>
            <p:ph type="title"/>
          </p:nvPr>
        </p:nvSpPr>
        <p:spPr/>
        <p:txBody>
          <a:bodyPr/>
          <a:lstStyle/>
          <a:p>
            <a:pPr eaLnBrk="1" hangingPunct="1"/>
            <a:r>
              <a:rPr lang="hu-HU" altLang="hu-HU" sz="4000" b="1" dirty="0" smtClean="0">
                <a:solidFill>
                  <a:srgbClr val="FF0000"/>
                </a:solidFill>
              </a:rPr>
              <a:t>A BERUHÁZÁS MINTÁJÁRA AKTIVÁLNI KELL</a:t>
            </a:r>
          </a:p>
        </p:txBody>
      </p:sp>
      <p:sp>
        <p:nvSpPr>
          <p:cNvPr id="12291" name="Tartalom helye 3"/>
          <p:cNvSpPr>
            <a:spLocks noGrp="1"/>
          </p:cNvSpPr>
          <p:nvPr>
            <p:ph idx="1"/>
          </p:nvPr>
        </p:nvSpPr>
        <p:spPr/>
        <p:txBody>
          <a:bodyPr/>
          <a:lstStyle/>
          <a:p>
            <a:pPr eaLnBrk="1" hangingPunct="1"/>
            <a:r>
              <a:rPr lang="hu-HU" altLang="hu-HU" b="1" dirty="0" smtClean="0"/>
              <a:t>A BŐVÍTÉST, </a:t>
            </a:r>
          </a:p>
          <a:p>
            <a:pPr eaLnBrk="1" hangingPunct="1"/>
            <a:r>
              <a:rPr lang="hu-HU" altLang="hu-HU" b="1" dirty="0" smtClean="0"/>
              <a:t>A RENDELTETÉS MEGVÁLTOZTATÁSÁT ÉS AZ ÁTALAKÍTÁST</a:t>
            </a:r>
          </a:p>
          <a:p>
            <a:pPr eaLnBrk="1" hangingPunct="1"/>
            <a:r>
              <a:rPr lang="hu-HU" altLang="hu-HU" b="1" dirty="0" smtClean="0"/>
              <a:t>AZ ÉLETTARTAM VAGY A TELJESÍTŐKÉPESSÉG KÖZVETLEN NÖVELÉSÉT</a:t>
            </a:r>
          </a:p>
          <a:p>
            <a:pPr eaLnBrk="1" hangingPunct="1"/>
            <a:r>
              <a:rPr lang="hu-HU" altLang="hu-HU" b="1" dirty="0" smtClean="0"/>
              <a:t>A FELÚJÍTÁST</a:t>
            </a:r>
          </a:p>
        </p:txBody>
      </p:sp>
      <p:sp>
        <p:nvSpPr>
          <p:cNvPr id="12292" name="Dia számának helye 2"/>
          <p:cNvSpPr>
            <a:spLocks noGrp="1"/>
          </p:cNvSpPr>
          <p:nvPr>
            <p:ph type="sldNum" sz="quarter" idx="12"/>
          </p:nvPr>
        </p:nvSpPr>
        <p:spPr>
          <a:noFill/>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F131AF06-87E4-472E-86F4-43E32D531F37}" type="slidenum">
              <a:rPr lang="hu-HU" altLang="hu-HU" smtClean="0"/>
              <a:pPr algn="r" eaLnBrk="1" hangingPunct="1"/>
              <a:t>17</a:t>
            </a:fld>
            <a:endParaRPr lang="hu-HU" altLang="hu-HU" smtClean="0"/>
          </a:p>
        </p:txBody>
      </p:sp>
    </p:spTree>
    <p:extLst>
      <p:ext uri="{BB962C8B-B14F-4D97-AF65-F5344CB8AC3E}">
        <p14:creationId xmlns:p14="http://schemas.microsoft.com/office/powerpoint/2010/main" val="2781551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4463" y="115888"/>
            <a:ext cx="9540876" cy="850900"/>
          </a:xfrm>
        </p:spPr>
        <p:txBody>
          <a:bodyPr/>
          <a:lstStyle/>
          <a:p>
            <a:pPr eaLnBrk="1" hangingPunct="1"/>
            <a:r>
              <a:rPr lang="hu-HU" altLang="hu-HU" b="1" dirty="0" smtClean="0">
                <a:solidFill>
                  <a:srgbClr val="FF0000"/>
                </a:solidFill>
              </a:rPr>
              <a:t>BŐVÍTÉS</a:t>
            </a:r>
            <a:endParaRPr lang="hu-HU" altLang="hu-HU" sz="3600" b="1" dirty="0" smtClean="0">
              <a:solidFill>
                <a:srgbClr val="FF0000"/>
              </a:solidFill>
            </a:endParaRPr>
          </a:p>
        </p:txBody>
      </p:sp>
      <p:sp>
        <p:nvSpPr>
          <p:cNvPr id="324611" name="Rectangle 3"/>
          <p:cNvSpPr>
            <a:spLocks noGrp="1" noChangeArrowheads="1"/>
          </p:cNvSpPr>
          <p:nvPr>
            <p:ph type="body" idx="1"/>
          </p:nvPr>
        </p:nvSpPr>
        <p:spPr>
          <a:xfrm>
            <a:off x="468313" y="1268413"/>
            <a:ext cx="8178800" cy="4349750"/>
          </a:xfrm>
        </p:spPr>
        <p:txBody>
          <a:bodyPr/>
          <a:lstStyle/>
          <a:p>
            <a:pPr algn="just" eaLnBrk="1" hangingPunct="1">
              <a:lnSpc>
                <a:spcPct val="90000"/>
              </a:lnSpc>
              <a:buFont typeface="Symbol" panose="05050102010706020507" pitchFamily="18" charset="2"/>
              <a:buChar char="·"/>
            </a:pPr>
            <a:r>
              <a:rPr lang="hu-HU" altLang="hu-HU" sz="2000" b="1" dirty="0" smtClean="0"/>
              <a:t>IDE TARTOZIK MINDEN OLYAN TEVÉKENYSÉG, AMELLYEL </a:t>
            </a:r>
            <a:r>
              <a:rPr lang="hu-HU" altLang="hu-HU" sz="2000" b="1" dirty="0" smtClean="0">
                <a:solidFill>
                  <a:srgbClr val="FF0000"/>
                </a:solidFill>
              </a:rPr>
              <a:t>AZ ESZKÖZNEK NÖVELIK AZ ALAPTERÜLETÉT, A KAPACITÁSÁT, A TELJESÍTŐKÉPESSÉGÉT. </a:t>
            </a:r>
          </a:p>
          <a:p>
            <a:pPr algn="just" eaLnBrk="1" hangingPunct="1">
              <a:lnSpc>
                <a:spcPct val="90000"/>
              </a:lnSpc>
              <a:buFont typeface="Symbol" panose="05050102010706020507" pitchFamily="18" charset="2"/>
              <a:buChar char="·"/>
            </a:pPr>
            <a:r>
              <a:rPr lang="hu-HU" altLang="hu-HU" sz="2000" b="1" dirty="0" smtClean="0"/>
              <a:t>PÉLDÁUL INGATLANNÁL EMELETRÁÉPÍTÉS, SZÁMÍTÓGÉPNÉL MEMÓRIABŐVÍTÉS STB. </a:t>
            </a:r>
          </a:p>
          <a:p>
            <a:pPr algn="just" eaLnBrk="1" hangingPunct="1">
              <a:buFont typeface="Wingdings" pitchFamily="2" charset="2"/>
              <a:buNone/>
            </a:pPr>
            <a:r>
              <a:rPr lang="hu-HU" altLang="hu-HU" sz="2000" b="1" dirty="0" smtClean="0">
                <a:latin typeface="Symbol" pitchFamily="18" charset="2"/>
                <a:cs typeface="Times New Roman" pitchFamily="18" charset="0"/>
              </a:rPr>
              <a:t>·	</a:t>
            </a:r>
            <a:r>
              <a:rPr lang="hu-HU" altLang="hu-HU" sz="2000" b="1" dirty="0" smtClean="0"/>
              <a:t>JELLEMZŐJE, HOGY AZ EREDETI TÁRGYI ESZKÖZ LÉNYEGÉT TEKINTVE VÁLTOZATLANUL HASZNÁLHATÓ, AZONBAN AZ ESZKÖZHÖZ KAPCSOLÓDÓAN ÚJ RÉSZEK JELENNEK MEG, AMELYEKKEL EGYSÉGES EGÉSZKÉNT (EGY ESZKÖZKÉNT JELENIK MEG A NYILVÁNTARTÁSBAN) MŰKÖDIK TOVÁBB A TÁRGYI ESZKÖZ. </a:t>
            </a:r>
          </a:p>
        </p:txBody>
      </p:sp>
    </p:spTree>
    <p:extLst>
      <p:ext uri="{BB962C8B-B14F-4D97-AF65-F5344CB8AC3E}">
        <p14:creationId xmlns:p14="http://schemas.microsoft.com/office/powerpoint/2010/main" val="10935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4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950" y="260350"/>
            <a:ext cx="8578850" cy="792163"/>
          </a:xfrm>
        </p:spPr>
        <p:txBody>
          <a:bodyPr/>
          <a:lstStyle/>
          <a:p>
            <a:pPr eaLnBrk="1" hangingPunct="1"/>
            <a:r>
              <a:rPr lang="hu-HU" altLang="hu-HU" sz="3200" b="1" dirty="0" smtClean="0">
                <a:solidFill>
                  <a:srgbClr val="FF0000"/>
                </a:solidFill>
              </a:rPr>
              <a:t>RENDELTETÉS MEGVÁLTOZTATÁSA</a:t>
            </a:r>
            <a:r>
              <a:rPr lang="hu-HU" altLang="hu-HU" sz="2400" b="1" dirty="0" smtClean="0">
                <a:solidFill>
                  <a:srgbClr val="FF0000"/>
                </a:solidFill>
              </a:rPr>
              <a:t>,  </a:t>
            </a:r>
            <a:r>
              <a:rPr lang="hu-HU" altLang="hu-HU" sz="3200" b="1" dirty="0" smtClean="0">
                <a:solidFill>
                  <a:srgbClr val="FF0000"/>
                </a:solidFill>
              </a:rPr>
              <a:t>ÁTALAKÍTÁS</a:t>
            </a:r>
            <a:endParaRPr lang="hu-HU" altLang="hu-HU" sz="2400" b="1" dirty="0" smtClean="0">
              <a:solidFill>
                <a:srgbClr val="FF0000"/>
              </a:solidFill>
            </a:endParaRPr>
          </a:p>
        </p:txBody>
      </p:sp>
      <p:sp>
        <p:nvSpPr>
          <p:cNvPr id="333827" name="Rectangle 3"/>
          <p:cNvSpPr>
            <a:spLocks noGrp="1" noChangeArrowheads="1"/>
          </p:cNvSpPr>
          <p:nvPr>
            <p:ph type="body" idx="1"/>
          </p:nvPr>
        </p:nvSpPr>
        <p:spPr>
          <a:xfrm>
            <a:off x="287338" y="1355725"/>
            <a:ext cx="8461375" cy="5457825"/>
          </a:xfrm>
        </p:spPr>
        <p:txBody>
          <a:bodyPr/>
          <a:lstStyle/>
          <a:p>
            <a:pPr algn="just" eaLnBrk="1" hangingPunct="1">
              <a:lnSpc>
                <a:spcPct val="110000"/>
              </a:lnSpc>
              <a:buFont typeface="Wingdings" pitchFamily="2" charset="2"/>
              <a:buNone/>
            </a:pPr>
            <a:r>
              <a:rPr lang="hu-HU" altLang="hu-HU" sz="2800" b="1" dirty="0" smtClean="0">
                <a:latin typeface="Symbol" pitchFamily="18" charset="2"/>
                <a:cs typeface="Times New Roman" pitchFamily="18" charset="0"/>
              </a:rPr>
              <a:t>·</a:t>
            </a:r>
            <a:r>
              <a:rPr lang="hu-HU" altLang="hu-HU" sz="2400" b="1" dirty="0" smtClean="0">
                <a:latin typeface="Symbol" pitchFamily="18" charset="2"/>
                <a:cs typeface="Times New Roman" pitchFamily="18" charset="0"/>
              </a:rPr>
              <a:t>	</a:t>
            </a:r>
            <a:r>
              <a:rPr lang="hu-HU" altLang="hu-HU" sz="2400" b="1" dirty="0" smtClean="0"/>
              <a:t> </a:t>
            </a:r>
            <a:r>
              <a:rPr lang="hu-HU" altLang="hu-HU" sz="2000" b="1" dirty="0" smtClean="0"/>
              <a:t>IDE TARTOZIK MINDEN OLYAN TEVÉKENYSÉG, AMELLYEL </a:t>
            </a:r>
            <a:r>
              <a:rPr lang="hu-HU" altLang="hu-HU" sz="2000" b="1" dirty="0" smtClean="0">
                <a:solidFill>
                  <a:srgbClr val="FF0000"/>
                </a:solidFill>
              </a:rPr>
              <a:t>AZ ESZKÖZT MÁS TEVÉKENYSÉGEK VÉGZÉSÉRE TESZIK ALKALMASSÁ</a:t>
            </a:r>
            <a:r>
              <a:rPr lang="hu-HU" altLang="hu-HU" sz="2000" b="1" dirty="0" smtClean="0"/>
              <a:t>. </a:t>
            </a:r>
          </a:p>
          <a:p>
            <a:pPr algn="just" eaLnBrk="1" hangingPunct="1">
              <a:lnSpc>
                <a:spcPct val="110000"/>
              </a:lnSpc>
              <a:buFont typeface="Wingdings" pitchFamily="2" charset="2"/>
              <a:buNone/>
            </a:pPr>
            <a:r>
              <a:rPr lang="hu-HU" altLang="hu-HU" sz="2000" b="1" dirty="0" smtClean="0">
                <a:latin typeface="Symbol" pitchFamily="18" charset="2"/>
                <a:cs typeface="Times New Roman" pitchFamily="18" charset="0"/>
              </a:rPr>
              <a:t>·	</a:t>
            </a:r>
            <a:r>
              <a:rPr lang="hu-HU" altLang="hu-HU" sz="2000" b="1" dirty="0" smtClean="0"/>
              <a:t>JELLEMZŐJE, HOGY AZ ESZKÖZ MÉRETE, KAPACITÁSA NEM, CSAK A HASZNÁLATA VÁLTOZIK (PÉLDÁUL IRODÁBÓL TERMELŐEGYSÉG, ÜDÜLŐBŐL SZÁLLODA VAGY FORDÍTVA STB.) </a:t>
            </a:r>
          </a:p>
        </p:txBody>
      </p:sp>
    </p:spTree>
    <p:extLst>
      <p:ext uri="{BB962C8B-B14F-4D97-AF65-F5344CB8AC3E}">
        <p14:creationId xmlns:p14="http://schemas.microsoft.com/office/powerpoint/2010/main" val="55742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8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fld id="{934ECB0C-6F33-4328-830E-9814F0A5B8D5}" type="slidenum">
              <a:rPr lang="hu-HU" altLang="hu-HU" sz="1400" smtClean="0"/>
              <a:pPr>
                <a:spcBef>
                  <a:spcPct val="0"/>
                </a:spcBef>
                <a:buFontTx/>
                <a:buNone/>
                <a:defRPr/>
              </a:pPr>
              <a:t>2</a:t>
            </a:fld>
            <a:endParaRPr lang="hu-HU" altLang="hu-HU" sz="1400" smtClean="0"/>
          </a:p>
        </p:txBody>
      </p:sp>
      <p:sp>
        <p:nvSpPr>
          <p:cNvPr id="3076" name="Rectangle 3"/>
          <p:cNvSpPr>
            <a:spLocks noChangeArrowheads="1"/>
          </p:cNvSpPr>
          <p:nvPr/>
        </p:nvSpPr>
        <p:spPr bwMode="auto">
          <a:xfrm>
            <a:off x="457200" y="-171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4400" b="1" smtClean="0">
                <a:cs typeface="+mn-cs"/>
              </a:rPr>
              <a:t>MIRŐL LESZ MA SZÓ?</a:t>
            </a:r>
          </a:p>
        </p:txBody>
      </p:sp>
      <p:sp>
        <p:nvSpPr>
          <p:cNvPr id="2272260" name="AutoShape 4"/>
          <p:cNvSpPr>
            <a:spLocks/>
          </p:cNvSpPr>
          <p:nvPr/>
        </p:nvSpPr>
        <p:spPr bwMode="auto">
          <a:xfrm>
            <a:off x="144463" y="3358183"/>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4000" b="1" dirty="0" smtClean="0">
                <a:cs typeface="+mn-cs"/>
                <a:sym typeface="Wingdings" pitchFamily="2" charset="2"/>
              </a:rPr>
              <a:t>2.</a:t>
            </a:r>
            <a:r>
              <a:rPr lang="hu-HU" altLang="hu-HU" sz="6800" b="1" dirty="0" smtClean="0">
                <a:cs typeface="+mn-cs"/>
                <a:sym typeface="Wingdings" pitchFamily="2" charset="2"/>
              </a:rPr>
              <a:t> </a:t>
            </a:r>
            <a:r>
              <a:rPr lang="hu-HU" altLang="hu-HU" sz="3600" b="1" dirty="0" smtClean="0">
                <a:sym typeface="Wingdings" pitchFamily="2" charset="2"/>
              </a:rPr>
              <a:t>EGYEDI ÉRTÉKELÉS: AMORTIZÁCIÓS LEHETŐSÉGEK</a:t>
            </a:r>
            <a:r>
              <a:rPr lang="hu-HU" altLang="hu-HU" sz="2000" b="1" dirty="0" smtClean="0">
                <a:cs typeface="+mn-cs"/>
              </a:rPr>
              <a:t> </a:t>
            </a:r>
            <a:br>
              <a:rPr lang="hu-HU" altLang="hu-HU" sz="2000" b="1" dirty="0" smtClean="0">
                <a:cs typeface="+mn-cs"/>
              </a:rPr>
            </a:br>
            <a:r>
              <a:rPr lang="hu-HU" altLang="hu-HU" sz="2000" b="1" dirty="0" smtClean="0">
                <a:cs typeface="+mn-cs"/>
              </a:rPr>
              <a:t>(SZEMPONTOK AZ AMORTIZÁCIÓS POLITIKÁHOZ, AMORTIZÁCIÓS LEHETŐSÉGEK, TÁRSASÁGI ADÓTÖVÉNY KORLÁTOZÁSA)</a:t>
            </a:r>
            <a:endParaRPr lang="hu-HU" altLang="hu-HU" sz="3600" b="1" dirty="0" smtClean="0">
              <a:cs typeface="+mn-cs"/>
            </a:endParaRPr>
          </a:p>
        </p:txBody>
      </p:sp>
      <p:sp>
        <p:nvSpPr>
          <p:cNvPr id="2272261" name="AutoShape 1"/>
          <p:cNvSpPr>
            <a:spLocks/>
          </p:cNvSpPr>
          <p:nvPr/>
        </p:nvSpPr>
        <p:spPr bwMode="auto">
          <a:xfrm>
            <a:off x="107950" y="1269950"/>
            <a:ext cx="8856663" cy="1150938"/>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marL="742950" indent="-742950" algn="ctr">
              <a:spcBef>
                <a:spcPct val="0"/>
              </a:spcBef>
              <a:buFontTx/>
              <a:buAutoNum type="arabicPeriod"/>
              <a:defRPr/>
            </a:pPr>
            <a:r>
              <a:rPr lang="hu-HU" altLang="hu-HU" sz="3600" b="1" dirty="0" smtClean="0"/>
              <a:t>BERUHÁZÁSTÓL A SELEJTEZÉSIG – EGY ESZKÖZ ÉLETÚTJA –</a:t>
            </a:r>
            <a:r>
              <a:rPr lang="hu-HU" altLang="hu-HU" sz="3600" b="1" dirty="0" smtClean="0">
                <a:cs typeface="+mn-cs"/>
              </a:rPr>
              <a:t> </a:t>
            </a:r>
            <a:br>
              <a:rPr lang="hu-HU" altLang="hu-HU" sz="3600" b="1" dirty="0" smtClean="0">
                <a:cs typeface="+mn-cs"/>
              </a:rPr>
            </a:br>
            <a:r>
              <a:rPr lang="hu-HU" altLang="hu-HU" sz="1800" b="1" dirty="0" smtClean="0">
                <a:cs typeface="+mn-cs"/>
              </a:rPr>
              <a:t>(BERUHÁZÁS, AKTIVÁLÁS, BRUTTÓ ÉRTÉK, ÉRTÉKSÖKKENÉS, AMORTIZÁCIÓ, NETTÓ ÉRTÉK, FELÚJÍTÁS, KARBANTARTÁS, SELEJTEZÉS)</a:t>
            </a:r>
            <a:endParaRPr lang="hu-HU" altLang="hu-HU" sz="2800" b="1" dirty="0" smtClean="0">
              <a:cs typeface="+mn-cs"/>
            </a:endParaRPr>
          </a:p>
        </p:txBody>
      </p:sp>
    </p:spTree>
    <p:extLst>
      <p:ext uri="{BB962C8B-B14F-4D97-AF65-F5344CB8AC3E}">
        <p14:creationId xmlns:p14="http://schemas.microsoft.com/office/powerpoint/2010/main" val="2565844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22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2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2260" grpId="0"/>
      <p:bldP spid="227226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41313"/>
            <a:ext cx="8229600" cy="1143000"/>
          </a:xfrm>
        </p:spPr>
        <p:txBody>
          <a:bodyPr/>
          <a:lstStyle/>
          <a:p>
            <a:pPr eaLnBrk="1" hangingPunct="1">
              <a:lnSpc>
                <a:spcPct val="90000"/>
              </a:lnSpc>
            </a:pPr>
            <a:r>
              <a:rPr lang="hu-HU" altLang="hu-HU" sz="3600" b="1" dirty="0" smtClean="0">
                <a:solidFill>
                  <a:srgbClr val="FF0000"/>
                </a:solidFill>
              </a:rPr>
              <a:t>AZ ÉLETTARTAM VAGY A TELJESÍTŐKÉPESSÉG KÖZVETLEN NÖVELÉSE</a:t>
            </a:r>
          </a:p>
        </p:txBody>
      </p:sp>
      <p:sp>
        <p:nvSpPr>
          <p:cNvPr id="334851" name="Rectangle 3"/>
          <p:cNvSpPr>
            <a:spLocks noGrp="1" noChangeArrowheads="1"/>
          </p:cNvSpPr>
          <p:nvPr>
            <p:ph type="body" idx="1"/>
          </p:nvPr>
        </p:nvSpPr>
        <p:spPr>
          <a:xfrm>
            <a:off x="611188" y="1858963"/>
            <a:ext cx="7980362" cy="3586162"/>
          </a:xfrm>
        </p:spPr>
        <p:txBody>
          <a:bodyPr/>
          <a:lstStyle/>
          <a:p>
            <a:pPr algn="just" eaLnBrk="1" hangingPunct="1">
              <a:buFont typeface="Wingdings" pitchFamily="2" charset="2"/>
              <a:buNone/>
            </a:pPr>
            <a:r>
              <a:rPr lang="hu-HU" altLang="hu-HU" sz="2000" b="1" dirty="0" smtClean="0">
                <a:latin typeface="Symbol" pitchFamily="18" charset="2"/>
                <a:cs typeface="Times New Roman" pitchFamily="18" charset="0"/>
              </a:rPr>
              <a:t>·	</a:t>
            </a:r>
            <a:r>
              <a:rPr lang="hu-HU" altLang="hu-HU" sz="2000" b="1" dirty="0" smtClean="0"/>
              <a:t> IDE TARTOZIK MINDEN OLYAN TEVÉKENYSÉG, AMELLYEL </a:t>
            </a:r>
            <a:r>
              <a:rPr lang="hu-HU" altLang="hu-HU" sz="2000" b="1" dirty="0" smtClean="0">
                <a:solidFill>
                  <a:srgbClr val="FF0000"/>
                </a:solidFill>
              </a:rPr>
              <a:t>AZ ESZKÖZ HASZNOS ÉLETTARTAMÁT, VAGY A TELJESÍTMÉNYÉT NÖVELIK </a:t>
            </a:r>
            <a:r>
              <a:rPr lang="hu-HU" altLang="hu-HU" sz="2000" b="1" dirty="0" smtClean="0"/>
              <a:t>OLY MÓDON, HOGY TÉNYLEGESEN NEM BŐVÍTIK AZ ESZKÖZT. </a:t>
            </a:r>
          </a:p>
          <a:p>
            <a:pPr algn="just" eaLnBrk="1" hangingPunct="1">
              <a:buFont typeface="Wingdings" pitchFamily="2" charset="2"/>
              <a:buNone/>
            </a:pPr>
            <a:r>
              <a:rPr lang="hu-HU" altLang="hu-HU" sz="2000" b="1" dirty="0" smtClean="0">
                <a:latin typeface="Symbol" pitchFamily="18" charset="2"/>
                <a:cs typeface="Times New Roman" pitchFamily="18" charset="0"/>
              </a:rPr>
              <a:t>·	</a:t>
            </a:r>
            <a:r>
              <a:rPr lang="hu-HU" altLang="hu-HU" sz="2000" b="1" dirty="0" smtClean="0"/>
              <a:t>JELLEMZŐJE, HOGY AZ ESZKÖZ EREDETI RÉSZEGYSÉGEINEK CSERÉJÉVEL, ÁTALAKÍTÁSÁVAL ÉRIK EL AZ ESZKÖZ ÉLETTARTAMÁNAK, TELJESÍTŐ-KÉPESSÉGÉNEK NÖVELÉSÉT. </a:t>
            </a:r>
          </a:p>
          <a:p>
            <a:pPr algn="just" eaLnBrk="1" hangingPunct="1">
              <a:buFont typeface="Wingdings" pitchFamily="2" charset="2"/>
              <a:buNone/>
            </a:pPr>
            <a:r>
              <a:rPr lang="hu-HU" altLang="hu-HU" sz="2000" b="1" dirty="0" smtClean="0">
                <a:latin typeface="Symbol" pitchFamily="18" charset="2"/>
                <a:cs typeface="Times New Roman" pitchFamily="18" charset="0"/>
              </a:rPr>
              <a:t>·	</a:t>
            </a:r>
            <a:r>
              <a:rPr lang="hu-HU" altLang="hu-HU" sz="2000" b="1" dirty="0" smtClean="0">
                <a:solidFill>
                  <a:srgbClr val="FF0000"/>
                </a:solidFill>
              </a:rPr>
              <a:t>NEM IDŐSZAKONKÉNT VISSZATÉRŐ </a:t>
            </a:r>
            <a:r>
              <a:rPr lang="hu-HU" altLang="hu-HU" sz="2000" b="1" dirty="0" smtClean="0"/>
              <a:t>TEVÉKENYSÉG (ELLENKEZŐ ESETBEN KARBANTARTÁS LENNE).</a:t>
            </a:r>
          </a:p>
        </p:txBody>
      </p:sp>
    </p:spTree>
    <p:extLst>
      <p:ext uri="{BB962C8B-B14F-4D97-AF65-F5344CB8AC3E}">
        <p14:creationId xmlns:p14="http://schemas.microsoft.com/office/powerpoint/2010/main" val="10407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48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48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6988"/>
            <a:ext cx="8229600" cy="1143001"/>
          </a:xfrm>
        </p:spPr>
        <p:txBody>
          <a:bodyPr/>
          <a:lstStyle/>
          <a:p>
            <a:pPr eaLnBrk="1" hangingPunct="1">
              <a:lnSpc>
                <a:spcPct val="90000"/>
              </a:lnSpc>
            </a:pPr>
            <a:r>
              <a:rPr lang="hu-HU" altLang="hu-HU" sz="3600" b="1" dirty="0" smtClean="0">
                <a:solidFill>
                  <a:srgbClr val="FF0000"/>
                </a:solidFill>
              </a:rPr>
              <a:t>A FELÚJÍTÁS JELLEMZŐI</a:t>
            </a:r>
          </a:p>
        </p:txBody>
      </p:sp>
      <p:sp>
        <p:nvSpPr>
          <p:cNvPr id="325635" name="Rectangle 3"/>
          <p:cNvSpPr>
            <a:spLocks noGrp="1" noChangeArrowheads="1"/>
          </p:cNvSpPr>
          <p:nvPr>
            <p:ph type="body" idx="1"/>
          </p:nvPr>
        </p:nvSpPr>
        <p:spPr>
          <a:xfrm>
            <a:off x="0" y="1217613"/>
            <a:ext cx="9144000" cy="5524500"/>
          </a:xfrm>
        </p:spPr>
        <p:txBody>
          <a:bodyPr/>
          <a:lstStyle/>
          <a:p>
            <a:pPr algn="just" eaLnBrk="1" hangingPunct="1">
              <a:lnSpc>
                <a:spcPct val="90000"/>
              </a:lnSpc>
            </a:pPr>
            <a:r>
              <a:rPr lang="hu-HU" altLang="hu-HU" sz="2000" b="1" dirty="0" smtClean="0"/>
              <a:t>AZ ADOTT ESZKÖZ ÉLETTARTAMA MEGNÖVEKSZIK. ENNEK HATÁSÁRA ÁLTALÁBAN </a:t>
            </a:r>
            <a:r>
              <a:rPr lang="hu-HU" altLang="hu-HU" sz="2000" b="1" dirty="0" smtClean="0">
                <a:solidFill>
                  <a:srgbClr val="FF0000"/>
                </a:solidFill>
              </a:rPr>
              <a:t>A HASZNOS ÉLETTARTAM </a:t>
            </a:r>
            <a:r>
              <a:rPr lang="hu-HU" altLang="hu-HU" sz="2000" b="1" dirty="0" smtClean="0"/>
              <a:t>IS VÁLTOZIK.</a:t>
            </a:r>
          </a:p>
          <a:p>
            <a:pPr algn="just" eaLnBrk="1" hangingPunct="1"/>
            <a:r>
              <a:rPr lang="hu-HU" altLang="hu-HU" sz="2000" b="1" dirty="0" smtClean="0"/>
              <a:t>AZ </a:t>
            </a:r>
            <a:r>
              <a:rPr lang="hu-HU" altLang="hu-HU" sz="2000" b="1" dirty="0" smtClean="0">
                <a:solidFill>
                  <a:srgbClr val="FF0000"/>
                </a:solidFill>
              </a:rPr>
              <a:t>EREDETI MŰSZAKI ÁLLAPOTA, TELJESÍTŐKÉPESSÉGE MEGKÖZELÍTŐEN VAGY TELJESEN VISSZAÁLL</a:t>
            </a:r>
            <a:r>
              <a:rPr lang="hu-HU" altLang="hu-HU" sz="2000" b="1" dirty="0" smtClean="0"/>
              <a:t>. </a:t>
            </a:r>
          </a:p>
          <a:p>
            <a:pPr algn="just" eaLnBrk="1" hangingPunct="1"/>
            <a:r>
              <a:rPr lang="hu-HU" altLang="hu-HU" sz="2000" b="1" dirty="0" smtClean="0"/>
              <a:t>AZ ELŐÁLLÍTOTT TERMÉKEK MINŐSÉGE VAGY AZ ADOTT ESZKÖZ HASZNÁLATA JELENTŐSEN JAVUL.</a:t>
            </a:r>
          </a:p>
          <a:p>
            <a:pPr algn="just" eaLnBrk="1" hangingPunct="1"/>
            <a:r>
              <a:rPr lang="hu-HU" altLang="hu-HU" sz="2000" b="1" dirty="0" smtClean="0"/>
              <a:t>A FELÚJÍTÁS PÓTLÓLAGOS RÁFORDÍTÁSÁBÓL A JÖVŐBEN GAZDASÁGI ELŐNYÖK SZÁRMAZNAK. A FELÚJÍTÁS BEKERÜLÉSI ÉRTÉKE A JÖVŐBEN KÉPZŐDŐ EREDMÉNYBEN TÉRÜL MEG. </a:t>
            </a:r>
          </a:p>
          <a:p>
            <a:pPr algn="just" eaLnBrk="1" hangingPunct="1"/>
            <a:r>
              <a:rPr lang="hu-HU" altLang="hu-HU" sz="2000" b="1" dirty="0" smtClean="0"/>
              <a:t>A KORSZERŰ TECHNIKA ALKALMAZÁSÁVAL A TÁRGYI ESZKÖZ EGYES RÉSZEINEK AZ EREDETITŐL ELTÉRŐ MEGOLDÁSÁVAL VAGY KICSERÉLÉSÉVEL A TÁRGYI ESZKÖZ ÜZEMBIZTONSÁGÁT, TELJESÍTŐKÉPESSÉGÉT, HASZNÁLHATÓSÁGÁT VAGY GAZDASÁGOSSÁGÁT NÖVELIK. EKKOR A RÉSZEGYSÉGEK CSERÉJÉVEL TECHNIKAILAG MAGASABB SZÍNVONALÚ ESZKÖZHÖZ JUT A TÁRSASÁG, MINT A FELÚJÍTÁS ELŐTTI ESZKÖZ VOLT. </a:t>
            </a:r>
          </a:p>
          <a:p>
            <a:pPr eaLnBrk="1" hangingPunct="1"/>
            <a:endParaRPr lang="en-US" altLang="hu-HU" sz="2800" dirty="0" smtClean="0"/>
          </a:p>
        </p:txBody>
      </p:sp>
    </p:spTree>
    <p:extLst>
      <p:ext uri="{BB962C8B-B14F-4D97-AF65-F5344CB8AC3E}">
        <p14:creationId xmlns:p14="http://schemas.microsoft.com/office/powerpoint/2010/main" val="3136890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anim calcmode="lin" valueType="num">
                                      <p:cBhvr additive="base">
                                        <p:cTn id="7" dur="500" fill="hold"/>
                                        <p:tgtEl>
                                          <p:spTgt spid="3256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25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25635">
                                            <p:txEl>
                                              <p:pRg st="1" end="1"/>
                                            </p:txEl>
                                          </p:spTgt>
                                        </p:tgtEl>
                                        <p:attrNameLst>
                                          <p:attrName>style.visibility</p:attrName>
                                        </p:attrNameLst>
                                      </p:cBhvr>
                                      <p:to>
                                        <p:strVal val="visible"/>
                                      </p:to>
                                    </p:set>
                                    <p:anim calcmode="lin" valueType="num">
                                      <p:cBhvr additive="base">
                                        <p:cTn id="13" dur="500" fill="hold"/>
                                        <p:tgtEl>
                                          <p:spTgt spid="3256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25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25635">
                                            <p:txEl>
                                              <p:pRg st="2" end="2"/>
                                            </p:txEl>
                                          </p:spTgt>
                                        </p:tgtEl>
                                        <p:attrNameLst>
                                          <p:attrName>style.visibility</p:attrName>
                                        </p:attrNameLst>
                                      </p:cBhvr>
                                      <p:to>
                                        <p:strVal val="visible"/>
                                      </p:to>
                                    </p:set>
                                    <p:anim calcmode="lin" valueType="num">
                                      <p:cBhvr additive="base">
                                        <p:cTn id="19" dur="500" fill="hold"/>
                                        <p:tgtEl>
                                          <p:spTgt spid="3256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25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25635">
                                            <p:txEl>
                                              <p:pRg st="3" end="3"/>
                                            </p:txEl>
                                          </p:spTgt>
                                        </p:tgtEl>
                                        <p:attrNameLst>
                                          <p:attrName>style.visibility</p:attrName>
                                        </p:attrNameLst>
                                      </p:cBhvr>
                                      <p:to>
                                        <p:strVal val="visible"/>
                                      </p:to>
                                    </p:set>
                                    <p:anim calcmode="lin" valueType="num">
                                      <p:cBhvr additive="base">
                                        <p:cTn id="25" dur="500" fill="hold"/>
                                        <p:tgtEl>
                                          <p:spTgt spid="32563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25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25635">
                                            <p:txEl>
                                              <p:pRg st="4" end="4"/>
                                            </p:txEl>
                                          </p:spTgt>
                                        </p:tgtEl>
                                        <p:attrNameLst>
                                          <p:attrName>style.visibility</p:attrName>
                                        </p:attrNameLst>
                                      </p:cBhvr>
                                      <p:to>
                                        <p:strVal val="visible"/>
                                      </p:to>
                                    </p:set>
                                    <p:anim calcmode="lin" valueType="num">
                                      <p:cBhvr additive="base">
                                        <p:cTn id="31" dur="500" fill="hold"/>
                                        <p:tgtEl>
                                          <p:spTgt spid="32563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256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hu-HU" altLang="hu-HU" sz="4000" b="1" dirty="0" smtClean="0">
                <a:solidFill>
                  <a:srgbClr val="FF0000"/>
                </a:solidFill>
              </a:rPr>
              <a:t>KARBANTARTÁS</a:t>
            </a:r>
          </a:p>
        </p:txBody>
      </p:sp>
      <p:sp>
        <p:nvSpPr>
          <p:cNvPr id="5102595" name="Rectangle 3"/>
          <p:cNvSpPr>
            <a:spLocks noGrp="1" noChangeArrowheads="1"/>
          </p:cNvSpPr>
          <p:nvPr>
            <p:ph type="body" idx="1"/>
          </p:nvPr>
        </p:nvSpPr>
        <p:spPr>
          <a:xfrm>
            <a:off x="251520" y="1196752"/>
            <a:ext cx="8568952" cy="4876800"/>
          </a:xfrm>
        </p:spPr>
        <p:txBody>
          <a:bodyPr/>
          <a:lstStyle/>
          <a:p>
            <a:pPr eaLnBrk="1" hangingPunct="1">
              <a:lnSpc>
                <a:spcPct val="85000"/>
              </a:lnSpc>
            </a:pPr>
            <a:r>
              <a:rPr lang="hu-HU" altLang="hu-HU" sz="2200" b="1" dirty="0" smtClean="0"/>
              <a:t>A HASZNÁLATBAN LÉVŐ TÁRGYI ESZKÖZ FOLYAMATOS, ZAVARTALAN, BIZTONSÁGOS ÜZEMELTETÉSÉT SZOLGÁLÓ </a:t>
            </a:r>
            <a:r>
              <a:rPr lang="hu-HU" altLang="hu-HU" sz="2200" b="1" dirty="0" smtClean="0">
                <a:solidFill>
                  <a:srgbClr val="FF0000"/>
                </a:solidFill>
              </a:rPr>
              <a:t>JAVÍTÁSI, KARBANTARTÁSI TEVÉKENYSÉG</a:t>
            </a:r>
            <a:r>
              <a:rPr lang="hu-HU" altLang="hu-HU" sz="2200" b="1" dirty="0" smtClean="0"/>
              <a:t>. </a:t>
            </a:r>
          </a:p>
          <a:p>
            <a:pPr eaLnBrk="1" hangingPunct="1">
              <a:lnSpc>
                <a:spcPct val="85000"/>
              </a:lnSpc>
            </a:pPr>
            <a:r>
              <a:rPr lang="hu-HU" altLang="hu-HU" sz="2200" b="1" dirty="0" smtClean="0"/>
              <a:t>A </a:t>
            </a:r>
            <a:r>
              <a:rPr lang="hu-HU" altLang="hu-HU" sz="2200" b="1" dirty="0" smtClean="0">
                <a:solidFill>
                  <a:srgbClr val="FF0000"/>
                </a:solidFill>
              </a:rPr>
              <a:t>TERVSZERŰ</a:t>
            </a:r>
            <a:r>
              <a:rPr lang="hu-HU" altLang="hu-HU" sz="2200" b="1" dirty="0" smtClean="0"/>
              <a:t> MEGELŐZŐ KARBANTARTÁS (</a:t>
            </a:r>
            <a:r>
              <a:rPr lang="hu-HU" altLang="hu-HU" sz="2200" b="1" dirty="0" smtClean="0">
                <a:solidFill>
                  <a:srgbClr val="FF0000"/>
                </a:solidFill>
              </a:rPr>
              <a:t>TMK</a:t>
            </a:r>
            <a:r>
              <a:rPr lang="hu-HU" altLang="hu-HU" sz="2200" b="1" dirty="0" smtClean="0"/>
              <a:t>), </a:t>
            </a:r>
          </a:p>
          <a:p>
            <a:pPr eaLnBrk="1" hangingPunct="1">
              <a:lnSpc>
                <a:spcPct val="85000"/>
              </a:lnSpc>
            </a:pPr>
            <a:r>
              <a:rPr lang="hu-HU" altLang="hu-HU" sz="2200" b="1" dirty="0" smtClean="0"/>
              <a:t>A HOSSZABB IDŐSZAKONKÉNT, DE </a:t>
            </a:r>
            <a:r>
              <a:rPr lang="hu-HU" altLang="hu-HU" sz="2200" b="1" dirty="0" smtClean="0">
                <a:solidFill>
                  <a:srgbClr val="FF0000"/>
                </a:solidFill>
              </a:rPr>
              <a:t>RENDSZERESEN</a:t>
            </a:r>
            <a:r>
              <a:rPr lang="hu-HU" altLang="hu-HU" sz="2200" b="1" dirty="0" smtClean="0"/>
              <a:t> VISSZATÉRŐ </a:t>
            </a:r>
            <a:r>
              <a:rPr lang="hu-HU" altLang="hu-HU" sz="2200" b="1" dirty="0" smtClean="0">
                <a:solidFill>
                  <a:srgbClr val="FF0000"/>
                </a:solidFill>
              </a:rPr>
              <a:t>NAGYJAVÍTÁS</a:t>
            </a:r>
            <a:r>
              <a:rPr lang="hu-HU" altLang="hu-HU" sz="2200" b="1" dirty="0" smtClean="0"/>
              <a:t>, </a:t>
            </a:r>
          </a:p>
          <a:p>
            <a:pPr eaLnBrk="1" hangingPunct="1">
              <a:lnSpc>
                <a:spcPct val="85000"/>
              </a:lnSpc>
            </a:pPr>
            <a:r>
              <a:rPr lang="hu-HU" altLang="hu-HU" sz="2200" b="1" dirty="0" smtClean="0"/>
              <a:t>ÉS MINDAZON JAVÍTÁSI, KARBANTARTÁSI TEVÉKENYSÉG, AMELYET A </a:t>
            </a:r>
            <a:r>
              <a:rPr lang="hu-HU" altLang="hu-HU" sz="2200" b="1" dirty="0" smtClean="0">
                <a:solidFill>
                  <a:srgbClr val="FF0000"/>
                </a:solidFill>
              </a:rPr>
              <a:t>RENDELTETÉSSZERŰ HASZNÁLAT ÉRDEKÉBEN</a:t>
            </a:r>
            <a:r>
              <a:rPr lang="hu-HU" altLang="hu-HU" sz="2200" b="1" dirty="0" smtClean="0"/>
              <a:t> EL KELL VÉGEZNI, AMELY A FOLYAMATOS ELHASZNÁLÓDÁS RENDSZERES HELYREÁLLÍTÁSÁT EREDMÉNYEZI. </a:t>
            </a:r>
          </a:p>
          <a:p>
            <a:pPr eaLnBrk="1" hangingPunct="1">
              <a:lnSpc>
                <a:spcPct val="85000"/>
              </a:lnSpc>
            </a:pPr>
            <a:r>
              <a:rPr lang="hu-HU" altLang="hu-HU" sz="2200" b="1" dirty="0" smtClean="0"/>
              <a:t>AZ ELMARADT ÉS FELHALMOZÓDÓ KARBANTARTÁS EGY IDŐBEN VALÓ ELVÉGZÉSE IS, FÜGGETLENÜL A FELMERÜLT KÖLTSÉGEK NAGYSÁGÁTÓL.</a:t>
            </a:r>
          </a:p>
          <a:p>
            <a:pPr marL="0" indent="0" eaLnBrk="1" hangingPunct="1">
              <a:lnSpc>
                <a:spcPct val="85000"/>
              </a:lnSpc>
              <a:buNone/>
            </a:pPr>
            <a:r>
              <a:rPr lang="hu-HU" altLang="hu-HU" sz="2000" b="1" dirty="0" smtClean="0">
                <a:solidFill>
                  <a:srgbClr val="FF3300"/>
                </a:solidFill>
              </a:rPr>
              <a:t>A KARBANTARTÁS KÖLTSÉGEI NEM AKTIVÁLHATÓAK, AZAZ NEM TERHELJÜK RÁ A TÁRGYI ESZKÖZÖKRE, HANEM AZT A TÁRGY ÉVI EREDMÉNY TERHÉRE SZÁMOLJUK EL.</a:t>
            </a:r>
            <a:endParaRPr lang="en-US" altLang="hu-HU" sz="900" b="1" dirty="0" smtClean="0">
              <a:solidFill>
                <a:srgbClr val="FF3300"/>
              </a:solidFill>
            </a:endParaRPr>
          </a:p>
        </p:txBody>
      </p:sp>
    </p:spTree>
    <p:extLst>
      <p:ext uri="{BB962C8B-B14F-4D97-AF65-F5344CB8AC3E}">
        <p14:creationId xmlns:p14="http://schemas.microsoft.com/office/powerpoint/2010/main" val="328613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102595">
                                            <p:txEl>
                                              <p:pRg st="0" end="0"/>
                                            </p:txEl>
                                          </p:spTgt>
                                        </p:tgtEl>
                                        <p:attrNameLst>
                                          <p:attrName>style.visibility</p:attrName>
                                        </p:attrNameLst>
                                      </p:cBhvr>
                                      <p:to>
                                        <p:strVal val="visible"/>
                                      </p:to>
                                    </p:set>
                                    <p:anim calcmode="lin" valueType="num">
                                      <p:cBhvr additive="base">
                                        <p:cTn id="7" dur="500" fill="hold"/>
                                        <p:tgtEl>
                                          <p:spTgt spid="51025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02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102595">
                                            <p:txEl>
                                              <p:pRg st="1" end="1"/>
                                            </p:txEl>
                                          </p:spTgt>
                                        </p:tgtEl>
                                        <p:attrNameLst>
                                          <p:attrName>style.visibility</p:attrName>
                                        </p:attrNameLst>
                                      </p:cBhvr>
                                      <p:to>
                                        <p:strVal val="visible"/>
                                      </p:to>
                                    </p:set>
                                    <p:anim calcmode="lin" valueType="num">
                                      <p:cBhvr additive="base">
                                        <p:cTn id="13" dur="500" fill="hold"/>
                                        <p:tgtEl>
                                          <p:spTgt spid="51025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02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102595">
                                            <p:txEl>
                                              <p:pRg st="2" end="2"/>
                                            </p:txEl>
                                          </p:spTgt>
                                        </p:tgtEl>
                                        <p:attrNameLst>
                                          <p:attrName>style.visibility</p:attrName>
                                        </p:attrNameLst>
                                      </p:cBhvr>
                                      <p:to>
                                        <p:strVal val="visible"/>
                                      </p:to>
                                    </p:set>
                                    <p:anim calcmode="lin" valueType="num">
                                      <p:cBhvr additive="base">
                                        <p:cTn id="19" dur="500" fill="hold"/>
                                        <p:tgtEl>
                                          <p:spTgt spid="51025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02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102595">
                                            <p:txEl>
                                              <p:pRg st="3" end="3"/>
                                            </p:txEl>
                                          </p:spTgt>
                                        </p:tgtEl>
                                        <p:attrNameLst>
                                          <p:attrName>style.visibility</p:attrName>
                                        </p:attrNameLst>
                                      </p:cBhvr>
                                      <p:to>
                                        <p:strVal val="visible"/>
                                      </p:to>
                                    </p:set>
                                    <p:anim calcmode="lin" valueType="num">
                                      <p:cBhvr additive="base">
                                        <p:cTn id="25" dur="500" fill="hold"/>
                                        <p:tgtEl>
                                          <p:spTgt spid="51025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025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102595">
                                            <p:txEl>
                                              <p:pRg st="4" end="4"/>
                                            </p:txEl>
                                          </p:spTgt>
                                        </p:tgtEl>
                                        <p:attrNameLst>
                                          <p:attrName>style.visibility</p:attrName>
                                        </p:attrNameLst>
                                      </p:cBhvr>
                                      <p:to>
                                        <p:strVal val="visible"/>
                                      </p:to>
                                    </p:set>
                                    <p:anim calcmode="lin" valueType="num">
                                      <p:cBhvr additive="base">
                                        <p:cTn id="31" dur="500" fill="hold"/>
                                        <p:tgtEl>
                                          <p:spTgt spid="51025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1025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5102595">
                                            <p:txEl>
                                              <p:pRg st="5" end="5"/>
                                            </p:txEl>
                                          </p:spTgt>
                                        </p:tgtEl>
                                        <p:attrNameLst>
                                          <p:attrName>style.visibility</p:attrName>
                                        </p:attrNameLst>
                                      </p:cBhvr>
                                      <p:to>
                                        <p:strVal val="visible"/>
                                      </p:to>
                                    </p:set>
                                    <p:anim calcmode="lin" valueType="num">
                                      <p:cBhvr additive="base">
                                        <p:cTn id="37" dur="500" fill="hold"/>
                                        <p:tgtEl>
                                          <p:spTgt spid="510259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1025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259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6691" name="Rectangle 3"/>
          <p:cNvSpPr>
            <a:spLocks noGrp="1" noChangeArrowheads="1"/>
          </p:cNvSpPr>
          <p:nvPr>
            <p:ph type="body" sz="half" idx="1"/>
          </p:nvPr>
        </p:nvSpPr>
        <p:spPr>
          <a:xfrm>
            <a:off x="395536" y="2258987"/>
            <a:ext cx="4337050" cy="2970213"/>
          </a:xfrm>
        </p:spPr>
        <p:txBody>
          <a:bodyPr/>
          <a:lstStyle/>
          <a:p>
            <a:pPr marL="0" indent="0" eaLnBrk="1" hangingPunct="1">
              <a:lnSpc>
                <a:spcPct val="95000"/>
              </a:lnSpc>
            </a:pPr>
            <a:r>
              <a:rPr lang="hu-HU" altLang="hu-HU" sz="2000" b="1" dirty="0" smtClean="0">
                <a:solidFill>
                  <a:srgbClr val="FF0000"/>
                </a:solidFill>
              </a:rPr>
              <a:t> BERUHÁZÁSKÉNT:</a:t>
            </a:r>
          </a:p>
          <a:p>
            <a:pPr marL="465138" lvl="1" eaLnBrk="1" hangingPunct="1">
              <a:lnSpc>
                <a:spcPct val="95000"/>
              </a:lnSpc>
            </a:pPr>
            <a:r>
              <a:rPr lang="hu-HU" altLang="hu-HU" sz="1800" b="1" dirty="0" smtClean="0">
                <a:solidFill>
                  <a:srgbClr val="FF0000"/>
                </a:solidFill>
              </a:rPr>
              <a:t>BEKERÜLÉSI ÉRTÉK:</a:t>
            </a:r>
            <a:br>
              <a:rPr lang="hu-HU" altLang="hu-HU" sz="1800" b="1" dirty="0" smtClean="0">
                <a:solidFill>
                  <a:srgbClr val="FF0000"/>
                </a:solidFill>
              </a:rPr>
            </a:br>
            <a:r>
              <a:rPr lang="hu-HU" altLang="hu-HU" sz="1800" b="1" dirty="0" smtClean="0">
                <a:solidFill>
                  <a:srgbClr val="FF0000"/>
                </a:solidFill>
              </a:rPr>
              <a:t>200+2400 = 2600 </a:t>
            </a:r>
            <a:br>
              <a:rPr lang="hu-HU" altLang="hu-HU" sz="1800" b="1" dirty="0" smtClean="0">
                <a:solidFill>
                  <a:srgbClr val="FF0000"/>
                </a:solidFill>
              </a:rPr>
            </a:br>
            <a:r>
              <a:rPr lang="hu-HU" altLang="hu-HU" sz="1800" b="1" dirty="0" smtClean="0">
                <a:solidFill>
                  <a:srgbClr val="FF0000"/>
                </a:solidFill>
              </a:rPr>
              <a:t>+ 520 ÁFA = 3120</a:t>
            </a:r>
          </a:p>
          <a:p>
            <a:pPr marL="465138" lvl="1" eaLnBrk="1" hangingPunct="1">
              <a:lnSpc>
                <a:spcPct val="95000"/>
              </a:lnSpc>
            </a:pPr>
            <a:r>
              <a:rPr lang="hu-HU" altLang="hu-HU" sz="1800" b="1" dirty="0" smtClean="0">
                <a:solidFill>
                  <a:srgbClr val="FF0000"/>
                </a:solidFill>
              </a:rPr>
              <a:t>ELSZÁMOLT AMORTIZÁCIÓ:</a:t>
            </a:r>
            <a:br>
              <a:rPr lang="hu-HU" altLang="hu-HU" sz="1800" b="1" dirty="0" smtClean="0">
                <a:solidFill>
                  <a:srgbClr val="FF0000"/>
                </a:solidFill>
              </a:rPr>
            </a:br>
            <a:r>
              <a:rPr lang="hu-HU" altLang="hu-HU" sz="1800" b="1" dirty="0" smtClean="0">
                <a:solidFill>
                  <a:srgbClr val="FF0000"/>
                </a:solidFill>
              </a:rPr>
              <a:t>3120*20%= 624 EFT</a:t>
            </a:r>
          </a:p>
          <a:p>
            <a:pPr marL="465138" lvl="1" eaLnBrk="1" hangingPunct="1">
              <a:lnSpc>
                <a:spcPct val="95000"/>
              </a:lnSpc>
            </a:pPr>
            <a:r>
              <a:rPr lang="hu-HU" altLang="hu-HU" sz="1800" b="1" dirty="0" smtClean="0">
                <a:solidFill>
                  <a:srgbClr val="FF0000"/>
                </a:solidFill>
              </a:rPr>
              <a:t>NETTÓ ÉRTÉK: </a:t>
            </a:r>
            <a:br>
              <a:rPr lang="hu-HU" altLang="hu-HU" sz="1800" b="1" dirty="0" smtClean="0">
                <a:solidFill>
                  <a:srgbClr val="FF0000"/>
                </a:solidFill>
              </a:rPr>
            </a:br>
            <a:r>
              <a:rPr lang="hu-HU" altLang="hu-HU" sz="1800" b="1" dirty="0" smtClean="0">
                <a:solidFill>
                  <a:srgbClr val="FF0000"/>
                </a:solidFill>
              </a:rPr>
              <a:t>3120-624= 2496 EFT</a:t>
            </a:r>
          </a:p>
          <a:p>
            <a:pPr marL="465138" lvl="1" eaLnBrk="1" hangingPunct="1">
              <a:lnSpc>
                <a:spcPct val="95000"/>
              </a:lnSpc>
            </a:pPr>
            <a:r>
              <a:rPr lang="hu-HU" altLang="hu-HU" sz="1800" b="1" dirty="0" smtClean="0">
                <a:solidFill>
                  <a:srgbClr val="FF0000"/>
                </a:solidFill>
              </a:rPr>
              <a:t>ÉVES EREDMÉNYBE BESZÁMÍT: </a:t>
            </a:r>
            <a:br>
              <a:rPr lang="hu-HU" altLang="hu-HU" sz="1800" b="1" dirty="0" smtClean="0">
                <a:solidFill>
                  <a:srgbClr val="FF0000"/>
                </a:solidFill>
              </a:rPr>
            </a:br>
            <a:r>
              <a:rPr lang="hu-HU" altLang="hu-HU" sz="1600" b="1" dirty="0" smtClean="0">
                <a:solidFill>
                  <a:srgbClr val="FF0000"/>
                </a:solidFill>
              </a:rPr>
              <a:t>-624 EFT</a:t>
            </a:r>
          </a:p>
        </p:txBody>
      </p:sp>
      <p:sp>
        <p:nvSpPr>
          <p:cNvPr id="5106692" name="Text Box 4"/>
          <p:cNvSpPr txBox="1">
            <a:spLocks noChangeArrowheads="1"/>
          </p:cNvSpPr>
          <p:nvPr/>
        </p:nvSpPr>
        <p:spPr bwMode="auto">
          <a:xfrm>
            <a:off x="78773" y="244966"/>
            <a:ext cx="9119805"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285750" indent="-285750"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Font typeface="Wingdings" pitchFamily="2" charset="2"/>
              <a:buNone/>
            </a:pPr>
            <a:r>
              <a:rPr lang="hu-HU" altLang="hu-HU" sz="2000" b="1" dirty="0" smtClean="0">
                <a:solidFill>
                  <a:srgbClr val="354C7B"/>
                </a:solidFill>
                <a:latin typeface="Tahoma" pitchFamily="34" charset="0"/>
              </a:rPr>
              <a:t>PÉLDA: ÜZEMKÉPES HASZNÁLT AUTÓ BESZERZÉS ELSZÁMOLÁSA, HA </a:t>
            </a:r>
          </a:p>
          <a:p>
            <a:pPr eaLnBrk="1" hangingPunct="1">
              <a:spcBef>
                <a:spcPct val="20000"/>
              </a:spcBef>
            </a:pPr>
            <a:r>
              <a:rPr lang="hu-HU" altLang="hu-HU" sz="2000" b="1" dirty="0" smtClean="0">
                <a:solidFill>
                  <a:srgbClr val="354C7B"/>
                </a:solidFill>
                <a:latin typeface="Tahoma" pitchFamily="34" charset="0"/>
              </a:rPr>
              <a:t>A BESZERZÉSI ÉRTÉKE: 200 EFT </a:t>
            </a:r>
          </a:p>
          <a:p>
            <a:pPr eaLnBrk="1" hangingPunct="1">
              <a:spcBef>
                <a:spcPct val="20000"/>
              </a:spcBef>
            </a:pPr>
            <a:r>
              <a:rPr lang="hu-HU" altLang="hu-HU" sz="2000" b="1" dirty="0" smtClean="0">
                <a:solidFill>
                  <a:srgbClr val="354C7B"/>
                </a:solidFill>
                <a:latin typeface="Tahoma" pitchFamily="34" charset="0"/>
              </a:rPr>
              <a:t>A FELÚJÍTÁSA 2400 EFT-BA KERÜLT, </a:t>
            </a:r>
          </a:p>
          <a:p>
            <a:pPr eaLnBrk="1" hangingPunct="1">
              <a:spcBef>
                <a:spcPct val="20000"/>
              </a:spcBef>
            </a:pPr>
            <a:r>
              <a:rPr lang="hu-HU" altLang="hu-HU" sz="2000" b="1" dirty="0" smtClean="0">
                <a:solidFill>
                  <a:srgbClr val="354C7B"/>
                </a:solidFill>
                <a:latin typeface="Tahoma" pitchFamily="34" charset="0"/>
              </a:rPr>
              <a:t>ÉS A TERVEZETT AMORTIZÁCIÓ 20%</a:t>
            </a:r>
            <a:br>
              <a:rPr lang="hu-HU" altLang="hu-HU" sz="2000" b="1" dirty="0" smtClean="0">
                <a:solidFill>
                  <a:srgbClr val="354C7B"/>
                </a:solidFill>
                <a:latin typeface="Tahoma" pitchFamily="34" charset="0"/>
              </a:rPr>
            </a:br>
            <a:endParaRPr lang="hu-HU" altLang="hu-HU" sz="2000" b="1" dirty="0">
              <a:solidFill>
                <a:srgbClr val="354C7B"/>
              </a:solidFill>
              <a:latin typeface="Tahoma" pitchFamily="34" charset="0"/>
            </a:endParaRPr>
          </a:p>
        </p:txBody>
      </p:sp>
      <p:sp>
        <p:nvSpPr>
          <p:cNvPr id="5106693" name="Rectangle 5"/>
          <p:cNvSpPr>
            <a:spLocks noChangeArrowheads="1"/>
          </p:cNvSpPr>
          <p:nvPr/>
        </p:nvSpPr>
        <p:spPr bwMode="auto">
          <a:xfrm>
            <a:off x="4400798" y="2124050"/>
            <a:ext cx="4365625" cy="297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itchFamily="34" charset="0"/>
              </a:defRPr>
            </a:lvl1pPr>
            <a:lvl2pPr marL="465138"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105000"/>
              </a:lnSpc>
              <a:spcBef>
                <a:spcPct val="0"/>
              </a:spcBef>
            </a:pPr>
            <a:r>
              <a:rPr lang="hu-HU" altLang="hu-HU" sz="2000" b="1" dirty="0" smtClean="0">
                <a:solidFill>
                  <a:srgbClr val="354C7B"/>
                </a:solidFill>
                <a:latin typeface="Tahoma" pitchFamily="34" charset="0"/>
                <a:cs typeface="Tahoma" pitchFamily="34" charset="0"/>
              </a:rPr>
              <a:t> KARBANTARTÁSKÉNT:</a:t>
            </a:r>
          </a:p>
          <a:p>
            <a:pPr lvl="1" eaLnBrk="1" hangingPunct="1">
              <a:lnSpc>
                <a:spcPct val="105000"/>
              </a:lnSpc>
              <a:spcBef>
                <a:spcPct val="0"/>
              </a:spcBef>
              <a:buClr>
                <a:srgbClr val="C0C0C0"/>
              </a:buClr>
              <a:buFont typeface="Tahoma" pitchFamily="34" charset="0"/>
              <a:buChar char="‒"/>
            </a:pPr>
            <a:r>
              <a:rPr lang="hu-HU" altLang="hu-HU" sz="1800" b="1" dirty="0" smtClean="0">
                <a:solidFill>
                  <a:srgbClr val="354C7B"/>
                </a:solidFill>
                <a:latin typeface="Tahoma" pitchFamily="34" charset="0"/>
                <a:cs typeface="Tahoma" pitchFamily="34" charset="0"/>
              </a:rPr>
              <a:t>BEKERÜLÉSI ÉRTÉK:</a:t>
            </a:r>
            <a:br>
              <a:rPr lang="hu-HU" altLang="hu-HU" sz="1800" b="1" dirty="0" smtClean="0">
                <a:solidFill>
                  <a:srgbClr val="354C7B"/>
                </a:solidFill>
                <a:latin typeface="Tahoma" pitchFamily="34" charset="0"/>
                <a:cs typeface="Tahoma" pitchFamily="34" charset="0"/>
              </a:rPr>
            </a:br>
            <a:r>
              <a:rPr lang="hu-HU" altLang="hu-HU" sz="1800" b="1" dirty="0" smtClean="0">
                <a:solidFill>
                  <a:srgbClr val="354C7B"/>
                </a:solidFill>
                <a:latin typeface="Tahoma" pitchFamily="34" charset="0"/>
                <a:cs typeface="Tahoma" pitchFamily="34" charset="0"/>
              </a:rPr>
              <a:t>200+40 ÁFA = 240 EFT</a:t>
            </a:r>
          </a:p>
          <a:p>
            <a:pPr lvl="1" eaLnBrk="1" hangingPunct="1">
              <a:lnSpc>
                <a:spcPct val="105000"/>
              </a:lnSpc>
              <a:spcBef>
                <a:spcPct val="0"/>
              </a:spcBef>
              <a:buClr>
                <a:srgbClr val="C0C0C0"/>
              </a:buClr>
              <a:buFont typeface="Tahoma" pitchFamily="34" charset="0"/>
              <a:buChar char="‒"/>
            </a:pPr>
            <a:r>
              <a:rPr lang="hu-HU" altLang="hu-HU" sz="1800" b="1" dirty="0" smtClean="0">
                <a:solidFill>
                  <a:srgbClr val="354C7B"/>
                </a:solidFill>
                <a:latin typeface="Tahoma" pitchFamily="34" charset="0"/>
                <a:cs typeface="Tahoma" pitchFamily="34" charset="0"/>
              </a:rPr>
              <a:t>KARBANTARTÁSI KÖLTSÉG: 2400 EFT</a:t>
            </a:r>
          </a:p>
          <a:p>
            <a:pPr lvl="1" eaLnBrk="1" hangingPunct="1">
              <a:lnSpc>
                <a:spcPct val="105000"/>
              </a:lnSpc>
              <a:spcBef>
                <a:spcPct val="0"/>
              </a:spcBef>
              <a:buClr>
                <a:srgbClr val="C0C0C0"/>
              </a:buClr>
              <a:buFont typeface="Tahoma" pitchFamily="34" charset="0"/>
              <a:buChar char="‒"/>
            </a:pPr>
            <a:r>
              <a:rPr lang="hu-HU" altLang="hu-HU" sz="1800" b="1" dirty="0" smtClean="0">
                <a:solidFill>
                  <a:srgbClr val="354C7B"/>
                </a:solidFill>
                <a:latin typeface="Tahoma" pitchFamily="34" charset="0"/>
                <a:cs typeface="Tahoma" pitchFamily="34" charset="0"/>
              </a:rPr>
              <a:t>ELSZÁMOLT AMORTIZÁCIÓ:</a:t>
            </a:r>
            <a:br>
              <a:rPr lang="hu-HU" altLang="hu-HU" sz="1800" b="1" dirty="0" smtClean="0">
                <a:solidFill>
                  <a:srgbClr val="354C7B"/>
                </a:solidFill>
                <a:latin typeface="Tahoma" pitchFamily="34" charset="0"/>
                <a:cs typeface="Tahoma" pitchFamily="34" charset="0"/>
              </a:rPr>
            </a:br>
            <a:r>
              <a:rPr lang="hu-HU" altLang="hu-HU" sz="1800" b="1" dirty="0" smtClean="0">
                <a:solidFill>
                  <a:srgbClr val="354C7B"/>
                </a:solidFill>
                <a:latin typeface="Tahoma" pitchFamily="34" charset="0"/>
                <a:cs typeface="Tahoma" pitchFamily="34" charset="0"/>
              </a:rPr>
              <a:t>240*20%= 48 EFT</a:t>
            </a:r>
          </a:p>
          <a:p>
            <a:pPr lvl="1" eaLnBrk="1" hangingPunct="1">
              <a:lnSpc>
                <a:spcPct val="105000"/>
              </a:lnSpc>
              <a:spcBef>
                <a:spcPct val="0"/>
              </a:spcBef>
              <a:buClr>
                <a:srgbClr val="C0C0C0"/>
              </a:buClr>
              <a:buFont typeface="Tahoma" pitchFamily="34" charset="0"/>
              <a:buChar char="‒"/>
            </a:pPr>
            <a:r>
              <a:rPr lang="hu-HU" altLang="hu-HU" sz="1800" b="1" dirty="0" smtClean="0">
                <a:solidFill>
                  <a:srgbClr val="354C7B"/>
                </a:solidFill>
                <a:latin typeface="Tahoma" pitchFamily="34" charset="0"/>
                <a:cs typeface="Tahoma" pitchFamily="34" charset="0"/>
              </a:rPr>
              <a:t>NETTÓ ÉRTÉK: </a:t>
            </a:r>
            <a:br>
              <a:rPr lang="hu-HU" altLang="hu-HU" sz="1800" b="1" dirty="0" smtClean="0">
                <a:solidFill>
                  <a:srgbClr val="354C7B"/>
                </a:solidFill>
                <a:latin typeface="Tahoma" pitchFamily="34" charset="0"/>
                <a:cs typeface="Tahoma" pitchFamily="34" charset="0"/>
              </a:rPr>
            </a:br>
            <a:r>
              <a:rPr lang="hu-HU" altLang="hu-HU" sz="1800" b="1" dirty="0" smtClean="0">
                <a:solidFill>
                  <a:srgbClr val="354C7B"/>
                </a:solidFill>
                <a:latin typeface="Tahoma" pitchFamily="34" charset="0"/>
                <a:cs typeface="Tahoma" pitchFamily="34" charset="0"/>
              </a:rPr>
              <a:t>240-48 = </a:t>
            </a:r>
            <a:r>
              <a:rPr lang="hu-HU" altLang="hu-HU" sz="1800" b="1" dirty="0" smtClean="0">
                <a:solidFill>
                  <a:srgbClr val="FF0000"/>
                </a:solidFill>
                <a:latin typeface="Tahoma" pitchFamily="34" charset="0"/>
                <a:cs typeface="Tahoma" pitchFamily="34" charset="0"/>
              </a:rPr>
              <a:t>192 EFT</a:t>
            </a:r>
          </a:p>
          <a:p>
            <a:pPr lvl="1" eaLnBrk="1" hangingPunct="1">
              <a:lnSpc>
                <a:spcPct val="105000"/>
              </a:lnSpc>
              <a:spcBef>
                <a:spcPct val="0"/>
              </a:spcBef>
              <a:buClr>
                <a:srgbClr val="C0C0C0"/>
              </a:buClr>
              <a:buFont typeface="Tahoma" pitchFamily="34" charset="0"/>
              <a:buChar char="‒"/>
            </a:pPr>
            <a:r>
              <a:rPr lang="hu-HU" altLang="hu-HU" sz="1800" b="1" dirty="0" smtClean="0">
                <a:solidFill>
                  <a:srgbClr val="354C7B"/>
                </a:solidFill>
                <a:latin typeface="Tahoma" pitchFamily="34" charset="0"/>
                <a:cs typeface="Tahoma" pitchFamily="34" charset="0"/>
              </a:rPr>
              <a:t>ÉVES EREDMÉNYBE BESZÁMÍT:</a:t>
            </a:r>
            <a:br>
              <a:rPr lang="hu-HU" altLang="hu-HU" sz="1800" b="1" dirty="0" smtClean="0">
                <a:solidFill>
                  <a:srgbClr val="354C7B"/>
                </a:solidFill>
                <a:latin typeface="Tahoma" pitchFamily="34" charset="0"/>
                <a:cs typeface="Tahoma" pitchFamily="34" charset="0"/>
              </a:rPr>
            </a:br>
            <a:r>
              <a:rPr lang="hu-HU" altLang="hu-HU" sz="1800" b="1" dirty="0" smtClean="0">
                <a:solidFill>
                  <a:srgbClr val="354C7B"/>
                </a:solidFill>
                <a:latin typeface="Tahoma" pitchFamily="34" charset="0"/>
                <a:cs typeface="Tahoma" pitchFamily="34" charset="0"/>
              </a:rPr>
              <a:t>-2400-48=</a:t>
            </a:r>
            <a:r>
              <a:rPr lang="hu-HU" altLang="hu-HU" sz="1600" b="1" dirty="0" smtClean="0">
                <a:solidFill>
                  <a:srgbClr val="FF0000"/>
                </a:solidFill>
                <a:latin typeface="Tahoma" pitchFamily="34" charset="0"/>
                <a:cs typeface="Tahoma" pitchFamily="34" charset="0"/>
              </a:rPr>
              <a:t>- 2448 EFT</a:t>
            </a:r>
            <a:endParaRPr lang="hu-HU" altLang="hu-HU" b="1" dirty="0">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val="1369076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06692"/>
                                        </p:tgtEl>
                                        <p:attrNameLst>
                                          <p:attrName>style.visibility</p:attrName>
                                        </p:attrNameLst>
                                      </p:cBhvr>
                                      <p:to>
                                        <p:strVal val="visible"/>
                                      </p:to>
                                    </p:set>
                                    <p:animEffect transition="in" filter="slide(fromBottom)">
                                      <p:cBhvr>
                                        <p:cTn id="7" dur="500"/>
                                        <p:tgtEl>
                                          <p:spTgt spid="5106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106691">
                                            <p:txEl>
                                              <p:pRg st="0" end="0"/>
                                            </p:txEl>
                                          </p:spTgt>
                                        </p:tgtEl>
                                        <p:attrNameLst>
                                          <p:attrName>style.visibility</p:attrName>
                                        </p:attrNameLst>
                                      </p:cBhvr>
                                      <p:to>
                                        <p:strVal val="visible"/>
                                      </p:to>
                                    </p:set>
                                    <p:animEffect transition="in" filter="slide(fromLeft)">
                                      <p:cBhvr>
                                        <p:cTn id="12" dur="500"/>
                                        <p:tgtEl>
                                          <p:spTgt spid="51066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106691">
                                            <p:txEl>
                                              <p:pRg st="1" end="1"/>
                                            </p:txEl>
                                          </p:spTgt>
                                        </p:tgtEl>
                                        <p:attrNameLst>
                                          <p:attrName>style.visibility</p:attrName>
                                        </p:attrNameLst>
                                      </p:cBhvr>
                                      <p:to>
                                        <p:strVal val="visible"/>
                                      </p:to>
                                    </p:set>
                                    <p:animEffect transition="in" filter="slide(fromLeft)">
                                      <p:cBhvr>
                                        <p:cTn id="17" dur="500"/>
                                        <p:tgtEl>
                                          <p:spTgt spid="51066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106691">
                                            <p:txEl>
                                              <p:pRg st="2" end="2"/>
                                            </p:txEl>
                                          </p:spTgt>
                                        </p:tgtEl>
                                        <p:attrNameLst>
                                          <p:attrName>style.visibility</p:attrName>
                                        </p:attrNameLst>
                                      </p:cBhvr>
                                      <p:to>
                                        <p:strVal val="visible"/>
                                      </p:to>
                                    </p:set>
                                    <p:animEffect transition="in" filter="slide(fromLeft)">
                                      <p:cBhvr>
                                        <p:cTn id="22" dur="500"/>
                                        <p:tgtEl>
                                          <p:spTgt spid="51066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5106691">
                                            <p:txEl>
                                              <p:pRg st="3" end="3"/>
                                            </p:txEl>
                                          </p:spTgt>
                                        </p:tgtEl>
                                        <p:attrNameLst>
                                          <p:attrName>style.visibility</p:attrName>
                                        </p:attrNameLst>
                                      </p:cBhvr>
                                      <p:to>
                                        <p:strVal val="visible"/>
                                      </p:to>
                                    </p:set>
                                    <p:animEffect transition="in" filter="slide(fromLeft)">
                                      <p:cBhvr>
                                        <p:cTn id="27" dur="500"/>
                                        <p:tgtEl>
                                          <p:spTgt spid="51066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5106691">
                                            <p:txEl>
                                              <p:pRg st="4" end="4"/>
                                            </p:txEl>
                                          </p:spTgt>
                                        </p:tgtEl>
                                        <p:attrNameLst>
                                          <p:attrName>style.visibility</p:attrName>
                                        </p:attrNameLst>
                                      </p:cBhvr>
                                      <p:to>
                                        <p:strVal val="visible"/>
                                      </p:to>
                                    </p:set>
                                    <p:animEffect transition="in" filter="slide(fromLeft)">
                                      <p:cBhvr>
                                        <p:cTn id="32" dur="500"/>
                                        <p:tgtEl>
                                          <p:spTgt spid="51066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06693">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06693">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106693">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06693">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106693">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1066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6691" grpId="0" uiExpand="1" build="p"/>
      <p:bldP spid="510669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2"/>
          <p:cNvSpPr>
            <a:spLocks noChangeShapeType="1"/>
          </p:cNvSpPr>
          <p:nvPr/>
        </p:nvSpPr>
        <p:spPr bwMode="auto">
          <a:xfrm>
            <a:off x="9256713" y="5053013"/>
            <a:ext cx="0" cy="3000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8195" name="Rectangle 3"/>
          <p:cNvSpPr>
            <a:spLocks noGrp="1" noChangeArrowheads="1"/>
          </p:cNvSpPr>
          <p:nvPr>
            <p:ph type="title"/>
          </p:nvPr>
        </p:nvSpPr>
        <p:spPr>
          <a:xfrm>
            <a:off x="1408113" y="323850"/>
            <a:ext cx="6943725" cy="365125"/>
          </a:xfrm>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2075" tIns="46038" rIns="92075" bIns="46038"/>
          <a:lstStyle/>
          <a:p>
            <a:pPr eaLnBrk="1" hangingPunct="1"/>
            <a:r>
              <a:rPr lang="hu-HU" altLang="hu-HU" sz="2400" smtClean="0"/>
              <a:t>BERUHÁZÁSKÉNT</a:t>
            </a:r>
          </a:p>
        </p:txBody>
      </p:sp>
      <p:grpSp>
        <p:nvGrpSpPr>
          <p:cNvPr id="8196" name="Group 4"/>
          <p:cNvGrpSpPr>
            <a:grpSpLocks/>
          </p:cNvGrpSpPr>
          <p:nvPr/>
        </p:nvGrpSpPr>
        <p:grpSpPr bwMode="auto">
          <a:xfrm>
            <a:off x="657225" y="1223963"/>
            <a:ext cx="2016125" cy="1620837"/>
            <a:chOff x="263" y="2557"/>
            <a:chExt cx="1270" cy="1021"/>
          </a:xfrm>
        </p:grpSpPr>
        <p:sp>
          <p:nvSpPr>
            <p:cNvPr id="8269" name="Rectangle 5"/>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8270" name="Rectangle 6"/>
            <p:cNvSpPr>
              <a:spLocks noChangeArrowheads="1"/>
            </p:cNvSpPr>
            <p:nvPr/>
          </p:nvSpPr>
          <p:spPr bwMode="auto">
            <a:xfrm>
              <a:off x="916" y="3008"/>
              <a:ext cx="575"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b="1">
                <a:solidFill>
                  <a:srgbClr val="FF3300"/>
                </a:solidFill>
                <a:latin typeface="Tahoma" pitchFamily="34" charset="0"/>
              </a:endParaRPr>
            </a:p>
          </p:txBody>
        </p:sp>
        <p:pic>
          <p:nvPicPr>
            <p:cNvPr id="8271" name="Picture 7"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2" name="Rectangle 8"/>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8273" name="Text Box 9"/>
            <p:cNvSpPr txBox="1">
              <a:spLocks noChangeArrowheads="1"/>
            </p:cNvSpPr>
            <p:nvPr/>
          </p:nvSpPr>
          <p:spPr bwMode="auto">
            <a:xfrm>
              <a:off x="468" y="2557"/>
              <a:ext cx="87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1. JÁRMŰVEK</a:t>
              </a:r>
            </a:p>
          </p:txBody>
        </p:sp>
        <p:sp>
          <p:nvSpPr>
            <p:cNvPr id="8274" name="Text Box 10"/>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grpSp>
        <p:nvGrpSpPr>
          <p:cNvPr id="8197" name="Group 11"/>
          <p:cNvGrpSpPr>
            <a:grpSpLocks/>
          </p:cNvGrpSpPr>
          <p:nvPr/>
        </p:nvGrpSpPr>
        <p:grpSpPr bwMode="auto">
          <a:xfrm>
            <a:off x="2816225" y="1223963"/>
            <a:ext cx="2016125" cy="1620837"/>
            <a:chOff x="263" y="2557"/>
            <a:chExt cx="1270" cy="1021"/>
          </a:xfrm>
        </p:grpSpPr>
        <p:sp>
          <p:nvSpPr>
            <p:cNvPr id="8263" name="Rectangle 12"/>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8264" name="Rectangle 13"/>
            <p:cNvSpPr>
              <a:spLocks noChangeArrowheads="1"/>
            </p:cNvSpPr>
            <p:nvPr/>
          </p:nvSpPr>
          <p:spPr bwMode="auto">
            <a:xfrm>
              <a:off x="916" y="3008"/>
              <a:ext cx="57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400" b="1">
                <a:solidFill>
                  <a:srgbClr val="FF3300"/>
                </a:solidFill>
                <a:latin typeface="Tahoma" pitchFamily="34" charset="0"/>
              </a:endParaRPr>
            </a:p>
          </p:txBody>
        </p:sp>
        <p:pic>
          <p:nvPicPr>
            <p:cNvPr id="8265" name="Picture 14"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6" name="Rectangle 15"/>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8267" name="Text Box 16"/>
            <p:cNvSpPr txBox="1">
              <a:spLocks noChangeArrowheads="1"/>
            </p:cNvSpPr>
            <p:nvPr/>
          </p:nvSpPr>
          <p:spPr bwMode="auto">
            <a:xfrm>
              <a:off x="345" y="2557"/>
              <a:ext cx="112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1. JÁRMŰVEK ÉCS</a:t>
              </a:r>
            </a:p>
          </p:txBody>
        </p:sp>
        <p:sp>
          <p:nvSpPr>
            <p:cNvPr id="8268" name="Text Box 17"/>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grpSp>
        <p:nvGrpSpPr>
          <p:cNvPr id="8198" name="Group 18"/>
          <p:cNvGrpSpPr>
            <a:grpSpLocks/>
          </p:cNvGrpSpPr>
          <p:nvPr/>
        </p:nvGrpSpPr>
        <p:grpSpPr bwMode="auto">
          <a:xfrm>
            <a:off x="6675438" y="1223963"/>
            <a:ext cx="2520950" cy="1620837"/>
            <a:chOff x="114" y="2557"/>
            <a:chExt cx="1588" cy="1021"/>
          </a:xfrm>
        </p:grpSpPr>
        <p:sp>
          <p:nvSpPr>
            <p:cNvPr id="8257" name="Rectangle 19"/>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8258" name="Rectangle 20"/>
            <p:cNvSpPr>
              <a:spLocks noChangeArrowheads="1"/>
            </p:cNvSpPr>
            <p:nvPr/>
          </p:nvSpPr>
          <p:spPr bwMode="auto">
            <a:xfrm>
              <a:off x="916" y="3008"/>
              <a:ext cx="57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200" b="1">
                <a:solidFill>
                  <a:srgbClr val="FF3300"/>
                </a:solidFill>
                <a:latin typeface="Tahoma" pitchFamily="34" charset="0"/>
              </a:endParaRPr>
            </a:p>
          </p:txBody>
        </p:sp>
        <p:pic>
          <p:nvPicPr>
            <p:cNvPr id="8259" name="Picture 21"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0" name="Rectangle 22"/>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8261" name="Text Box 23"/>
            <p:cNvSpPr txBox="1">
              <a:spLocks noChangeArrowheads="1"/>
            </p:cNvSpPr>
            <p:nvPr/>
          </p:nvSpPr>
          <p:spPr bwMode="auto">
            <a:xfrm>
              <a:off x="114" y="2557"/>
              <a:ext cx="15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4. BERUHÁZÁSI SZÁLLÍTÓ</a:t>
              </a:r>
            </a:p>
          </p:txBody>
        </p:sp>
        <p:sp>
          <p:nvSpPr>
            <p:cNvPr id="8262" name="Text Box 24"/>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grpSp>
        <p:nvGrpSpPr>
          <p:cNvPr id="8199" name="Group 25"/>
          <p:cNvGrpSpPr>
            <a:grpSpLocks/>
          </p:cNvGrpSpPr>
          <p:nvPr/>
        </p:nvGrpSpPr>
        <p:grpSpPr bwMode="auto">
          <a:xfrm>
            <a:off x="4932363" y="1223963"/>
            <a:ext cx="2016125" cy="1619250"/>
            <a:chOff x="263" y="2557"/>
            <a:chExt cx="1270" cy="1021"/>
          </a:xfrm>
        </p:grpSpPr>
        <p:sp>
          <p:nvSpPr>
            <p:cNvPr id="8251" name="Rectangle 26"/>
            <p:cNvSpPr>
              <a:spLocks noChangeArrowheads="1"/>
            </p:cNvSpPr>
            <p:nvPr/>
          </p:nvSpPr>
          <p:spPr bwMode="auto">
            <a:xfrm>
              <a:off x="311" y="3003"/>
              <a:ext cx="47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8252" name="Rectangle 27"/>
            <p:cNvSpPr>
              <a:spLocks noChangeArrowheads="1"/>
            </p:cNvSpPr>
            <p:nvPr/>
          </p:nvSpPr>
          <p:spPr bwMode="auto">
            <a:xfrm>
              <a:off x="916" y="3008"/>
              <a:ext cx="57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200" b="1">
                <a:solidFill>
                  <a:srgbClr val="FF3300"/>
                </a:solidFill>
                <a:latin typeface="Tahoma" pitchFamily="34" charset="0"/>
              </a:endParaRPr>
            </a:p>
          </p:txBody>
        </p:sp>
        <p:pic>
          <p:nvPicPr>
            <p:cNvPr id="8253" name="Picture 28"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4" name="Rectangle 29"/>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8255" name="Text Box 30"/>
            <p:cNvSpPr txBox="1">
              <a:spLocks noChangeArrowheads="1"/>
            </p:cNvSpPr>
            <p:nvPr/>
          </p:nvSpPr>
          <p:spPr bwMode="auto">
            <a:xfrm>
              <a:off x="369" y="2557"/>
              <a:ext cx="107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4. ELŐZETES ÁFA</a:t>
              </a:r>
            </a:p>
          </p:txBody>
        </p:sp>
        <p:sp>
          <p:nvSpPr>
            <p:cNvPr id="8256" name="Text Box 31"/>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sp>
        <p:nvSpPr>
          <p:cNvPr id="8200" name="Text Box 32"/>
          <p:cNvSpPr txBox="1">
            <a:spLocks noChangeArrowheads="1"/>
          </p:cNvSpPr>
          <p:nvPr/>
        </p:nvSpPr>
        <p:spPr bwMode="auto">
          <a:xfrm rot="-5400000">
            <a:off x="-707231" y="1734344"/>
            <a:ext cx="184467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400" b="1" dirty="0">
                <a:solidFill>
                  <a:srgbClr val="FF0000"/>
                </a:solidFill>
                <a:latin typeface="Tahoma" pitchFamily="34" charset="0"/>
              </a:rPr>
              <a:t>ESZKÖZSZÁMLÁK</a:t>
            </a:r>
          </a:p>
        </p:txBody>
      </p:sp>
      <p:sp>
        <p:nvSpPr>
          <p:cNvPr id="8201" name="Text Box 33"/>
          <p:cNvSpPr txBox="1">
            <a:spLocks noChangeArrowheads="1"/>
          </p:cNvSpPr>
          <p:nvPr/>
        </p:nvSpPr>
        <p:spPr bwMode="auto">
          <a:xfrm rot="5400000" flipH="1">
            <a:off x="8052594" y="1778794"/>
            <a:ext cx="184467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400" b="1">
                <a:solidFill>
                  <a:srgbClr val="FF0000"/>
                </a:solidFill>
                <a:latin typeface="Tahoma" pitchFamily="34" charset="0"/>
              </a:rPr>
              <a:t>FORRÁSSZÁMLÁK</a:t>
            </a:r>
          </a:p>
        </p:txBody>
      </p:sp>
      <p:sp>
        <p:nvSpPr>
          <p:cNvPr id="5092387" name="Text Box 35"/>
          <p:cNvSpPr txBox="1">
            <a:spLocks noChangeArrowheads="1"/>
          </p:cNvSpPr>
          <p:nvPr/>
        </p:nvSpPr>
        <p:spPr bwMode="auto">
          <a:xfrm>
            <a:off x="566738" y="1898650"/>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(3)  3120</a:t>
            </a:r>
          </a:p>
        </p:txBody>
      </p:sp>
      <p:sp>
        <p:nvSpPr>
          <p:cNvPr id="5092388" name="Text Box 36"/>
          <p:cNvSpPr txBox="1">
            <a:spLocks noChangeArrowheads="1"/>
          </p:cNvSpPr>
          <p:nvPr/>
        </p:nvSpPr>
        <p:spPr bwMode="auto">
          <a:xfrm>
            <a:off x="3671888" y="1898650"/>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(4) 624</a:t>
            </a:r>
          </a:p>
        </p:txBody>
      </p:sp>
      <p:grpSp>
        <p:nvGrpSpPr>
          <p:cNvPr id="8205" name="Group 37"/>
          <p:cNvGrpSpPr>
            <a:grpSpLocks/>
          </p:cNvGrpSpPr>
          <p:nvPr/>
        </p:nvGrpSpPr>
        <p:grpSpPr bwMode="auto">
          <a:xfrm>
            <a:off x="1646238" y="2393950"/>
            <a:ext cx="2016125" cy="1260475"/>
            <a:chOff x="263" y="2557"/>
            <a:chExt cx="1270" cy="1021"/>
          </a:xfrm>
        </p:grpSpPr>
        <p:sp>
          <p:nvSpPr>
            <p:cNvPr id="8245" name="Rectangle 38"/>
            <p:cNvSpPr>
              <a:spLocks noChangeArrowheads="1"/>
            </p:cNvSpPr>
            <p:nvPr/>
          </p:nvSpPr>
          <p:spPr bwMode="auto">
            <a:xfrm>
              <a:off x="311" y="3003"/>
              <a:ext cx="116"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8246" name="Rectangle 39"/>
            <p:cNvSpPr>
              <a:spLocks noChangeArrowheads="1"/>
            </p:cNvSpPr>
            <p:nvPr/>
          </p:nvSpPr>
          <p:spPr bwMode="auto">
            <a:xfrm>
              <a:off x="916" y="3008"/>
              <a:ext cx="575"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200" b="1">
                <a:solidFill>
                  <a:srgbClr val="FF3300"/>
                </a:solidFill>
                <a:latin typeface="Tahoma" pitchFamily="34" charset="0"/>
              </a:endParaRPr>
            </a:p>
          </p:txBody>
        </p:sp>
        <p:pic>
          <p:nvPicPr>
            <p:cNvPr id="8247" name="Picture 40"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8" name="Rectangle 41"/>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8249" name="Text Box 42"/>
            <p:cNvSpPr txBox="1">
              <a:spLocks noChangeArrowheads="1"/>
            </p:cNvSpPr>
            <p:nvPr/>
          </p:nvSpPr>
          <p:spPr bwMode="auto">
            <a:xfrm>
              <a:off x="433" y="2557"/>
              <a:ext cx="946" cy="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1. BERUHÁZÁS</a:t>
              </a:r>
            </a:p>
          </p:txBody>
        </p:sp>
        <p:sp>
          <p:nvSpPr>
            <p:cNvPr id="8250" name="Text Box 43"/>
            <p:cNvSpPr txBox="1">
              <a:spLocks noChangeArrowheads="1"/>
            </p:cNvSpPr>
            <p:nvPr/>
          </p:nvSpPr>
          <p:spPr bwMode="auto">
            <a:xfrm>
              <a:off x="316" y="2725"/>
              <a:ext cx="1095"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sp>
        <p:nvSpPr>
          <p:cNvPr id="8206" name="Line 44"/>
          <p:cNvSpPr>
            <a:spLocks noChangeShapeType="1"/>
          </p:cNvSpPr>
          <p:nvPr/>
        </p:nvSpPr>
        <p:spPr bwMode="auto">
          <a:xfrm flipH="1">
            <a:off x="4841875" y="728663"/>
            <a:ext cx="44450" cy="6129337"/>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8207" name="Line 45"/>
          <p:cNvSpPr>
            <a:spLocks noChangeShapeType="1"/>
          </p:cNvSpPr>
          <p:nvPr/>
        </p:nvSpPr>
        <p:spPr bwMode="auto">
          <a:xfrm>
            <a:off x="0" y="3789363"/>
            <a:ext cx="9144000" cy="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nvGrpSpPr>
          <p:cNvPr id="8208" name="Group 46"/>
          <p:cNvGrpSpPr>
            <a:grpSpLocks/>
          </p:cNvGrpSpPr>
          <p:nvPr/>
        </p:nvGrpSpPr>
        <p:grpSpPr bwMode="auto">
          <a:xfrm>
            <a:off x="2681288" y="4014788"/>
            <a:ext cx="2016125" cy="1349375"/>
            <a:chOff x="263" y="2557"/>
            <a:chExt cx="1270" cy="1021"/>
          </a:xfrm>
        </p:grpSpPr>
        <p:sp>
          <p:nvSpPr>
            <p:cNvPr id="8239" name="Rectangle 47"/>
            <p:cNvSpPr>
              <a:spLocks noChangeArrowheads="1"/>
            </p:cNvSpPr>
            <p:nvPr/>
          </p:nvSpPr>
          <p:spPr bwMode="auto">
            <a:xfrm>
              <a:off x="311" y="3003"/>
              <a:ext cx="116"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8240" name="Rectangle 48"/>
            <p:cNvSpPr>
              <a:spLocks noChangeArrowheads="1"/>
            </p:cNvSpPr>
            <p:nvPr/>
          </p:nvSpPr>
          <p:spPr bwMode="auto">
            <a:xfrm>
              <a:off x="916" y="3007"/>
              <a:ext cx="575"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200" b="1">
                <a:solidFill>
                  <a:srgbClr val="FF3300"/>
                </a:solidFill>
                <a:latin typeface="Tahoma" pitchFamily="34" charset="0"/>
              </a:endParaRPr>
            </a:p>
          </p:txBody>
        </p:sp>
        <p:pic>
          <p:nvPicPr>
            <p:cNvPr id="8241" name="Picture 49"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2" name="Rectangle 50"/>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8243" name="Text Box 51"/>
            <p:cNvSpPr txBox="1">
              <a:spLocks noChangeArrowheads="1"/>
            </p:cNvSpPr>
            <p:nvPr/>
          </p:nvSpPr>
          <p:spPr bwMode="auto">
            <a:xfrm>
              <a:off x="363" y="2557"/>
              <a:ext cx="108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5. AMORTIZÁCIÓ</a:t>
              </a:r>
            </a:p>
          </p:txBody>
        </p:sp>
        <p:sp>
          <p:nvSpPr>
            <p:cNvPr id="8244" name="Text Box 52"/>
            <p:cNvSpPr txBox="1">
              <a:spLocks noChangeArrowheads="1"/>
            </p:cNvSpPr>
            <p:nvPr/>
          </p:nvSpPr>
          <p:spPr bwMode="auto">
            <a:xfrm>
              <a:off x="316" y="2725"/>
              <a:ext cx="1095"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sp>
        <p:nvSpPr>
          <p:cNvPr id="5092405" name="Text Box 53"/>
          <p:cNvSpPr txBox="1">
            <a:spLocks noChangeArrowheads="1"/>
          </p:cNvSpPr>
          <p:nvPr/>
        </p:nvSpPr>
        <p:spPr bwMode="auto">
          <a:xfrm>
            <a:off x="1646238" y="3203575"/>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(2)    2880</a:t>
            </a:r>
          </a:p>
        </p:txBody>
      </p:sp>
      <p:sp>
        <p:nvSpPr>
          <p:cNvPr id="5092406" name="Text Box 54"/>
          <p:cNvSpPr txBox="1">
            <a:spLocks noChangeArrowheads="1"/>
          </p:cNvSpPr>
          <p:nvPr/>
        </p:nvSpPr>
        <p:spPr bwMode="auto">
          <a:xfrm>
            <a:off x="7727950" y="1911350"/>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(1) 240</a:t>
            </a:r>
          </a:p>
        </p:txBody>
      </p:sp>
      <p:sp>
        <p:nvSpPr>
          <p:cNvPr id="5092407" name="Text Box 55"/>
          <p:cNvSpPr txBox="1">
            <a:spLocks noChangeArrowheads="1"/>
          </p:cNvSpPr>
          <p:nvPr/>
        </p:nvSpPr>
        <p:spPr bwMode="auto">
          <a:xfrm>
            <a:off x="1646238" y="2889250"/>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(1)     240</a:t>
            </a:r>
          </a:p>
        </p:txBody>
      </p:sp>
      <p:sp>
        <p:nvSpPr>
          <p:cNvPr id="5092408" name="Text Box 56"/>
          <p:cNvSpPr txBox="1">
            <a:spLocks noChangeArrowheads="1"/>
          </p:cNvSpPr>
          <p:nvPr/>
        </p:nvSpPr>
        <p:spPr bwMode="auto">
          <a:xfrm>
            <a:off x="7721600" y="2168525"/>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(2) 2880</a:t>
            </a:r>
          </a:p>
        </p:txBody>
      </p:sp>
      <p:grpSp>
        <p:nvGrpSpPr>
          <p:cNvPr id="8213" name="Group 57"/>
          <p:cNvGrpSpPr>
            <a:grpSpLocks/>
          </p:cNvGrpSpPr>
          <p:nvPr/>
        </p:nvGrpSpPr>
        <p:grpSpPr bwMode="auto">
          <a:xfrm>
            <a:off x="6911975" y="2619375"/>
            <a:ext cx="2016125" cy="1349375"/>
            <a:chOff x="263" y="2557"/>
            <a:chExt cx="1270" cy="1021"/>
          </a:xfrm>
        </p:grpSpPr>
        <p:sp>
          <p:nvSpPr>
            <p:cNvPr id="8233" name="Rectangle 58"/>
            <p:cNvSpPr>
              <a:spLocks noChangeArrowheads="1"/>
            </p:cNvSpPr>
            <p:nvPr/>
          </p:nvSpPr>
          <p:spPr bwMode="auto">
            <a:xfrm>
              <a:off x="311" y="3003"/>
              <a:ext cx="116"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8234" name="Rectangle 59"/>
            <p:cNvSpPr>
              <a:spLocks noChangeArrowheads="1"/>
            </p:cNvSpPr>
            <p:nvPr/>
          </p:nvSpPr>
          <p:spPr bwMode="auto">
            <a:xfrm>
              <a:off x="916" y="3007"/>
              <a:ext cx="575"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200" b="1">
                <a:solidFill>
                  <a:srgbClr val="FF3300"/>
                </a:solidFill>
                <a:latin typeface="Tahoma" pitchFamily="34" charset="0"/>
              </a:endParaRPr>
            </a:p>
          </p:txBody>
        </p:sp>
        <p:pic>
          <p:nvPicPr>
            <p:cNvPr id="8235" name="Picture 60"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6" name="Rectangle 61"/>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8237" name="Text Box 62"/>
            <p:cNvSpPr txBox="1">
              <a:spLocks noChangeArrowheads="1"/>
            </p:cNvSpPr>
            <p:nvPr/>
          </p:nvSpPr>
          <p:spPr bwMode="auto">
            <a:xfrm>
              <a:off x="460" y="2557"/>
              <a:ext cx="88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4. SZÁLLÍTÓK</a:t>
              </a:r>
            </a:p>
          </p:txBody>
        </p:sp>
        <p:sp>
          <p:nvSpPr>
            <p:cNvPr id="8238" name="Text Box 63"/>
            <p:cNvSpPr txBox="1">
              <a:spLocks noChangeArrowheads="1"/>
            </p:cNvSpPr>
            <p:nvPr/>
          </p:nvSpPr>
          <p:spPr bwMode="auto">
            <a:xfrm>
              <a:off x="316" y="2725"/>
              <a:ext cx="1095"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sp>
        <p:nvSpPr>
          <p:cNvPr id="5092416" name="Text Box 64"/>
          <p:cNvSpPr txBox="1">
            <a:spLocks noChangeArrowheads="1"/>
          </p:cNvSpPr>
          <p:nvPr/>
        </p:nvSpPr>
        <p:spPr bwMode="auto">
          <a:xfrm>
            <a:off x="5273675" y="4089400"/>
            <a:ext cx="2646363"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457200" indent="-457200" algn="ctr" eaLnBrk="0" hangingPunct="0">
              <a:defRPr>
                <a:solidFill>
                  <a:schemeClr val="tx1"/>
                </a:solidFill>
                <a:latin typeface="Arial" pitchFamily="34" charset="0"/>
              </a:defRPr>
            </a:lvl1pPr>
            <a:lvl2pPr marL="1085850" indent="-457200" algn="ctr" eaLnBrk="0" hangingPunct="0">
              <a:defRPr>
                <a:solidFill>
                  <a:schemeClr val="tx1"/>
                </a:solidFill>
                <a:latin typeface="Arial" pitchFamily="34" charset="0"/>
              </a:defRPr>
            </a:lvl2pPr>
            <a:lvl3pPr marL="1722438" indent="-457200" algn="ctr" eaLnBrk="0" hangingPunct="0">
              <a:defRPr>
                <a:solidFill>
                  <a:schemeClr val="tx1"/>
                </a:solidFill>
                <a:latin typeface="Arial" pitchFamily="34" charset="0"/>
              </a:defRPr>
            </a:lvl3pPr>
            <a:lvl4pPr marL="2359025" indent="-457200" algn="ctr" eaLnBrk="0" hangingPunct="0">
              <a:defRPr>
                <a:solidFill>
                  <a:schemeClr val="tx1"/>
                </a:solidFill>
                <a:latin typeface="Arial" pitchFamily="34" charset="0"/>
              </a:defRPr>
            </a:lvl4pPr>
            <a:lvl5pPr marL="2995613" indent="-457200" algn="ctr" eaLnBrk="0" hangingPunct="0">
              <a:defRPr>
                <a:solidFill>
                  <a:schemeClr val="tx1"/>
                </a:solidFill>
                <a:latin typeface="Arial" pitchFamily="34" charset="0"/>
              </a:defRPr>
            </a:lvl5pPr>
            <a:lvl6pPr marL="3452813" indent="-457200" algn="ctr" eaLnBrk="0" fontAlgn="base" hangingPunct="0">
              <a:spcBef>
                <a:spcPct val="0"/>
              </a:spcBef>
              <a:spcAft>
                <a:spcPct val="0"/>
              </a:spcAft>
              <a:defRPr>
                <a:solidFill>
                  <a:schemeClr val="tx1"/>
                </a:solidFill>
                <a:latin typeface="Arial" pitchFamily="34" charset="0"/>
              </a:defRPr>
            </a:lvl6pPr>
            <a:lvl7pPr marL="3910013" indent="-457200" algn="ctr" eaLnBrk="0" fontAlgn="base" hangingPunct="0">
              <a:spcBef>
                <a:spcPct val="0"/>
              </a:spcBef>
              <a:spcAft>
                <a:spcPct val="0"/>
              </a:spcAft>
              <a:defRPr>
                <a:solidFill>
                  <a:schemeClr val="tx1"/>
                </a:solidFill>
                <a:latin typeface="Arial" pitchFamily="34" charset="0"/>
              </a:defRPr>
            </a:lvl7pPr>
            <a:lvl8pPr marL="4367213" indent="-457200" algn="ctr" eaLnBrk="0" fontAlgn="base" hangingPunct="0">
              <a:spcBef>
                <a:spcPct val="0"/>
              </a:spcBef>
              <a:spcAft>
                <a:spcPct val="0"/>
              </a:spcAft>
              <a:defRPr>
                <a:solidFill>
                  <a:schemeClr val="tx1"/>
                </a:solidFill>
                <a:latin typeface="Arial" pitchFamily="34" charset="0"/>
              </a:defRPr>
            </a:lvl8pPr>
            <a:lvl9pPr marL="4824413" indent="-4572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F0000"/>
              </a:buClr>
              <a:buFont typeface="Wingdings" pitchFamily="2" charset="2"/>
              <a:buNone/>
            </a:pPr>
            <a:r>
              <a:rPr lang="hu-HU" altLang="hu-HU" sz="1400" b="1">
                <a:solidFill>
                  <a:srgbClr val="000066"/>
                </a:solidFill>
                <a:latin typeface="Tahoma" pitchFamily="34" charset="0"/>
              </a:rPr>
              <a:t>1. BESZERZÉS 200 +40 ÁFA</a:t>
            </a:r>
          </a:p>
        </p:txBody>
      </p:sp>
      <p:sp>
        <p:nvSpPr>
          <p:cNvPr id="5092417" name="Text Box 65"/>
          <p:cNvSpPr txBox="1">
            <a:spLocks noChangeArrowheads="1"/>
          </p:cNvSpPr>
          <p:nvPr/>
        </p:nvSpPr>
        <p:spPr bwMode="auto">
          <a:xfrm>
            <a:off x="5273675" y="4419600"/>
            <a:ext cx="2862263"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457200" indent="-457200" algn="ctr" eaLnBrk="0" hangingPunct="0">
              <a:defRPr>
                <a:solidFill>
                  <a:schemeClr val="tx1"/>
                </a:solidFill>
                <a:latin typeface="Arial" pitchFamily="34" charset="0"/>
              </a:defRPr>
            </a:lvl1pPr>
            <a:lvl2pPr marL="1085850" indent="-457200" algn="ctr" eaLnBrk="0" hangingPunct="0">
              <a:defRPr>
                <a:solidFill>
                  <a:schemeClr val="tx1"/>
                </a:solidFill>
                <a:latin typeface="Arial" pitchFamily="34" charset="0"/>
              </a:defRPr>
            </a:lvl2pPr>
            <a:lvl3pPr marL="1722438" indent="-457200" algn="ctr" eaLnBrk="0" hangingPunct="0">
              <a:defRPr>
                <a:solidFill>
                  <a:schemeClr val="tx1"/>
                </a:solidFill>
                <a:latin typeface="Arial" pitchFamily="34" charset="0"/>
              </a:defRPr>
            </a:lvl3pPr>
            <a:lvl4pPr marL="2359025" indent="-457200" algn="ctr" eaLnBrk="0" hangingPunct="0">
              <a:defRPr>
                <a:solidFill>
                  <a:schemeClr val="tx1"/>
                </a:solidFill>
                <a:latin typeface="Arial" pitchFamily="34" charset="0"/>
              </a:defRPr>
            </a:lvl4pPr>
            <a:lvl5pPr marL="2995613" indent="-457200" algn="ctr" eaLnBrk="0" hangingPunct="0">
              <a:defRPr>
                <a:solidFill>
                  <a:schemeClr val="tx1"/>
                </a:solidFill>
                <a:latin typeface="Arial" pitchFamily="34" charset="0"/>
              </a:defRPr>
            </a:lvl5pPr>
            <a:lvl6pPr marL="3452813" indent="-457200" algn="ctr" eaLnBrk="0" fontAlgn="base" hangingPunct="0">
              <a:spcBef>
                <a:spcPct val="0"/>
              </a:spcBef>
              <a:spcAft>
                <a:spcPct val="0"/>
              </a:spcAft>
              <a:defRPr>
                <a:solidFill>
                  <a:schemeClr val="tx1"/>
                </a:solidFill>
                <a:latin typeface="Arial" pitchFamily="34" charset="0"/>
              </a:defRPr>
            </a:lvl6pPr>
            <a:lvl7pPr marL="3910013" indent="-457200" algn="ctr" eaLnBrk="0" fontAlgn="base" hangingPunct="0">
              <a:spcBef>
                <a:spcPct val="0"/>
              </a:spcBef>
              <a:spcAft>
                <a:spcPct val="0"/>
              </a:spcAft>
              <a:defRPr>
                <a:solidFill>
                  <a:schemeClr val="tx1"/>
                </a:solidFill>
                <a:latin typeface="Arial" pitchFamily="34" charset="0"/>
              </a:defRPr>
            </a:lvl7pPr>
            <a:lvl8pPr marL="4367213" indent="-457200" algn="ctr" eaLnBrk="0" fontAlgn="base" hangingPunct="0">
              <a:spcBef>
                <a:spcPct val="0"/>
              </a:spcBef>
              <a:spcAft>
                <a:spcPct val="0"/>
              </a:spcAft>
              <a:defRPr>
                <a:solidFill>
                  <a:schemeClr val="tx1"/>
                </a:solidFill>
                <a:latin typeface="Arial" pitchFamily="34" charset="0"/>
              </a:defRPr>
            </a:lvl8pPr>
            <a:lvl9pPr marL="4824413" indent="-4572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F0000"/>
              </a:buClr>
              <a:buFont typeface="Wingdings" pitchFamily="2" charset="2"/>
              <a:buNone/>
            </a:pPr>
            <a:r>
              <a:rPr lang="hu-HU" altLang="hu-HU" sz="1400" b="1">
                <a:solidFill>
                  <a:srgbClr val="000066"/>
                </a:solidFill>
                <a:latin typeface="Tahoma" pitchFamily="34" charset="0"/>
              </a:rPr>
              <a:t>2. FELÚJÍTÁS 2400 + 480 ÁFA</a:t>
            </a:r>
          </a:p>
        </p:txBody>
      </p:sp>
      <p:sp>
        <p:nvSpPr>
          <p:cNvPr id="5092418" name="Text Box 66"/>
          <p:cNvSpPr txBox="1">
            <a:spLocks noChangeArrowheads="1"/>
          </p:cNvSpPr>
          <p:nvPr/>
        </p:nvSpPr>
        <p:spPr bwMode="auto">
          <a:xfrm>
            <a:off x="5291138" y="4733925"/>
            <a:ext cx="19812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ctr" eaLnBrk="0" hangingPunct="0">
              <a:defRPr>
                <a:solidFill>
                  <a:schemeClr val="tx1"/>
                </a:solidFill>
                <a:latin typeface="Arial" pitchFamily="34" charset="0"/>
              </a:defRPr>
            </a:lvl1pPr>
            <a:lvl2pPr marL="1085850" indent="-457200" algn="ctr" eaLnBrk="0" hangingPunct="0">
              <a:defRPr>
                <a:solidFill>
                  <a:schemeClr val="tx1"/>
                </a:solidFill>
                <a:latin typeface="Arial" pitchFamily="34" charset="0"/>
              </a:defRPr>
            </a:lvl2pPr>
            <a:lvl3pPr marL="1722438" indent="-457200" algn="ctr" eaLnBrk="0" hangingPunct="0">
              <a:defRPr>
                <a:solidFill>
                  <a:schemeClr val="tx1"/>
                </a:solidFill>
                <a:latin typeface="Arial" pitchFamily="34" charset="0"/>
              </a:defRPr>
            </a:lvl3pPr>
            <a:lvl4pPr marL="2359025" indent="-457200" algn="ctr" eaLnBrk="0" hangingPunct="0">
              <a:defRPr>
                <a:solidFill>
                  <a:schemeClr val="tx1"/>
                </a:solidFill>
                <a:latin typeface="Arial" pitchFamily="34" charset="0"/>
              </a:defRPr>
            </a:lvl4pPr>
            <a:lvl5pPr marL="2995613" indent="-457200" algn="ctr" eaLnBrk="0" hangingPunct="0">
              <a:defRPr>
                <a:solidFill>
                  <a:schemeClr val="tx1"/>
                </a:solidFill>
                <a:latin typeface="Arial" pitchFamily="34" charset="0"/>
              </a:defRPr>
            </a:lvl5pPr>
            <a:lvl6pPr marL="3452813" indent="-457200" algn="ctr" eaLnBrk="0" fontAlgn="base" hangingPunct="0">
              <a:spcBef>
                <a:spcPct val="0"/>
              </a:spcBef>
              <a:spcAft>
                <a:spcPct val="0"/>
              </a:spcAft>
              <a:defRPr>
                <a:solidFill>
                  <a:schemeClr val="tx1"/>
                </a:solidFill>
                <a:latin typeface="Arial" pitchFamily="34" charset="0"/>
              </a:defRPr>
            </a:lvl6pPr>
            <a:lvl7pPr marL="3910013" indent="-457200" algn="ctr" eaLnBrk="0" fontAlgn="base" hangingPunct="0">
              <a:spcBef>
                <a:spcPct val="0"/>
              </a:spcBef>
              <a:spcAft>
                <a:spcPct val="0"/>
              </a:spcAft>
              <a:defRPr>
                <a:solidFill>
                  <a:schemeClr val="tx1"/>
                </a:solidFill>
                <a:latin typeface="Arial" pitchFamily="34" charset="0"/>
              </a:defRPr>
            </a:lvl7pPr>
            <a:lvl8pPr marL="4367213" indent="-457200" algn="ctr" eaLnBrk="0" fontAlgn="base" hangingPunct="0">
              <a:spcBef>
                <a:spcPct val="0"/>
              </a:spcBef>
              <a:spcAft>
                <a:spcPct val="0"/>
              </a:spcAft>
              <a:defRPr>
                <a:solidFill>
                  <a:schemeClr val="tx1"/>
                </a:solidFill>
                <a:latin typeface="Arial" pitchFamily="34" charset="0"/>
              </a:defRPr>
            </a:lvl8pPr>
            <a:lvl9pPr marL="4824413" indent="-4572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F0000"/>
              </a:buClr>
              <a:buFont typeface="Wingdings" pitchFamily="2" charset="2"/>
              <a:buNone/>
            </a:pPr>
            <a:r>
              <a:rPr lang="hu-HU" altLang="hu-HU" sz="1400" b="1">
                <a:solidFill>
                  <a:srgbClr val="000066"/>
                </a:solidFill>
                <a:latin typeface="Tahoma" pitchFamily="34" charset="0"/>
              </a:rPr>
              <a:t>3. AKTIVÁLÁS 3120 </a:t>
            </a:r>
          </a:p>
        </p:txBody>
      </p:sp>
      <p:grpSp>
        <p:nvGrpSpPr>
          <p:cNvPr id="8217" name="Group 67"/>
          <p:cNvGrpSpPr>
            <a:grpSpLocks/>
          </p:cNvGrpSpPr>
          <p:nvPr/>
        </p:nvGrpSpPr>
        <p:grpSpPr bwMode="auto">
          <a:xfrm>
            <a:off x="341313" y="3968750"/>
            <a:ext cx="2028825" cy="1439863"/>
            <a:chOff x="263" y="2557"/>
            <a:chExt cx="1278" cy="1021"/>
          </a:xfrm>
        </p:grpSpPr>
        <p:sp>
          <p:nvSpPr>
            <p:cNvPr id="8227" name="Rectangle 68"/>
            <p:cNvSpPr>
              <a:spLocks noChangeArrowheads="1"/>
            </p:cNvSpPr>
            <p:nvPr/>
          </p:nvSpPr>
          <p:spPr bwMode="auto">
            <a:xfrm>
              <a:off x="311" y="3003"/>
              <a:ext cx="116"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8228" name="Rectangle 69"/>
            <p:cNvSpPr>
              <a:spLocks noChangeArrowheads="1"/>
            </p:cNvSpPr>
            <p:nvPr/>
          </p:nvSpPr>
          <p:spPr bwMode="auto">
            <a:xfrm>
              <a:off x="916" y="3008"/>
              <a:ext cx="575"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200" b="1">
                <a:solidFill>
                  <a:srgbClr val="FF3300"/>
                </a:solidFill>
                <a:latin typeface="Tahoma" pitchFamily="34" charset="0"/>
              </a:endParaRPr>
            </a:p>
          </p:txBody>
        </p:sp>
        <p:pic>
          <p:nvPicPr>
            <p:cNvPr id="8229" name="Picture 70"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0" name="Rectangle 71"/>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8231" name="Text Box 72"/>
            <p:cNvSpPr txBox="1">
              <a:spLocks noChangeArrowheads="1"/>
            </p:cNvSpPr>
            <p:nvPr/>
          </p:nvSpPr>
          <p:spPr bwMode="auto">
            <a:xfrm>
              <a:off x="279" y="2557"/>
              <a:ext cx="1262" cy="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5. KARBANTARTÁSI </a:t>
              </a:r>
              <a:br>
                <a:rPr lang="hu-HU" altLang="hu-HU" sz="1400" b="1">
                  <a:solidFill>
                    <a:srgbClr val="000066"/>
                  </a:solidFill>
                  <a:latin typeface="Tahoma" pitchFamily="34" charset="0"/>
                </a:rPr>
              </a:br>
              <a:r>
                <a:rPr lang="hu-HU" altLang="hu-HU" sz="1400" b="1">
                  <a:solidFill>
                    <a:srgbClr val="000066"/>
                  </a:solidFill>
                  <a:latin typeface="Tahoma" pitchFamily="34" charset="0"/>
                </a:rPr>
                <a:t>KÖLTSÉG</a:t>
              </a:r>
            </a:p>
          </p:txBody>
        </p:sp>
        <p:sp>
          <p:nvSpPr>
            <p:cNvPr id="8232" name="Text Box 73"/>
            <p:cNvSpPr txBox="1">
              <a:spLocks noChangeArrowheads="1"/>
            </p:cNvSpPr>
            <p:nvPr/>
          </p:nvSpPr>
          <p:spPr bwMode="auto">
            <a:xfrm>
              <a:off x="316" y="2725"/>
              <a:ext cx="1095"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sp>
        <p:nvSpPr>
          <p:cNvPr id="5092426" name="Text Box 74"/>
          <p:cNvSpPr txBox="1">
            <a:spLocks noChangeArrowheads="1"/>
          </p:cNvSpPr>
          <p:nvPr/>
        </p:nvSpPr>
        <p:spPr bwMode="auto">
          <a:xfrm>
            <a:off x="5292725" y="5138738"/>
            <a:ext cx="3352800"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ctr" eaLnBrk="0" hangingPunct="0">
              <a:defRPr>
                <a:solidFill>
                  <a:schemeClr val="tx1"/>
                </a:solidFill>
                <a:latin typeface="Arial" pitchFamily="34" charset="0"/>
              </a:defRPr>
            </a:lvl1pPr>
            <a:lvl2pPr marL="1085850" indent="-457200" algn="ctr" eaLnBrk="0" hangingPunct="0">
              <a:defRPr>
                <a:solidFill>
                  <a:schemeClr val="tx1"/>
                </a:solidFill>
                <a:latin typeface="Arial" pitchFamily="34" charset="0"/>
              </a:defRPr>
            </a:lvl2pPr>
            <a:lvl3pPr marL="1722438" indent="-457200" algn="ctr" eaLnBrk="0" hangingPunct="0">
              <a:defRPr>
                <a:solidFill>
                  <a:schemeClr val="tx1"/>
                </a:solidFill>
                <a:latin typeface="Arial" pitchFamily="34" charset="0"/>
              </a:defRPr>
            </a:lvl3pPr>
            <a:lvl4pPr marL="2359025" indent="-457200" algn="ctr" eaLnBrk="0" hangingPunct="0">
              <a:defRPr>
                <a:solidFill>
                  <a:schemeClr val="tx1"/>
                </a:solidFill>
                <a:latin typeface="Arial" pitchFamily="34" charset="0"/>
              </a:defRPr>
            </a:lvl4pPr>
            <a:lvl5pPr marL="2995613" indent="-457200" algn="ctr" eaLnBrk="0" hangingPunct="0">
              <a:defRPr>
                <a:solidFill>
                  <a:schemeClr val="tx1"/>
                </a:solidFill>
                <a:latin typeface="Arial" pitchFamily="34" charset="0"/>
              </a:defRPr>
            </a:lvl5pPr>
            <a:lvl6pPr marL="3452813" indent="-457200" algn="ctr" eaLnBrk="0" fontAlgn="base" hangingPunct="0">
              <a:spcBef>
                <a:spcPct val="0"/>
              </a:spcBef>
              <a:spcAft>
                <a:spcPct val="0"/>
              </a:spcAft>
              <a:defRPr>
                <a:solidFill>
                  <a:schemeClr val="tx1"/>
                </a:solidFill>
                <a:latin typeface="Arial" pitchFamily="34" charset="0"/>
              </a:defRPr>
            </a:lvl6pPr>
            <a:lvl7pPr marL="3910013" indent="-457200" algn="ctr" eaLnBrk="0" fontAlgn="base" hangingPunct="0">
              <a:spcBef>
                <a:spcPct val="0"/>
              </a:spcBef>
              <a:spcAft>
                <a:spcPct val="0"/>
              </a:spcAft>
              <a:defRPr>
                <a:solidFill>
                  <a:schemeClr val="tx1"/>
                </a:solidFill>
                <a:latin typeface="Arial" pitchFamily="34" charset="0"/>
              </a:defRPr>
            </a:lvl7pPr>
            <a:lvl8pPr marL="4367213" indent="-457200" algn="ctr" eaLnBrk="0" fontAlgn="base" hangingPunct="0">
              <a:spcBef>
                <a:spcPct val="0"/>
              </a:spcBef>
              <a:spcAft>
                <a:spcPct val="0"/>
              </a:spcAft>
              <a:defRPr>
                <a:solidFill>
                  <a:schemeClr val="tx1"/>
                </a:solidFill>
                <a:latin typeface="Arial" pitchFamily="34" charset="0"/>
              </a:defRPr>
            </a:lvl8pPr>
            <a:lvl9pPr marL="4824413" indent="-4572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F0000"/>
              </a:buClr>
              <a:buFont typeface="Wingdings" pitchFamily="2" charset="2"/>
              <a:buNone/>
            </a:pPr>
            <a:r>
              <a:rPr lang="hu-HU" altLang="hu-HU" sz="1400" b="1">
                <a:solidFill>
                  <a:srgbClr val="000066"/>
                </a:solidFill>
                <a:latin typeface="Tahoma" pitchFamily="34" charset="0"/>
              </a:rPr>
              <a:t>4. AMORTIZÁCIÓ ELSZÁMOLÁS 624</a:t>
            </a:r>
          </a:p>
        </p:txBody>
      </p:sp>
      <p:sp>
        <p:nvSpPr>
          <p:cNvPr id="5092427" name="Text Box 75"/>
          <p:cNvSpPr txBox="1">
            <a:spLocks noChangeArrowheads="1"/>
          </p:cNvSpPr>
          <p:nvPr/>
        </p:nvSpPr>
        <p:spPr bwMode="auto">
          <a:xfrm>
            <a:off x="2411413" y="2889250"/>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(3)  3120</a:t>
            </a:r>
          </a:p>
        </p:txBody>
      </p:sp>
      <p:sp>
        <p:nvSpPr>
          <p:cNvPr id="5092428" name="Text Box 76"/>
          <p:cNvSpPr txBox="1">
            <a:spLocks noChangeArrowheads="1"/>
          </p:cNvSpPr>
          <p:nvPr/>
        </p:nvSpPr>
        <p:spPr bwMode="auto">
          <a:xfrm>
            <a:off x="2727325" y="4476750"/>
            <a:ext cx="1165225" cy="3079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400" b="1">
                <a:solidFill>
                  <a:srgbClr val="FF0000"/>
                </a:solidFill>
                <a:latin typeface="Tahoma" pitchFamily="34" charset="0"/>
              </a:rPr>
              <a:t>(4) 624</a:t>
            </a:r>
          </a:p>
        </p:txBody>
      </p:sp>
      <p:sp>
        <p:nvSpPr>
          <p:cNvPr id="5092429" name="Line 77"/>
          <p:cNvSpPr>
            <a:spLocks noChangeShapeType="1"/>
          </p:cNvSpPr>
          <p:nvPr/>
        </p:nvSpPr>
        <p:spPr bwMode="auto">
          <a:xfrm>
            <a:off x="3446463" y="4914900"/>
            <a:ext cx="1890712" cy="1079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092430" name="AutoShape 78"/>
          <p:cNvSpPr>
            <a:spLocks/>
          </p:cNvSpPr>
          <p:nvPr/>
        </p:nvSpPr>
        <p:spPr bwMode="auto">
          <a:xfrm rot="5400000" flipV="1">
            <a:off x="2679700" y="685800"/>
            <a:ext cx="92075" cy="2968625"/>
          </a:xfrm>
          <a:prstGeom prst="rightBrace">
            <a:avLst>
              <a:gd name="adj1" fmla="val 268678"/>
              <a:gd name="adj2" fmla="val 50000"/>
            </a:avLst>
          </a:prstGeom>
          <a:noFill/>
          <a:ln w="952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5092431" name="Text Box 79"/>
          <p:cNvSpPr txBox="1">
            <a:spLocks noChangeArrowheads="1"/>
          </p:cNvSpPr>
          <p:nvPr/>
        </p:nvSpPr>
        <p:spPr bwMode="auto">
          <a:xfrm>
            <a:off x="2051050" y="1989138"/>
            <a:ext cx="134302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ctr" eaLnBrk="0" hangingPunct="0">
              <a:defRPr>
                <a:solidFill>
                  <a:schemeClr val="tx1"/>
                </a:solidFill>
                <a:latin typeface="Arial" pitchFamily="34" charset="0"/>
              </a:defRPr>
            </a:lvl1pPr>
            <a:lvl2pPr marL="1085850" indent="-457200" algn="ctr" eaLnBrk="0" hangingPunct="0">
              <a:defRPr>
                <a:solidFill>
                  <a:schemeClr val="tx1"/>
                </a:solidFill>
                <a:latin typeface="Arial" pitchFamily="34" charset="0"/>
              </a:defRPr>
            </a:lvl2pPr>
            <a:lvl3pPr marL="1722438" indent="-457200" algn="ctr" eaLnBrk="0" hangingPunct="0">
              <a:defRPr>
                <a:solidFill>
                  <a:schemeClr val="tx1"/>
                </a:solidFill>
                <a:latin typeface="Arial" pitchFamily="34" charset="0"/>
              </a:defRPr>
            </a:lvl3pPr>
            <a:lvl4pPr marL="2359025" indent="-457200" algn="ctr" eaLnBrk="0" hangingPunct="0">
              <a:defRPr>
                <a:solidFill>
                  <a:schemeClr val="tx1"/>
                </a:solidFill>
                <a:latin typeface="Arial" pitchFamily="34" charset="0"/>
              </a:defRPr>
            </a:lvl4pPr>
            <a:lvl5pPr marL="2995613" indent="-457200" algn="ctr" eaLnBrk="0" hangingPunct="0">
              <a:defRPr>
                <a:solidFill>
                  <a:schemeClr val="tx1"/>
                </a:solidFill>
                <a:latin typeface="Arial" pitchFamily="34" charset="0"/>
              </a:defRPr>
            </a:lvl5pPr>
            <a:lvl6pPr marL="3452813" indent="-457200" algn="ctr" eaLnBrk="0" fontAlgn="base" hangingPunct="0">
              <a:spcBef>
                <a:spcPct val="0"/>
              </a:spcBef>
              <a:spcAft>
                <a:spcPct val="0"/>
              </a:spcAft>
              <a:defRPr>
                <a:solidFill>
                  <a:schemeClr val="tx1"/>
                </a:solidFill>
                <a:latin typeface="Arial" pitchFamily="34" charset="0"/>
              </a:defRPr>
            </a:lvl6pPr>
            <a:lvl7pPr marL="3910013" indent="-457200" algn="ctr" eaLnBrk="0" fontAlgn="base" hangingPunct="0">
              <a:spcBef>
                <a:spcPct val="0"/>
              </a:spcBef>
              <a:spcAft>
                <a:spcPct val="0"/>
              </a:spcAft>
              <a:defRPr>
                <a:solidFill>
                  <a:schemeClr val="tx1"/>
                </a:solidFill>
                <a:latin typeface="Arial" pitchFamily="34" charset="0"/>
              </a:defRPr>
            </a:lvl7pPr>
            <a:lvl8pPr marL="4367213" indent="-457200" algn="ctr" eaLnBrk="0" fontAlgn="base" hangingPunct="0">
              <a:spcBef>
                <a:spcPct val="0"/>
              </a:spcBef>
              <a:spcAft>
                <a:spcPct val="0"/>
              </a:spcAft>
              <a:defRPr>
                <a:solidFill>
                  <a:schemeClr val="tx1"/>
                </a:solidFill>
                <a:latin typeface="Arial" pitchFamily="34" charset="0"/>
              </a:defRPr>
            </a:lvl8pPr>
            <a:lvl9pPr marL="4824413" indent="-4572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F0000"/>
              </a:buClr>
              <a:buFont typeface="Wingdings" pitchFamily="2" charset="2"/>
              <a:buNone/>
            </a:pPr>
            <a:r>
              <a:rPr lang="hu-HU" altLang="hu-HU" sz="1200" b="1">
                <a:solidFill>
                  <a:srgbClr val="FF0000"/>
                </a:solidFill>
                <a:latin typeface="Tahoma" pitchFamily="34" charset="0"/>
              </a:rPr>
              <a:t>NETTÓ ÉRTÉK: </a:t>
            </a:r>
          </a:p>
          <a:p>
            <a:pPr eaLnBrk="1" hangingPunct="1">
              <a:spcBef>
                <a:spcPct val="20000"/>
              </a:spcBef>
              <a:buClr>
                <a:srgbClr val="FF0000"/>
              </a:buClr>
              <a:buFont typeface="Wingdings" pitchFamily="2" charset="2"/>
              <a:buNone/>
            </a:pPr>
            <a:r>
              <a:rPr lang="hu-HU" altLang="hu-HU" sz="1200" b="1">
                <a:solidFill>
                  <a:srgbClr val="FF0000"/>
                </a:solidFill>
                <a:latin typeface="Tahoma" pitchFamily="34" charset="0"/>
              </a:rPr>
              <a:t>       2496  </a:t>
            </a:r>
          </a:p>
        </p:txBody>
      </p:sp>
      <p:sp>
        <p:nvSpPr>
          <p:cNvPr id="5092432" name="Text Box 80"/>
          <p:cNvSpPr txBox="1">
            <a:spLocks noChangeArrowheads="1"/>
          </p:cNvSpPr>
          <p:nvPr/>
        </p:nvSpPr>
        <p:spPr bwMode="auto">
          <a:xfrm>
            <a:off x="5314950" y="5454650"/>
            <a:ext cx="21209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ctr" eaLnBrk="0" hangingPunct="0">
              <a:defRPr>
                <a:solidFill>
                  <a:schemeClr val="tx1"/>
                </a:solidFill>
                <a:latin typeface="Arial" pitchFamily="34" charset="0"/>
              </a:defRPr>
            </a:lvl1pPr>
            <a:lvl2pPr marL="1085850" indent="-457200" algn="ctr" eaLnBrk="0" hangingPunct="0">
              <a:defRPr>
                <a:solidFill>
                  <a:schemeClr val="tx1"/>
                </a:solidFill>
                <a:latin typeface="Arial" pitchFamily="34" charset="0"/>
              </a:defRPr>
            </a:lvl2pPr>
            <a:lvl3pPr marL="1722438" indent="-457200" algn="ctr" eaLnBrk="0" hangingPunct="0">
              <a:defRPr>
                <a:solidFill>
                  <a:schemeClr val="tx1"/>
                </a:solidFill>
                <a:latin typeface="Arial" pitchFamily="34" charset="0"/>
              </a:defRPr>
            </a:lvl3pPr>
            <a:lvl4pPr marL="2359025" indent="-457200" algn="ctr" eaLnBrk="0" hangingPunct="0">
              <a:defRPr>
                <a:solidFill>
                  <a:schemeClr val="tx1"/>
                </a:solidFill>
                <a:latin typeface="Arial" pitchFamily="34" charset="0"/>
              </a:defRPr>
            </a:lvl4pPr>
            <a:lvl5pPr marL="2995613" indent="-457200" algn="ctr" eaLnBrk="0" hangingPunct="0">
              <a:defRPr>
                <a:solidFill>
                  <a:schemeClr val="tx1"/>
                </a:solidFill>
                <a:latin typeface="Arial" pitchFamily="34" charset="0"/>
              </a:defRPr>
            </a:lvl5pPr>
            <a:lvl6pPr marL="3452813" indent="-457200" algn="ctr" eaLnBrk="0" fontAlgn="base" hangingPunct="0">
              <a:spcBef>
                <a:spcPct val="0"/>
              </a:spcBef>
              <a:spcAft>
                <a:spcPct val="0"/>
              </a:spcAft>
              <a:defRPr>
                <a:solidFill>
                  <a:schemeClr val="tx1"/>
                </a:solidFill>
                <a:latin typeface="Arial" pitchFamily="34" charset="0"/>
              </a:defRPr>
            </a:lvl6pPr>
            <a:lvl7pPr marL="3910013" indent="-457200" algn="ctr" eaLnBrk="0" fontAlgn="base" hangingPunct="0">
              <a:spcBef>
                <a:spcPct val="0"/>
              </a:spcBef>
              <a:spcAft>
                <a:spcPct val="0"/>
              </a:spcAft>
              <a:defRPr>
                <a:solidFill>
                  <a:schemeClr val="tx1"/>
                </a:solidFill>
                <a:latin typeface="Arial" pitchFamily="34" charset="0"/>
              </a:defRPr>
            </a:lvl7pPr>
            <a:lvl8pPr marL="4367213" indent="-457200" algn="ctr" eaLnBrk="0" fontAlgn="base" hangingPunct="0">
              <a:spcBef>
                <a:spcPct val="0"/>
              </a:spcBef>
              <a:spcAft>
                <a:spcPct val="0"/>
              </a:spcAft>
              <a:defRPr>
                <a:solidFill>
                  <a:schemeClr val="tx1"/>
                </a:solidFill>
                <a:latin typeface="Arial" pitchFamily="34" charset="0"/>
              </a:defRPr>
            </a:lvl8pPr>
            <a:lvl9pPr marL="4824413" indent="-4572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F0000"/>
              </a:buClr>
              <a:buFont typeface="Wingdings" pitchFamily="2" charset="2"/>
              <a:buNone/>
            </a:pPr>
            <a:r>
              <a:rPr lang="hu-HU" altLang="hu-HU" sz="1400" b="1">
                <a:solidFill>
                  <a:srgbClr val="FF0000"/>
                </a:solidFill>
                <a:latin typeface="Tahoma" pitchFamily="34" charset="0"/>
              </a:rPr>
              <a:t>NETTÓ ÉRTÉK = 2496</a:t>
            </a:r>
          </a:p>
        </p:txBody>
      </p:sp>
      <p:sp>
        <p:nvSpPr>
          <p:cNvPr id="5092433" name="Text Box 81"/>
          <p:cNvSpPr txBox="1">
            <a:spLocks noChangeArrowheads="1"/>
          </p:cNvSpPr>
          <p:nvPr/>
        </p:nvSpPr>
        <p:spPr bwMode="auto">
          <a:xfrm>
            <a:off x="5308600" y="5768975"/>
            <a:ext cx="2459038"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ctr" eaLnBrk="0" hangingPunct="0">
              <a:defRPr>
                <a:solidFill>
                  <a:schemeClr val="tx1"/>
                </a:solidFill>
                <a:latin typeface="Arial" pitchFamily="34" charset="0"/>
              </a:defRPr>
            </a:lvl1pPr>
            <a:lvl2pPr marL="1085850" indent="-457200" algn="ctr" eaLnBrk="0" hangingPunct="0">
              <a:defRPr>
                <a:solidFill>
                  <a:schemeClr val="tx1"/>
                </a:solidFill>
                <a:latin typeface="Arial" pitchFamily="34" charset="0"/>
              </a:defRPr>
            </a:lvl2pPr>
            <a:lvl3pPr marL="1722438" indent="-457200" algn="ctr" eaLnBrk="0" hangingPunct="0">
              <a:defRPr>
                <a:solidFill>
                  <a:schemeClr val="tx1"/>
                </a:solidFill>
                <a:latin typeface="Arial" pitchFamily="34" charset="0"/>
              </a:defRPr>
            </a:lvl3pPr>
            <a:lvl4pPr marL="2359025" indent="-457200" algn="ctr" eaLnBrk="0" hangingPunct="0">
              <a:defRPr>
                <a:solidFill>
                  <a:schemeClr val="tx1"/>
                </a:solidFill>
                <a:latin typeface="Arial" pitchFamily="34" charset="0"/>
              </a:defRPr>
            </a:lvl4pPr>
            <a:lvl5pPr marL="2995613" indent="-457200" algn="ctr" eaLnBrk="0" hangingPunct="0">
              <a:defRPr>
                <a:solidFill>
                  <a:schemeClr val="tx1"/>
                </a:solidFill>
                <a:latin typeface="Arial" pitchFamily="34" charset="0"/>
              </a:defRPr>
            </a:lvl5pPr>
            <a:lvl6pPr marL="3452813" indent="-457200" algn="ctr" eaLnBrk="0" fontAlgn="base" hangingPunct="0">
              <a:spcBef>
                <a:spcPct val="0"/>
              </a:spcBef>
              <a:spcAft>
                <a:spcPct val="0"/>
              </a:spcAft>
              <a:defRPr>
                <a:solidFill>
                  <a:schemeClr val="tx1"/>
                </a:solidFill>
                <a:latin typeface="Arial" pitchFamily="34" charset="0"/>
              </a:defRPr>
            </a:lvl6pPr>
            <a:lvl7pPr marL="3910013" indent="-457200" algn="ctr" eaLnBrk="0" fontAlgn="base" hangingPunct="0">
              <a:spcBef>
                <a:spcPct val="0"/>
              </a:spcBef>
              <a:spcAft>
                <a:spcPct val="0"/>
              </a:spcAft>
              <a:defRPr>
                <a:solidFill>
                  <a:schemeClr val="tx1"/>
                </a:solidFill>
                <a:latin typeface="Arial" pitchFamily="34" charset="0"/>
              </a:defRPr>
            </a:lvl7pPr>
            <a:lvl8pPr marL="4367213" indent="-457200" algn="ctr" eaLnBrk="0" fontAlgn="base" hangingPunct="0">
              <a:spcBef>
                <a:spcPct val="0"/>
              </a:spcBef>
              <a:spcAft>
                <a:spcPct val="0"/>
              </a:spcAft>
              <a:defRPr>
                <a:solidFill>
                  <a:schemeClr val="tx1"/>
                </a:solidFill>
                <a:latin typeface="Arial" pitchFamily="34" charset="0"/>
              </a:defRPr>
            </a:lvl8pPr>
            <a:lvl9pPr marL="4824413" indent="-4572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F0000"/>
              </a:buClr>
              <a:buFont typeface="Wingdings" pitchFamily="2" charset="2"/>
              <a:buNone/>
            </a:pPr>
            <a:r>
              <a:rPr lang="hu-HU" altLang="hu-HU" sz="1400" b="1">
                <a:solidFill>
                  <a:srgbClr val="FF0000"/>
                </a:solidFill>
                <a:latin typeface="Tahoma" pitchFamily="34" charset="0"/>
              </a:rPr>
              <a:t>EREDMÉNYHATÁS = -624</a:t>
            </a:r>
          </a:p>
        </p:txBody>
      </p:sp>
      <p:sp>
        <p:nvSpPr>
          <p:cNvPr id="5092434" name="Line 82"/>
          <p:cNvSpPr>
            <a:spLocks noChangeShapeType="1"/>
          </p:cNvSpPr>
          <p:nvPr/>
        </p:nvSpPr>
        <p:spPr bwMode="auto">
          <a:xfrm>
            <a:off x="2951163" y="2259013"/>
            <a:ext cx="2341562" cy="346551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83" name="Text Box 32"/>
          <p:cNvSpPr txBox="1">
            <a:spLocks noChangeArrowheads="1"/>
          </p:cNvSpPr>
          <p:nvPr/>
        </p:nvSpPr>
        <p:spPr bwMode="auto">
          <a:xfrm rot="-5400000">
            <a:off x="-830535" y="5147320"/>
            <a:ext cx="201622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400" b="1" dirty="0" smtClean="0">
                <a:solidFill>
                  <a:srgbClr val="FF0000"/>
                </a:solidFill>
                <a:latin typeface="Tahoma" pitchFamily="34" charset="0"/>
              </a:rPr>
              <a:t>KÖLTSÉGSZÁMLÁK</a:t>
            </a:r>
            <a:endParaRPr lang="hu-HU" altLang="hu-HU" sz="1400" b="1" dirty="0">
              <a:solidFill>
                <a:srgbClr val="FF0000"/>
              </a:solidFill>
              <a:latin typeface="Tahoma" pitchFamily="34" charset="0"/>
            </a:endParaRPr>
          </a:p>
        </p:txBody>
      </p:sp>
    </p:spTree>
    <p:extLst>
      <p:ext uri="{BB962C8B-B14F-4D97-AF65-F5344CB8AC3E}">
        <p14:creationId xmlns:p14="http://schemas.microsoft.com/office/powerpoint/2010/main" val="869605277"/>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092416"/>
                                        </p:tgtEl>
                                        <p:attrNameLst>
                                          <p:attrName>style.visibility</p:attrName>
                                        </p:attrNameLst>
                                      </p:cBhvr>
                                      <p:to>
                                        <p:strVal val="visible"/>
                                      </p:to>
                                    </p:set>
                                    <p:animEffect transition="in" filter="slide(fromBottom)">
                                      <p:cBhvr>
                                        <p:cTn id="7" dur="500"/>
                                        <p:tgtEl>
                                          <p:spTgt spid="50924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092407"/>
                                        </p:tgtEl>
                                        <p:attrNameLst>
                                          <p:attrName>style.visibility</p:attrName>
                                        </p:attrNameLst>
                                      </p:cBhvr>
                                      <p:to>
                                        <p:strVal val="visible"/>
                                      </p:to>
                                    </p:set>
                                    <p:animEffect transition="in" filter="slide(fromBottom)">
                                      <p:cBhvr>
                                        <p:cTn id="12" dur="500"/>
                                        <p:tgtEl>
                                          <p:spTgt spid="509240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092406"/>
                                        </p:tgtEl>
                                        <p:attrNameLst>
                                          <p:attrName>style.visibility</p:attrName>
                                        </p:attrNameLst>
                                      </p:cBhvr>
                                      <p:to>
                                        <p:strVal val="visible"/>
                                      </p:to>
                                    </p:set>
                                    <p:animEffect transition="in" filter="slide(fromBottom)">
                                      <p:cBhvr>
                                        <p:cTn id="15" dur="500"/>
                                        <p:tgtEl>
                                          <p:spTgt spid="509240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092417"/>
                                        </p:tgtEl>
                                        <p:attrNameLst>
                                          <p:attrName>style.visibility</p:attrName>
                                        </p:attrNameLst>
                                      </p:cBhvr>
                                      <p:to>
                                        <p:strVal val="visible"/>
                                      </p:to>
                                    </p:set>
                                    <p:animEffect transition="in" filter="slide(fromBottom)">
                                      <p:cBhvr>
                                        <p:cTn id="20" dur="500"/>
                                        <p:tgtEl>
                                          <p:spTgt spid="50924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092405"/>
                                        </p:tgtEl>
                                        <p:attrNameLst>
                                          <p:attrName>style.visibility</p:attrName>
                                        </p:attrNameLst>
                                      </p:cBhvr>
                                      <p:to>
                                        <p:strVal val="visible"/>
                                      </p:to>
                                    </p:set>
                                    <p:animEffect transition="in" filter="slide(fromBottom)">
                                      <p:cBhvr>
                                        <p:cTn id="25" dur="500"/>
                                        <p:tgtEl>
                                          <p:spTgt spid="5092405"/>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092408"/>
                                        </p:tgtEl>
                                        <p:attrNameLst>
                                          <p:attrName>style.visibility</p:attrName>
                                        </p:attrNameLst>
                                      </p:cBhvr>
                                      <p:to>
                                        <p:strVal val="visible"/>
                                      </p:to>
                                    </p:set>
                                    <p:animEffect transition="in" filter="slide(fromBottom)">
                                      <p:cBhvr>
                                        <p:cTn id="28" dur="500"/>
                                        <p:tgtEl>
                                          <p:spTgt spid="509240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5092418"/>
                                        </p:tgtEl>
                                        <p:attrNameLst>
                                          <p:attrName>style.visibility</p:attrName>
                                        </p:attrNameLst>
                                      </p:cBhvr>
                                      <p:to>
                                        <p:strVal val="visible"/>
                                      </p:to>
                                    </p:set>
                                    <p:animEffect transition="in" filter="slide(fromBottom)">
                                      <p:cBhvr>
                                        <p:cTn id="33" dur="500"/>
                                        <p:tgtEl>
                                          <p:spTgt spid="509241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5092427"/>
                                        </p:tgtEl>
                                        <p:attrNameLst>
                                          <p:attrName>style.visibility</p:attrName>
                                        </p:attrNameLst>
                                      </p:cBhvr>
                                      <p:to>
                                        <p:strVal val="visible"/>
                                      </p:to>
                                    </p:set>
                                    <p:animEffect transition="in" filter="slide(fromBottom)">
                                      <p:cBhvr>
                                        <p:cTn id="38" dur="500"/>
                                        <p:tgtEl>
                                          <p:spTgt spid="5092427"/>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5092387"/>
                                        </p:tgtEl>
                                        <p:attrNameLst>
                                          <p:attrName>style.visibility</p:attrName>
                                        </p:attrNameLst>
                                      </p:cBhvr>
                                      <p:to>
                                        <p:strVal val="visible"/>
                                      </p:to>
                                    </p:set>
                                    <p:animEffect transition="in" filter="slide(fromBottom)">
                                      <p:cBhvr>
                                        <p:cTn id="41" dur="500"/>
                                        <p:tgtEl>
                                          <p:spTgt spid="509238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5092426"/>
                                        </p:tgtEl>
                                        <p:attrNameLst>
                                          <p:attrName>style.visibility</p:attrName>
                                        </p:attrNameLst>
                                      </p:cBhvr>
                                      <p:to>
                                        <p:strVal val="visible"/>
                                      </p:to>
                                    </p:set>
                                    <p:animEffect transition="in" filter="slide(fromBottom)">
                                      <p:cBhvr>
                                        <p:cTn id="46" dur="500"/>
                                        <p:tgtEl>
                                          <p:spTgt spid="509242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092388"/>
                                        </p:tgtEl>
                                        <p:attrNameLst>
                                          <p:attrName>style.visibility</p:attrName>
                                        </p:attrNameLst>
                                      </p:cBhvr>
                                      <p:to>
                                        <p:strVal val="visible"/>
                                      </p:to>
                                    </p:set>
                                    <p:animEffect transition="in" filter="slide(fromBottom)">
                                      <p:cBhvr>
                                        <p:cTn id="51" dur="500"/>
                                        <p:tgtEl>
                                          <p:spTgt spid="5092388"/>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5092428"/>
                                        </p:tgtEl>
                                        <p:attrNameLst>
                                          <p:attrName>style.visibility</p:attrName>
                                        </p:attrNameLst>
                                      </p:cBhvr>
                                      <p:to>
                                        <p:strVal val="visible"/>
                                      </p:to>
                                    </p:set>
                                    <p:animEffect transition="in" filter="slide(fromBottom)">
                                      <p:cBhvr>
                                        <p:cTn id="54" dur="500"/>
                                        <p:tgtEl>
                                          <p:spTgt spid="509242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5092432"/>
                                        </p:tgtEl>
                                        <p:attrNameLst>
                                          <p:attrName>style.visibility</p:attrName>
                                        </p:attrNameLst>
                                      </p:cBhvr>
                                      <p:to>
                                        <p:strVal val="visible"/>
                                      </p:to>
                                    </p:set>
                                    <p:animEffect transition="in" filter="slide(fromBottom)">
                                      <p:cBhvr>
                                        <p:cTn id="59" dur="500"/>
                                        <p:tgtEl>
                                          <p:spTgt spid="509243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5092431"/>
                                        </p:tgtEl>
                                        <p:attrNameLst>
                                          <p:attrName>style.visibility</p:attrName>
                                        </p:attrNameLst>
                                      </p:cBhvr>
                                      <p:to>
                                        <p:strVal val="visible"/>
                                      </p:to>
                                    </p:set>
                                    <p:animEffect transition="in" filter="slide(fromBottom)">
                                      <p:cBhvr>
                                        <p:cTn id="64" dur="500"/>
                                        <p:tgtEl>
                                          <p:spTgt spid="5092431"/>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5092430"/>
                                        </p:tgtEl>
                                        <p:attrNameLst>
                                          <p:attrName>style.visibility</p:attrName>
                                        </p:attrNameLst>
                                      </p:cBhvr>
                                      <p:to>
                                        <p:strVal val="visible"/>
                                      </p:to>
                                    </p:set>
                                    <p:animEffect transition="in" filter="slide(fromBottom)">
                                      <p:cBhvr>
                                        <p:cTn id="67" dur="500"/>
                                        <p:tgtEl>
                                          <p:spTgt spid="5092430"/>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5092434"/>
                                        </p:tgtEl>
                                        <p:attrNameLst>
                                          <p:attrName>style.visibility</p:attrName>
                                        </p:attrNameLst>
                                      </p:cBhvr>
                                      <p:to>
                                        <p:strVal val="visible"/>
                                      </p:to>
                                    </p:set>
                                    <p:animEffect transition="in" filter="slide(fromBottom)">
                                      <p:cBhvr>
                                        <p:cTn id="70" dur="500"/>
                                        <p:tgtEl>
                                          <p:spTgt spid="5092434"/>
                                        </p:tgtEl>
                                      </p:cBhvr>
                                    </p:animEffect>
                                  </p:childTnLst>
                                </p:cTn>
                              </p:par>
                              <p:par>
                                <p:cTn id="71" presetID="12" presetClass="entr" presetSubtype="4" fill="hold" grpId="1" nodeType="withEffect">
                                  <p:stCondLst>
                                    <p:cond delay="0"/>
                                  </p:stCondLst>
                                  <p:childTnLst>
                                    <p:set>
                                      <p:cBhvr>
                                        <p:cTn id="72" dur="1" fill="hold">
                                          <p:stCondLst>
                                            <p:cond delay="0"/>
                                          </p:stCondLst>
                                        </p:cTn>
                                        <p:tgtEl>
                                          <p:spTgt spid="5092432"/>
                                        </p:tgtEl>
                                        <p:attrNameLst>
                                          <p:attrName>style.visibility</p:attrName>
                                        </p:attrNameLst>
                                      </p:cBhvr>
                                      <p:to>
                                        <p:strVal val="visible"/>
                                      </p:to>
                                    </p:set>
                                    <p:animEffect transition="in" filter="slide(fromBottom)">
                                      <p:cBhvr>
                                        <p:cTn id="73" dur="500"/>
                                        <p:tgtEl>
                                          <p:spTgt spid="509243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5092433"/>
                                        </p:tgtEl>
                                        <p:attrNameLst>
                                          <p:attrName>style.visibility</p:attrName>
                                        </p:attrNameLst>
                                      </p:cBhvr>
                                      <p:to>
                                        <p:strVal val="visible"/>
                                      </p:to>
                                    </p:set>
                                    <p:animEffect transition="in" filter="slide(fromBottom)">
                                      <p:cBhvr>
                                        <p:cTn id="78" dur="500"/>
                                        <p:tgtEl>
                                          <p:spTgt spid="509243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5092429"/>
                                        </p:tgtEl>
                                        <p:attrNameLst>
                                          <p:attrName>style.visibility</p:attrName>
                                        </p:attrNameLst>
                                      </p:cBhvr>
                                      <p:to>
                                        <p:strVal val="visible"/>
                                      </p:to>
                                    </p:set>
                                    <p:animEffect transition="in" filter="slide(fromBottom)">
                                      <p:cBhvr>
                                        <p:cTn id="83" dur="500"/>
                                        <p:tgtEl>
                                          <p:spTgt spid="5092429"/>
                                        </p:tgtEl>
                                      </p:cBhvr>
                                    </p:animEffect>
                                  </p:childTnLst>
                                </p:cTn>
                              </p:par>
                              <p:par>
                                <p:cTn id="84" presetID="12" presetClass="entr" presetSubtype="4" fill="hold" grpId="1" nodeType="withEffect">
                                  <p:stCondLst>
                                    <p:cond delay="0"/>
                                  </p:stCondLst>
                                  <p:childTnLst>
                                    <p:set>
                                      <p:cBhvr>
                                        <p:cTn id="85" dur="1" fill="hold">
                                          <p:stCondLst>
                                            <p:cond delay="0"/>
                                          </p:stCondLst>
                                        </p:cTn>
                                        <p:tgtEl>
                                          <p:spTgt spid="5092433"/>
                                        </p:tgtEl>
                                        <p:attrNameLst>
                                          <p:attrName>style.visibility</p:attrName>
                                        </p:attrNameLst>
                                      </p:cBhvr>
                                      <p:to>
                                        <p:strVal val="visible"/>
                                      </p:to>
                                    </p:set>
                                    <p:animEffect transition="in" filter="slide(fromBottom)">
                                      <p:cBhvr>
                                        <p:cTn id="86" dur="500"/>
                                        <p:tgtEl>
                                          <p:spTgt spid="5092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2387" grpId="0" animBg="1"/>
      <p:bldP spid="5092388" grpId="0" animBg="1"/>
      <p:bldP spid="5092405" grpId="0" animBg="1"/>
      <p:bldP spid="5092406" grpId="0" animBg="1"/>
      <p:bldP spid="5092407" grpId="0" animBg="1"/>
      <p:bldP spid="5092408" grpId="0" animBg="1"/>
      <p:bldP spid="5092416" grpId="0"/>
      <p:bldP spid="5092417" grpId="0"/>
      <p:bldP spid="5092418" grpId="0"/>
      <p:bldP spid="5092426" grpId="0"/>
      <p:bldP spid="5092427" grpId="0" animBg="1"/>
      <p:bldP spid="5092428" grpId="0" animBg="1"/>
      <p:bldP spid="5092429" grpId="0" animBg="1"/>
      <p:bldP spid="5092430" grpId="0" animBg="1"/>
      <p:bldP spid="5092431" grpId="0"/>
      <p:bldP spid="5092432" grpId="0"/>
      <p:bldP spid="5092432" grpId="1"/>
      <p:bldP spid="5092433" grpId="0"/>
      <p:bldP spid="5092433" grpId="1"/>
      <p:bldP spid="509243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9256713" y="5053013"/>
            <a:ext cx="0" cy="3000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43" name="Rectangle 3"/>
          <p:cNvSpPr>
            <a:spLocks noGrp="1" noChangeArrowheads="1"/>
          </p:cNvSpPr>
          <p:nvPr>
            <p:ph type="title"/>
          </p:nvPr>
        </p:nvSpPr>
        <p:spPr>
          <a:xfrm>
            <a:off x="1408113" y="323850"/>
            <a:ext cx="6943725" cy="365125"/>
          </a:xfrm>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2075" tIns="46038" rIns="92075" bIns="46038"/>
          <a:lstStyle/>
          <a:p>
            <a:pPr eaLnBrk="1" hangingPunct="1"/>
            <a:r>
              <a:rPr lang="hu-HU" altLang="hu-HU" sz="2400" smtClean="0"/>
              <a:t>KARBANTARTÁSKÉNT</a:t>
            </a:r>
          </a:p>
        </p:txBody>
      </p:sp>
      <p:grpSp>
        <p:nvGrpSpPr>
          <p:cNvPr id="10244" name="Group 4"/>
          <p:cNvGrpSpPr>
            <a:grpSpLocks/>
          </p:cNvGrpSpPr>
          <p:nvPr/>
        </p:nvGrpSpPr>
        <p:grpSpPr bwMode="auto">
          <a:xfrm>
            <a:off x="657225" y="1223963"/>
            <a:ext cx="2016125" cy="1620837"/>
            <a:chOff x="263" y="2557"/>
            <a:chExt cx="1270" cy="1021"/>
          </a:xfrm>
        </p:grpSpPr>
        <p:sp>
          <p:nvSpPr>
            <p:cNvPr id="10319" name="Rectangle 5"/>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10320" name="Rectangle 6"/>
            <p:cNvSpPr>
              <a:spLocks noChangeArrowheads="1"/>
            </p:cNvSpPr>
            <p:nvPr/>
          </p:nvSpPr>
          <p:spPr bwMode="auto">
            <a:xfrm>
              <a:off x="916" y="3008"/>
              <a:ext cx="575"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b="1">
                <a:solidFill>
                  <a:srgbClr val="FF3300"/>
                </a:solidFill>
                <a:latin typeface="Tahoma" pitchFamily="34" charset="0"/>
              </a:endParaRPr>
            </a:p>
          </p:txBody>
        </p:sp>
        <p:pic>
          <p:nvPicPr>
            <p:cNvPr id="10321" name="Picture 7"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2" name="Rectangle 8"/>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10323" name="Text Box 9"/>
            <p:cNvSpPr txBox="1">
              <a:spLocks noChangeArrowheads="1"/>
            </p:cNvSpPr>
            <p:nvPr/>
          </p:nvSpPr>
          <p:spPr bwMode="auto">
            <a:xfrm>
              <a:off x="468" y="2557"/>
              <a:ext cx="87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1. JÁRMŰVEK</a:t>
              </a:r>
            </a:p>
          </p:txBody>
        </p:sp>
        <p:sp>
          <p:nvSpPr>
            <p:cNvPr id="10324" name="Text Box 10"/>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grpSp>
        <p:nvGrpSpPr>
          <p:cNvPr id="10245" name="Group 11"/>
          <p:cNvGrpSpPr>
            <a:grpSpLocks/>
          </p:cNvGrpSpPr>
          <p:nvPr/>
        </p:nvGrpSpPr>
        <p:grpSpPr bwMode="auto">
          <a:xfrm>
            <a:off x="2816225" y="1223963"/>
            <a:ext cx="2016125" cy="1620837"/>
            <a:chOff x="263" y="2557"/>
            <a:chExt cx="1270" cy="1021"/>
          </a:xfrm>
        </p:grpSpPr>
        <p:sp>
          <p:nvSpPr>
            <p:cNvPr id="10313" name="Rectangle 12"/>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10314" name="Rectangle 13"/>
            <p:cNvSpPr>
              <a:spLocks noChangeArrowheads="1"/>
            </p:cNvSpPr>
            <p:nvPr/>
          </p:nvSpPr>
          <p:spPr bwMode="auto">
            <a:xfrm>
              <a:off x="916" y="3008"/>
              <a:ext cx="57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400" b="1">
                <a:solidFill>
                  <a:srgbClr val="FF3300"/>
                </a:solidFill>
                <a:latin typeface="Tahoma" pitchFamily="34" charset="0"/>
              </a:endParaRPr>
            </a:p>
          </p:txBody>
        </p:sp>
        <p:pic>
          <p:nvPicPr>
            <p:cNvPr id="10315" name="Picture 14"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6" name="Rectangle 15"/>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10317" name="Text Box 16"/>
            <p:cNvSpPr txBox="1">
              <a:spLocks noChangeArrowheads="1"/>
            </p:cNvSpPr>
            <p:nvPr/>
          </p:nvSpPr>
          <p:spPr bwMode="auto">
            <a:xfrm>
              <a:off x="345" y="2557"/>
              <a:ext cx="112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1. JÁRMŰVEK ÉCS</a:t>
              </a:r>
            </a:p>
          </p:txBody>
        </p:sp>
        <p:sp>
          <p:nvSpPr>
            <p:cNvPr id="10318" name="Text Box 17"/>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grpSp>
        <p:nvGrpSpPr>
          <p:cNvPr id="10246" name="Group 18"/>
          <p:cNvGrpSpPr>
            <a:grpSpLocks/>
          </p:cNvGrpSpPr>
          <p:nvPr/>
        </p:nvGrpSpPr>
        <p:grpSpPr bwMode="auto">
          <a:xfrm>
            <a:off x="6675438" y="1223963"/>
            <a:ext cx="2520950" cy="1620837"/>
            <a:chOff x="114" y="2557"/>
            <a:chExt cx="1588" cy="1021"/>
          </a:xfrm>
        </p:grpSpPr>
        <p:sp>
          <p:nvSpPr>
            <p:cNvPr id="10307" name="Rectangle 19"/>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10308" name="Rectangle 20"/>
            <p:cNvSpPr>
              <a:spLocks noChangeArrowheads="1"/>
            </p:cNvSpPr>
            <p:nvPr/>
          </p:nvSpPr>
          <p:spPr bwMode="auto">
            <a:xfrm>
              <a:off x="916" y="3008"/>
              <a:ext cx="57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200" b="1">
                <a:solidFill>
                  <a:srgbClr val="FF3300"/>
                </a:solidFill>
                <a:latin typeface="Tahoma" pitchFamily="34" charset="0"/>
              </a:endParaRPr>
            </a:p>
          </p:txBody>
        </p:sp>
        <p:pic>
          <p:nvPicPr>
            <p:cNvPr id="10309" name="Picture 21"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0" name="Rectangle 22"/>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10311" name="Text Box 23"/>
            <p:cNvSpPr txBox="1">
              <a:spLocks noChangeArrowheads="1"/>
            </p:cNvSpPr>
            <p:nvPr/>
          </p:nvSpPr>
          <p:spPr bwMode="auto">
            <a:xfrm>
              <a:off x="114" y="2557"/>
              <a:ext cx="15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4. BERUHÁZÁSI SZÁLLÍTÓ</a:t>
              </a:r>
            </a:p>
          </p:txBody>
        </p:sp>
        <p:sp>
          <p:nvSpPr>
            <p:cNvPr id="10312" name="Text Box 24"/>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grpSp>
        <p:nvGrpSpPr>
          <p:cNvPr id="10247" name="Group 25"/>
          <p:cNvGrpSpPr>
            <a:grpSpLocks/>
          </p:cNvGrpSpPr>
          <p:nvPr/>
        </p:nvGrpSpPr>
        <p:grpSpPr bwMode="auto">
          <a:xfrm>
            <a:off x="4932363" y="1223963"/>
            <a:ext cx="2016125" cy="1619250"/>
            <a:chOff x="263" y="2557"/>
            <a:chExt cx="1270" cy="1021"/>
          </a:xfrm>
        </p:grpSpPr>
        <p:sp>
          <p:nvSpPr>
            <p:cNvPr id="10301" name="Rectangle 26"/>
            <p:cNvSpPr>
              <a:spLocks noChangeArrowheads="1"/>
            </p:cNvSpPr>
            <p:nvPr/>
          </p:nvSpPr>
          <p:spPr bwMode="auto">
            <a:xfrm>
              <a:off x="311" y="3003"/>
              <a:ext cx="47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10302" name="Rectangle 27"/>
            <p:cNvSpPr>
              <a:spLocks noChangeArrowheads="1"/>
            </p:cNvSpPr>
            <p:nvPr/>
          </p:nvSpPr>
          <p:spPr bwMode="auto">
            <a:xfrm>
              <a:off x="916" y="3008"/>
              <a:ext cx="57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200" b="1">
                <a:solidFill>
                  <a:srgbClr val="FF3300"/>
                </a:solidFill>
                <a:latin typeface="Tahoma" pitchFamily="34" charset="0"/>
              </a:endParaRPr>
            </a:p>
          </p:txBody>
        </p:sp>
        <p:pic>
          <p:nvPicPr>
            <p:cNvPr id="10303" name="Picture 28"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4" name="Rectangle 29"/>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10305" name="Text Box 30"/>
            <p:cNvSpPr txBox="1">
              <a:spLocks noChangeArrowheads="1"/>
            </p:cNvSpPr>
            <p:nvPr/>
          </p:nvSpPr>
          <p:spPr bwMode="auto">
            <a:xfrm>
              <a:off x="369" y="2557"/>
              <a:ext cx="107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4. ELŐZETES ÁFA</a:t>
              </a:r>
            </a:p>
          </p:txBody>
        </p:sp>
        <p:sp>
          <p:nvSpPr>
            <p:cNvPr id="10306" name="Text Box 31"/>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sp>
        <p:nvSpPr>
          <p:cNvPr id="10248" name="Text Box 32"/>
          <p:cNvSpPr txBox="1">
            <a:spLocks noChangeArrowheads="1"/>
          </p:cNvSpPr>
          <p:nvPr/>
        </p:nvSpPr>
        <p:spPr bwMode="auto">
          <a:xfrm rot="-5400000">
            <a:off x="-707231" y="1734344"/>
            <a:ext cx="184467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400" b="1">
                <a:solidFill>
                  <a:srgbClr val="FF0000"/>
                </a:solidFill>
                <a:latin typeface="Tahoma" pitchFamily="34" charset="0"/>
              </a:rPr>
              <a:t>ESZKÖZSZÁMLÁK</a:t>
            </a:r>
          </a:p>
        </p:txBody>
      </p:sp>
      <p:sp>
        <p:nvSpPr>
          <p:cNvPr id="10249" name="Text Box 33"/>
          <p:cNvSpPr txBox="1">
            <a:spLocks noChangeArrowheads="1"/>
          </p:cNvSpPr>
          <p:nvPr/>
        </p:nvSpPr>
        <p:spPr bwMode="auto">
          <a:xfrm rot="5400000" flipH="1">
            <a:off x="8052594" y="1778794"/>
            <a:ext cx="184467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400" b="1">
                <a:solidFill>
                  <a:srgbClr val="FF0000"/>
                </a:solidFill>
                <a:latin typeface="Tahoma" pitchFamily="34" charset="0"/>
              </a:rPr>
              <a:t>FORRÁSSZÁMLÁK</a:t>
            </a:r>
          </a:p>
        </p:txBody>
      </p:sp>
      <p:sp>
        <p:nvSpPr>
          <p:cNvPr id="5093411" name="Text Box 35"/>
          <p:cNvSpPr txBox="1">
            <a:spLocks noChangeArrowheads="1"/>
          </p:cNvSpPr>
          <p:nvPr/>
        </p:nvSpPr>
        <p:spPr bwMode="auto">
          <a:xfrm>
            <a:off x="566738" y="1898650"/>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(3)  240</a:t>
            </a:r>
          </a:p>
        </p:txBody>
      </p:sp>
      <p:sp>
        <p:nvSpPr>
          <p:cNvPr id="5093412" name="Text Box 36"/>
          <p:cNvSpPr txBox="1">
            <a:spLocks noChangeArrowheads="1"/>
          </p:cNvSpPr>
          <p:nvPr/>
        </p:nvSpPr>
        <p:spPr bwMode="auto">
          <a:xfrm>
            <a:off x="3671888" y="1898650"/>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(4)      48</a:t>
            </a:r>
          </a:p>
        </p:txBody>
      </p:sp>
      <p:grpSp>
        <p:nvGrpSpPr>
          <p:cNvPr id="10253" name="Group 37"/>
          <p:cNvGrpSpPr>
            <a:grpSpLocks/>
          </p:cNvGrpSpPr>
          <p:nvPr/>
        </p:nvGrpSpPr>
        <p:grpSpPr bwMode="auto">
          <a:xfrm>
            <a:off x="1646238" y="2393950"/>
            <a:ext cx="2016125" cy="1260475"/>
            <a:chOff x="263" y="2557"/>
            <a:chExt cx="1270" cy="1021"/>
          </a:xfrm>
        </p:grpSpPr>
        <p:sp>
          <p:nvSpPr>
            <p:cNvPr id="10295" name="Rectangle 38"/>
            <p:cNvSpPr>
              <a:spLocks noChangeArrowheads="1"/>
            </p:cNvSpPr>
            <p:nvPr/>
          </p:nvSpPr>
          <p:spPr bwMode="auto">
            <a:xfrm>
              <a:off x="311" y="3003"/>
              <a:ext cx="116"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10296" name="Rectangle 39"/>
            <p:cNvSpPr>
              <a:spLocks noChangeArrowheads="1"/>
            </p:cNvSpPr>
            <p:nvPr/>
          </p:nvSpPr>
          <p:spPr bwMode="auto">
            <a:xfrm>
              <a:off x="916" y="3008"/>
              <a:ext cx="575"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200" b="1">
                <a:solidFill>
                  <a:srgbClr val="FF3300"/>
                </a:solidFill>
                <a:latin typeface="Tahoma" pitchFamily="34" charset="0"/>
              </a:endParaRPr>
            </a:p>
          </p:txBody>
        </p:sp>
        <p:pic>
          <p:nvPicPr>
            <p:cNvPr id="10297" name="Picture 40"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8" name="Rectangle 41"/>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10299" name="Text Box 42"/>
            <p:cNvSpPr txBox="1">
              <a:spLocks noChangeArrowheads="1"/>
            </p:cNvSpPr>
            <p:nvPr/>
          </p:nvSpPr>
          <p:spPr bwMode="auto">
            <a:xfrm>
              <a:off x="433" y="2557"/>
              <a:ext cx="946" cy="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1. BERUHÁZÁS</a:t>
              </a:r>
            </a:p>
          </p:txBody>
        </p:sp>
        <p:sp>
          <p:nvSpPr>
            <p:cNvPr id="10300" name="Text Box 43"/>
            <p:cNvSpPr txBox="1">
              <a:spLocks noChangeArrowheads="1"/>
            </p:cNvSpPr>
            <p:nvPr/>
          </p:nvSpPr>
          <p:spPr bwMode="auto">
            <a:xfrm>
              <a:off x="316" y="2725"/>
              <a:ext cx="1095"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sp>
        <p:nvSpPr>
          <p:cNvPr id="10254" name="Line 44"/>
          <p:cNvSpPr>
            <a:spLocks noChangeShapeType="1"/>
          </p:cNvSpPr>
          <p:nvPr/>
        </p:nvSpPr>
        <p:spPr bwMode="auto">
          <a:xfrm flipH="1">
            <a:off x="4841875" y="728663"/>
            <a:ext cx="44450" cy="6129337"/>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0255" name="Line 45"/>
          <p:cNvSpPr>
            <a:spLocks noChangeShapeType="1"/>
          </p:cNvSpPr>
          <p:nvPr/>
        </p:nvSpPr>
        <p:spPr bwMode="auto">
          <a:xfrm>
            <a:off x="0" y="3789363"/>
            <a:ext cx="9144000" cy="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nvGrpSpPr>
          <p:cNvPr id="10256" name="Group 46"/>
          <p:cNvGrpSpPr>
            <a:grpSpLocks/>
          </p:cNvGrpSpPr>
          <p:nvPr/>
        </p:nvGrpSpPr>
        <p:grpSpPr bwMode="auto">
          <a:xfrm>
            <a:off x="2681288" y="4014788"/>
            <a:ext cx="2016125" cy="1349375"/>
            <a:chOff x="263" y="2557"/>
            <a:chExt cx="1270" cy="1021"/>
          </a:xfrm>
        </p:grpSpPr>
        <p:sp>
          <p:nvSpPr>
            <p:cNvPr id="10289" name="Rectangle 47"/>
            <p:cNvSpPr>
              <a:spLocks noChangeArrowheads="1"/>
            </p:cNvSpPr>
            <p:nvPr/>
          </p:nvSpPr>
          <p:spPr bwMode="auto">
            <a:xfrm>
              <a:off x="311" y="3003"/>
              <a:ext cx="116"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10290" name="Rectangle 48"/>
            <p:cNvSpPr>
              <a:spLocks noChangeArrowheads="1"/>
            </p:cNvSpPr>
            <p:nvPr/>
          </p:nvSpPr>
          <p:spPr bwMode="auto">
            <a:xfrm>
              <a:off x="916" y="3007"/>
              <a:ext cx="575"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200" b="1">
                <a:solidFill>
                  <a:srgbClr val="FF3300"/>
                </a:solidFill>
                <a:latin typeface="Tahoma" pitchFamily="34" charset="0"/>
              </a:endParaRPr>
            </a:p>
          </p:txBody>
        </p:sp>
        <p:pic>
          <p:nvPicPr>
            <p:cNvPr id="10291" name="Picture 49"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2" name="Rectangle 50"/>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10293" name="Text Box 51"/>
            <p:cNvSpPr txBox="1">
              <a:spLocks noChangeArrowheads="1"/>
            </p:cNvSpPr>
            <p:nvPr/>
          </p:nvSpPr>
          <p:spPr bwMode="auto">
            <a:xfrm>
              <a:off x="363" y="2557"/>
              <a:ext cx="108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5. AMORTIZÁCIÓ</a:t>
              </a:r>
            </a:p>
          </p:txBody>
        </p:sp>
        <p:sp>
          <p:nvSpPr>
            <p:cNvPr id="10294" name="Text Box 52"/>
            <p:cNvSpPr txBox="1">
              <a:spLocks noChangeArrowheads="1"/>
            </p:cNvSpPr>
            <p:nvPr/>
          </p:nvSpPr>
          <p:spPr bwMode="auto">
            <a:xfrm>
              <a:off x="316" y="2725"/>
              <a:ext cx="1095"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sp>
        <p:nvSpPr>
          <p:cNvPr id="5093429" name="Text Box 53"/>
          <p:cNvSpPr txBox="1">
            <a:spLocks noChangeArrowheads="1"/>
          </p:cNvSpPr>
          <p:nvPr/>
        </p:nvSpPr>
        <p:spPr bwMode="auto">
          <a:xfrm>
            <a:off x="250825" y="4567238"/>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(2)    2400</a:t>
            </a:r>
          </a:p>
        </p:txBody>
      </p:sp>
      <p:sp>
        <p:nvSpPr>
          <p:cNvPr id="5093430" name="Text Box 54"/>
          <p:cNvSpPr txBox="1">
            <a:spLocks noChangeArrowheads="1"/>
          </p:cNvSpPr>
          <p:nvPr/>
        </p:nvSpPr>
        <p:spPr bwMode="auto">
          <a:xfrm>
            <a:off x="7727950" y="1911350"/>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(1) 240</a:t>
            </a:r>
          </a:p>
        </p:txBody>
      </p:sp>
      <p:sp>
        <p:nvSpPr>
          <p:cNvPr id="5093431" name="Text Box 55"/>
          <p:cNvSpPr txBox="1">
            <a:spLocks noChangeArrowheads="1"/>
          </p:cNvSpPr>
          <p:nvPr/>
        </p:nvSpPr>
        <p:spPr bwMode="auto">
          <a:xfrm>
            <a:off x="1646238" y="2889250"/>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(1)     240</a:t>
            </a:r>
          </a:p>
        </p:txBody>
      </p:sp>
      <p:sp>
        <p:nvSpPr>
          <p:cNvPr id="5093432" name="Text Box 56"/>
          <p:cNvSpPr txBox="1">
            <a:spLocks noChangeArrowheads="1"/>
          </p:cNvSpPr>
          <p:nvPr/>
        </p:nvSpPr>
        <p:spPr bwMode="auto">
          <a:xfrm>
            <a:off x="7721600" y="3159125"/>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(2) 2880</a:t>
            </a:r>
          </a:p>
        </p:txBody>
      </p:sp>
      <p:grpSp>
        <p:nvGrpSpPr>
          <p:cNvPr id="10261" name="Group 57"/>
          <p:cNvGrpSpPr>
            <a:grpSpLocks/>
          </p:cNvGrpSpPr>
          <p:nvPr/>
        </p:nvGrpSpPr>
        <p:grpSpPr bwMode="auto">
          <a:xfrm>
            <a:off x="6911975" y="2619375"/>
            <a:ext cx="2016125" cy="1349375"/>
            <a:chOff x="263" y="2557"/>
            <a:chExt cx="1270" cy="1021"/>
          </a:xfrm>
        </p:grpSpPr>
        <p:sp>
          <p:nvSpPr>
            <p:cNvPr id="10283" name="Rectangle 58"/>
            <p:cNvSpPr>
              <a:spLocks noChangeArrowheads="1"/>
            </p:cNvSpPr>
            <p:nvPr/>
          </p:nvSpPr>
          <p:spPr bwMode="auto">
            <a:xfrm>
              <a:off x="311" y="3003"/>
              <a:ext cx="116"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10284" name="Rectangle 59"/>
            <p:cNvSpPr>
              <a:spLocks noChangeArrowheads="1"/>
            </p:cNvSpPr>
            <p:nvPr/>
          </p:nvSpPr>
          <p:spPr bwMode="auto">
            <a:xfrm>
              <a:off x="916" y="3007"/>
              <a:ext cx="575"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200" b="1">
                <a:solidFill>
                  <a:srgbClr val="FF3300"/>
                </a:solidFill>
                <a:latin typeface="Tahoma" pitchFamily="34" charset="0"/>
              </a:endParaRPr>
            </a:p>
          </p:txBody>
        </p:sp>
        <p:pic>
          <p:nvPicPr>
            <p:cNvPr id="10285" name="Picture 60"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6" name="Rectangle 61"/>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10287" name="Text Box 62"/>
            <p:cNvSpPr txBox="1">
              <a:spLocks noChangeArrowheads="1"/>
            </p:cNvSpPr>
            <p:nvPr/>
          </p:nvSpPr>
          <p:spPr bwMode="auto">
            <a:xfrm>
              <a:off x="460" y="2557"/>
              <a:ext cx="88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4. SZÁLLÍTÓK</a:t>
              </a:r>
            </a:p>
          </p:txBody>
        </p:sp>
        <p:sp>
          <p:nvSpPr>
            <p:cNvPr id="10288" name="Text Box 63"/>
            <p:cNvSpPr txBox="1">
              <a:spLocks noChangeArrowheads="1"/>
            </p:cNvSpPr>
            <p:nvPr/>
          </p:nvSpPr>
          <p:spPr bwMode="auto">
            <a:xfrm>
              <a:off x="316" y="2725"/>
              <a:ext cx="1095"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sp>
        <p:nvSpPr>
          <p:cNvPr id="5093440" name="Text Box 64"/>
          <p:cNvSpPr txBox="1">
            <a:spLocks noChangeArrowheads="1"/>
          </p:cNvSpPr>
          <p:nvPr/>
        </p:nvSpPr>
        <p:spPr bwMode="auto">
          <a:xfrm>
            <a:off x="5273675" y="4089400"/>
            <a:ext cx="2646363"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457200" indent="-457200" algn="ctr" eaLnBrk="0" hangingPunct="0">
              <a:defRPr>
                <a:solidFill>
                  <a:schemeClr val="tx1"/>
                </a:solidFill>
                <a:latin typeface="Arial" pitchFamily="34" charset="0"/>
              </a:defRPr>
            </a:lvl1pPr>
            <a:lvl2pPr marL="1085850" indent="-457200" algn="ctr" eaLnBrk="0" hangingPunct="0">
              <a:defRPr>
                <a:solidFill>
                  <a:schemeClr val="tx1"/>
                </a:solidFill>
                <a:latin typeface="Arial" pitchFamily="34" charset="0"/>
              </a:defRPr>
            </a:lvl2pPr>
            <a:lvl3pPr marL="1722438" indent="-457200" algn="ctr" eaLnBrk="0" hangingPunct="0">
              <a:defRPr>
                <a:solidFill>
                  <a:schemeClr val="tx1"/>
                </a:solidFill>
                <a:latin typeface="Arial" pitchFamily="34" charset="0"/>
              </a:defRPr>
            </a:lvl3pPr>
            <a:lvl4pPr marL="2359025" indent="-457200" algn="ctr" eaLnBrk="0" hangingPunct="0">
              <a:defRPr>
                <a:solidFill>
                  <a:schemeClr val="tx1"/>
                </a:solidFill>
                <a:latin typeface="Arial" pitchFamily="34" charset="0"/>
              </a:defRPr>
            </a:lvl4pPr>
            <a:lvl5pPr marL="2995613" indent="-457200" algn="ctr" eaLnBrk="0" hangingPunct="0">
              <a:defRPr>
                <a:solidFill>
                  <a:schemeClr val="tx1"/>
                </a:solidFill>
                <a:latin typeface="Arial" pitchFamily="34" charset="0"/>
              </a:defRPr>
            </a:lvl5pPr>
            <a:lvl6pPr marL="3452813" indent="-457200" algn="ctr" eaLnBrk="0" fontAlgn="base" hangingPunct="0">
              <a:spcBef>
                <a:spcPct val="0"/>
              </a:spcBef>
              <a:spcAft>
                <a:spcPct val="0"/>
              </a:spcAft>
              <a:defRPr>
                <a:solidFill>
                  <a:schemeClr val="tx1"/>
                </a:solidFill>
                <a:latin typeface="Arial" pitchFamily="34" charset="0"/>
              </a:defRPr>
            </a:lvl6pPr>
            <a:lvl7pPr marL="3910013" indent="-457200" algn="ctr" eaLnBrk="0" fontAlgn="base" hangingPunct="0">
              <a:spcBef>
                <a:spcPct val="0"/>
              </a:spcBef>
              <a:spcAft>
                <a:spcPct val="0"/>
              </a:spcAft>
              <a:defRPr>
                <a:solidFill>
                  <a:schemeClr val="tx1"/>
                </a:solidFill>
                <a:latin typeface="Arial" pitchFamily="34" charset="0"/>
              </a:defRPr>
            </a:lvl7pPr>
            <a:lvl8pPr marL="4367213" indent="-457200" algn="ctr" eaLnBrk="0" fontAlgn="base" hangingPunct="0">
              <a:spcBef>
                <a:spcPct val="0"/>
              </a:spcBef>
              <a:spcAft>
                <a:spcPct val="0"/>
              </a:spcAft>
              <a:defRPr>
                <a:solidFill>
                  <a:schemeClr val="tx1"/>
                </a:solidFill>
                <a:latin typeface="Arial" pitchFamily="34" charset="0"/>
              </a:defRPr>
            </a:lvl8pPr>
            <a:lvl9pPr marL="4824413" indent="-4572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F0000"/>
              </a:buClr>
              <a:buFont typeface="Wingdings" pitchFamily="2" charset="2"/>
              <a:buNone/>
            </a:pPr>
            <a:r>
              <a:rPr lang="hu-HU" altLang="hu-HU" sz="1400" b="1">
                <a:solidFill>
                  <a:srgbClr val="000066"/>
                </a:solidFill>
                <a:latin typeface="Tahoma" pitchFamily="34" charset="0"/>
              </a:rPr>
              <a:t>1. BESZERZÉS 200 +40 ÁFA</a:t>
            </a:r>
          </a:p>
        </p:txBody>
      </p:sp>
      <p:sp>
        <p:nvSpPr>
          <p:cNvPr id="5093441" name="Text Box 65"/>
          <p:cNvSpPr txBox="1">
            <a:spLocks noChangeArrowheads="1"/>
          </p:cNvSpPr>
          <p:nvPr/>
        </p:nvSpPr>
        <p:spPr bwMode="auto">
          <a:xfrm>
            <a:off x="5273675" y="4419600"/>
            <a:ext cx="3357563"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457200" indent="-457200" algn="ctr" eaLnBrk="0" hangingPunct="0">
              <a:defRPr>
                <a:solidFill>
                  <a:schemeClr val="tx1"/>
                </a:solidFill>
                <a:latin typeface="Arial" pitchFamily="34" charset="0"/>
              </a:defRPr>
            </a:lvl1pPr>
            <a:lvl2pPr marL="1085850" indent="-457200" algn="ctr" eaLnBrk="0" hangingPunct="0">
              <a:defRPr>
                <a:solidFill>
                  <a:schemeClr val="tx1"/>
                </a:solidFill>
                <a:latin typeface="Arial" pitchFamily="34" charset="0"/>
              </a:defRPr>
            </a:lvl2pPr>
            <a:lvl3pPr marL="1722438" indent="-457200" algn="ctr" eaLnBrk="0" hangingPunct="0">
              <a:defRPr>
                <a:solidFill>
                  <a:schemeClr val="tx1"/>
                </a:solidFill>
                <a:latin typeface="Arial" pitchFamily="34" charset="0"/>
              </a:defRPr>
            </a:lvl3pPr>
            <a:lvl4pPr marL="2359025" indent="-457200" algn="ctr" eaLnBrk="0" hangingPunct="0">
              <a:defRPr>
                <a:solidFill>
                  <a:schemeClr val="tx1"/>
                </a:solidFill>
                <a:latin typeface="Arial" pitchFamily="34" charset="0"/>
              </a:defRPr>
            </a:lvl4pPr>
            <a:lvl5pPr marL="2995613" indent="-457200" algn="ctr" eaLnBrk="0" hangingPunct="0">
              <a:defRPr>
                <a:solidFill>
                  <a:schemeClr val="tx1"/>
                </a:solidFill>
                <a:latin typeface="Arial" pitchFamily="34" charset="0"/>
              </a:defRPr>
            </a:lvl5pPr>
            <a:lvl6pPr marL="3452813" indent="-457200" algn="ctr" eaLnBrk="0" fontAlgn="base" hangingPunct="0">
              <a:spcBef>
                <a:spcPct val="0"/>
              </a:spcBef>
              <a:spcAft>
                <a:spcPct val="0"/>
              </a:spcAft>
              <a:defRPr>
                <a:solidFill>
                  <a:schemeClr val="tx1"/>
                </a:solidFill>
                <a:latin typeface="Arial" pitchFamily="34" charset="0"/>
              </a:defRPr>
            </a:lvl6pPr>
            <a:lvl7pPr marL="3910013" indent="-457200" algn="ctr" eaLnBrk="0" fontAlgn="base" hangingPunct="0">
              <a:spcBef>
                <a:spcPct val="0"/>
              </a:spcBef>
              <a:spcAft>
                <a:spcPct val="0"/>
              </a:spcAft>
              <a:defRPr>
                <a:solidFill>
                  <a:schemeClr val="tx1"/>
                </a:solidFill>
                <a:latin typeface="Arial" pitchFamily="34" charset="0"/>
              </a:defRPr>
            </a:lvl7pPr>
            <a:lvl8pPr marL="4367213" indent="-457200" algn="ctr" eaLnBrk="0" fontAlgn="base" hangingPunct="0">
              <a:spcBef>
                <a:spcPct val="0"/>
              </a:spcBef>
              <a:spcAft>
                <a:spcPct val="0"/>
              </a:spcAft>
              <a:defRPr>
                <a:solidFill>
                  <a:schemeClr val="tx1"/>
                </a:solidFill>
                <a:latin typeface="Arial" pitchFamily="34" charset="0"/>
              </a:defRPr>
            </a:lvl8pPr>
            <a:lvl9pPr marL="4824413" indent="-4572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F0000"/>
              </a:buClr>
              <a:buFont typeface="Wingdings" pitchFamily="2" charset="2"/>
              <a:buNone/>
            </a:pPr>
            <a:r>
              <a:rPr lang="hu-HU" altLang="hu-HU" sz="1400" b="1">
                <a:solidFill>
                  <a:srgbClr val="000066"/>
                </a:solidFill>
                <a:latin typeface="Tahoma" pitchFamily="34" charset="0"/>
              </a:rPr>
              <a:t>2. KARBANTARTÁS 2400 + 480 ÁFA</a:t>
            </a:r>
          </a:p>
        </p:txBody>
      </p:sp>
      <p:sp>
        <p:nvSpPr>
          <p:cNvPr id="5093442" name="Text Box 66"/>
          <p:cNvSpPr txBox="1">
            <a:spLocks noChangeArrowheads="1"/>
          </p:cNvSpPr>
          <p:nvPr/>
        </p:nvSpPr>
        <p:spPr bwMode="auto">
          <a:xfrm>
            <a:off x="5291138" y="4733925"/>
            <a:ext cx="1868487"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ctr" eaLnBrk="0" hangingPunct="0">
              <a:defRPr>
                <a:solidFill>
                  <a:schemeClr val="tx1"/>
                </a:solidFill>
                <a:latin typeface="Arial" pitchFamily="34" charset="0"/>
              </a:defRPr>
            </a:lvl1pPr>
            <a:lvl2pPr marL="1085850" indent="-457200" algn="ctr" eaLnBrk="0" hangingPunct="0">
              <a:defRPr>
                <a:solidFill>
                  <a:schemeClr val="tx1"/>
                </a:solidFill>
                <a:latin typeface="Arial" pitchFamily="34" charset="0"/>
              </a:defRPr>
            </a:lvl2pPr>
            <a:lvl3pPr marL="1722438" indent="-457200" algn="ctr" eaLnBrk="0" hangingPunct="0">
              <a:defRPr>
                <a:solidFill>
                  <a:schemeClr val="tx1"/>
                </a:solidFill>
                <a:latin typeface="Arial" pitchFamily="34" charset="0"/>
              </a:defRPr>
            </a:lvl3pPr>
            <a:lvl4pPr marL="2359025" indent="-457200" algn="ctr" eaLnBrk="0" hangingPunct="0">
              <a:defRPr>
                <a:solidFill>
                  <a:schemeClr val="tx1"/>
                </a:solidFill>
                <a:latin typeface="Arial" pitchFamily="34" charset="0"/>
              </a:defRPr>
            </a:lvl4pPr>
            <a:lvl5pPr marL="2995613" indent="-457200" algn="ctr" eaLnBrk="0" hangingPunct="0">
              <a:defRPr>
                <a:solidFill>
                  <a:schemeClr val="tx1"/>
                </a:solidFill>
                <a:latin typeface="Arial" pitchFamily="34" charset="0"/>
              </a:defRPr>
            </a:lvl5pPr>
            <a:lvl6pPr marL="3452813" indent="-457200" algn="ctr" eaLnBrk="0" fontAlgn="base" hangingPunct="0">
              <a:spcBef>
                <a:spcPct val="0"/>
              </a:spcBef>
              <a:spcAft>
                <a:spcPct val="0"/>
              </a:spcAft>
              <a:defRPr>
                <a:solidFill>
                  <a:schemeClr val="tx1"/>
                </a:solidFill>
                <a:latin typeface="Arial" pitchFamily="34" charset="0"/>
              </a:defRPr>
            </a:lvl6pPr>
            <a:lvl7pPr marL="3910013" indent="-457200" algn="ctr" eaLnBrk="0" fontAlgn="base" hangingPunct="0">
              <a:spcBef>
                <a:spcPct val="0"/>
              </a:spcBef>
              <a:spcAft>
                <a:spcPct val="0"/>
              </a:spcAft>
              <a:defRPr>
                <a:solidFill>
                  <a:schemeClr val="tx1"/>
                </a:solidFill>
                <a:latin typeface="Arial" pitchFamily="34" charset="0"/>
              </a:defRPr>
            </a:lvl7pPr>
            <a:lvl8pPr marL="4367213" indent="-457200" algn="ctr" eaLnBrk="0" fontAlgn="base" hangingPunct="0">
              <a:spcBef>
                <a:spcPct val="0"/>
              </a:spcBef>
              <a:spcAft>
                <a:spcPct val="0"/>
              </a:spcAft>
              <a:defRPr>
                <a:solidFill>
                  <a:schemeClr val="tx1"/>
                </a:solidFill>
                <a:latin typeface="Arial" pitchFamily="34" charset="0"/>
              </a:defRPr>
            </a:lvl8pPr>
            <a:lvl9pPr marL="4824413" indent="-4572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F0000"/>
              </a:buClr>
              <a:buFont typeface="Wingdings" pitchFamily="2" charset="2"/>
              <a:buNone/>
            </a:pPr>
            <a:r>
              <a:rPr lang="hu-HU" altLang="hu-HU" sz="1400" b="1">
                <a:solidFill>
                  <a:srgbClr val="000066"/>
                </a:solidFill>
                <a:latin typeface="Tahoma" pitchFamily="34" charset="0"/>
              </a:rPr>
              <a:t>3. AKTIVÁLÁS 240 </a:t>
            </a:r>
          </a:p>
        </p:txBody>
      </p:sp>
      <p:grpSp>
        <p:nvGrpSpPr>
          <p:cNvPr id="10265" name="Group 67"/>
          <p:cNvGrpSpPr>
            <a:grpSpLocks/>
          </p:cNvGrpSpPr>
          <p:nvPr/>
        </p:nvGrpSpPr>
        <p:grpSpPr bwMode="auto">
          <a:xfrm>
            <a:off x="341313" y="3968750"/>
            <a:ext cx="2028825" cy="1439863"/>
            <a:chOff x="263" y="2557"/>
            <a:chExt cx="1278" cy="1021"/>
          </a:xfrm>
        </p:grpSpPr>
        <p:sp>
          <p:nvSpPr>
            <p:cNvPr id="10277" name="Rectangle 68"/>
            <p:cNvSpPr>
              <a:spLocks noChangeArrowheads="1"/>
            </p:cNvSpPr>
            <p:nvPr/>
          </p:nvSpPr>
          <p:spPr bwMode="auto">
            <a:xfrm>
              <a:off x="311" y="3003"/>
              <a:ext cx="116"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10278" name="Rectangle 69"/>
            <p:cNvSpPr>
              <a:spLocks noChangeArrowheads="1"/>
            </p:cNvSpPr>
            <p:nvPr/>
          </p:nvSpPr>
          <p:spPr bwMode="auto">
            <a:xfrm>
              <a:off x="916" y="3008"/>
              <a:ext cx="575"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200" b="1">
                <a:solidFill>
                  <a:srgbClr val="FF3300"/>
                </a:solidFill>
                <a:latin typeface="Tahoma" pitchFamily="34" charset="0"/>
              </a:endParaRPr>
            </a:p>
          </p:txBody>
        </p:sp>
        <p:pic>
          <p:nvPicPr>
            <p:cNvPr id="10279" name="Picture 70" descr="cid:image001.gif@01C56813.97455D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0" name="Rectangle 71"/>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10281" name="Text Box 72"/>
            <p:cNvSpPr txBox="1">
              <a:spLocks noChangeArrowheads="1"/>
            </p:cNvSpPr>
            <p:nvPr/>
          </p:nvSpPr>
          <p:spPr bwMode="auto">
            <a:xfrm>
              <a:off x="279" y="2557"/>
              <a:ext cx="1262" cy="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400" b="1">
                  <a:solidFill>
                    <a:srgbClr val="000066"/>
                  </a:solidFill>
                  <a:latin typeface="Tahoma" pitchFamily="34" charset="0"/>
                </a:rPr>
                <a:t>5. KARBANTARTÁSI </a:t>
              </a:r>
              <a:br>
                <a:rPr lang="hu-HU" altLang="hu-HU" sz="1400" b="1">
                  <a:solidFill>
                    <a:srgbClr val="000066"/>
                  </a:solidFill>
                  <a:latin typeface="Tahoma" pitchFamily="34" charset="0"/>
                </a:rPr>
              </a:br>
              <a:r>
                <a:rPr lang="hu-HU" altLang="hu-HU" sz="1400" b="1">
                  <a:solidFill>
                    <a:srgbClr val="000066"/>
                  </a:solidFill>
                  <a:latin typeface="Tahoma" pitchFamily="34" charset="0"/>
                </a:rPr>
                <a:t>KÖLTSÉG</a:t>
              </a:r>
            </a:p>
          </p:txBody>
        </p:sp>
        <p:sp>
          <p:nvSpPr>
            <p:cNvPr id="10282" name="Text Box 73"/>
            <p:cNvSpPr txBox="1">
              <a:spLocks noChangeArrowheads="1"/>
            </p:cNvSpPr>
            <p:nvPr/>
          </p:nvSpPr>
          <p:spPr bwMode="auto">
            <a:xfrm>
              <a:off x="316" y="2725"/>
              <a:ext cx="1095"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1200" b="1">
                  <a:solidFill>
                    <a:srgbClr val="000066"/>
                  </a:solidFill>
                  <a:latin typeface="Tahoma" pitchFamily="34" charset="0"/>
                </a:rPr>
                <a:t>  T                            K</a:t>
              </a:r>
              <a:endParaRPr lang="hu-HU" altLang="hu-HU" sz="900" b="1">
                <a:solidFill>
                  <a:srgbClr val="000066"/>
                </a:solidFill>
                <a:latin typeface="Tahoma" pitchFamily="34" charset="0"/>
              </a:endParaRPr>
            </a:p>
          </p:txBody>
        </p:sp>
      </p:grpSp>
      <p:sp>
        <p:nvSpPr>
          <p:cNvPr id="5093450" name="Text Box 74"/>
          <p:cNvSpPr txBox="1">
            <a:spLocks noChangeArrowheads="1"/>
          </p:cNvSpPr>
          <p:nvPr/>
        </p:nvSpPr>
        <p:spPr bwMode="auto">
          <a:xfrm>
            <a:off x="5292725" y="5138738"/>
            <a:ext cx="3240088"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ctr" eaLnBrk="0" hangingPunct="0">
              <a:defRPr>
                <a:solidFill>
                  <a:schemeClr val="tx1"/>
                </a:solidFill>
                <a:latin typeface="Arial" pitchFamily="34" charset="0"/>
              </a:defRPr>
            </a:lvl1pPr>
            <a:lvl2pPr marL="1085850" indent="-457200" algn="ctr" eaLnBrk="0" hangingPunct="0">
              <a:defRPr>
                <a:solidFill>
                  <a:schemeClr val="tx1"/>
                </a:solidFill>
                <a:latin typeface="Arial" pitchFamily="34" charset="0"/>
              </a:defRPr>
            </a:lvl2pPr>
            <a:lvl3pPr marL="1722438" indent="-457200" algn="ctr" eaLnBrk="0" hangingPunct="0">
              <a:defRPr>
                <a:solidFill>
                  <a:schemeClr val="tx1"/>
                </a:solidFill>
                <a:latin typeface="Arial" pitchFamily="34" charset="0"/>
              </a:defRPr>
            </a:lvl3pPr>
            <a:lvl4pPr marL="2359025" indent="-457200" algn="ctr" eaLnBrk="0" hangingPunct="0">
              <a:defRPr>
                <a:solidFill>
                  <a:schemeClr val="tx1"/>
                </a:solidFill>
                <a:latin typeface="Arial" pitchFamily="34" charset="0"/>
              </a:defRPr>
            </a:lvl4pPr>
            <a:lvl5pPr marL="2995613" indent="-457200" algn="ctr" eaLnBrk="0" hangingPunct="0">
              <a:defRPr>
                <a:solidFill>
                  <a:schemeClr val="tx1"/>
                </a:solidFill>
                <a:latin typeface="Arial" pitchFamily="34" charset="0"/>
              </a:defRPr>
            </a:lvl5pPr>
            <a:lvl6pPr marL="3452813" indent="-457200" algn="ctr" eaLnBrk="0" fontAlgn="base" hangingPunct="0">
              <a:spcBef>
                <a:spcPct val="0"/>
              </a:spcBef>
              <a:spcAft>
                <a:spcPct val="0"/>
              </a:spcAft>
              <a:defRPr>
                <a:solidFill>
                  <a:schemeClr val="tx1"/>
                </a:solidFill>
                <a:latin typeface="Arial" pitchFamily="34" charset="0"/>
              </a:defRPr>
            </a:lvl6pPr>
            <a:lvl7pPr marL="3910013" indent="-457200" algn="ctr" eaLnBrk="0" fontAlgn="base" hangingPunct="0">
              <a:spcBef>
                <a:spcPct val="0"/>
              </a:spcBef>
              <a:spcAft>
                <a:spcPct val="0"/>
              </a:spcAft>
              <a:defRPr>
                <a:solidFill>
                  <a:schemeClr val="tx1"/>
                </a:solidFill>
                <a:latin typeface="Arial" pitchFamily="34" charset="0"/>
              </a:defRPr>
            </a:lvl7pPr>
            <a:lvl8pPr marL="4367213" indent="-457200" algn="ctr" eaLnBrk="0" fontAlgn="base" hangingPunct="0">
              <a:spcBef>
                <a:spcPct val="0"/>
              </a:spcBef>
              <a:spcAft>
                <a:spcPct val="0"/>
              </a:spcAft>
              <a:defRPr>
                <a:solidFill>
                  <a:schemeClr val="tx1"/>
                </a:solidFill>
                <a:latin typeface="Arial" pitchFamily="34" charset="0"/>
              </a:defRPr>
            </a:lvl8pPr>
            <a:lvl9pPr marL="4824413" indent="-4572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F0000"/>
              </a:buClr>
              <a:buFont typeface="Wingdings" pitchFamily="2" charset="2"/>
              <a:buNone/>
            </a:pPr>
            <a:r>
              <a:rPr lang="hu-HU" altLang="hu-HU" sz="1400" b="1">
                <a:solidFill>
                  <a:srgbClr val="000066"/>
                </a:solidFill>
                <a:latin typeface="Tahoma" pitchFamily="34" charset="0"/>
              </a:rPr>
              <a:t>4. AMORTIZÁCIÓ ELSZÁMOLÁS 48</a:t>
            </a:r>
          </a:p>
        </p:txBody>
      </p:sp>
      <p:sp>
        <p:nvSpPr>
          <p:cNvPr id="5093451" name="Text Box 75"/>
          <p:cNvSpPr txBox="1">
            <a:spLocks noChangeArrowheads="1"/>
          </p:cNvSpPr>
          <p:nvPr/>
        </p:nvSpPr>
        <p:spPr bwMode="auto">
          <a:xfrm>
            <a:off x="2686050" y="2889250"/>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(3)      240</a:t>
            </a:r>
          </a:p>
        </p:txBody>
      </p:sp>
      <p:sp>
        <p:nvSpPr>
          <p:cNvPr id="5093452" name="Text Box 76"/>
          <p:cNvSpPr txBox="1">
            <a:spLocks noChangeArrowheads="1"/>
          </p:cNvSpPr>
          <p:nvPr/>
        </p:nvSpPr>
        <p:spPr bwMode="auto">
          <a:xfrm>
            <a:off x="2727325" y="4476750"/>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(4)     48</a:t>
            </a:r>
          </a:p>
        </p:txBody>
      </p:sp>
      <p:sp>
        <p:nvSpPr>
          <p:cNvPr id="5093453" name="Line 77"/>
          <p:cNvSpPr>
            <a:spLocks noChangeShapeType="1"/>
          </p:cNvSpPr>
          <p:nvPr/>
        </p:nvSpPr>
        <p:spPr bwMode="auto">
          <a:xfrm>
            <a:off x="3446463" y="4914900"/>
            <a:ext cx="1890712" cy="1079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093454" name="AutoShape 78"/>
          <p:cNvSpPr>
            <a:spLocks/>
          </p:cNvSpPr>
          <p:nvPr/>
        </p:nvSpPr>
        <p:spPr bwMode="auto">
          <a:xfrm rot="5400000" flipV="1">
            <a:off x="2679700" y="685800"/>
            <a:ext cx="92075" cy="2968625"/>
          </a:xfrm>
          <a:prstGeom prst="rightBrace">
            <a:avLst>
              <a:gd name="adj1" fmla="val 268678"/>
              <a:gd name="adj2" fmla="val 50000"/>
            </a:avLst>
          </a:prstGeom>
          <a:noFill/>
          <a:ln w="952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5093455" name="Text Box 79"/>
          <p:cNvSpPr txBox="1">
            <a:spLocks noChangeArrowheads="1"/>
          </p:cNvSpPr>
          <p:nvPr/>
        </p:nvSpPr>
        <p:spPr bwMode="auto">
          <a:xfrm>
            <a:off x="2051050" y="1989138"/>
            <a:ext cx="134302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ctr" eaLnBrk="0" hangingPunct="0">
              <a:defRPr>
                <a:solidFill>
                  <a:schemeClr val="tx1"/>
                </a:solidFill>
                <a:latin typeface="Arial" pitchFamily="34" charset="0"/>
              </a:defRPr>
            </a:lvl1pPr>
            <a:lvl2pPr marL="1085850" indent="-457200" algn="ctr" eaLnBrk="0" hangingPunct="0">
              <a:defRPr>
                <a:solidFill>
                  <a:schemeClr val="tx1"/>
                </a:solidFill>
                <a:latin typeface="Arial" pitchFamily="34" charset="0"/>
              </a:defRPr>
            </a:lvl2pPr>
            <a:lvl3pPr marL="1722438" indent="-457200" algn="ctr" eaLnBrk="0" hangingPunct="0">
              <a:defRPr>
                <a:solidFill>
                  <a:schemeClr val="tx1"/>
                </a:solidFill>
                <a:latin typeface="Arial" pitchFamily="34" charset="0"/>
              </a:defRPr>
            </a:lvl3pPr>
            <a:lvl4pPr marL="2359025" indent="-457200" algn="ctr" eaLnBrk="0" hangingPunct="0">
              <a:defRPr>
                <a:solidFill>
                  <a:schemeClr val="tx1"/>
                </a:solidFill>
                <a:latin typeface="Arial" pitchFamily="34" charset="0"/>
              </a:defRPr>
            </a:lvl4pPr>
            <a:lvl5pPr marL="2995613" indent="-457200" algn="ctr" eaLnBrk="0" hangingPunct="0">
              <a:defRPr>
                <a:solidFill>
                  <a:schemeClr val="tx1"/>
                </a:solidFill>
                <a:latin typeface="Arial" pitchFamily="34" charset="0"/>
              </a:defRPr>
            </a:lvl5pPr>
            <a:lvl6pPr marL="3452813" indent="-457200" algn="ctr" eaLnBrk="0" fontAlgn="base" hangingPunct="0">
              <a:spcBef>
                <a:spcPct val="0"/>
              </a:spcBef>
              <a:spcAft>
                <a:spcPct val="0"/>
              </a:spcAft>
              <a:defRPr>
                <a:solidFill>
                  <a:schemeClr val="tx1"/>
                </a:solidFill>
                <a:latin typeface="Arial" pitchFamily="34" charset="0"/>
              </a:defRPr>
            </a:lvl6pPr>
            <a:lvl7pPr marL="3910013" indent="-457200" algn="ctr" eaLnBrk="0" fontAlgn="base" hangingPunct="0">
              <a:spcBef>
                <a:spcPct val="0"/>
              </a:spcBef>
              <a:spcAft>
                <a:spcPct val="0"/>
              </a:spcAft>
              <a:defRPr>
                <a:solidFill>
                  <a:schemeClr val="tx1"/>
                </a:solidFill>
                <a:latin typeface="Arial" pitchFamily="34" charset="0"/>
              </a:defRPr>
            </a:lvl7pPr>
            <a:lvl8pPr marL="4367213" indent="-457200" algn="ctr" eaLnBrk="0" fontAlgn="base" hangingPunct="0">
              <a:spcBef>
                <a:spcPct val="0"/>
              </a:spcBef>
              <a:spcAft>
                <a:spcPct val="0"/>
              </a:spcAft>
              <a:defRPr>
                <a:solidFill>
                  <a:schemeClr val="tx1"/>
                </a:solidFill>
                <a:latin typeface="Arial" pitchFamily="34" charset="0"/>
              </a:defRPr>
            </a:lvl8pPr>
            <a:lvl9pPr marL="4824413" indent="-4572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F0000"/>
              </a:buClr>
              <a:buFont typeface="Wingdings" pitchFamily="2" charset="2"/>
              <a:buNone/>
            </a:pPr>
            <a:r>
              <a:rPr lang="hu-HU" altLang="hu-HU" sz="1200" b="1">
                <a:solidFill>
                  <a:srgbClr val="FF0000"/>
                </a:solidFill>
                <a:latin typeface="Tahoma" pitchFamily="34" charset="0"/>
              </a:rPr>
              <a:t>NETTÓ ÉRTÉK: </a:t>
            </a:r>
          </a:p>
          <a:p>
            <a:pPr eaLnBrk="1" hangingPunct="1">
              <a:spcBef>
                <a:spcPct val="20000"/>
              </a:spcBef>
              <a:buClr>
                <a:srgbClr val="FF0000"/>
              </a:buClr>
              <a:buFont typeface="Wingdings" pitchFamily="2" charset="2"/>
              <a:buNone/>
            </a:pPr>
            <a:r>
              <a:rPr lang="hu-HU" altLang="hu-HU" sz="1200" b="1">
                <a:solidFill>
                  <a:srgbClr val="FF0000"/>
                </a:solidFill>
                <a:latin typeface="Tahoma" pitchFamily="34" charset="0"/>
              </a:rPr>
              <a:t>       192  </a:t>
            </a:r>
          </a:p>
        </p:txBody>
      </p:sp>
      <p:sp>
        <p:nvSpPr>
          <p:cNvPr id="5093456" name="Text Box 80"/>
          <p:cNvSpPr txBox="1">
            <a:spLocks noChangeArrowheads="1"/>
          </p:cNvSpPr>
          <p:nvPr/>
        </p:nvSpPr>
        <p:spPr bwMode="auto">
          <a:xfrm>
            <a:off x="5314950" y="5454650"/>
            <a:ext cx="2008188"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ctr" eaLnBrk="0" hangingPunct="0">
              <a:defRPr>
                <a:solidFill>
                  <a:schemeClr val="tx1"/>
                </a:solidFill>
                <a:latin typeface="Arial" pitchFamily="34" charset="0"/>
              </a:defRPr>
            </a:lvl1pPr>
            <a:lvl2pPr marL="1085850" indent="-457200" algn="ctr" eaLnBrk="0" hangingPunct="0">
              <a:defRPr>
                <a:solidFill>
                  <a:schemeClr val="tx1"/>
                </a:solidFill>
                <a:latin typeface="Arial" pitchFamily="34" charset="0"/>
              </a:defRPr>
            </a:lvl2pPr>
            <a:lvl3pPr marL="1722438" indent="-457200" algn="ctr" eaLnBrk="0" hangingPunct="0">
              <a:defRPr>
                <a:solidFill>
                  <a:schemeClr val="tx1"/>
                </a:solidFill>
                <a:latin typeface="Arial" pitchFamily="34" charset="0"/>
              </a:defRPr>
            </a:lvl3pPr>
            <a:lvl4pPr marL="2359025" indent="-457200" algn="ctr" eaLnBrk="0" hangingPunct="0">
              <a:defRPr>
                <a:solidFill>
                  <a:schemeClr val="tx1"/>
                </a:solidFill>
                <a:latin typeface="Arial" pitchFamily="34" charset="0"/>
              </a:defRPr>
            </a:lvl4pPr>
            <a:lvl5pPr marL="2995613" indent="-457200" algn="ctr" eaLnBrk="0" hangingPunct="0">
              <a:defRPr>
                <a:solidFill>
                  <a:schemeClr val="tx1"/>
                </a:solidFill>
                <a:latin typeface="Arial" pitchFamily="34" charset="0"/>
              </a:defRPr>
            </a:lvl5pPr>
            <a:lvl6pPr marL="3452813" indent="-457200" algn="ctr" eaLnBrk="0" fontAlgn="base" hangingPunct="0">
              <a:spcBef>
                <a:spcPct val="0"/>
              </a:spcBef>
              <a:spcAft>
                <a:spcPct val="0"/>
              </a:spcAft>
              <a:defRPr>
                <a:solidFill>
                  <a:schemeClr val="tx1"/>
                </a:solidFill>
                <a:latin typeface="Arial" pitchFamily="34" charset="0"/>
              </a:defRPr>
            </a:lvl6pPr>
            <a:lvl7pPr marL="3910013" indent="-457200" algn="ctr" eaLnBrk="0" fontAlgn="base" hangingPunct="0">
              <a:spcBef>
                <a:spcPct val="0"/>
              </a:spcBef>
              <a:spcAft>
                <a:spcPct val="0"/>
              </a:spcAft>
              <a:defRPr>
                <a:solidFill>
                  <a:schemeClr val="tx1"/>
                </a:solidFill>
                <a:latin typeface="Arial" pitchFamily="34" charset="0"/>
              </a:defRPr>
            </a:lvl7pPr>
            <a:lvl8pPr marL="4367213" indent="-457200" algn="ctr" eaLnBrk="0" fontAlgn="base" hangingPunct="0">
              <a:spcBef>
                <a:spcPct val="0"/>
              </a:spcBef>
              <a:spcAft>
                <a:spcPct val="0"/>
              </a:spcAft>
              <a:defRPr>
                <a:solidFill>
                  <a:schemeClr val="tx1"/>
                </a:solidFill>
                <a:latin typeface="Arial" pitchFamily="34" charset="0"/>
              </a:defRPr>
            </a:lvl8pPr>
            <a:lvl9pPr marL="4824413" indent="-4572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F0000"/>
              </a:buClr>
              <a:buFont typeface="Wingdings" pitchFamily="2" charset="2"/>
              <a:buNone/>
            </a:pPr>
            <a:r>
              <a:rPr lang="hu-HU" altLang="hu-HU" sz="1400" b="1">
                <a:solidFill>
                  <a:srgbClr val="FF0000"/>
                </a:solidFill>
                <a:latin typeface="Tahoma" pitchFamily="34" charset="0"/>
              </a:rPr>
              <a:t>NETTÓ ÉRTÉK = 192</a:t>
            </a:r>
          </a:p>
        </p:txBody>
      </p:sp>
      <p:sp>
        <p:nvSpPr>
          <p:cNvPr id="5093457" name="Text Box 81"/>
          <p:cNvSpPr txBox="1">
            <a:spLocks noChangeArrowheads="1"/>
          </p:cNvSpPr>
          <p:nvPr/>
        </p:nvSpPr>
        <p:spPr bwMode="auto">
          <a:xfrm>
            <a:off x="5308600" y="5768975"/>
            <a:ext cx="2624138"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ctr" eaLnBrk="0" hangingPunct="0">
              <a:defRPr>
                <a:solidFill>
                  <a:schemeClr val="tx1"/>
                </a:solidFill>
                <a:latin typeface="Arial" pitchFamily="34" charset="0"/>
              </a:defRPr>
            </a:lvl1pPr>
            <a:lvl2pPr marL="1085850" indent="-457200" algn="ctr" eaLnBrk="0" hangingPunct="0">
              <a:defRPr>
                <a:solidFill>
                  <a:schemeClr val="tx1"/>
                </a:solidFill>
                <a:latin typeface="Arial" pitchFamily="34" charset="0"/>
              </a:defRPr>
            </a:lvl2pPr>
            <a:lvl3pPr marL="1722438" indent="-457200" algn="ctr" eaLnBrk="0" hangingPunct="0">
              <a:defRPr>
                <a:solidFill>
                  <a:schemeClr val="tx1"/>
                </a:solidFill>
                <a:latin typeface="Arial" pitchFamily="34" charset="0"/>
              </a:defRPr>
            </a:lvl3pPr>
            <a:lvl4pPr marL="2359025" indent="-457200" algn="ctr" eaLnBrk="0" hangingPunct="0">
              <a:defRPr>
                <a:solidFill>
                  <a:schemeClr val="tx1"/>
                </a:solidFill>
                <a:latin typeface="Arial" pitchFamily="34" charset="0"/>
              </a:defRPr>
            </a:lvl4pPr>
            <a:lvl5pPr marL="2995613" indent="-457200" algn="ctr" eaLnBrk="0" hangingPunct="0">
              <a:defRPr>
                <a:solidFill>
                  <a:schemeClr val="tx1"/>
                </a:solidFill>
                <a:latin typeface="Arial" pitchFamily="34" charset="0"/>
              </a:defRPr>
            </a:lvl5pPr>
            <a:lvl6pPr marL="3452813" indent="-457200" algn="ctr" eaLnBrk="0" fontAlgn="base" hangingPunct="0">
              <a:spcBef>
                <a:spcPct val="0"/>
              </a:spcBef>
              <a:spcAft>
                <a:spcPct val="0"/>
              </a:spcAft>
              <a:defRPr>
                <a:solidFill>
                  <a:schemeClr val="tx1"/>
                </a:solidFill>
                <a:latin typeface="Arial" pitchFamily="34" charset="0"/>
              </a:defRPr>
            </a:lvl6pPr>
            <a:lvl7pPr marL="3910013" indent="-457200" algn="ctr" eaLnBrk="0" fontAlgn="base" hangingPunct="0">
              <a:spcBef>
                <a:spcPct val="0"/>
              </a:spcBef>
              <a:spcAft>
                <a:spcPct val="0"/>
              </a:spcAft>
              <a:defRPr>
                <a:solidFill>
                  <a:schemeClr val="tx1"/>
                </a:solidFill>
                <a:latin typeface="Arial" pitchFamily="34" charset="0"/>
              </a:defRPr>
            </a:lvl7pPr>
            <a:lvl8pPr marL="4367213" indent="-457200" algn="ctr" eaLnBrk="0" fontAlgn="base" hangingPunct="0">
              <a:spcBef>
                <a:spcPct val="0"/>
              </a:spcBef>
              <a:spcAft>
                <a:spcPct val="0"/>
              </a:spcAft>
              <a:defRPr>
                <a:solidFill>
                  <a:schemeClr val="tx1"/>
                </a:solidFill>
                <a:latin typeface="Arial" pitchFamily="34" charset="0"/>
              </a:defRPr>
            </a:lvl8pPr>
            <a:lvl9pPr marL="4824413" indent="-457200" algn="ctr"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F0000"/>
              </a:buClr>
              <a:buFont typeface="Wingdings" pitchFamily="2" charset="2"/>
              <a:buNone/>
            </a:pPr>
            <a:r>
              <a:rPr lang="hu-HU" altLang="hu-HU" sz="1400" b="1">
                <a:solidFill>
                  <a:srgbClr val="FF0000"/>
                </a:solidFill>
                <a:latin typeface="Tahoma" pitchFamily="34" charset="0"/>
              </a:rPr>
              <a:t>EREDMÉNYHATÁS = - 2448</a:t>
            </a:r>
          </a:p>
        </p:txBody>
      </p:sp>
      <p:sp>
        <p:nvSpPr>
          <p:cNvPr id="5093458" name="Line 82"/>
          <p:cNvSpPr>
            <a:spLocks noChangeShapeType="1"/>
          </p:cNvSpPr>
          <p:nvPr/>
        </p:nvSpPr>
        <p:spPr bwMode="auto">
          <a:xfrm>
            <a:off x="2951163" y="2259013"/>
            <a:ext cx="2341562" cy="346551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093459" name="Text Box 83"/>
          <p:cNvSpPr txBox="1">
            <a:spLocks noChangeArrowheads="1"/>
          </p:cNvSpPr>
          <p:nvPr/>
        </p:nvSpPr>
        <p:spPr bwMode="auto">
          <a:xfrm>
            <a:off x="4846638" y="1854200"/>
            <a:ext cx="1165225" cy="2762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200" b="1">
                <a:solidFill>
                  <a:srgbClr val="FF0000"/>
                </a:solidFill>
                <a:latin typeface="Tahoma" pitchFamily="34" charset="0"/>
              </a:rPr>
              <a:t>(2)    480</a:t>
            </a:r>
          </a:p>
        </p:txBody>
      </p:sp>
      <p:sp>
        <p:nvSpPr>
          <p:cNvPr id="5093460" name="Line 84"/>
          <p:cNvSpPr>
            <a:spLocks noChangeShapeType="1"/>
          </p:cNvSpPr>
          <p:nvPr/>
        </p:nvSpPr>
        <p:spPr bwMode="auto">
          <a:xfrm>
            <a:off x="971550" y="4778375"/>
            <a:ext cx="4365625" cy="12160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85" name="Text Box 32"/>
          <p:cNvSpPr txBox="1">
            <a:spLocks noChangeArrowheads="1"/>
          </p:cNvSpPr>
          <p:nvPr/>
        </p:nvSpPr>
        <p:spPr bwMode="auto">
          <a:xfrm rot="-5400000">
            <a:off x="-830535" y="5147320"/>
            <a:ext cx="201622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hu-HU" altLang="hu-HU" sz="1400" b="1" dirty="0" smtClean="0">
                <a:solidFill>
                  <a:srgbClr val="FF0000"/>
                </a:solidFill>
                <a:latin typeface="Tahoma" pitchFamily="34" charset="0"/>
              </a:rPr>
              <a:t>KÖLTSÉGSZÁMLÁK</a:t>
            </a:r>
            <a:endParaRPr lang="hu-HU" altLang="hu-HU" sz="1400" b="1" dirty="0">
              <a:solidFill>
                <a:srgbClr val="FF0000"/>
              </a:solidFill>
              <a:latin typeface="Tahoma" pitchFamily="34" charset="0"/>
            </a:endParaRPr>
          </a:p>
        </p:txBody>
      </p:sp>
    </p:spTree>
    <p:extLst>
      <p:ext uri="{BB962C8B-B14F-4D97-AF65-F5344CB8AC3E}">
        <p14:creationId xmlns:p14="http://schemas.microsoft.com/office/powerpoint/2010/main" val="2955062055"/>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093440"/>
                                        </p:tgtEl>
                                        <p:attrNameLst>
                                          <p:attrName>style.visibility</p:attrName>
                                        </p:attrNameLst>
                                      </p:cBhvr>
                                      <p:to>
                                        <p:strVal val="visible"/>
                                      </p:to>
                                    </p:set>
                                    <p:animEffect transition="in" filter="slide(fromBottom)">
                                      <p:cBhvr>
                                        <p:cTn id="7" dur="500"/>
                                        <p:tgtEl>
                                          <p:spTgt spid="5093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093431"/>
                                        </p:tgtEl>
                                        <p:attrNameLst>
                                          <p:attrName>style.visibility</p:attrName>
                                        </p:attrNameLst>
                                      </p:cBhvr>
                                      <p:to>
                                        <p:strVal val="visible"/>
                                      </p:to>
                                    </p:set>
                                    <p:animEffect transition="in" filter="slide(fromBottom)">
                                      <p:cBhvr>
                                        <p:cTn id="12" dur="500"/>
                                        <p:tgtEl>
                                          <p:spTgt spid="5093431"/>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093430"/>
                                        </p:tgtEl>
                                        <p:attrNameLst>
                                          <p:attrName>style.visibility</p:attrName>
                                        </p:attrNameLst>
                                      </p:cBhvr>
                                      <p:to>
                                        <p:strVal val="visible"/>
                                      </p:to>
                                    </p:set>
                                    <p:animEffect transition="in" filter="slide(fromBottom)">
                                      <p:cBhvr>
                                        <p:cTn id="15" dur="500"/>
                                        <p:tgtEl>
                                          <p:spTgt spid="50934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093441"/>
                                        </p:tgtEl>
                                        <p:attrNameLst>
                                          <p:attrName>style.visibility</p:attrName>
                                        </p:attrNameLst>
                                      </p:cBhvr>
                                      <p:to>
                                        <p:strVal val="visible"/>
                                      </p:to>
                                    </p:set>
                                    <p:animEffect transition="in" filter="slide(fromBottom)">
                                      <p:cBhvr>
                                        <p:cTn id="20" dur="500"/>
                                        <p:tgtEl>
                                          <p:spTgt spid="50934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093429"/>
                                        </p:tgtEl>
                                        <p:attrNameLst>
                                          <p:attrName>style.visibility</p:attrName>
                                        </p:attrNameLst>
                                      </p:cBhvr>
                                      <p:to>
                                        <p:strVal val="visible"/>
                                      </p:to>
                                    </p:set>
                                    <p:animEffect transition="in" filter="slide(fromBottom)">
                                      <p:cBhvr>
                                        <p:cTn id="25" dur="500"/>
                                        <p:tgtEl>
                                          <p:spTgt spid="5093429"/>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093459"/>
                                        </p:tgtEl>
                                        <p:attrNameLst>
                                          <p:attrName>style.visibility</p:attrName>
                                        </p:attrNameLst>
                                      </p:cBhvr>
                                      <p:to>
                                        <p:strVal val="visible"/>
                                      </p:to>
                                    </p:set>
                                    <p:animEffect transition="in" filter="slide(fromBottom)">
                                      <p:cBhvr>
                                        <p:cTn id="28" dur="500"/>
                                        <p:tgtEl>
                                          <p:spTgt spid="5093459"/>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093432"/>
                                        </p:tgtEl>
                                        <p:attrNameLst>
                                          <p:attrName>style.visibility</p:attrName>
                                        </p:attrNameLst>
                                      </p:cBhvr>
                                      <p:to>
                                        <p:strVal val="visible"/>
                                      </p:to>
                                    </p:set>
                                    <p:animEffect transition="in" filter="slide(fromBottom)">
                                      <p:cBhvr>
                                        <p:cTn id="31" dur="500"/>
                                        <p:tgtEl>
                                          <p:spTgt spid="509343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5093442"/>
                                        </p:tgtEl>
                                        <p:attrNameLst>
                                          <p:attrName>style.visibility</p:attrName>
                                        </p:attrNameLst>
                                      </p:cBhvr>
                                      <p:to>
                                        <p:strVal val="visible"/>
                                      </p:to>
                                    </p:set>
                                    <p:animEffect transition="in" filter="slide(fromBottom)">
                                      <p:cBhvr>
                                        <p:cTn id="36" dur="500"/>
                                        <p:tgtEl>
                                          <p:spTgt spid="509344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5093451"/>
                                        </p:tgtEl>
                                        <p:attrNameLst>
                                          <p:attrName>style.visibility</p:attrName>
                                        </p:attrNameLst>
                                      </p:cBhvr>
                                      <p:to>
                                        <p:strVal val="visible"/>
                                      </p:to>
                                    </p:set>
                                    <p:animEffect transition="in" filter="slide(fromBottom)">
                                      <p:cBhvr>
                                        <p:cTn id="41" dur="500"/>
                                        <p:tgtEl>
                                          <p:spTgt spid="5093451"/>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5093411"/>
                                        </p:tgtEl>
                                        <p:attrNameLst>
                                          <p:attrName>style.visibility</p:attrName>
                                        </p:attrNameLst>
                                      </p:cBhvr>
                                      <p:to>
                                        <p:strVal val="visible"/>
                                      </p:to>
                                    </p:set>
                                    <p:animEffect transition="in" filter="slide(fromBottom)">
                                      <p:cBhvr>
                                        <p:cTn id="44" dur="500"/>
                                        <p:tgtEl>
                                          <p:spTgt spid="509341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093450"/>
                                        </p:tgtEl>
                                        <p:attrNameLst>
                                          <p:attrName>style.visibility</p:attrName>
                                        </p:attrNameLst>
                                      </p:cBhvr>
                                      <p:to>
                                        <p:strVal val="visible"/>
                                      </p:to>
                                    </p:set>
                                    <p:animEffect transition="in" filter="slide(fromBottom)">
                                      <p:cBhvr>
                                        <p:cTn id="49" dur="500"/>
                                        <p:tgtEl>
                                          <p:spTgt spid="509345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5093412"/>
                                        </p:tgtEl>
                                        <p:attrNameLst>
                                          <p:attrName>style.visibility</p:attrName>
                                        </p:attrNameLst>
                                      </p:cBhvr>
                                      <p:to>
                                        <p:strVal val="visible"/>
                                      </p:to>
                                    </p:set>
                                    <p:animEffect transition="in" filter="slide(fromBottom)">
                                      <p:cBhvr>
                                        <p:cTn id="54" dur="500"/>
                                        <p:tgtEl>
                                          <p:spTgt spid="5093412"/>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093452"/>
                                        </p:tgtEl>
                                        <p:attrNameLst>
                                          <p:attrName>style.visibility</p:attrName>
                                        </p:attrNameLst>
                                      </p:cBhvr>
                                      <p:to>
                                        <p:strVal val="visible"/>
                                      </p:to>
                                    </p:set>
                                    <p:animEffect transition="in" filter="slide(fromBottom)">
                                      <p:cBhvr>
                                        <p:cTn id="57" dur="500"/>
                                        <p:tgtEl>
                                          <p:spTgt spid="509345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5093456"/>
                                        </p:tgtEl>
                                        <p:attrNameLst>
                                          <p:attrName>style.visibility</p:attrName>
                                        </p:attrNameLst>
                                      </p:cBhvr>
                                      <p:to>
                                        <p:strVal val="visible"/>
                                      </p:to>
                                    </p:set>
                                    <p:animEffect transition="in" filter="slide(fromBottom)">
                                      <p:cBhvr>
                                        <p:cTn id="62" dur="500"/>
                                        <p:tgtEl>
                                          <p:spTgt spid="5093456"/>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5093455"/>
                                        </p:tgtEl>
                                        <p:attrNameLst>
                                          <p:attrName>style.visibility</p:attrName>
                                        </p:attrNameLst>
                                      </p:cBhvr>
                                      <p:to>
                                        <p:strVal val="visible"/>
                                      </p:to>
                                    </p:set>
                                    <p:animEffect transition="in" filter="slide(fromBottom)">
                                      <p:cBhvr>
                                        <p:cTn id="65" dur="500"/>
                                        <p:tgtEl>
                                          <p:spTgt spid="5093455"/>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5093454"/>
                                        </p:tgtEl>
                                        <p:attrNameLst>
                                          <p:attrName>style.visibility</p:attrName>
                                        </p:attrNameLst>
                                      </p:cBhvr>
                                      <p:to>
                                        <p:strVal val="visible"/>
                                      </p:to>
                                    </p:set>
                                    <p:animEffect transition="in" filter="slide(fromBottom)">
                                      <p:cBhvr>
                                        <p:cTn id="68" dur="500"/>
                                        <p:tgtEl>
                                          <p:spTgt spid="509345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5093458"/>
                                        </p:tgtEl>
                                        <p:attrNameLst>
                                          <p:attrName>style.visibility</p:attrName>
                                        </p:attrNameLst>
                                      </p:cBhvr>
                                      <p:to>
                                        <p:strVal val="visible"/>
                                      </p:to>
                                    </p:set>
                                    <p:animEffect transition="in" filter="slide(fromBottom)">
                                      <p:cBhvr>
                                        <p:cTn id="71" dur="500"/>
                                        <p:tgtEl>
                                          <p:spTgt spid="5093458"/>
                                        </p:tgtEl>
                                      </p:cBhvr>
                                    </p:animEffect>
                                  </p:childTnLst>
                                </p:cTn>
                              </p:par>
                              <p:par>
                                <p:cTn id="72" presetID="12" presetClass="entr" presetSubtype="4" fill="hold" grpId="1" nodeType="withEffect">
                                  <p:stCondLst>
                                    <p:cond delay="0"/>
                                  </p:stCondLst>
                                  <p:childTnLst>
                                    <p:set>
                                      <p:cBhvr>
                                        <p:cTn id="73" dur="1" fill="hold">
                                          <p:stCondLst>
                                            <p:cond delay="0"/>
                                          </p:stCondLst>
                                        </p:cTn>
                                        <p:tgtEl>
                                          <p:spTgt spid="5093456"/>
                                        </p:tgtEl>
                                        <p:attrNameLst>
                                          <p:attrName>style.visibility</p:attrName>
                                        </p:attrNameLst>
                                      </p:cBhvr>
                                      <p:to>
                                        <p:strVal val="visible"/>
                                      </p:to>
                                    </p:set>
                                    <p:animEffect transition="in" filter="slide(fromBottom)">
                                      <p:cBhvr>
                                        <p:cTn id="74" dur="500"/>
                                        <p:tgtEl>
                                          <p:spTgt spid="509345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5093457"/>
                                        </p:tgtEl>
                                        <p:attrNameLst>
                                          <p:attrName>style.visibility</p:attrName>
                                        </p:attrNameLst>
                                      </p:cBhvr>
                                      <p:to>
                                        <p:strVal val="visible"/>
                                      </p:to>
                                    </p:set>
                                    <p:animEffect transition="in" filter="slide(fromBottom)">
                                      <p:cBhvr>
                                        <p:cTn id="79" dur="500"/>
                                        <p:tgtEl>
                                          <p:spTgt spid="5093457"/>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5093453"/>
                                        </p:tgtEl>
                                        <p:attrNameLst>
                                          <p:attrName>style.visibility</p:attrName>
                                        </p:attrNameLst>
                                      </p:cBhvr>
                                      <p:to>
                                        <p:strVal val="visible"/>
                                      </p:to>
                                    </p:set>
                                    <p:animEffect transition="in" filter="slide(fromBottom)">
                                      <p:cBhvr>
                                        <p:cTn id="82" dur="500"/>
                                        <p:tgtEl>
                                          <p:spTgt spid="5093453"/>
                                        </p:tgtEl>
                                      </p:cBhvr>
                                    </p:animEffect>
                                  </p:childTnLst>
                                </p:cTn>
                              </p:par>
                              <p:par>
                                <p:cTn id="83" presetID="12" presetClass="entr" presetSubtype="4" fill="hold" grpId="1" nodeType="withEffect">
                                  <p:stCondLst>
                                    <p:cond delay="0"/>
                                  </p:stCondLst>
                                  <p:childTnLst>
                                    <p:set>
                                      <p:cBhvr>
                                        <p:cTn id="84" dur="1" fill="hold">
                                          <p:stCondLst>
                                            <p:cond delay="0"/>
                                          </p:stCondLst>
                                        </p:cTn>
                                        <p:tgtEl>
                                          <p:spTgt spid="5093457"/>
                                        </p:tgtEl>
                                        <p:attrNameLst>
                                          <p:attrName>style.visibility</p:attrName>
                                        </p:attrNameLst>
                                      </p:cBhvr>
                                      <p:to>
                                        <p:strVal val="visible"/>
                                      </p:to>
                                    </p:set>
                                    <p:animEffect transition="in" filter="slide(fromBottom)">
                                      <p:cBhvr>
                                        <p:cTn id="85" dur="500"/>
                                        <p:tgtEl>
                                          <p:spTgt spid="5093457"/>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5093460"/>
                                        </p:tgtEl>
                                        <p:attrNameLst>
                                          <p:attrName>style.visibility</p:attrName>
                                        </p:attrNameLst>
                                      </p:cBhvr>
                                      <p:to>
                                        <p:strVal val="visible"/>
                                      </p:to>
                                    </p:set>
                                    <p:animEffect transition="in" filter="slide(fromBottom)">
                                      <p:cBhvr>
                                        <p:cTn id="88" dur="500"/>
                                        <p:tgtEl>
                                          <p:spTgt spid="5093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3411" grpId="0" animBg="1"/>
      <p:bldP spid="5093412" grpId="0" animBg="1"/>
      <p:bldP spid="5093429" grpId="0" animBg="1"/>
      <p:bldP spid="5093430" grpId="0" animBg="1"/>
      <p:bldP spid="5093431" grpId="0" animBg="1"/>
      <p:bldP spid="5093432" grpId="0" animBg="1"/>
      <p:bldP spid="5093440" grpId="0"/>
      <p:bldP spid="5093441" grpId="0"/>
      <p:bldP spid="5093442" grpId="0"/>
      <p:bldP spid="5093450" grpId="0"/>
      <p:bldP spid="5093451" grpId="0" animBg="1"/>
      <p:bldP spid="5093452" grpId="0" animBg="1"/>
      <p:bldP spid="5093453" grpId="0" animBg="1"/>
      <p:bldP spid="5093454" grpId="0" animBg="1"/>
      <p:bldP spid="5093455" grpId="0"/>
      <p:bldP spid="5093456" grpId="0"/>
      <p:bldP spid="5093456" grpId="1"/>
      <p:bldP spid="5093457" grpId="0"/>
      <p:bldP spid="5093457" grpId="1"/>
      <p:bldP spid="5093458" grpId="0" animBg="1"/>
      <p:bldP spid="5093459" grpId="0" animBg="1"/>
      <p:bldP spid="509346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2272261" name="AutoShape 1"/>
          <p:cNvSpPr>
            <a:spLocks/>
          </p:cNvSpPr>
          <p:nvPr/>
        </p:nvSpPr>
        <p:spPr bwMode="auto">
          <a:xfrm>
            <a:off x="107950" y="1774006"/>
            <a:ext cx="8856663" cy="1150938"/>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6800" b="1" dirty="0" smtClean="0">
                <a:cs typeface="+mn-cs"/>
                <a:sym typeface="Wingdings" pitchFamily="2" charset="2"/>
              </a:rPr>
              <a:t>2.</a:t>
            </a:r>
            <a:r>
              <a:rPr lang="hu-HU" altLang="hu-HU" sz="6800" b="1" dirty="0" smtClean="0">
                <a:cs typeface="+mn-cs"/>
              </a:rPr>
              <a:t> </a:t>
            </a:r>
          </a:p>
          <a:p>
            <a:pPr algn="ctr">
              <a:spcBef>
                <a:spcPct val="0"/>
              </a:spcBef>
              <a:buFontTx/>
              <a:buNone/>
              <a:defRPr/>
            </a:pPr>
            <a:r>
              <a:rPr lang="hu-HU" altLang="hu-HU" sz="3600" b="1" dirty="0" smtClean="0"/>
              <a:t>AMORTIZÁCIÓS MÓDSZEREK</a:t>
            </a:r>
            <a:endParaRPr lang="hu-HU" altLang="hu-HU" sz="2800" b="1" dirty="0" smtClean="0">
              <a:cs typeface="+mn-cs"/>
            </a:endParaRPr>
          </a:p>
        </p:txBody>
      </p:sp>
    </p:spTree>
    <p:extLst>
      <p:ext uri="{BB962C8B-B14F-4D97-AF65-F5344CB8AC3E}">
        <p14:creationId xmlns:p14="http://schemas.microsoft.com/office/powerpoint/2010/main" val="22818748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2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22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 számának helye 5"/>
          <p:cNvSpPr>
            <a:spLocks noGrp="1"/>
          </p:cNvSpPr>
          <p:nvPr>
            <p:ph type="sldNum" sz="quarter" idx="12"/>
          </p:nvPr>
        </p:nvSpPr>
        <p:spPr>
          <a:noFill/>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5C987368-18CE-4B1F-A10D-D223D4416042}" type="slidenum">
              <a:rPr lang="hu-HU" altLang="hu-HU" smtClean="0"/>
              <a:pPr algn="r" eaLnBrk="1" hangingPunct="1"/>
              <a:t>27</a:t>
            </a:fld>
            <a:endParaRPr lang="hu-HU" altLang="hu-HU" smtClean="0"/>
          </a:p>
        </p:txBody>
      </p:sp>
      <p:sp>
        <p:nvSpPr>
          <p:cNvPr id="19459" name="Rectangle 2"/>
          <p:cNvSpPr>
            <a:spLocks noGrp="1" noChangeArrowheads="1"/>
          </p:cNvSpPr>
          <p:nvPr>
            <p:ph type="title"/>
          </p:nvPr>
        </p:nvSpPr>
        <p:spPr/>
        <p:txBody>
          <a:bodyPr/>
          <a:lstStyle/>
          <a:p>
            <a:pPr eaLnBrk="1" hangingPunct="1"/>
            <a:r>
              <a:rPr lang="hu-HU" altLang="hu-HU" sz="3600" smtClean="0"/>
              <a:t>A TERV SZERINTI ÉRTÉKCSÖKKENÉSNÉL ALKALMAZOTT MEGFONTOLÁSOK</a:t>
            </a:r>
          </a:p>
        </p:txBody>
      </p:sp>
      <p:sp>
        <p:nvSpPr>
          <p:cNvPr id="1412099" name="Rectangle 3"/>
          <p:cNvSpPr>
            <a:spLocks noGrp="1" noChangeArrowheads="1"/>
          </p:cNvSpPr>
          <p:nvPr>
            <p:ph type="body" idx="1"/>
          </p:nvPr>
        </p:nvSpPr>
        <p:spPr/>
        <p:txBody>
          <a:bodyPr/>
          <a:lstStyle/>
          <a:p>
            <a:pPr eaLnBrk="1" hangingPunct="1"/>
            <a:r>
              <a:rPr lang="hu-HU" altLang="hu-HU" sz="2800" smtClean="0"/>
              <a:t>A VÁRHATÓ HASZNÁLATI IDŐ</a:t>
            </a:r>
          </a:p>
          <a:p>
            <a:pPr lvl="2" eaLnBrk="1" hangingPunct="1"/>
            <a:r>
              <a:rPr lang="hu-HU" altLang="hu-HU" sz="2000" smtClean="0"/>
              <a:t>A VÁLLALKOZÁS “MILYENSÉGE”</a:t>
            </a:r>
          </a:p>
          <a:p>
            <a:pPr lvl="3" eaLnBrk="1" hangingPunct="1"/>
            <a:r>
              <a:rPr lang="hu-HU" altLang="hu-HU" sz="1800" smtClean="0"/>
              <a:t>VERSENYSZFÉRA (TERMELŐ /SZOLGÁLTATÓ)</a:t>
            </a:r>
          </a:p>
          <a:p>
            <a:pPr lvl="3" eaLnBrk="1" hangingPunct="1"/>
            <a:r>
              <a:rPr lang="hu-HU" altLang="hu-HU" sz="1800" smtClean="0"/>
              <a:t>KÖLTSÉGVETÉSI SZFÉRA</a:t>
            </a:r>
          </a:p>
          <a:p>
            <a:pPr eaLnBrk="1" hangingPunct="1"/>
            <a:r>
              <a:rPr lang="hu-HU" altLang="hu-HU" sz="2800" smtClean="0"/>
              <a:t>MAGA AZ ESZKÖZ VÁRHATÓ ÉLETTARTAMA</a:t>
            </a:r>
          </a:p>
          <a:p>
            <a:pPr lvl="2" eaLnBrk="1" hangingPunct="1"/>
            <a:r>
              <a:rPr lang="hu-HU" altLang="hu-HU" sz="2000" smtClean="0"/>
              <a:t>A KIHASZNÁLTSÁG (EGY- KÉTMŰSZAKOS ÜZEM, FOLYAMATOS GYÁRTÁS)</a:t>
            </a:r>
          </a:p>
          <a:p>
            <a:pPr lvl="2" eaLnBrk="1" hangingPunct="1"/>
            <a:r>
              <a:rPr lang="hu-HU" altLang="hu-HU" sz="2000" smtClean="0"/>
              <a:t>A HASZNÁLAT KÖRÜLMÉNYEI (ZÁRT TÉRBEN, SZABADON, MELEGÜZEMBEN, STB)</a:t>
            </a:r>
          </a:p>
          <a:p>
            <a:pPr lvl="2" eaLnBrk="1" hangingPunct="1"/>
            <a:r>
              <a:rPr lang="hu-HU" altLang="hu-HU" sz="2000" smtClean="0"/>
              <a:t>GAZDASÁGI/PIACI AVULÁS (KORSZERŰBB VÁLTOZAT MEGJELENÉSE)</a:t>
            </a:r>
          </a:p>
          <a:p>
            <a:pPr eaLnBrk="1" hangingPunct="1"/>
            <a:r>
              <a:rPr lang="hu-HU" altLang="hu-HU" sz="2800" smtClean="0"/>
              <a:t>A HASZNOS ÉLETTARTAM VÉGÉN VÁRHATÓ MARADVÁNYÉRTÉK</a:t>
            </a:r>
          </a:p>
        </p:txBody>
      </p:sp>
    </p:spTree>
    <p:extLst>
      <p:ext uri="{BB962C8B-B14F-4D97-AF65-F5344CB8AC3E}">
        <p14:creationId xmlns:p14="http://schemas.microsoft.com/office/powerpoint/2010/main" val="360309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2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12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12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120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120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120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20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1209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12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209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hu-HU" altLang="hu-HU" sz="4000" b="1" dirty="0">
                <a:solidFill>
                  <a:srgbClr val="FF0000"/>
                </a:solidFill>
                <a:cs typeface="Times New Roman" pitchFamily="18" charset="0"/>
              </a:rPr>
              <a:t>ÉRTÉKCSÖKKENÉSI LEÍRÁS (</a:t>
            </a:r>
            <a:r>
              <a:rPr lang="hu-HU" altLang="hu-HU" sz="4000" b="1" dirty="0" smtClean="0">
                <a:solidFill>
                  <a:srgbClr val="FF0000"/>
                </a:solidFill>
                <a:cs typeface="Times New Roman" pitchFamily="18" charset="0"/>
              </a:rPr>
              <a:t>AMORTIZÁCIÓ)</a:t>
            </a:r>
            <a:endParaRPr lang="hu-HU" altLang="hu-HU" sz="4000" b="1" dirty="0" smtClean="0">
              <a:solidFill>
                <a:srgbClr val="FF0000"/>
              </a:solidFill>
            </a:endParaRPr>
          </a:p>
        </p:txBody>
      </p:sp>
      <p:sp>
        <p:nvSpPr>
          <p:cNvPr id="5101571" name="Rectangle 3"/>
          <p:cNvSpPr>
            <a:spLocks noGrp="1" noChangeArrowheads="1"/>
          </p:cNvSpPr>
          <p:nvPr>
            <p:ph type="body" sz="half" idx="1"/>
          </p:nvPr>
        </p:nvSpPr>
        <p:spPr>
          <a:xfrm>
            <a:off x="323528" y="1567333"/>
            <a:ext cx="8579296" cy="4525963"/>
          </a:xfrm>
        </p:spPr>
        <p:txBody>
          <a:bodyPr/>
          <a:lstStyle/>
          <a:p>
            <a:pPr marL="0" indent="0">
              <a:buNone/>
            </a:pPr>
            <a:r>
              <a:rPr lang="hu-HU" altLang="hu-HU" b="1" dirty="0" smtClean="0">
                <a:solidFill>
                  <a:srgbClr val="000066"/>
                </a:solidFill>
                <a:cs typeface="Times New Roman" pitchFamily="18" charset="0"/>
              </a:rPr>
              <a:t>AZ </a:t>
            </a:r>
            <a:r>
              <a:rPr lang="hu-HU" altLang="hu-HU" b="1" dirty="0">
                <a:solidFill>
                  <a:srgbClr val="000066"/>
                </a:solidFill>
                <a:cs typeface="Times New Roman" pitchFamily="18" charset="0"/>
              </a:rPr>
              <a:t>ÉRTÉKCSÖKKENÉS </a:t>
            </a:r>
            <a:r>
              <a:rPr lang="hu-HU" altLang="hu-HU" b="1" dirty="0" smtClean="0">
                <a:solidFill>
                  <a:srgbClr val="000066"/>
                </a:solidFill>
                <a:cs typeface="Times New Roman" pitchFamily="18" charset="0"/>
              </a:rPr>
              <a:t>ELSZÁMOLÁSA KÖLTSÉGKÉNT A </a:t>
            </a:r>
            <a:r>
              <a:rPr lang="hu-HU" altLang="hu-HU" b="1" dirty="0">
                <a:solidFill>
                  <a:srgbClr val="000066"/>
                </a:solidFill>
                <a:cs typeface="Times New Roman" pitchFamily="18" charset="0"/>
              </a:rPr>
              <a:t>MÉRLEG SZERINTI ESZKÖZÉRTÉK EGYIDEJ</a:t>
            </a:r>
            <a:r>
              <a:rPr lang="hu-HU" altLang="hu-HU" b="1" dirty="0">
                <a:solidFill>
                  <a:srgbClr val="000066"/>
                </a:solidFill>
              </a:rPr>
              <a:t>Ű</a:t>
            </a:r>
            <a:r>
              <a:rPr lang="hu-HU" altLang="hu-HU" b="1" dirty="0">
                <a:solidFill>
                  <a:srgbClr val="000066"/>
                </a:solidFill>
                <a:cs typeface="Times New Roman" pitchFamily="18" charset="0"/>
              </a:rPr>
              <a:t> CSÖKKENÉSÉVEL, AMELY AZ IMMATERIÁLIS JAVAK ÉS A TÁRGYI ESZKÖZÖK HASZNOS ÉLETTARTAMÁNAK ÉS VÁRHATÓ MARADVÁNYÉRTÉKÉNEK FIGYELEMBEVÉTELÉVEL MEGTERVEZETT, M</a:t>
            </a:r>
            <a:r>
              <a:rPr lang="hu-HU" altLang="hu-HU" b="1" dirty="0">
                <a:solidFill>
                  <a:srgbClr val="000066"/>
                </a:solidFill>
              </a:rPr>
              <a:t>Ű</a:t>
            </a:r>
            <a:r>
              <a:rPr lang="hu-HU" altLang="hu-HU" b="1" dirty="0">
                <a:solidFill>
                  <a:srgbClr val="000066"/>
                </a:solidFill>
                <a:cs typeface="Times New Roman" pitchFamily="18" charset="0"/>
              </a:rPr>
              <a:t>SZAKI-GAZDASÁGI SZEMPONTOKAT EGYARÁNT FIGYELEMBEVEV</a:t>
            </a:r>
            <a:r>
              <a:rPr lang="hu-HU" altLang="hu-HU" b="1" dirty="0">
                <a:solidFill>
                  <a:srgbClr val="000066"/>
                </a:solidFill>
              </a:rPr>
              <a:t>Ő</a:t>
            </a:r>
            <a:r>
              <a:rPr lang="hu-HU" altLang="hu-HU" b="1" dirty="0">
                <a:solidFill>
                  <a:srgbClr val="000066"/>
                </a:solidFill>
                <a:cs typeface="Times New Roman" pitchFamily="18" charset="0"/>
              </a:rPr>
              <a:t> SZÁMÍTÁS ALAPJÁN LEHETSÉGES. </a:t>
            </a:r>
          </a:p>
        </p:txBody>
      </p:sp>
    </p:spTree>
    <p:extLst>
      <p:ext uri="{BB962C8B-B14F-4D97-AF65-F5344CB8AC3E}">
        <p14:creationId xmlns:p14="http://schemas.microsoft.com/office/powerpoint/2010/main" val="1032449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01571">
                                            <p:txEl>
                                              <p:pRg st="0" end="0"/>
                                            </p:txEl>
                                          </p:spTgt>
                                        </p:tgtEl>
                                        <p:attrNameLst>
                                          <p:attrName>style.visibility</p:attrName>
                                        </p:attrNameLst>
                                      </p:cBhvr>
                                      <p:to>
                                        <p:strVal val="visible"/>
                                      </p:to>
                                    </p:set>
                                    <p:anim calcmode="lin" valueType="num">
                                      <p:cBhvr additive="base">
                                        <p:cTn id="7" dur="500" fill="hold"/>
                                        <p:tgtEl>
                                          <p:spTgt spid="5101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015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157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ia számának helye 4"/>
          <p:cNvSpPr>
            <a:spLocks noGrp="1"/>
          </p:cNvSpPr>
          <p:nvPr>
            <p:ph type="sldNum" sz="quarter" idx="12"/>
          </p:nvPr>
        </p:nvSpPr>
        <p:spPr>
          <a:noFill/>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B84B5BFF-54E7-41E6-8F4E-388CA7009889}" type="slidenum">
              <a:rPr lang="hu-HU" altLang="hu-HU" smtClean="0"/>
              <a:pPr algn="r" eaLnBrk="1" hangingPunct="1"/>
              <a:t>29</a:t>
            </a:fld>
            <a:endParaRPr lang="hu-HU" altLang="hu-HU" smtClean="0"/>
          </a:p>
        </p:txBody>
      </p:sp>
      <p:sp>
        <p:nvSpPr>
          <p:cNvPr id="21507" name="Rectangle 2"/>
          <p:cNvSpPr>
            <a:spLocks noGrp="1" noChangeArrowheads="1"/>
          </p:cNvSpPr>
          <p:nvPr>
            <p:ph type="title"/>
          </p:nvPr>
        </p:nvSpPr>
        <p:spPr/>
        <p:txBody>
          <a:bodyPr/>
          <a:lstStyle/>
          <a:p>
            <a:pPr eaLnBrk="1" hangingPunct="1"/>
            <a:r>
              <a:rPr lang="hu-HU" altLang="hu-HU" sz="4000" smtClean="0"/>
              <a:t>AMORTIZÁCIÓS LEHETŐSÉGEK</a:t>
            </a:r>
          </a:p>
        </p:txBody>
      </p:sp>
      <p:sp>
        <p:nvSpPr>
          <p:cNvPr id="1414147" name="Rectangle 3"/>
          <p:cNvSpPr>
            <a:spLocks noChangeArrowheads="1"/>
          </p:cNvSpPr>
          <p:nvPr/>
        </p:nvSpPr>
        <p:spPr bwMode="auto">
          <a:xfrm>
            <a:off x="5076825" y="1628775"/>
            <a:ext cx="3816350" cy="5040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buFontTx/>
              <a:buNone/>
            </a:pPr>
            <a:r>
              <a:rPr lang="hu-HU" altLang="hu-HU" b="1" dirty="0" smtClean="0"/>
              <a:t>A) </a:t>
            </a:r>
            <a:r>
              <a:rPr lang="hu-HU" altLang="hu-HU" b="1" dirty="0"/>
              <a:t/>
            </a:r>
            <a:br>
              <a:rPr lang="hu-HU" altLang="hu-HU" b="1" dirty="0"/>
            </a:br>
            <a:r>
              <a:rPr lang="hu-HU" altLang="hu-HU" b="1" dirty="0"/>
              <a:t>IDŐARÁNYOS LEÍRÁS:</a:t>
            </a:r>
          </a:p>
          <a:p>
            <a:pPr algn="ctr" eaLnBrk="1" hangingPunct="1">
              <a:buFontTx/>
              <a:buNone/>
            </a:pPr>
            <a:r>
              <a:rPr lang="hu-HU" altLang="hu-HU" sz="2400" b="1" dirty="0"/>
              <a:t>BRUTTÓ ÉRTÉKBŐL KIINDULVA</a:t>
            </a:r>
          </a:p>
          <a:p>
            <a:pPr algn="ctr" eaLnBrk="1" hangingPunct="1">
              <a:buFontTx/>
              <a:buNone/>
            </a:pPr>
            <a:r>
              <a:rPr lang="hu-HU" altLang="hu-HU" sz="2400" b="1" dirty="0"/>
              <a:t>NETTÓ ÉRTÉKBŐL KIINDULVA</a:t>
            </a:r>
          </a:p>
          <a:p>
            <a:pPr algn="ctr" eaLnBrk="1" hangingPunct="1">
              <a:buFontTx/>
              <a:buNone/>
            </a:pPr>
            <a:r>
              <a:rPr lang="hu-HU" altLang="hu-HU" sz="2400" b="1" dirty="0"/>
              <a:t>ABSZOLÚT ÉRTÉK ALAPJÁN</a:t>
            </a:r>
          </a:p>
        </p:txBody>
      </p:sp>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5470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759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14147"/>
                                        </p:tgtEl>
                                        <p:attrNameLst>
                                          <p:attrName>style.visibility</p:attrName>
                                        </p:attrNameLst>
                                      </p:cBhvr>
                                      <p:to>
                                        <p:strVal val="visible"/>
                                      </p:to>
                                    </p:set>
                                    <p:anim calcmode="lin" valueType="num">
                                      <p:cBhvr additive="base">
                                        <p:cTn id="7" dur="500" fill="hold"/>
                                        <p:tgtEl>
                                          <p:spTgt spid="1414147"/>
                                        </p:tgtEl>
                                        <p:attrNameLst>
                                          <p:attrName>ppt_x</p:attrName>
                                        </p:attrNameLst>
                                      </p:cBhvr>
                                      <p:tavLst>
                                        <p:tav tm="0">
                                          <p:val>
                                            <p:strVal val="0-#ppt_w/2"/>
                                          </p:val>
                                        </p:tav>
                                        <p:tav tm="100000">
                                          <p:val>
                                            <p:strVal val="#ppt_x"/>
                                          </p:val>
                                        </p:tav>
                                      </p:tavLst>
                                    </p:anim>
                                    <p:anim calcmode="lin" valueType="num">
                                      <p:cBhvr additive="base">
                                        <p:cTn id="8" dur="500" fill="hold"/>
                                        <p:tgtEl>
                                          <p:spTgt spid="1414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14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fld id="{C6078CBD-5753-45B6-8B7C-35D7B286714C}" type="slidenum">
              <a:rPr lang="hu-HU" altLang="hu-HU" sz="1400" smtClean="0"/>
              <a:pPr eaLnBrk="1" hangingPunct="1">
                <a:spcBef>
                  <a:spcPct val="0"/>
                </a:spcBef>
                <a:buFontTx/>
                <a:buNone/>
                <a:defRPr/>
              </a:pPr>
              <a:t>3</a:t>
            </a:fld>
            <a:endParaRPr lang="hu-HU" altLang="hu-HU" sz="1400" smtClean="0"/>
          </a:p>
        </p:txBody>
      </p:sp>
      <p:sp>
        <p:nvSpPr>
          <p:cNvPr id="1268740" name="AutoShape 4"/>
          <p:cNvSpPr>
            <a:spLocks/>
          </p:cNvSpPr>
          <p:nvPr/>
        </p:nvSpPr>
        <p:spPr bwMode="auto">
          <a:xfrm>
            <a:off x="216792" y="1918022"/>
            <a:ext cx="8675688" cy="1150938"/>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eaLnBrk="0" hangingPunct="0">
              <a:spcBef>
                <a:spcPct val="20000"/>
              </a:spcBef>
              <a:buChar char="•"/>
              <a:defRPr sz="3200">
                <a:solidFill>
                  <a:schemeClr val="tx1"/>
                </a:solidFill>
                <a:latin typeface="Arial" pitchFamily="34" charset="0"/>
              </a:defRPr>
            </a:lvl1pPr>
            <a:lvl2pPr marL="668338" indent="-257175" defTabSz="822325" eaLnBrk="0" hangingPunct="0">
              <a:spcBef>
                <a:spcPct val="20000"/>
              </a:spcBef>
              <a:buChar char="–"/>
              <a:defRPr sz="2800">
                <a:solidFill>
                  <a:schemeClr val="tx1"/>
                </a:solidFill>
                <a:latin typeface="Arial" pitchFamily="34" charset="0"/>
              </a:defRPr>
            </a:lvl2pPr>
            <a:lvl3pPr marL="1028700" indent="-206375" defTabSz="822325" eaLnBrk="0" hangingPunct="0">
              <a:spcBef>
                <a:spcPct val="20000"/>
              </a:spcBef>
              <a:buChar char="•"/>
              <a:defRPr sz="2400">
                <a:solidFill>
                  <a:schemeClr val="tx1"/>
                </a:solidFill>
                <a:latin typeface="Arial" pitchFamily="34" charset="0"/>
              </a:defRPr>
            </a:lvl3pPr>
            <a:lvl4pPr marL="1439863" indent="-204788" defTabSz="822325" eaLnBrk="0" hangingPunct="0">
              <a:spcBef>
                <a:spcPct val="20000"/>
              </a:spcBef>
              <a:buChar char="–"/>
              <a:defRPr sz="2000">
                <a:solidFill>
                  <a:schemeClr val="tx1"/>
                </a:solidFill>
                <a:latin typeface="Arial" pitchFamily="34" charset="0"/>
              </a:defRPr>
            </a:lvl4pPr>
            <a:lvl5pPr marL="1851025" indent="-204788" defTabSz="822325" eaLnBrk="0" hangingPunct="0">
              <a:spcBef>
                <a:spcPct val="20000"/>
              </a:spcBef>
              <a:buChar char="»"/>
              <a:defRPr sz="2000">
                <a:solidFill>
                  <a:schemeClr val="tx1"/>
                </a:solidFill>
                <a:latin typeface="Arial" pitchFamily="34" charset="0"/>
              </a:defRPr>
            </a:lvl5pPr>
            <a:lvl6pPr marL="2308225" indent="-204788" defTabSz="822325" eaLnBrk="0" fontAlgn="base" hangingPunct="0">
              <a:spcBef>
                <a:spcPct val="20000"/>
              </a:spcBef>
              <a:spcAft>
                <a:spcPct val="0"/>
              </a:spcAft>
              <a:buChar char="»"/>
              <a:defRPr sz="2000">
                <a:solidFill>
                  <a:schemeClr val="tx1"/>
                </a:solidFill>
                <a:latin typeface="Arial" pitchFamily="34" charset="0"/>
              </a:defRPr>
            </a:lvl6pPr>
            <a:lvl7pPr marL="2765425" indent="-204788" defTabSz="822325" eaLnBrk="0" fontAlgn="base" hangingPunct="0">
              <a:spcBef>
                <a:spcPct val="20000"/>
              </a:spcBef>
              <a:spcAft>
                <a:spcPct val="0"/>
              </a:spcAft>
              <a:buChar char="»"/>
              <a:defRPr sz="2000">
                <a:solidFill>
                  <a:schemeClr val="tx1"/>
                </a:solidFill>
                <a:latin typeface="Arial" pitchFamily="34" charset="0"/>
              </a:defRPr>
            </a:lvl7pPr>
            <a:lvl8pPr marL="3222625" indent="-204788" defTabSz="822325" eaLnBrk="0" fontAlgn="base" hangingPunct="0">
              <a:spcBef>
                <a:spcPct val="20000"/>
              </a:spcBef>
              <a:spcAft>
                <a:spcPct val="0"/>
              </a:spcAft>
              <a:buChar char="»"/>
              <a:defRPr sz="2000">
                <a:solidFill>
                  <a:schemeClr val="tx1"/>
                </a:solidFill>
                <a:latin typeface="Arial" pitchFamily="34" charset="0"/>
              </a:defRPr>
            </a:lvl8pPr>
            <a:lvl9pPr marL="3679825" indent="-204788" defTabSz="822325"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hu-HU" altLang="hu-HU" sz="8800" b="1" dirty="0" smtClean="0">
                <a:sym typeface="Wingdings" pitchFamily="2" charset="2"/>
              </a:rPr>
              <a:t>1.</a:t>
            </a:r>
            <a:br>
              <a:rPr lang="hu-HU" altLang="hu-HU" sz="8800" b="1" dirty="0" smtClean="0">
                <a:sym typeface="Wingdings" pitchFamily="2" charset="2"/>
              </a:rPr>
            </a:br>
            <a:r>
              <a:rPr lang="hu-HU" altLang="hu-HU" sz="3600" b="1" dirty="0" smtClean="0">
                <a:sym typeface="Wingdings" pitchFamily="2" charset="2"/>
              </a:rPr>
              <a:t>BERUHÁZÁSTÓL A SELEJTEZÉSIG – EGY ESZKÖZ ÉLETÚTJA</a:t>
            </a:r>
            <a:endParaRPr lang="hu-HU" altLang="hu-HU" sz="5400" dirty="0"/>
          </a:p>
        </p:txBody>
      </p:sp>
    </p:spTree>
    <p:extLst>
      <p:ext uri="{BB962C8B-B14F-4D97-AF65-F5344CB8AC3E}">
        <p14:creationId xmlns:p14="http://schemas.microsoft.com/office/powerpoint/2010/main" val="9703005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87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687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8740" grpId="0"/>
      <p:bldP spid="126874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 számának helye 4"/>
          <p:cNvSpPr>
            <a:spLocks noGrp="1"/>
          </p:cNvSpPr>
          <p:nvPr>
            <p:ph type="sldNum" sz="quarter" idx="12"/>
          </p:nvPr>
        </p:nvSpPr>
        <p:spPr>
          <a:noFill/>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075EE9A6-1149-451E-BDEF-24E18BBB63E3}" type="slidenum">
              <a:rPr lang="hu-HU" altLang="hu-HU" smtClean="0"/>
              <a:pPr algn="r" eaLnBrk="1" hangingPunct="1"/>
              <a:t>30</a:t>
            </a:fld>
            <a:endParaRPr lang="hu-HU" altLang="hu-HU" smtClean="0"/>
          </a:p>
        </p:txBody>
      </p:sp>
      <p:sp>
        <p:nvSpPr>
          <p:cNvPr id="22531" name="Rectangle 2"/>
          <p:cNvSpPr>
            <a:spLocks noGrp="1" noChangeArrowheads="1"/>
          </p:cNvSpPr>
          <p:nvPr>
            <p:ph type="title"/>
          </p:nvPr>
        </p:nvSpPr>
        <p:spPr/>
        <p:txBody>
          <a:bodyPr/>
          <a:lstStyle/>
          <a:p>
            <a:pPr eaLnBrk="1" hangingPunct="1"/>
            <a:r>
              <a:rPr lang="hu-HU" altLang="hu-HU" sz="4000" smtClean="0"/>
              <a:t>AMORTIZÁCIÓS LEHETŐSÉGEK</a:t>
            </a:r>
          </a:p>
        </p:txBody>
      </p:sp>
      <p:sp>
        <p:nvSpPr>
          <p:cNvPr id="1415171" name="Rectangle 3"/>
          <p:cNvSpPr>
            <a:spLocks noChangeArrowheads="1"/>
          </p:cNvSpPr>
          <p:nvPr/>
        </p:nvSpPr>
        <p:spPr bwMode="auto">
          <a:xfrm>
            <a:off x="796925" y="2159000"/>
            <a:ext cx="7735888" cy="22780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buFontTx/>
              <a:buNone/>
            </a:pPr>
            <a:r>
              <a:rPr lang="hu-HU" altLang="hu-HU" sz="4000" b="1" dirty="0" smtClean="0"/>
              <a:t>B) </a:t>
            </a:r>
            <a:r>
              <a:rPr lang="hu-HU" altLang="hu-HU" sz="5400" b="1" dirty="0"/>
              <a:t/>
            </a:r>
            <a:br>
              <a:rPr lang="hu-HU" altLang="hu-HU" sz="5400" b="1" dirty="0"/>
            </a:br>
            <a:r>
              <a:rPr lang="hu-HU" altLang="hu-HU" sz="5400" b="1" dirty="0"/>
              <a:t> </a:t>
            </a:r>
            <a:r>
              <a:rPr lang="hu-HU" altLang="hu-HU" sz="4000" b="1" dirty="0"/>
              <a:t>TELJESÍTMÉNY-ARÁNYOS</a:t>
            </a:r>
            <a:r>
              <a:rPr lang="hu-HU" altLang="hu-HU" sz="2800" dirty="0"/>
              <a:t> </a:t>
            </a:r>
            <a:r>
              <a:rPr lang="hu-HU" altLang="hu-HU" sz="4000" b="1" dirty="0"/>
              <a:t>LEÍRÁS</a:t>
            </a:r>
          </a:p>
        </p:txBody>
      </p:sp>
      <p:pic>
        <p:nvPicPr>
          <p:cNvPr id="225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4724400"/>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673600"/>
            <a:ext cx="2016125"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724400"/>
            <a:ext cx="1800225"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829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15171"/>
                                        </p:tgtEl>
                                        <p:attrNameLst>
                                          <p:attrName>style.visibility</p:attrName>
                                        </p:attrNameLst>
                                      </p:cBhvr>
                                      <p:to>
                                        <p:strVal val="visible"/>
                                      </p:to>
                                    </p:set>
                                    <p:anim calcmode="lin" valueType="num">
                                      <p:cBhvr additive="base">
                                        <p:cTn id="7" dur="500" fill="hold"/>
                                        <p:tgtEl>
                                          <p:spTgt spid="1415171"/>
                                        </p:tgtEl>
                                        <p:attrNameLst>
                                          <p:attrName>ppt_x</p:attrName>
                                        </p:attrNameLst>
                                      </p:cBhvr>
                                      <p:tavLst>
                                        <p:tav tm="0">
                                          <p:val>
                                            <p:strVal val="0-#ppt_w/2"/>
                                          </p:val>
                                        </p:tav>
                                        <p:tav tm="100000">
                                          <p:val>
                                            <p:strVal val="#ppt_x"/>
                                          </p:val>
                                        </p:tav>
                                      </p:tavLst>
                                    </p:anim>
                                    <p:anim calcmode="lin" valueType="num">
                                      <p:cBhvr additive="base">
                                        <p:cTn id="8" dur="500" fill="hold"/>
                                        <p:tgtEl>
                                          <p:spTgt spid="1415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171"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 számának helye 4"/>
          <p:cNvSpPr>
            <a:spLocks noGrp="1"/>
          </p:cNvSpPr>
          <p:nvPr>
            <p:ph type="sldNum" sz="quarter" idx="12"/>
          </p:nvPr>
        </p:nvSpPr>
        <p:spPr>
          <a:noFill/>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00842BB3-43FE-4682-943E-D3D1DD66FC02}" type="slidenum">
              <a:rPr lang="hu-HU" altLang="hu-HU" smtClean="0"/>
              <a:pPr algn="r" eaLnBrk="1" hangingPunct="1"/>
              <a:t>31</a:t>
            </a:fld>
            <a:endParaRPr lang="hu-HU" altLang="hu-HU" smtClean="0"/>
          </a:p>
        </p:txBody>
      </p:sp>
      <p:sp>
        <p:nvSpPr>
          <p:cNvPr id="20483" name="Rectangle 2"/>
          <p:cNvSpPr>
            <a:spLocks noGrp="1" noChangeArrowheads="1"/>
          </p:cNvSpPr>
          <p:nvPr>
            <p:ph type="title"/>
          </p:nvPr>
        </p:nvSpPr>
        <p:spPr/>
        <p:txBody>
          <a:bodyPr/>
          <a:lstStyle/>
          <a:p>
            <a:pPr eaLnBrk="1" hangingPunct="1"/>
            <a:r>
              <a:rPr lang="hu-HU" altLang="hu-HU" sz="4000" smtClean="0"/>
              <a:t>AMORTIZÁCIÓS LEHETŐSÉGEK</a:t>
            </a:r>
          </a:p>
        </p:txBody>
      </p:sp>
      <p:sp>
        <p:nvSpPr>
          <p:cNvPr id="1413123" name="Rectangle 3"/>
          <p:cNvSpPr>
            <a:spLocks noChangeArrowheads="1"/>
          </p:cNvSpPr>
          <p:nvPr/>
        </p:nvSpPr>
        <p:spPr bwMode="auto">
          <a:xfrm>
            <a:off x="796925" y="2159000"/>
            <a:ext cx="7735888" cy="30702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buFontTx/>
              <a:buNone/>
            </a:pPr>
            <a:r>
              <a:rPr lang="hu-HU" altLang="hu-HU" sz="4000" b="1" dirty="0" smtClean="0"/>
              <a:t>C) </a:t>
            </a:r>
            <a:r>
              <a:rPr lang="hu-HU" altLang="hu-HU" sz="4000" b="1" dirty="0"/>
              <a:t/>
            </a:r>
            <a:br>
              <a:rPr lang="hu-HU" altLang="hu-HU" sz="4000" b="1" dirty="0"/>
            </a:br>
            <a:r>
              <a:rPr lang="hu-HU" altLang="hu-HU" sz="4000" b="1" dirty="0"/>
              <a:t>EGYÖSSZEGŰ LEÍRÁS:</a:t>
            </a:r>
          </a:p>
          <a:p>
            <a:pPr algn="ctr" eaLnBrk="1" hangingPunct="1">
              <a:buFontTx/>
              <a:buNone/>
            </a:pPr>
            <a:r>
              <a:rPr lang="hu-HU" altLang="hu-HU" b="1" dirty="0"/>
              <a:t>HA AZ EGYEDI BEKERÜLÉSI ÉRTÉK </a:t>
            </a:r>
            <a:br>
              <a:rPr lang="hu-HU" altLang="hu-HU" b="1" dirty="0"/>
            </a:br>
            <a:r>
              <a:rPr lang="hu-HU" altLang="hu-HU" b="1" dirty="0"/>
              <a:t>&lt; 100EFT-NÁL</a:t>
            </a:r>
          </a:p>
        </p:txBody>
      </p:sp>
    </p:spTree>
    <p:extLst>
      <p:ext uri="{BB962C8B-B14F-4D97-AF65-F5344CB8AC3E}">
        <p14:creationId xmlns:p14="http://schemas.microsoft.com/office/powerpoint/2010/main" val="1385915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13123"/>
                                        </p:tgtEl>
                                        <p:attrNameLst>
                                          <p:attrName>style.visibility</p:attrName>
                                        </p:attrNameLst>
                                      </p:cBhvr>
                                      <p:to>
                                        <p:strVal val="visible"/>
                                      </p:to>
                                    </p:set>
                                    <p:anim calcmode="lin" valueType="num">
                                      <p:cBhvr additive="base">
                                        <p:cTn id="7" dur="500" fill="hold"/>
                                        <p:tgtEl>
                                          <p:spTgt spid="1413123"/>
                                        </p:tgtEl>
                                        <p:attrNameLst>
                                          <p:attrName>ppt_x</p:attrName>
                                        </p:attrNameLst>
                                      </p:cBhvr>
                                      <p:tavLst>
                                        <p:tav tm="0">
                                          <p:val>
                                            <p:strVal val="0-#ppt_w/2"/>
                                          </p:val>
                                        </p:tav>
                                        <p:tav tm="100000">
                                          <p:val>
                                            <p:strVal val="#ppt_x"/>
                                          </p:val>
                                        </p:tav>
                                      </p:tavLst>
                                    </p:anim>
                                    <p:anim calcmode="lin" valueType="num">
                                      <p:cBhvr additive="base">
                                        <p:cTn id="8" dur="500" fill="hold"/>
                                        <p:tgtEl>
                                          <p:spTgt spid="1413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23"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a számának helye 5"/>
          <p:cNvSpPr>
            <a:spLocks noGrp="1"/>
          </p:cNvSpPr>
          <p:nvPr>
            <p:ph type="sldNum" sz="quarter" idx="12"/>
          </p:nvPr>
        </p:nvSpPr>
        <p:spPr>
          <a:noFill/>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BA7F53B9-A323-4B56-A91A-0C8AF414FFBC}" type="slidenum">
              <a:rPr lang="hu-HU" altLang="hu-HU" smtClean="0"/>
              <a:pPr algn="r" eaLnBrk="1" hangingPunct="1"/>
              <a:t>32</a:t>
            </a:fld>
            <a:endParaRPr lang="hu-HU" altLang="hu-HU" smtClean="0"/>
          </a:p>
        </p:txBody>
      </p:sp>
      <p:sp>
        <p:nvSpPr>
          <p:cNvPr id="23555" name="Rectangle 2"/>
          <p:cNvSpPr>
            <a:spLocks noGrp="1" noChangeArrowheads="1"/>
          </p:cNvSpPr>
          <p:nvPr>
            <p:ph type="title"/>
          </p:nvPr>
        </p:nvSpPr>
        <p:spPr>
          <a:xfrm>
            <a:off x="457200" y="981075"/>
            <a:ext cx="8229600" cy="1143000"/>
          </a:xfrm>
        </p:spPr>
        <p:txBody>
          <a:bodyPr/>
          <a:lstStyle/>
          <a:p>
            <a:pPr eaLnBrk="1" hangingPunct="1"/>
            <a:r>
              <a:rPr lang="hu-HU" altLang="hu-HU" smtClean="0"/>
              <a:t>NEM SZÁMOLHATÓ EL </a:t>
            </a:r>
            <a:br>
              <a:rPr lang="hu-HU" altLang="hu-HU" smtClean="0"/>
            </a:br>
            <a:r>
              <a:rPr lang="hu-HU" altLang="hu-HU" smtClean="0"/>
              <a:t>TERV SZERINTI ÉRTÉKCSÖKKENÉS</a:t>
            </a:r>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92488"/>
            <a:ext cx="266382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429000"/>
            <a:ext cx="2592388"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3444875"/>
            <a:ext cx="2592387"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9" name="Téglalap 1"/>
          <p:cNvSpPr>
            <a:spLocks noChangeArrowheads="1"/>
          </p:cNvSpPr>
          <p:nvPr/>
        </p:nvSpPr>
        <p:spPr bwMode="auto">
          <a:xfrm>
            <a:off x="468313" y="5732463"/>
            <a:ext cx="842486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2800" b="1"/>
              <a:t>A FÖLDTERÜLET, TELEK, AZ ERDŐ BEKERÜLÉSI ÉRTÉKE UTÁN</a:t>
            </a:r>
          </a:p>
        </p:txBody>
      </p:sp>
    </p:spTree>
    <p:extLst>
      <p:ext uri="{BB962C8B-B14F-4D97-AF65-F5344CB8AC3E}">
        <p14:creationId xmlns:p14="http://schemas.microsoft.com/office/powerpoint/2010/main" val="3789518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 számának helye 5"/>
          <p:cNvSpPr>
            <a:spLocks noGrp="1"/>
          </p:cNvSpPr>
          <p:nvPr>
            <p:ph type="sldNum" sz="quarter" idx="12"/>
          </p:nvPr>
        </p:nvSpPr>
        <p:spPr>
          <a:noFill/>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B0BB31DC-5D67-4ECE-B2A4-4DC9367650F1}" type="slidenum">
              <a:rPr lang="hu-HU" altLang="hu-HU" smtClean="0"/>
              <a:pPr algn="r" eaLnBrk="1" hangingPunct="1"/>
              <a:t>33</a:t>
            </a:fld>
            <a:endParaRPr lang="hu-HU" altLang="hu-HU" smtClean="0"/>
          </a:p>
        </p:txBody>
      </p:sp>
      <p:sp>
        <p:nvSpPr>
          <p:cNvPr id="24579" name="Rectangle 2"/>
          <p:cNvSpPr>
            <a:spLocks noGrp="1" noChangeArrowheads="1"/>
          </p:cNvSpPr>
          <p:nvPr>
            <p:ph type="title"/>
          </p:nvPr>
        </p:nvSpPr>
        <p:spPr>
          <a:xfrm>
            <a:off x="457200" y="981075"/>
            <a:ext cx="8229600" cy="1143000"/>
          </a:xfrm>
        </p:spPr>
        <p:txBody>
          <a:bodyPr/>
          <a:lstStyle/>
          <a:p>
            <a:pPr eaLnBrk="1" hangingPunct="1"/>
            <a:r>
              <a:rPr lang="hu-HU" altLang="hu-HU" dirty="0" smtClean="0"/>
              <a:t>NEM SZÁMOLHATÓ EL </a:t>
            </a:r>
            <a:br>
              <a:rPr lang="hu-HU" altLang="hu-HU" dirty="0" smtClean="0"/>
            </a:br>
            <a:r>
              <a:rPr lang="hu-HU" altLang="hu-HU" dirty="0" smtClean="0"/>
              <a:t>TERV SZERINTI ÉRTÉKCSÖKKENÉS</a:t>
            </a:r>
          </a:p>
        </p:txBody>
      </p:sp>
      <p:sp>
        <p:nvSpPr>
          <p:cNvPr id="24581" name="Téglalap 1"/>
          <p:cNvSpPr>
            <a:spLocks noChangeArrowheads="1"/>
          </p:cNvSpPr>
          <p:nvPr/>
        </p:nvSpPr>
        <p:spPr bwMode="auto">
          <a:xfrm>
            <a:off x="176213" y="6165850"/>
            <a:ext cx="8791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2800" b="1"/>
              <a:t>AZ ÜZEMBE NEM HELYEZETT BERUHÁZÁS UTÁN</a:t>
            </a:r>
          </a:p>
        </p:txBody>
      </p:sp>
      <p:pic>
        <p:nvPicPr>
          <p:cNvPr id="8194" name="Picture 2" descr="Belvízben állnak a félbehagyott M4-es betonlábazata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1824" y="2708920"/>
            <a:ext cx="4746440" cy="316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002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 számának helye 5"/>
          <p:cNvSpPr>
            <a:spLocks noGrp="1"/>
          </p:cNvSpPr>
          <p:nvPr>
            <p:ph type="sldNum" sz="quarter" idx="12"/>
          </p:nvPr>
        </p:nvSpPr>
        <p:spPr>
          <a:noFill/>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88118F36-72A2-4461-9972-EC9D6BCCDD8C}" type="slidenum">
              <a:rPr lang="hu-HU" altLang="hu-HU" smtClean="0"/>
              <a:pPr algn="r" eaLnBrk="1" hangingPunct="1"/>
              <a:t>34</a:t>
            </a:fld>
            <a:endParaRPr lang="hu-HU" altLang="hu-HU" smtClean="0"/>
          </a:p>
        </p:txBody>
      </p:sp>
      <p:sp>
        <p:nvSpPr>
          <p:cNvPr id="25603" name="Rectangle 2"/>
          <p:cNvSpPr>
            <a:spLocks noGrp="1" noChangeArrowheads="1"/>
          </p:cNvSpPr>
          <p:nvPr>
            <p:ph type="title"/>
          </p:nvPr>
        </p:nvSpPr>
        <p:spPr>
          <a:xfrm>
            <a:off x="457200" y="981075"/>
            <a:ext cx="8229600" cy="1143000"/>
          </a:xfrm>
        </p:spPr>
        <p:txBody>
          <a:bodyPr/>
          <a:lstStyle/>
          <a:p>
            <a:pPr eaLnBrk="1" hangingPunct="1"/>
            <a:r>
              <a:rPr lang="hu-HU" altLang="hu-HU" smtClean="0"/>
              <a:t>NEM SZÁMOLHATÓ EL </a:t>
            </a:r>
            <a:br>
              <a:rPr lang="hu-HU" altLang="hu-HU" smtClean="0"/>
            </a:br>
            <a:r>
              <a:rPr lang="hu-HU" altLang="hu-HU" smtClean="0"/>
              <a:t>TERV SZERINTI ÉRTÉKCSÖKKENÉS</a:t>
            </a:r>
          </a:p>
        </p:txBody>
      </p:sp>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187700"/>
            <a:ext cx="2663825" cy="211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825" y="2565400"/>
            <a:ext cx="2243138"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267075"/>
            <a:ext cx="273685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7" name="Téglalap 1"/>
          <p:cNvSpPr>
            <a:spLocks noChangeArrowheads="1"/>
          </p:cNvSpPr>
          <p:nvPr/>
        </p:nvSpPr>
        <p:spPr bwMode="auto">
          <a:xfrm>
            <a:off x="0" y="5284788"/>
            <a:ext cx="9144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2800" b="1"/>
              <a:t>A KÉPZŐMŰVÉSZETI ALKOTÁS, A RÉGÉSZETI 	LELET, KÉP- ÉS HANGARCHÍVUM, EGYÉB GYŰJTEMÉNY ÉS ESZKÖZ UTÁN.</a:t>
            </a:r>
          </a:p>
        </p:txBody>
      </p:sp>
    </p:spTree>
    <p:extLst>
      <p:ext uri="{BB962C8B-B14F-4D97-AF65-F5344CB8AC3E}">
        <p14:creationId xmlns:p14="http://schemas.microsoft.com/office/powerpoint/2010/main" val="3646483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44624"/>
            <a:ext cx="8229600" cy="792088"/>
          </a:xfrm>
        </p:spPr>
        <p:txBody>
          <a:bodyPr/>
          <a:lstStyle/>
          <a:p>
            <a:r>
              <a:rPr lang="hu-HU" sz="3200" b="1" dirty="0" smtClean="0">
                <a:solidFill>
                  <a:srgbClr val="FF0000"/>
                </a:solidFill>
              </a:rPr>
              <a:t>AMORTIZÁCIÓS MÓDSZEREK</a:t>
            </a:r>
            <a:endParaRPr lang="hu-HU" sz="3200" b="1" dirty="0">
              <a:solidFill>
                <a:srgbClr val="FF0000"/>
              </a:solidFill>
            </a:endParaRPr>
          </a:p>
        </p:txBody>
      </p:sp>
      <p:sp>
        <p:nvSpPr>
          <p:cNvPr id="4" name="Téglalap 3"/>
          <p:cNvSpPr/>
          <p:nvPr/>
        </p:nvSpPr>
        <p:spPr bwMode="auto">
          <a:xfrm>
            <a:off x="251520" y="980728"/>
            <a:ext cx="3672408" cy="4608512"/>
          </a:xfrm>
          <a:prstGeom prst="rect">
            <a:avLst/>
          </a:prstGeom>
          <a:solidFill>
            <a:srgbClr val="99FFCC"/>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Arial" charset="0"/>
              </a:rPr>
              <a:t>IDŐARÁNYOS LEÍRÁS</a:t>
            </a:r>
            <a:endParaRPr lang="hu-HU" b="1" dirty="0">
              <a:solidFill>
                <a:schemeClr val="tx1"/>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hu-HU" b="1" dirty="0" smtClean="0">
              <a:solidFill>
                <a:schemeClr val="tx1"/>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hu-HU" b="1" dirty="0" smtClean="0">
                <a:solidFill>
                  <a:schemeClr val="tx1"/>
                </a:solidFill>
                <a:latin typeface="Arial" charset="0"/>
              </a:rPr>
              <a:t>BRUTTÓ ÉRTÉK ALAPJÁN</a:t>
            </a:r>
          </a:p>
          <a:p>
            <a:pPr marL="0" marR="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Arial" charset="0"/>
              </a:rPr>
              <a:t>LINEÁRIS: </a:t>
            </a:r>
          </a:p>
          <a:p>
            <a:pPr marL="0" marR="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charset="0"/>
              </a:rPr>
              <a:t>ÁLLANDÓ KULCSOK SZERINT</a:t>
            </a:r>
          </a:p>
          <a:p>
            <a:pPr marL="0" marR="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Arial" charset="0"/>
              </a:rPr>
              <a:t>DEGRESSZÍV: </a:t>
            </a:r>
          </a:p>
          <a:p>
            <a:pPr marL="0" marR="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charset="0"/>
              </a:rPr>
              <a:t>CSÖKKENŐ KULCSOK SZERINT</a:t>
            </a:r>
          </a:p>
          <a:p>
            <a:pPr marL="285750" marR="0" indent="-285750" algn="l" defTabSz="914400" rtl="0" eaLnBrk="1" fontAlgn="base" latinLnBrk="0" hangingPunct="1">
              <a:lnSpc>
                <a:spcPct val="100000"/>
              </a:lnSpc>
              <a:spcBef>
                <a:spcPct val="0"/>
              </a:spcBef>
              <a:spcAft>
                <a:spcPct val="0"/>
              </a:spcAft>
              <a:buClrTx/>
              <a:buSzTx/>
              <a:buFontTx/>
              <a:buChar char="-"/>
              <a:tabLst/>
            </a:pPr>
            <a:r>
              <a:rPr lang="hu-HU" sz="1400" dirty="0" smtClean="0">
                <a:solidFill>
                  <a:schemeClr val="tx1"/>
                </a:solidFill>
                <a:latin typeface="Arial" charset="0"/>
              </a:rPr>
              <a:t>ÉVEK SZÁMA ÖSSZEGE MÓDSZER</a:t>
            </a:r>
          </a:p>
          <a:p>
            <a:pPr marL="285750" marR="0" indent="-285750" algn="l" defTabSz="914400" rtl="0" eaLnBrk="1" fontAlgn="base" latinLnBrk="0" hangingPunct="1">
              <a:lnSpc>
                <a:spcPct val="100000"/>
              </a:lnSpc>
              <a:spcBef>
                <a:spcPct val="0"/>
              </a:spcBef>
              <a:spcAft>
                <a:spcPct val="0"/>
              </a:spcAft>
              <a:buClrTx/>
              <a:buSzTx/>
              <a:buFontTx/>
              <a:buChar char="-"/>
              <a:tabLst/>
            </a:pPr>
            <a:r>
              <a:rPr kumimoji="0" lang="hu-HU" sz="1400" b="0" i="0" u="none" strike="noStrike" cap="none" normalizeH="0" baseline="0" dirty="0" smtClean="0">
                <a:ln>
                  <a:noFill/>
                </a:ln>
                <a:solidFill>
                  <a:schemeClr val="tx1"/>
                </a:solidFill>
                <a:effectLst/>
                <a:latin typeface="Arial" charset="0"/>
              </a:rPr>
              <a:t>SZORZÓSZÁMOS</a:t>
            </a:r>
            <a:r>
              <a:rPr kumimoji="0" lang="hu-HU" sz="1400" b="0" i="0" u="none" strike="noStrike" cap="none" normalizeH="0" dirty="0" smtClean="0">
                <a:ln>
                  <a:noFill/>
                </a:ln>
                <a:solidFill>
                  <a:schemeClr val="tx1"/>
                </a:solidFill>
                <a:effectLst/>
                <a:latin typeface="Arial" charset="0"/>
              </a:rPr>
              <a:t> MÓDSZER</a:t>
            </a:r>
          </a:p>
          <a:p>
            <a:pPr marR="0" algn="l" defTabSz="914400" rtl="0" eaLnBrk="1" fontAlgn="base" latinLnBrk="0" hangingPunct="1">
              <a:lnSpc>
                <a:spcPct val="100000"/>
              </a:lnSpc>
              <a:spcBef>
                <a:spcPct val="0"/>
              </a:spcBef>
              <a:spcAft>
                <a:spcPct val="0"/>
              </a:spcAft>
              <a:buClrTx/>
              <a:buSzTx/>
              <a:tabLst/>
            </a:pPr>
            <a:r>
              <a:rPr lang="hu-HU" sz="1600" dirty="0" smtClean="0">
                <a:solidFill>
                  <a:schemeClr val="tx1"/>
                </a:solidFill>
                <a:latin typeface="Arial" charset="0"/>
              </a:rPr>
              <a:t>PROGRESSZÍV:</a:t>
            </a:r>
          </a:p>
          <a:p>
            <a:pPr marR="0" algn="l" defTabSz="914400" rtl="0" eaLnBrk="1" fontAlgn="base" latinLnBrk="0" hangingPunct="1">
              <a:lnSpc>
                <a:spcPct val="100000"/>
              </a:lnSpc>
              <a:spcBef>
                <a:spcPct val="0"/>
              </a:spcBef>
              <a:spcAft>
                <a:spcPct val="0"/>
              </a:spcAft>
              <a:buClrTx/>
              <a:buSzTx/>
              <a:tabLst/>
            </a:pPr>
            <a:r>
              <a:rPr lang="hu-HU" sz="1400" baseline="0" dirty="0" smtClean="0">
                <a:solidFill>
                  <a:schemeClr val="tx1"/>
                </a:solidFill>
                <a:latin typeface="Arial" charset="0"/>
              </a:rPr>
              <a:t>NÖVEKVŐ</a:t>
            </a:r>
            <a:r>
              <a:rPr lang="hu-HU" sz="1400" dirty="0" smtClean="0">
                <a:solidFill>
                  <a:schemeClr val="tx1"/>
                </a:solidFill>
                <a:latin typeface="Arial" charset="0"/>
              </a:rPr>
              <a:t> KULCSOK SZERINT</a:t>
            </a:r>
          </a:p>
          <a:p>
            <a:pPr marR="0" algn="l" defTabSz="914400" rtl="0" eaLnBrk="1" fontAlgn="base" latinLnBrk="0" hangingPunct="1">
              <a:lnSpc>
                <a:spcPct val="100000"/>
              </a:lnSpc>
              <a:spcBef>
                <a:spcPct val="0"/>
              </a:spcBef>
              <a:spcAft>
                <a:spcPct val="0"/>
              </a:spcAft>
              <a:buClrTx/>
              <a:buSzTx/>
              <a:tabLst/>
            </a:pPr>
            <a:endParaRPr lang="hu-HU" sz="1400" baseline="0" dirty="0">
              <a:solidFill>
                <a:schemeClr val="tx1"/>
              </a:solidFill>
              <a:latin typeface="Arial" charset="0"/>
            </a:endParaRPr>
          </a:p>
          <a:p>
            <a:pPr algn="l"/>
            <a:r>
              <a:rPr lang="hu-HU" b="1" dirty="0" smtClean="0">
                <a:solidFill>
                  <a:schemeClr val="tx1"/>
                </a:solidFill>
                <a:latin typeface="Arial" charset="0"/>
              </a:rPr>
              <a:t>ABSZOLUT ÖSSZEG ALAPJÁN</a:t>
            </a:r>
          </a:p>
          <a:p>
            <a:pPr algn="l"/>
            <a:r>
              <a:rPr lang="hu-HU" sz="1400" dirty="0" smtClean="0">
                <a:solidFill>
                  <a:schemeClr val="tx1"/>
                </a:solidFill>
                <a:latin typeface="Arial" charset="0"/>
              </a:rPr>
              <a:t>LINEÁRIS</a:t>
            </a:r>
          </a:p>
          <a:p>
            <a:pPr algn="l"/>
            <a:r>
              <a:rPr lang="hu-HU" sz="1400" dirty="0" smtClean="0">
                <a:solidFill>
                  <a:schemeClr val="tx1"/>
                </a:solidFill>
                <a:latin typeface="Arial" charset="0"/>
              </a:rPr>
              <a:t>DEGRESSZÍV</a:t>
            </a:r>
          </a:p>
          <a:p>
            <a:pPr algn="l"/>
            <a:r>
              <a:rPr lang="hu-HU" sz="1400" dirty="0" smtClean="0">
                <a:solidFill>
                  <a:schemeClr val="tx1"/>
                </a:solidFill>
                <a:latin typeface="Arial" charset="0"/>
              </a:rPr>
              <a:t>PROGRESSZÍV</a:t>
            </a:r>
            <a:endParaRPr lang="hu-HU" sz="1200" dirty="0">
              <a:solidFill>
                <a:schemeClr val="tx1"/>
              </a:solidFill>
              <a:latin typeface="Arial" charset="0"/>
            </a:endParaRPr>
          </a:p>
          <a:p>
            <a:pPr marR="0" algn="l" defTabSz="914400" rtl="0" eaLnBrk="1" fontAlgn="base" latinLnBrk="0" hangingPunct="1">
              <a:lnSpc>
                <a:spcPct val="100000"/>
              </a:lnSpc>
              <a:spcBef>
                <a:spcPct val="0"/>
              </a:spcBef>
              <a:spcAft>
                <a:spcPct val="0"/>
              </a:spcAft>
              <a:buClrTx/>
              <a:buSzTx/>
              <a:tabLst/>
            </a:pPr>
            <a:endParaRPr lang="hu-HU" sz="1400" baseline="0" dirty="0">
              <a:solidFill>
                <a:schemeClr val="tx1"/>
              </a:solidFill>
              <a:latin typeface="Arial" charset="0"/>
            </a:endParaRPr>
          </a:p>
          <a:p>
            <a:pPr algn="l"/>
            <a:r>
              <a:rPr lang="hu-HU" b="1" dirty="0" smtClean="0">
                <a:solidFill>
                  <a:schemeClr val="tx1"/>
                </a:solidFill>
                <a:latin typeface="Arial" charset="0"/>
              </a:rPr>
              <a:t>NETTÓ ÉRTÉK </a:t>
            </a:r>
            <a:r>
              <a:rPr lang="hu-HU" b="1" dirty="0">
                <a:solidFill>
                  <a:schemeClr val="tx1"/>
                </a:solidFill>
                <a:latin typeface="Arial" charset="0"/>
              </a:rPr>
              <a:t>ALAPJÁN</a:t>
            </a:r>
          </a:p>
          <a:p>
            <a:pPr algn="l"/>
            <a:r>
              <a:rPr lang="hu-HU" sz="1400" dirty="0" smtClean="0">
                <a:solidFill>
                  <a:schemeClr val="tx1"/>
                </a:solidFill>
                <a:latin typeface="Arial" charset="0"/>
              </a:rPr>
              <a:t>DEGRESSZÍV</a:t>
            </a:r>
            <a:endParaRPr lang="hu-HU" sz="1200" dirty="0">
              <a:solidFill>
                <a:schemeClr val="tx1"/>
              </a:solidFill>
              <a:latin typeface="Arial" charset="0"/>
            </a:endParaRPr>
          </a:p>
          <a:p>
            <a:pPr marR="0" algn="l" defTabSz="914400" rtl="0" eaLnBrk="1" fontAlgn="base" latinLnBrk="0" hangingPunct="1">
              <a:lnSpc>
                <a:spcPct val="100000"/>
              </a:lnSpc>
              <a:spcBef>
                <a:spcPct val="0"/>
              </a:spcBef>
              <a:spcAft>
                <a:spcPct val="0"/>
              </a:spcAft>
              <a:buClrTx/>
              <a:buSzTx/>
              <a:tabLst/>
            </a:pPr>
            <a:endParaRPr kumimoji="0" lang="hu-HU" sz="1400" b="0" i="0" u="none" strike="noStrike" cap="none" normalizeH="0" baseline="0" dirty="0" smtClean="0">
              <a:ln>
                <a:noFill/>
              </a:ln>
              <a:solidFill>
                <a:schemeClr val="tx1"/>
              </a:solidFill>
              <a:effectLst/>
              <a:latin typeface="Arial" charset="0"/>
            </a:endParaRPr>
          </a:p>
        </p:txBody>
      </p:sp>
      <p:sp>
        <p:nvSpPr>
          <p:cNvPr id="6" name="Téglalap 5"/>
          <p:cNvSpPr/>
          <p:nvPr/>
        </p:nvSpPr>
        <p:spPr bwMode="auto">
          <a:xfrm>
            <a:off x="3995936" y="980728"/>
            <a:ext cx="2664296" cy="2304256"/>
          </a:xfrm>
          <a:prstGeom prst="rect">
            <a:avLst/>
          </a:prstGeom>
          <a:solidFill>
            <a:srgbClr val="FFCCFF"/>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Arial" charset="0"/>
              </a:rPr>
              <a:t>TELJESÍTMÉNY-ARÁNYOS LEÍRÁS</a:t>
            </a:r>
          </a:p>
          <a:p>
            <a:pPr marL="0" marR="0" indent="0" algn="ctr" defTabSz="914400" rtl="0" eaLnBrk="1" fontAlgn="base" latinLnBrk="0" hangingPunct="1">
              <a:lnSpc>
                <a:spcPct val="100000"/>
              </a:lnSpc>
              <a:spcBef>
                <a:spcPct val="0"/>
              </a:spcBef>
              <a:spcAft>
                <a:spcPct val="0"/>
              </a:spcAft>
              <a:buClrTx/>
              <a:buSzTx/>
              <a:buFontTx/>
              <a:buNone/>
              <a:tabLst/>
            </a:pPr>
            <a:endParaRPr lang="hu-HU" b="1" dirty="0">
              <a:solidFill>
                <a:schemeClr val="tx1"/>
              </a:solidFill>
              <a:latin typeface="Arial" charset="0"/>
            </a:endParaRPr>
          </a:p>
          <a:p>
            <a:pPr algn="l"/>
            <a:r>
              <a:rPr lang="hu-HU" b="1" dirty="0">
                <a:solidFill>
                  <a:schemeClr val="tx1"/>
                </a:solidFill>
                <a:latin typeface="Arial" charset="0"/>
              </a:rPr>
              <a:t>BRUTTÓ ÉRTÉK ALAPJÁN</a:t>
            </a:r>
          </a:p>
          <a:p>
            <a:pPr algn="l"/>
            <a:endParaRPr lang="hu-HU" dirty="0">
              <a:solidFill>
                <a:schemeClr val="tx1"/>
              </a:solidFill>
              <a:latin typeface="Arial" charset="0"/>
            </a:endParaRPr>
          </a:p>
          <a:p>
            <a:pPr algn="l"/>
            <a:r>
              <a:rPr lang="hu-HU" b="1" dirty="0">
                <a:solidFill>
                  <a:schemeClr val="tx1"/>
                </a:solidFill>
                <a:latin typeface="Arial" charset="0"/>
              </a:rPr>
              <a:t>NETTÓ ÉRTÉK </a:t>
            </a:r>
            <a:r>
              <a:rPr lang="hu-HU" b="1" dirty="0" smtClean="0">
                <a:solidFill>
                  <a:schemeClr val="tx1"/>
                </a:solidFill>
                <a:latin typeface="Arial" charset="0"/>
              </a:rPr>
              <a:t>ALAPJÁN</a:t>
            </a:r>
            <a:endParaRPr lang="hu-HU" sz="1600" dirty="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1" i="0" u="none" strike="noStrike" cap="none" normalizeH="0" baseline="0" dirty="0" smtClean="0">
              <a:ln>
                <a:noFill/>
              </a:ln>
              <a:solidFill>
                <a:schemeClr val="tx1"/>
              </a:solidFill>
              <a:effectLst/>
              <a:latin typeface="Arial" charset="0"/>
            </a:endParaRPr>
          </a:p>
        </p:txBody>
      </p:sp>
      <p:sp>
        <p:nvSpPr>
          <p:cNvPr id="7" name="Téglalap 6"/>
          <p:cNvSpPr/>
          <p:nvPr/>
        </p:nvSpPr>
        <p:spPr bwMode="auto">
          <a:xfrm>
            <a:off x="6732240" y="980728"/>
            <a:ext cx="2232248" cy="2304256"/>
          </a:xfrm>
          <a:prstGeom prst="rect">
            <a:avLst/>
          </a:prstGeom>
          <a:solidFill>
            <a:srgbClr val="FEF7CE"/>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Arial" charset="0"/>
              </a:rPr>
              <a:t>EGYÖSSZEGŰ LEÍRÁS</a:t>
            </a:r>
          </a:p>
          <a:p>
            <a:pPr marL="0" marR="0" indent="0" algn="ctr" defTabSz="914400" rtl="0" eaLnBrk="1" fontAlgn="base" latinLnBrk="0" hangingPunct="1">
              <a:lnSpc>
                <a:spcPct val="100000"/>
              </a:lnSpc>
              <a:spcBef>
                <a:spcPct val="0"/>
              </a:spcBef>
              <a:spcAft>
                <a:spcPct val="0"/>
              </a:spcAft>
              <a:buClrTx/>
              <a:buSzTx/>
              <a:buFontTx/>
              <a:buNone/>
              <a:tabLst/>
            </a:pPr>
            <a:endParaRPr lang="hu-HU" b="1" dirty="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Arial" charset="0"/>
              </a:rPr>
              <a:t>KISÖSSZEGŰ</a:t>
            </a:r>
            <a:r>
              <a:rPr kumimoji="0" lang="hu-HU" sz="1800" b="1" i="0" u="none" strike="noStrike" cap="none" normalizeH="0" dirty="0" smtClean="0">
                <a:ln>
                  <a:noFill/>
                </a:ln>
                <a:solidFill>
                  <a:schemeClr val="tx1"/>
                </a:solidFill>
                <a:effectLst/>
                <a:latin typeface="Arial" charset="0"/>
              </a:rPr>
              <a:t> LEIÍRÁS</a:t>
            </a:r>
          </a:p>
          <a:p>
            <a:pPr marL="0" marR="0" indent="0" algn="ctr" defTabSz="914400" rtl="0" eaLnBrk="1" fontAlgn="base" latinLnBrk="0" hangingPunct="1">
              <a:lnSpc>
                <a:spcPct val="100000"/>
              </a:lnSpc>
              <a:spcBef>
                <a:spcPct val="0"/>
              </a:spcBef>
              <a:spcAft>
                <a:spcPct val="0"/>
              </a:spcAft>
              <a:buClrTx/>
              <a:buSzTx/>
              <a:buFontTx/>
              <a:buNone/>
              <a:tabLst/>
            </a:pPr>
            <a:r>
              <a:rPr lang="hu-HU" sz="1600" baseline="0" dirty="0" smtClean="0">
                <a:solidFill>
                  <a:schemeClr val="tx1"/>
                </a:solidFill>
                <a:latin typeface="Arial" charset="0"/>
              </a:rPr>
              <a:t>HA</a:t>
            </a:r>
            <a:r>
              <a:rPr lang="hu-HU" sz="1600" dirty="0" smtClean="0">
                <a:solidFill>
                  <a:schemeClr val="tx1"/>
                </a:solidFill>
                <a:latin typeface="Arial" charset="0"/>
              </a:rPr>
              <a:t> AZ EGYEDI BEKERÜLÉSI ÉRTÉK &lt; 100EFT</a:t>
            </a:r>
            <a:endParaRPr kumimoji="0" lang="hu-HU" sz="140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8792302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hu-HU" altLang="hu-HU" sz="3200" smtClean="0">
                <a:solidFill>
                  <a:srgbClr val="FF0000"/>
                </a:solidFill>
              </a:rPr>
              <a:t>BRUTTÓ ÉRTÉK ALAPJÁN, 5 ÉV ALATT 1000EFT MARADVÁNYÉRTÉKKEL</a:t>
            </a:r>
          </a:p>
        </p:txBody>
      </p:sp>
      <p:graphicFrame>
        <p:nvGraphicFramePr>
          <p:cNvPr id="4534275" name="Object 3"/>
          <p:cNvGraphicFramePr>
            <a:graphicFrameLocks noChangeAspect="1"/>
          </p:cNvGraphicFramePr>
          <p:nvPr/>
        </p:nvGraphicFramePr>
        <p:xfrm>
          <a:off x="231775" y="1927225"/>
          <a:ext cx="8593138" cy="3932238"/>
        </p:xfrm>
        <a:graphic>
          <a:graphicData uri="http://schemas.openxmlformats.org/presentationml/2006/ole">
            <mc:AlternateContent xmlns:mc="http://schemas.openxmlformats.org/markup-compatibility/2006">
              <mc:Choice xmlns:v="urn:schemas-microsoft-com:vml" Requires="v">
                <p:oleObj spid="_x0000_s25612" name="Munkalap" r:id="rId4" imgW="6027422" imgH="2720304" progId="Excel.Sheet.8">
                  <p:embed/>
                </p:oleObj>
              </mc:Choice>
              <mc:Fallback>
                <p:oleObj name="Munkalap" r:id="rId4" imgW="6027422" imgH="272030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1927225"/>
                        <a:ext cx="8593138" cy="393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7389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34275"/>
                                        </p:tgtEl>
                                        <p:attrNameLst>
                                          <p:attrName>style.visibility</p:attrName>
                                        </p:attrNameLst>
                                      </p:cBhvr>
                                      <p:to>
                                        <p:strVal val="visible"/>
                                      </p:to>
                                    </p:set>
                                    <p:anim calcmode="lin" valueType="num">
                                      <p:cBhvr additive="base">
                                        <p:cTn id="7" dur="500" fill="hold"/>
                                        <p:tgtEl>
                                          <p:spTgt spid="4534275"/>
                                        </p:tgtEl>
                                        <p:attrNameLst>
                                          <p:attrName>ppt_x</p:attrName>
                                        </p:attrNameLst>
                                      </p:cBhvr>
                                      <p:tavLst>
                                        <p:tav tm="0">
                                          <p:val>
                                            <p:strVal val="0-#ppt_w/2"/>
                                          </p:val>
                                        </p:tav>
                                        <p:tav tm="100000">
                                          <p:val>
                                            <p:strVal val="#ppt_x"/>
                                          </p:val>
                                        </p:tav>
                                      </p:tavLst>
                                    </p:anim>
                                    <p:anim calcmode="lin" valueType="num">
                                      <p:cBhvr additive="base">
                                        <p:cTn id="8" dur="500" fill="hold"/>
                                        <p:tgtEl>
                                          <p:spTgt spid="4534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hu-HU" altLang="hu-HU" sz="3200" smtClean="0">
                <a:solidFill>
                  <a:srgbClr val="FF0000"/>
                </a:solidFill>
              </a:rPr>
              <a:t>BRUTTÓ ÉRTÉK ALAPJÁN</a:t>
            </a:r>
          </a:p>
        </p:txBody>
      </p:sp>
      <p:graphicFrame>
        <p:nvGraphicFramePr>
          <p:cNvPr id="4535299" name="Object 3"/>
          <p:cNvGraphicFramePr>
            <a:graphicFrameLocks noChangeAspect="1"/>
          </p:cNvGraphicFramePr>
          <p:nvPr/>
        </p:nvGraphicFramePr>
        <p:xfrm>
          <a:off x="231775" y="1854200"/>
          <a:ext cx="8593138" cy="3889375"/>
        </p:xfrm>
        <a:graphic>
          <a:graphicData uri="http://schemas.openxmlformats.org/presentationml/2006/ole">
            <mc:AlternateContent xmlns:mc="http://schemas.openxmlformats.org/markup-compatibility/2006">
              <mc:Choice xmlns:v="urn:schemas-microsoft-com:vml" Requires="v">
                <p:oleObj spid="_x0000_s26636" name="Munkalap" r:id="rId4" imgW="6027422" imgH="2666952" progId="Excel.Sheet.8">
                  <p:embed/>
                </p:oleObj>
              </mc:Choice>
              <mc:Fallback>
                <p:oleObj name="Munkalap" r:id="rId4" imgW="6027422" imgH="266695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1854200"/>
                        <a:ext cx="8593138" cy="388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80123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35299"/>
                                        </p:tgtEl>
                                        <p:attrNameLst>
                                          <p:attrName>style.visibility</p:attrName>
                                        </p:attrNameLst>
                                      </p:cBhvr>
                                      <p:to>
                                        <p:strVal val="visible"/>
                                      </p:to>
                                    </p:set>
                                    <p:anim calcmode="lin" valueType="num">
                                      <p:cBhvr additive="base">
                                        <p:cTn id="7" dur="500" fill="hold"/>
                                        <p:tgtEl>
                                          <p:spTgt spid="4535299"/>
                                        </p:tgtEl>
                                        <p:attrNameLst>
                                          <p:attrName>ppt_x</p:attrName>
                                        </p:attrNameLst>
                                      </p:cBhvr>
                                      <p:tavLst>
                                        <p:tav tm="0">
                                          <p:val>
                                            <p:strVal val="0-#ppt_w/2"/>
                                          </p:val>
                                        </p:tav>
                                        <p:tav tm="100000">
                                          <p:val>
                                            <p:strVal val="#ppt_x"/>
                                          </p:val>
                                        </p:tav>
                                      </p:tavLst>
                                    </p:anim>
                                    <p:anim calcmode="lin" valueType="num">
                                      <p:cBhvr additive="base">
                                        <p:cTn id="8" dur="500" fill="hold"/>
                                        <p:tgtEl>
                                          <p:spTgt spid="45352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36323" name="Object 3"/>
          <p:cNvGraphicFramePr>
            <a:graphicFrameLocks noChangeAspect="1"/>
          </p:cNvGraphicFramePr>
          <p:nvPr>
            <p:extLst/>
          </p:nvPr>
        </p:nvGraphicFramePr>
        <p:xfrm>
          <a:off x="160338" y="1690688"/>
          <a:ext cx="8896350" cy="4111625"/>
        </p:xfrm>
        <a:graphic>
          <a:graphicData uri="http://schemas.openxmlformats.org/presentationml/2006/ole">
            <mc:AlternateContent xmlns:mc="http://schemas.openxmlformats.org/markup-compatibility/2006">
              <mc:Choice xmlns:v="urn:schemas-microsoft-com:vml" Requires="v">
                <p:oleObj spid="_x0000_s27660" name="Munkalap" r:id="rId4" imgW="6124688" imgH="2819456" progId="Excel.Sheet.8">
                  <p:embed/>
                </p:oleObj>
              </mc:Choice>
              <mc:Fallback>
                <p:oleObj name="Munkalap" r:id="rId4" imgW="6124688" imgH="2819456" progId="Excel.Sheet.8">
                  <p:embed/>
                  <p:pic>
                    <p:nvPicPr>
                      <p:cNvPr id="0" name=""/>
                      <p:cNvPicPr>
                        <a:picLocks noChangeAspect="1" noChangeArrowheads="1"/>
                      </p:cNvPicPr>
                      <p:nvPr/>
                    </p:nvPicPr>
                    <p:blipFill>
                      <a:blip r:embed="rId5"/>
                      <a:srcRect/>
                      <a:stretch>
                        <a:fillRect/>
                      </a:stretch>
                    </p:blipFill>
                    <p:spPr bwMode="auto">
                      <a:xfrm>
                        <a:off x="160338" y="1690688"/>
                        <a:ext cx="8896350"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699" name="Rectangle 2"/>
          <p:cNvSpPr>
            <a:spLocks noGrp="1" noChangeArrowheads="1"/>
          </p:cNvSpPr>
          <p:nvPr>
            <p:ph type="title"/>
          </p:nvPr>
        </p:nvSpPr>
        <p:spPr/>
        <p:txBody>
          <a:bodyPr/>
          <a:lstStyle/>
          <a:p>
            <a:pPr eaLnBrk="1" hangingPunct="1"/>
            <a:r>
              <a:rPr lang="hu-HU" altLang="hu-HU" sz="3200" smtClean="0">
                <a:solidFill>
                  <a:srgbClr val="FF0000"/>
                </a:solidFill>
              </a:rPr>
              <a:t>BRUTTÓ ÉRTÉK ALAPJÁN</a:t>
            </a:r>
          </a:p>
        </p:txBody>
      </p:sp>
    </p:spTree>
    <p:extLst>
      <p:ext uri="{BB962C8B-B14F-4D97-AF65-F5344CB8AC3E}">
        <p14:creationId xmlns:p14="http://schemas.microsoft.com/office/powerpoint/2010/main" val="2945812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36323"/>
                                        </p:tgtEl>
                                        <p:attrNameLst>
                                          <p:attrName>style.visibility</p:attrName>
                                        </p:attrNameLst>
                                      </p:cBhvr>
                                      <p:to>
                                        <p:strVal val="visible"/>
                                      </p:to>
                                    </p:set>
                                    <p:anim calcmode="lin" valueType="num">
                                      <p:cBhvr additive="base">
                                        <p:cTn id="7" dur="500" fill="hold"/>
                                        <p:tgtEl>
                                          <p:spTgt spid="4536323"/>
                                        </p:tgtEl>
                                        <p:attrNameLst>
                                          <p:attrName>ppt_x</p:attrName>
                                        </p:attrNameLst>
                                      </p:cBhvr>
                                      <p:tavLst>
                                        <p:tav tm="0">
                                          <p:val>
                                            <p:strVal val="0-#ppt_w/2"/>
                                          </p:val>
                                        </p:tav>
                                        <p:tav tm="100000">
                                          <p:val>
                                            <p:strVal val="#ppt_x"/>
                                          </p:val>
                                        </p:tav>
                                      </p:tavLst>
                                    </p:anim>
                                    <p:anim calcmode="lin" valueType="num">
                                      <p:cBhvr additive="base">
                                        <p:cTn id="8" dur="500" fill="hold"/>
                                        <p:tgtEl>
                                          <p:spTgt spid="45363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37347" name="Object 3"/>
          <p:cNvGraphicFramePr>
            <a:graphicFrameLocks noChangeAspect="1"/>
          </p:cNvGraphicFramePr>
          <p:nvPr/>
        </p:nvGraphicFramePr>
        <p:xfrm>
          <a:off x="160338" y="1604963"/>
          <a:ext cx="8853487" cy="3759200"/>
        </p:xfrm>
        <a:graphic>
          <a:graphicData uri="http://schemas.openxmlformats.org/presentationml/2006/ole">
            <mc:AlternateContent xmlns:mc="http://schemas.openxmlformats.org/markup-compatibility/2006">
              <mc:Choice xmlns:v="urn:schemas-microsoft-com:vml" Requires="v">
                <p:oleObj spid="_x0000_s28684" name="Munkalap" r:id="rId4" imgW="6095928" imgH="2568024" progId="Excel.Sheet.8">
                  <p:embed/>
                </p:oleObj>
              </mc:Choice>
              <mc:Fallback>
                <p:oleObj name="Munkalap" r:id="rId4" imgW="6095928" imgH="256802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8" y="1604963"/>
                        <a:ext cx="8853487" cy="375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3" name="Rectangle 2"/>
          <p:cNvSpPr>
            <a:spLocks noGrp="1" noChangeArrowheads="1"/>
          </p:cNvSpPr>
          <p:nvPr>
            <p:ph type="title"/>
          </p:nvPr>
        </p:nvSpPr>
        <p:spPr/>
        <p:txBody>
          <a:bodyPr/>
          <a:lstStyle/>
          <a:p>
            <a:pPr eaLnBrk="1" hangingPunct="1"/>
            <a:r>
              <a:rPr lang="hu-HU" altLang="hu-HU" sz="3200" smtClean="0">
                <a:solidFill>
                  <a:srgbClr val="FF0000"/>
                </a:solidFill>
              </a:rPr>
              <a:t>BRUTTÓ ÉRTÉK ALAPJÁN</a:t>
            </a:r>
          </a:p>
        </p:txBody>
      </p:sp>
    </p:spTree>
    <p:extLst>
      <p:ext uri="{BB962C8B-B14F-4D97-AF65-F5344CB8AC3E}">
        <p14:creationId xmlns:p14="http://schemas.microsoft.com/office/powerpoint/2010/main" val="3433934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37347"/>
                                        </p:tgtEl>
                                        <p:attrNameLst>
                                          <p:attrName>style.visibility</p:attrName>
                                        </p:attrNameLst>
                                      </p:cBhvr>
                                      <p:to>
                                        <p:strVal val="visible"/>
                                      </p:to>
                                    </p:set>
                                    <p:anim calcmode="lin" valueType="num">
                                      <p:cBhvr additive="base">
                                        <p:cTn id="7" dur="500" fill="hold"/>
                                        <p:tgtEl>
                                          <p:spTgt spid="4537347"/>
                                        </p:tgtEl>
                                        <p:attrNameLst>
                                          <p:attrName>ppt_x</p:attrName>
                                        </p:attrNameLst>
                                      </p:cBhvr>
                                      <p:tavLst>
                                        <p:tav tm="0">
                                          <p:val>
                                            <p:strVal val="0-#ppt_w/2"/>
                                          </p:val>
                                        </p:tav>
                                        <p:tav tm="100000">
                                          <p:val>
                                            <p:strVal val="#ppt_x"/>
                                          </p:val>
                                        </p:tav>
                                      </p:tavLst>
                                    </p:anim>
                                    <p:anim calcmode="lin" valueType="num">
                                      <p:cBhvr additive="base">
                                        <p:cTn id="8" dur="500" fill="hold"/>
                                        <p:tgtEl>
                                          <p:spTgt spid="4537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20888"/>
            <a:ext cx="85344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70254" y="5051251"/>
            <a:ext cx="12382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ím 1"/>
          <p:cNvSpPr>
            <a:spLocks noGrp="1"/>
          </p:cNvSpPr>
          <p:nvPr>
            <p:ph type="title"/>
          </p:nvPr>
        </p:nvSpPr>
        <p:spPr>
          <a:xfrm>
            <a:off x="35496" y="269776"/>
            <a:ext cx="8229600" cy="1143000"/>
          </a:xfrm>
        </p:spPr>
        <p:txBody>
          <a:bodyPr/>
          <a:lstStyle/>
          <a:p>
            <a:pPr algn="l"/>
            <a:r>
              <a:rPr lang="hu-HU" sz="3600" b="1" dirty="0" smtClean="0">
                <a:solidFill>
                  <a:srgbClr val="FF0000"/>
                </a:solidFill>
              </a:rPr>
              <a:t>EGY TARTÓS ERŐFORRÁS ÉLETÚTJA</a:t>
            </a:r>
            <a:endParaRPr lang="hu-HU" sz="3600" b="1" dirty="0">
              <a:solidFill>
                <a:srgbClr val="FF0000"/>
              </a:solidFill>
            </a:endParaRPr>
          </a:p>
        </p:txBody>
      </p:sp>
      <p:sp>
        <p:nvSpPr>
          <p:cNvPr id="3" name="Dia számának helye 2"/>
          <p:cNvSpPr>
            <a:spLocks noGrp="1"/>
          </p:cNvSpPr>
          <p:nvPr>
            <p:ph type="sldNum" sz="quarter" idx="12"/>
          </p:nvPr>
        </p:nvSpPr>
        <p:spPr>
          <a:xfrm>
            <a:off x="5593432" y="6372036"/>
            <a:ext cx="2133600" cy="476250"/>
          </a:xfrm>
        </p:spPr>
        <p:txBody>
          <a:bodyPr/>
          <a:lstStyle/>
          <a:p>
            <a:pPr>
              <a:defRPr/>
            </a:pPr>
            <a:fld id="{5C1A5A02-D479-4240-9A70-E442CCA1F124}" type="slidenum">
              <a:rPr lang="hu-HU" b="1" smtClean="0"/>
              <a:pPr>
                <a:defRPr/>
              </a:pPr>
              <a:t>4</a:t>
            </a:fld>
            <a:endParaRPr lang="hu-HU" b="1"/>
          </a:p>
        </p:txBody>
      </p:sp>
      <p:sp>
        <p:nvSpPr>
          <p:cNvPr id="4" name="Szövegdoboz 3"/>
          <p:cNvSpPr txBox="1"/>
          <p:nvPr/>
        </p:nvSpPr>
        <p:spPr>
          <a:xfrm>
            <a:off x="10622" y="5157192"/>
            <a:ext cx="2454518" cy="923330"/>
          </a:xfrm>
          <a:prstGeom prst="rect">
            <a:avLst/>
          </a:prstGeom>
          <a:noFill/>
        </p:spPr>
        <p:txBody>
          <a:bodyPr wrap="none" rtlCol="0">
            <a:spAutoFit/>
          </a:bodyPr>
          <a:lstStyle/>
          <a:p>
            <a:r>
              <a:rPr lang="hu-HU" b="1" dirty="0" smtClean="0"/>
              <a:t>BESZERZÉS,</a:t>
            </a:r>
            <a:br>
              <a:rPr lang="hu-HU" b="1" dirty="0" smtClean="0"/>
            </a:br>
            <a:r>
              <a:rPr lang="hu-HU" b="1" dirty="0" smtClean="0"/>
              <a:t>SAJÁT ELŐÁLLÍTÁS</a:t>
            </a:r>
          </a:p>
          <a:p>
            <a:r>
              <a:rPr lang="hu-HU" b="1" dirty="0" smtClean="0"/>
              <a:t>ELINDÍTÁSA</a:t>
            </a:r>
            <a:endParaRPr lang="hu-HU" b="1" dirty="0"/>
          </a:p>
        </p:txBody>
      </p:sp>
      <p:sp>
        <p:nvSpPr>
          <p:cNvPr id="6" name="Szövegdoboz 5"/>
          <p:cNvSpPr txBox="1"/>
          <p:nvPr/>
        </p:nvSpPr>
        <p:spPr>
          <a:xfrm rot="18322358">
            <a:off x="1313322" y="3489920"/>
            <a:ext cx="1981068" cy="369332"/>
          </a:xfrm>
          <a:prstGeom prst="rect">
            <a:avLst/>
          </a:prstGeom>
          <a:noFill/>
        </p:spPr>
        <p:txBody>
          <a:bodyPr wrap="square" rtlCol="0">
            <a:spAutoFit/>
          </a:bodyPr>
          <a:lstStyle/>
          <a:p>
            <a:r>
              <a:rPr lang="hu-HU" b="1" dirty="0" smtClean="0"/>
              <a:t>BERUHÁZÁS</a:t>
            </a:r>
            <a:endParaRPr lang="hu-HU" b="1" dirty="0"/>
          </a:p>
        </p:txBody>
      </p:sp>
      <p:sp>
        <p:nvSpPr>
          <p:cNvPr id="7" name="Szövegdoboz 6"/>
          <p:cNvSpPr txBox="1"/>
          <p:nvPr/>
        </p:nvSpPr>
        <p:spPr>
          <a:xfrm>
            <a:off x="3347864" y="1988840"/>
            <a:ext cx="1505540" cy="369332"/>
          </a:xfrm>
          <a:prstGeom prst="rect">
            <a:avLst/>
          </a:prstGeom>
          <a:noFill/>
        </p:spPr>
        <p:txBody>
          <a:bodyPr wrap="none" rtlCol="0">
            <a:spAutoFit/>
          </a:bodyPr>
          <a:lstStyle/>
          <a:p>
            <a:r>
              <a:rPr lang="hu-HU" b="1" dirty="0" smtClean="0"/>
              <a:t>AKTIVÁLÁS</a:t>
            </a:r>
            <a:endParaRPr lang="hu-HU" b="1" dirty="0"/>
          </a:p>
        </p:txBody>
      </p:sp>
      <p:sp>
        <p:nvSpPr>
          <p:cNvPr id="8" name="Szövegdoboz 7"/>
          <p:cNvSpPr txBox="1"/>
          <p:nvPr/>
        </p:nvSpPr>
        <p:spPr>
          <a:xfrm rot="3115669" flipH="1">
            <a:off x="5345770" y="3777952"/>
            <a:ext cx="1981068" cy="369332"/>
          </a:xfrm>
          <a:prstGeom prst="rect">
            <a:avLst/>
          </a:prstGeom>
          <a:noFill/>
        </p:spPr>
        <p:txBody>
          <a:bodyPr wrap="square" rtlCol="0">
            <a:spAutoFit/>
          </a:bodyPr>
          <a:lstStyle/>
          <a:p>
            <a:r>
              <a:rPr lang="hu-HU" b="1" dirty="0" smtClean="0"/>
              <a:t>AMORTIZÁCIÓ</a:t>
            </a:r>
            <a:endParaRPr lang="hu-HU" b="1" dirty="0"/>
          </a:p>
        </p:txBody>
      </p:sp>
      <p:sp>
        <p:nvSpPr>
          <p:cNvPr id="9" name="Szövegdoboz 8"/>
          <p:cNvSpPr txBox="1"/>
          <p:nvPr/>
        </p:nvSpPr>
        <p:spPr>
          <a:xfrm>
            <a:off x="6723648" y="5157192"/>
            <a:ext cx="2133918" cy="923330"/>
          </a:xfrm>
          <a:prstGeom prst="rect">
            <a:avLst/>
          </a:prstGeom>
          <a:noFill/>
        </p:spPr>
        <p:txBody>
          <a:bodyPr wrap="none" rtlCol="0">
            <a:spAutoFit/>
          </a:bodyPr>
          <a:lstStyle/>
          <a:p>
            <a:r>
              <a:rPr lang="hu-HU" b="1" dirty="0" smtClean="0"/>
              <a:t>ELADÁS, </a:t>
            </a:r>
          </a:p>
          <a:p>
            <a:r>
              <a:rPr lang="hu-HU" b="1" dirty="0" smtClean="0"/>
              <a:t>KISELEJTEZÉS,</a:t>
            </a:r>
          </a:p>
          <a:p>
            <a:r>
              <a:rPr lang="hu-HU" b="1" dirty="0" smtClean="0"/>
              <a:t>MEGSEMMÍSÍTÉS</a:t>
            </a:r>
            <a:endParaRPr lang="hu-HU" b="1" dirty="0"/>
          </a:p>
        </p:txBody>
      </p:sp>
      <p:sp>
        <p:nvSpPr>
          <p:cNvPr id="5" name="Szabadkézi sokszög 4"/>
          <p:cNvSpPr/>
          <p:nvPr/>
        </p:nvSpPr>
        <p:spPr bwMode="auto">
          <a:xfrm>
            <a:off x="5292080" y="404664"/>
            <a:ext cx="3744416" cy="5638775"/>
          </a:xfrm>
          <a:custGeom>
            <a:avLst/>
            <a:gdLst>
              <a:gd name="connsiteX0" fmla="*/ 0 w 3556369"/>
              <a:gd name="connsiteY0" fmla="*/ 1697096 h 3220153"/>
              <a:gd name="connsiteX1" fmla="*/ 1076446 w 3556369"/>
              <a:gd name="connsiteY1" fmla="*/ 215536 h 3220153"/>
              <a:gd name="connsiteX2" fmla="*/ 1967696 w 3556369"/>
              <a:gd name="connsiteY2" fmla="*/ 134513 h 3220153"/>
              <a:gd name="connsiteX3" fmla="*/ 2997843 w 3556369"/>
              <a:gd name="connsiteY3" fmla="*/ 1419303 h 3220153"/>
              <a:gd name="connsiteX4" fmla="*/ 3495554 w 3556369"/>
              <a:gd name="connsiteY4" fmla="*/ 3051334 h 3220153"/>
              <a:gd name="connsiteX5" fmla="*/ 3530278 w 3556369"/>
              <a:gd name="connsiteY5" fmla="*/ 3086058 h 322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369" h="3220153">
                <a:moveTo>
                  <a:pt x="0" y="1697096"/>
                </a:moveTo>
                <a:cubicBezTo>
                  <a:pt x="374248" y="1086531"/>
                  <a:pt x="748497" y="475966"/>
                  <a:pt x="1076446" y="215536"/>
                </a:cubicBezTo>
                <a:cubicBezTo>
                  <a:pt x="1404395" y="-44894"/>
                  <a:pt x="1647463" y="-66115"/>
                  <a:pt x="1967696" y="134513"/>
                </a:cubicBezTo>
                <a:cubicBezTo>
                  <a:pt x="2287929" y="335141"/>
                  <a:pt x="2743200" y="933166"/>
                  <a:pt x="2997843" y="1419303"/>
                </a:cubicBezTo>
                <a:cubicBezTo>
                  <a:pt x="3252486" y="1905440"/>
                  <a:pt x="3406815" y="2773542"/>
                  <a:pt x="3495554" y="3051334"/>
                </a:cubicBezTo>
                <a:cubicBezTo>
                  <a:pt x="3584293" y="3329126"/>
                  <a:pt x="3557285" y="3207592"/>
                  <a:pt x="3530278" y="3086058"/>
                </a:cubicBezTo>
              </a:path>
            </a:pathLst>
          </a:custGeom>
          <a:noFill/>
          <a:ln w="5715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10" name="Szövegdoboz 9"/>
          <p:cNvSpPr txBox="1"/>
          <p:nvPr/>
        </p:nvSpPr>
        <p:spPr>
          <a:xfrm rot="17576934">
            <a:off x="4777198" y="1234291"/>
            <a:ext cx="2274982" cy="1477328"/>
          </a:xfrm>
          <a:prstGeom prst="rect">
            <a:avLst/>
          </a:prstGeom>
          <a:noFill/>
        </p:spPr>
        <p:txBody>
          <a:bodyPr wrap="none" rtlCol="0">
            <a:spAutoFit/>
          </a:bodyPr>
          <a:lstStyle/>
          <a:p>
            <a:r>
              <a:rPr lang="hu-HU" altLang="hu-HU" b="1" dirty="0" smtClean="0"/>
              <a:t>BŐVÍTÉS, </a:t>
            </a:r>
          </a:p>
          <a:p>
            <a:r>
              <a:rPr lang="hu-HU" altLang="hu-HU" b="1" dirty="0" smtClean="0"/>
              <a:t>KORSZERŰSÍTÉS, </a:t>
            </a:r>
          </a:p>
          <a:p>
            <a:r>
              <a:rPr lang="hu-HU" altLang="hu-HU" b="1" dirty="0" smtClean="0"/>
              <a:t>ÁTALAKÍTÁS</a:t>
            </a:r>
          </a:p>
          <a:p>
            <a:pPr eaLnBrk="1" hangingPunct="1"/>
            <a:r>
              <a:rPr lang="hu-HU" altLang="hu-HU" b="1" dirty="0" smtClean="0"/>
              <a:t>FELÚJÍTÁS</a:t>
            </a:r>
            <a:endParaRPr lang="hu-HU" altLang="hu-HU" b="1" dirty="0"/>
          </a:p>
          <a:p>
            <a:endParaRPr lang="hu-HU" dirty="0"/>
          </a:p>
        </p:txBody>
      </p:sp>
      <p:sp>
        <p:nvSpPr>
          <p:cNvPr id="12" name="Szövegdoboz 11"/>
          <p:cNvSpPr txBox="1"/>
          <p:nvPr/>
        </p:nvSpPr>
        <p:spPr>
          <a:xfrm>
            <a:off x="6660232" y="44624"/>
            <a:ext cx="1838966" cy="369332"/>
          </a:xfrm>
          <a:prstGeom prst="rect">
            <a:avLst/>
          </a:prstGeom>
          <a:noFill/>
        </p:spPr>
        <p:txBody>
          <a:bodyPr wrap="none" rtlCol="0">
            <a:spAutoFit/>
          </a:bodyPr>
          <a:lstStyle/>
          <a:p>
            <a:r>
              <a:rPr lang="hu-HU" b="1" dirty="0" smtClean="0"/>
              <a:t>RÁAKTIVÁLÁS</a:t>
            </a:r>
            <a:endParaRPr lang="hu-HU" b="1" dirty="0"/>
          </a:p>
        </p:txBody>
      </p:sp>
      <p:sp>
        <p:nvSpPr>
          <p:cNvPr id="13" name="Szövegdoboz 12"/>
          <p:cNvSpPr txBox="1"/>
          <p:nvPr/>
        </p:nvSpPr>
        <p:spPr>
          <a:xfrm rot="4157901" flipH="1">
            <a:off x="7650026" y="2140169"/>
            <a:ext cx="1981068" cy="646331"/>
          </a:xfrm>
          <a:prstGeom prst="rect">
            <a:avLst/>
          </a:prstGeom>
          <a:noFill/>
        </p:spPr>
        <p:txBody>
          <a:bodyPr wrap="square" rtlCol="0">
            <a:spAutoFit/>
          </a:bodyPr>
          <a:lstStyle/>
          <a:p>
            <a:r>
              <a:rPr lang="hu-HU" b="1" dirty="0" smtClean="0"/>
              <a:t>ÚJ AMORTIZÁCIÓ</a:t>
            </a:r>
            <a:endParaRPr lang="hu-HU" b="1" dirty="0"/>
          </a:p>
        </p:txBody>
      </p:sp>
      <p:sp>
        <p:nvSpPr>
          <p:cNvPr id="14" name="Szövegdoboz 13"/>
          <p:cNvSpPr txBox="1"/>
          <p:nvPr/>
        </p:nvSpPr>
        <p:spPr>
          <a:xfrm>
            <a:off x="4439498" y="6372036"/>
            <a:ext cx="2103973" cy="369332"/>
          </a:xfrm>
          <a:prstGeom prst="rect">
            <a:avLst/>
          </a:prstGeom>
          <a:noFill/>
        </p:spPr>
        <p:txBody>
          <a:bodyPr wrap="none" rtlCol="0">
            <a:spAutoFit/>
          </a:bodyPr>
          <a:lstStyle/>
          <a:p>
            <a:r>
              <a:rPr lang="hu-HU" b="1" dirty="0" smtClean="0"/>
              <a:t>KARBANTARTÁS</a:t>
            </a:r>
            <a:endParaRPr lang="hu-HU" b="1" dirty="0"/>
          </a:p>
        </p:txBody>
      </p:sp>
      <p:cxnSp>
        <p:nvCxnSpPr>
          <p:cNvPr id="15" name="Egyenes összekötő nyíllal 14"/>
          <p:cNvCxnSpPr>
            <a:stCxn id="1026" idx="2"/>
          </p:cNvCxnSpPr>
          <p:nvPr/>
        </p:nvCxnSpPr>
        <p:spPr bwMode="auto">
          <a:xfrm>
            <a:off x="4158680" y="6259463"/>
            <a:ext cx="4877816" cy="0"/>
          </a:xfrm>
          <a:prstGeom prst="straightConnector1">
            <a:avLst/>
          </a:prstGeom>
          <a:solidFill>
            <a:schemeClr val="accent1"/>
          </a:solidFill>
          <a:ln w="57150" cap="flat" cmpd="sng" algn="ctr">
            <a:solidFill>
              <a:srgbClr val="FF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0" name="Picture 2" descr="http://www.axial.hu/upload_files/filemanager/news/121115targonca/m_30D-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60848" y="5130993"/>
            <a:ext cx="2232248" cy="148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1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2413 0.11193 C 0.13524 0.10916 0.14635 0.10361 0.15694 0.09852 C 0.16632 0.09389 0.15382 0.09968 0.16718 0.09505 C 0.16979 0.09413 0.17465 0.09181 0.17465 0.09181 C 0.18524 0.08233 0.19791 0.07354 0.21007 0.06822 C 0.21979 0.0592 0.20659 0.07007 0.22031 0.06314 C 0.22621 0.06013 0.22847 0.05389 0.23402 0.05134 C 0.23889 0.04695 0.24236 0.04302 0.24809 0.04117 C 0.24982 0.04001 0.25139 0.03862 0.25312 0.0377 C 0.25468 0.03677 0.25642 0.037 0.25798 0.03608 C 0.27048 0.02775 0.25573 0.03307 0.26944 0.02937 C 0.27552 0.02405 0.28194 0.02313 0.28854 0.0192 C 0.29618 0.01434 0.30277 0.00786 0.31007 0.00231 C 0.31875 -0.00439 0.30833 0.00763 0.31892 -0.00277 C 0.32448 -0.00809 0.33211 -0.02035 0.33784 -0.0229 C 0.34461 -0.03677 0.33593 -0.02081 0.34409 -0.0296 C 0.34531 -0.03076 0.34583 -0.0333 0.34687 -0.03469 C 0.34791 -0.03608 0.3493 -0.037 0.35069 -0.03816 C 0.35156 -0.03978 0.35191 -0.04186 0.35312 -0.04325 C 0.35538 -0.04602 0.36076 -0.04995 0.36076 -0.04995 C 0.36232 -0.05689 0.36354 -0.06105 0.3684 -0.06499 C 0.37239 -0.07331 0.37916 -0.08233 0.38593 -0.08534 C 0.38993 -0.09043 0.3934 -0.09251 0.39739 -0.09713 C 0.40086 -0.1006 0.40746 -0.10731 0.40746 -0.10731 C 0.4118 -0.1161 0.4184 -0.12188 0.42395 -0.12928 C 0.42673 -0.13622 0.42882 -0.14061 0.43298 -0.14593 C 0.43385 -0.14824 0.43437 -0.15079 0.43541 -0.15287 C 0.4375 -0.15749 0.44288 -0.16628 0.44288 -0.16628 C 0.44496 -0.17414 0.44826 -0.17993 0.45191 -0.1864 C 0.45382 -0.19496 0.45885 -0.20028 0.4618 -0.20837 C 0.46684 -0.22086 0.47343 -0.23104 0.47968 -0.24214 C 0.4901 -0.26041 0.50034 -0.2796 0.50885 -0.29949 C 0.51475 -0.31337 0.51927 -0.32863 0.52656 -0.34158 C 0.52795 -0.34413 0.53003 -0.34574 0.53159 -0.34829 C 0.5335 -0.35153 0.5368 -0.35846 0.5368 -0.35846 C 0.53819 -0.36494 0.54427 -0.37535 0.54809 -0.38043 C 0.54965 -0.38714 0.55121 -0.38992 0.55573 -0.39385 C 0.56215 -0.40495 0.56875 -0.41397 0.57725 -0.42252 C 0.58264 -0.43386 0.57621 -0.42299 0.5835 -0.42923 C 0.58507 -0.43062 0.58576 -0.43293 0.58715 -0.43432 C 0.59218 -0.43871 0.59878 -0.4401 0.60364 -0.4445 C 0.6092 -0.44912 0.61389 -0.45513 0.61892 -0.45976 C 0.62048 -0.46115 0.62847 -0.46277 0.62916 -0.463 C 0.64184 -0.47132 0.66475 -0.47595 0.67968 -0.47826 C 0.68732 -0.47757 0.69479 -0.4778 0.7026 -0.47641 C 0.70798 -0.47549 0.71753 -0.46577 0.72274 -0.46138 C 0.72708 -0.45236 0.73472 -0.44588 0.74184 -0.44103 C 0.75069 -0.42345 0.76493 -0.41073 0.77465 -0.39385 C 0.78229 -0.38067 0.79097 -0.36494 0.80121 -0.35523 C 0.80468 -0.34574 0.81076 -0.33418 0.81649 -0.32655 C 0.81788 -0.32447 0.81996 -0.32354 0.82152 -0.32146 C 0.8243 -0.3173 0.82569 -0.31105 0.82899 -0.30782 C 0.83819 -0.29903 0.84427 -0.28631 0.85069 -0.27428 C 0.85416 -0.25994 0.86059 -0.25393 0.8684 -0.24376 C 0.87291 -0.23774 0.87552 -0.23173 0.88107 -0.22687 C 0.88559 -0.21762 0.89357 -0.20999 0.90121 -0.20513 C 0.92326 -0.17576 0.95052 -0.16235 0.97951 -0.1494 C 0.98906 -0.14107 0.98437 -0.14339 0.99375 -0.14107 C 1.00277 -0.13275 1.01493 -0.13298 1.02534 -0.12928 C 1.04097 -0.12396 1.05625 -0.11517 1.07222 -0.1124 C 1.09427 -0.10846 1.11788 -0.10916 1.13923 -0.09875 C 1.14357 -0.09297 1.14375 -0.08927 1.14566 -0.08187 C 1.14791 -0.06267 1.1493 -0.04302 1.15434 -0.02451 C 1.15625 0.06013 1.15573 0.01688 1.15573 0.10523 " pathEditMode="relative" ptsTypes="fffffffffffffffffffffffffffffffffffffffffffffffffffffffffffffffA">
                                      <p:cBhvr>
                                        <p:cTn id="6" dur="5000" fill="hold"/>
                                        <p:tgtEl>
                                          <p:spTgt spid="205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5" grpId="0" animBg="1"/>
      <p:bldP spid="10"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hu-HU" altLang="hu-HU" sz="3600" smtClean="0">
                <a:solidFill>
                  <a:srgbClr val="FF0000"/>
                </a:solidFill>
              </a:rPr>
              <a:t>NETTÓ ÉRTÉK ALAPJÁN</a:t>
            </a:r>
          </a:p>
        </p:txBody>
      </p:sp>
      <p:graphicFrame>
        <p:nvGraphicFramePr>
          <p:cNvPr id="4538371" name="Object 3"/>
          <p:cNvGraphicFramePr>
            <a:graphicFrameLocks noChangeAspect="1"/>
          </p:cNvGraphicFramePr>
          <p:nvPr>
            <p:extLst/>
          </p:nvPr>
        </p:nvGraphicFramePr>
        <p:xfrm>
          <a:off x="107504" y="1701800"/>
          <a:ext cx="8982075" cy="3976688"/>
        </p:xfrm>
        <a:graphic>
          <a:graphicData uri="http://schemas.openxmlformats.org/presentationml/2006/ole">
            <mc:AlternateContent xmlns:mc="http://schemas.openxmlformats.org/markup-compatibility/2006">
              <mc:Choice xmlns:v="urn:schemas-microsoft-com:vml" Requires="v">
                <p:oleObj spid="_x0000_s29708" name="Munkalap" r:id="rId4" imgW="6467513" imgH="2886130" progId="Excel.Sheet.8">
                  <p:embed/>
                </p:oleObj>
              </mc:Choice>
              <mc:Fallback>
                <p:oleObj name="Munkalap" r:id="rId4" imgW="6467513" imgH="2886130" progId="Excel.Sheet.8">
                  <p:embed/>
                  <p:pic>
                    <p:nvPicPr>
                      <p:cNvPr id="0" name=""/>
                      <p:cNvPicPr>
                        <a:picLocks noChangeAspect="1" noChangeArrowheads="1"/>
                      </p:cNvPicPr>
                      <p:nvPr/>
                    </p:nvPicPr>
                    <p:blipFill>
                      <a:blip r:embed="rId5"/>
                      <a:srcRect/>
                      <a:stretch>
                        <a:fillRect/>
                      </a:stretch>
                    </p:blipFill>
                    <p:spPr bwMode="auto">
                      <a:xfrm>
                        <a:off x="107504" y="1701800"/>
                        <a:ext cx="8982075" cy="397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12833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38371"/>
                                        </p:tgtEl>
                                        <p:attrNameLst>
                                          <p:attrName>style.visibility</p:attrName>
                                        </p:attrNameLst>
                                      </p:cBhvr>
                                      <p:to>
                                        <p:strVal val="visible"/>
                                      </p:to>
                                    </p:set>
                                    <p:anim calcmode="lin" valueType="num">
                                      <p:cBhvr additive="base">
                                        <p:cTn id="7" dur="500" fill="hold"/>
                                        <p:tgtEl>
                                          <p:spTgt spid="4538371"/>
                                        </p:tgtEl>
                                        <p:attrNameLst>
                                          <p:attrName>ppt_x</p:attrName>
                                        </p:attrNameLst>
                                      </p:cBhvr>
                                      <p:tavLst>
                                        <p:tav tm="0">
                                          <p:val>
                                            <p:strVal val="0-#ppt_w/2"/>
                                          </p:val>
                                        </p:tav>
                                        <p:tav tm="100000">
                                          <p:val>
                                            <p:strVal val="#ppt_x"/>
                                          </p:val>
                                        </p:tav>
                                      </p:tavLst>
                                    </p:anim>
                                    <p:anim calcmode="lin" valueType="num">
                                      <p:cBhvr additive="base">
                                        <p:cTn id="8" dur="500" fill="hold"/>
                                        <p:tgtEl>
                                          <p:spTgt spid="45383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4624"/>
            <a:ext cx="8229600" cy="1143000"/>
          </a:xfrm>
        </p:spPr>
        <p:txBody>
          <a:bodyPr/>
          <a:lstStyle/>
          <a:p>
            <a:pPr eaLnBrk="1" hangingPunct="1"/>
            <a:r>
              <a:rPr lang="hu-HU" altLang="hu-HU" sz="3600" dirty="0" smtClean="0">
                <a:solidFill>
                  <a:srgbClr val="FF0000"/>
                </a:solidFill>
              </a:rPr>
              <a:t>NETTÓ ÉRTÉK ALAPJÁN</a:t>
            </a:r>
          </a:p>
        </p:txBody>
      </p:sp>
      <p:graphicFrame>
        <p:nvGraphicFramePr>
          <p:cNvPr id="4539395" name="Object 3"/>
          <p:cNvGraphicFramePr>
            <a:graphicFrameLocks noChangeAspect="1"/>
          </p:cNvGraphicFramePr>
          <p:nvPr>
            <p:extLst/>
          </p:nvPr>
        </p:nvGraphicFramePr>
        <p:xfrm>
          <a:off x="1835696" y="980728"/>
          <a:ext cx="9650681" cy="3672408"/>
        </p:xfrm>
        <a:graphic>
          <a:graphicData uri="http://schemas.openxmlformats.org/presentationml/2006/ole">
            <mc:AlternateContent xmlns:mc="http://schemas.openxmlformats.org/markup-compatibility/2006">
              <mc:Choice xmlns:v="urn:schemas-microsoft-com:vml" Requires="v">
                <p:oleObj spid="_x0000_s30742" name="Dokumentum" r:id="rId4" imgW="5465598" imgH="2098846" progId="Word.Document.8">
                  <p:embed/>
                </p:oleObj>
              </mc:Choice>
              <mc:Fallback>
                <p:oleObj name="Dokumentum" r:id="rId4" imgW="5465598" imgH="209884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980728"/>
                        <a:ext cx="9650681" cy="3672408"/>
                      </a:xfrm>
                      <a:prstGeom prst="rect">
                        <a:avLst/>
                      </a:prstGeom>
                      <a:noFill/>
                      <a:ln>
                        <a:noFill/>
                      </a:ln>
                      <a:effectLst/>
                      <a:extLst/>
                    </p:spPr>
                  </p:pic>
                </p:oleObj>
              </mc:Fallback>
            </mc:AlternateContent>
          </a:graphicData>
        </a:graphic>
      </p:graphicFrame>
      <p:graphicFrame>
        <p:nvGraphicFramePr>
          <p:cNvPr id="4539396" name="Object 4"/>
          <p:cNvGraphicFramePr>
            <a:graphicFrameLocks noChangeAspect="1"/>
          </p:cNvGraphicFramePr>
          <p:nvPr>
            <p:extLst/>
          </p:nvPr>
        </p:nvGraphicFramePr>
        <p:xfrm>
          <a:off x="160338" y="1951038"/>
          <a:ext cx="8704262" cy="3862387"/>
        </p:xfrm>
        <a:graphic>
          <a:graphicData uri="http://schemas.openxmlformats.org/presentationml/2006/ole">
            <mc:AlternateContent xmlns:mc="http://schemas.openxmlformats.org/markup-compatibility/2006">
              <mc:Choice xmlns:v="urn:schemas-microsoft-com:vml" Requires="v">
                <p:oleObj spid="_x0000_s30743" name="Munkalap" r:id="rId6" imgW="5686304" imgH="2504984" progId="Excel.Sheet.8">
                  <p:embed/>
                </p:oleObj>
              </mc:Choice>
              <mc:Fallback>
                <p:oleObj name="Munkalap" r:id="rId6" imgW="5686304" imgH="2504984" progId="Excel.Sheet.8">
                  <p:embed/>
                  <p:pic>
                    <p:nvPicPr>
                      <p:cNvPr id="0" name=""/>
                      <p:cNvPicPr>
                        <a:picLocks noChangeAspect="1" noChangeArrowheads="1"/>
                      </p:cNvPicPr>
                      <p:nvPr/>
                    </p:nvPicPr>
                    <p:blipFill>
                      <a:blip r:embed="rId7"/>
                      <a:srcRect/>
                      <a:stretch>
                        <a:fillRect/>
                      </a:stretch>
                    </p:blipFill>
                    <p:spPr bwMode="auto">
                      <a:xfrm>
                        <a:off x="160338" y="1951038"/>
                        <a:ext cx="8704262" cy="386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53709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39396"/>
                                        </p:tgtEl>
                                        <p:attrNameLst>
                                          <p:attrName>style.visibility</p:attrName>
                                        </p:attrNameLst>
                                      </p:cBhvr>
                                      <p:to>
                                        <p:strVal val="visible"/>
                                      </p:to>
                                    </p:set>
                                    <p:anim calcmode="lin" valueType="num">
                                      <p:cBhvr additive="base">
                                        <p:cTn id="7" dur="500" fill="hold"/>
                                        <p:tgtEl>
                                          <p:spTgt spid="4539396"/>
                                        </p:tgtEl>
                                        <p:attrNameLst>
                                          <p:attrName>ppt_x</p:attrName>
                                        </p:attrNameLst>
                                      </p:cBhvr>
                                      <p:tavLst>
                                        <p:tav tm="0">
                                          <p:val>
                                            <p:strVal val="0-#ppt_w/2"/>
                                          </p:val>
                                        </p:tav>
                                        <p:tav tm="100000">
                                          <p:val>
                                            <p:strVal val="#ppt_x"/>
                                          </p:val>
                                        </p:tav>
                                      </p:tavLst>
                                    </p:anim>
                                    <p:anim calcmode="lin" valueType="num">
                                      <p:cBhvr additive="base">
                                        <p:cTn id="8" dur="500" fill="hold"/>
                                        <p:tgtEl>
                                          <p:spTgt spid="45393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539395"/>
                                        </p:tgtEl>
                                        <p:attrNameLst>
                                          <p:attrName>style.visibility</p:attrName>
                                        </p:attrNameLst>
                                      </p:cBhvr>
                                      <p:to>
                                        <p:strVal val="visible"/>
                                      </p:to>
                                    </p:set>
                                    <p:anim calcmode="lin" valueType="num">
                                      <p:cBhvr additive="base">
                                        <p:cTn id="13" dur="500" fill="hold"/>
                                        <p:tgtEl>
                                          <p:spTgt spid="4539395"/>
                                        </p:tgtEl>
                                        <p:attrNameLst>
                                          <p:attrName>ppt_x</p:attrName>
                                        </p:attrNameLst>
                                      </p:cBhvr>
                                      <p:tavLst>
                                        <p:tav tm="0">
                                          <p:val>
                                            <p:strVal val="0-#ppt_w/2"/>
                                          </p:val>
                                        </p:tav>
                                        <p:tav tm="100000">
                                          <p:val>
                                            <p:strVal val="#ppt_x"/>
                                          </p:val>
                                        </p:tav>
                                      </p:tavLst>
                                    </p:anim>
                                    <p:anim calcmode="lin" valueType="num">
                                      <p:cBhvr additive="base">
                                        <p:cTn id="14" dur="500" fill="hold"/>
                                        <p:tgtEl>
                                          <p:spTgt spid="453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hu-HU" altLang="hu-HU" sz="3600" smtClean="0">
                <a:solidFill>
                  <a:srgbClr val="FF0000"/>
                </a:solidFill>
              </a:rPr>
              <a:t>TELJESÍTMÉNYARÁNYOS LEÍRÁSSAL</a:t>
            </a:r>
          </a:p>
        </p:txBody>
      </p:sp>
      <p:graphicFrame>
        <p:nvGraphicFramePr>
          <p:cNvPr id="4540419" name="Object 3"/>
          <p:cNvGraphicFramePr>
            <a:graphicFrameLocks noChangeAspect="1"/>
          </p:cNvGraphicFramePr>
          <p:nvPr>
            <p:extLst/>
          </p:nvPr>
        </p:nvGraphicFramePr>
        <p:xfrm>
          <a:off x="107504" y="1504975"/>
          <a:ext cx="10401687" cy="4732337"/>
        </p:xfrm>
        <a:graphic>
          <a:graphicData uri="http://schemas.openxmlformats.org/presentationml/2006/ole">
            <mc:AlternateContent xmlns:mc="http://schemas.openxmlformats.org/markup-compatibility/2006">
              <mc:Choice xmlns:v="urn:schemas-microsoft-com:vml" Requires="v">
                <p:oleObj spid="_x0000_s31756" name="Munkalap" r:id="rId4" imgW="6429452" imgH="2886130" progId="Excel.Sheet.8">
                  <p:embed/>
                </p:oleObj>
              </mc:Choice>
              <mc:Fallback>
                <p:oleObj name="Munkalap" r:id="rId4" imgW="6429452" imgH="2886130" progId="Excel.Sheet.8">
                  <p:embed/>
                  <p:pic>
                    <p:nvPicPr>
                      <p:cNvPr id="0" name=""/>
                      <p:cNvPicPr>
                        <a:picLocks noChangeAspect="1" noChangeArrowheads="1"/>
                      </p:cNvPicPr>
                      <p:nvPr/>
                    </p:nvPicPr>
                    <p:blipFill>
                      <a:blip r:embed="rId5"/>
                      <a:srcRect/>
                      <a:stretch>
                        <a:fillRect/>
                      </a:stretch>
                    </p:blipFill>
                    <p:spPr bwMode="auto">
                      <a:xfrm>
                        <a:off x="107504" y="1504975"/>
                        <a:ext cx="10401687" cy="473233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1206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40419"/>
                                        </p:tgtEl>
                                        <p:attrNameLst>
                                          <p:attrName>style.visibility</p:attrName>
                                        </p:attrNameLst>
                                      </p:cBhvr>
                                      <p:to>
                                        <p:strVal val="visible"/>
                                      </p:to>
                                    </p:set>
                                    <p:anim calcmode="lin" valueType="num">
                                      <p:cBhvr additive="base">
                                        <p:cTn id="7" dur="500" fill="hold"/>
                                        <p:tgtEl>
                                          <p:spTgt spid="4540419"/>
                                        </p:tgtEl>
                                        <p:attrNameLst>
                                          <p:attrName>ppt_x</p:attrName>
                                        </p:attrNameLst>
                                      </p:cBhvr>
                                      <p:tavLst>
                                        <p:tav tm="0">
                                          <p:val>
                                            <p:strVal val="0-#ppt_w/2"/>
                                          </p:val>
                                        </p:tav>
                                        <p:tav tm="100000">
                                          <p:val>
                                            <p:strVal val="#ppt_x"/>
                                          </p:val>
                                        </p:tav>
                                      </p:tavLst>
                                    </p:anim>
                                    <p:anim calcmode="lin" valueType="num">
                                      <p:cBhvr additive="base">
                                        <p:cTn id="8" dur="500" fill="hold"/>
                                        <p:tgtEl>
                                          <p:spTgt spid="45404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Dia számának helye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E9556878-87AA-4D32-9C8F-6D09D01E784B}" type="slidenum">
              <a:rPr lang="hu-HU" altLang="hu-HU" sz="1400" smtClean="0"/>
              <a:pPr eaLnBrk="1" hangingPunct="1">
                <a:spcBef>
                  <a:spcPct val="0"/>
                </a:spcBef>
                <a:buFontTx/>
                <a:buNone/>
              </a:pPr>
              <a:t>43</a:t>
            </a:fld>
            <a:endParaRPr lang="hu-HU" altLang="hu-HU" sz="1400" smtClean="0"/>
          </a:p>
        </p:txBody>
      </p:sp>
      <p:pic>
        <p:nvPicPr>
          <p:cNvPr id="5" name="Picture 2" descr="http://www.czuczora.sk/hirkepek/201410021107070.felkialtoj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25"/>
            <a:ext cx="28575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499" name="Rectangle 3"/>
          <p:cNvSpPr>
            <a:spLocks noGrp="1" noChangeArrowheads="1"/>
          </p:cNvSpPr>
          <p:nvPr>
            <p:ph type="title"/>
          </p:nvPr>
        </p:nvSpPr>
        <p:spPr>
          <a:xfrm>
            <a:off x="2411760" y="2852936"/>
            <a:ext cx="6275040" cy="1143000"/>
          </a:xfrm>
        </p:spPr>
        <p:txBody>
          <a:bodyPr/>
          <a:lstStyle/>
          <a:p>
            <a:pPr eaLnBrk="1" hangingPunct="1"/>
            <a:r>
              <a:rPr lang="hu-HU" altLang="hu-HU" sz="4000" b="1" dirty="0" smtClean="0">
                <a:solidFill>
                  <a:srgbClr val="FF3300"/>
                </a:solidFill>
              </a:rPr>
              <a:t>AZ ELSZÁMOLT AMORTIZÁCIÓ FELELJEN MEG A VALÓSÁGOS ÉRTÉKCSÖKKENÉSNEK</a:t>
            </a:r>
          </a:p>
        </p:txBody>
      </p:sp>
    </p:spTree>
    <p:extLst>
      <p:ext uri="{BB962C8B-B14F-4D97-AF65-F5344CB8AC3E}">
        <p14:creationId xmlns:p14="http://schemas.microsoft.com/office/powerpoint/2010/main" val="2480657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24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424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499" grpId="0"/>
      <p:bldP spid="1642499"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éptalálat a következőre: „mood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21711"/>
            <a:ext cx="12067096" cy="6907096"/>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457200" y="1556792"/>
            <a:ext cx="8229600" cy="1143000"/>
          </a:xfrm>
        </p:spPr>
        <p:txBody>
          <a:bodyPr/>
          <a:lstStyle/>
          <a:p>
            <a:r>
              <a:rPr lang="hu-HU" sz="2800" b="1" dirty="0" smtClean="0">
                <a:solidFill>
                  <a:schemeClr val="tx1"/>
                </a:solidFill>
              </a:rPr>
              <a:t>ÖNÁLLÓ FELADAT (</a:t>
            </a:r>
            <a:r>
              <a:rPr lang="hu-HU" sz="2800" b="1" dirty="0"/>
              <a:t>5</a:t>
            </a:r>
            <a:r>
              <a:rPr lang="hu-HU" sz="2800" b="1" dirty="0" smtClean="0">
                <a:solidFill>
                  <a:schemeClr val="tx1"/>
                </a:solidFill>
              </a:rPr>
              <a:t> PONT)</a:t>
            </a:r>
            <a:br>
              <a:rPr lang="hu-HU" sz="2800" b="1" dirty="0" smtClean="0">
                <a:solidFill>
                  <a:schemeClr val="tx1"/>
                </a:solidFill>
              </a:rPr>
            </a:br>
            <a:r>
              <a:rPr lang="hu-HU" sz="2800" b="1" dirty="0" smtClean="0">
                <a:solidFill>
                  <a:schemeClr val="tx1"/>
                </a:solidFill>
              </a:rPr>
              <a:t/>
            </a:r>
            <a:br>
              <a:rPr lang="hu-HU" sz="2800" b="1" dirty="0" smtClean="0">
                <a:solidFill>
                  <a:schemeClr val="tx1"/>
                </a:solidFill>
              </a:rPr>
            </a:br>
            <a:r>
              <a:rPr lang="hu-HU" sz="3600" b="1" dirty="0" smtClean="0">
                <a:solidFill>
                  <a:schemeClr val="tx1"/>
                </a:solidFill>
              </a:rPr>
              <a:t>SAJÁT (VÁGYOTT) SZGK BEKERÜLÉSI ÉRTÉKE, MARADVÁNYÉRTÉKE ÉS AMORTIZÁCIÓJA</a:t>
            </a:r>
            <a:endParaRPr lang="hu-HU" sz="3200" b="1" dirty="0">
              <a:solidFill>
                <a:schemeClr val="tx1"/>
              </a:solidFill>
            </a:endParaRPr>
          </a:p>
        </p:txBody>
      </p:sp>
      <p:sp>
        <p:nvSpPr>
          <p:cNvPr id="3" name="Dia számának helye 2"/>
          <p:cNvSpPr>
            <a:spLocks noGrp="1"/>
          </p:cNvSpPr>
          <p:nvPr>
            <p:ph type="sldNum" sz="quarter" idx="12"/>
          </p:nvPr>
        </p:nvSpPr>
        <p:spPr/>
        <p:txBody>
          <a:bodyPr/>
          <a:lstStyle/>
          <a:p>
            <a:pPr>
              <a:defRPr/>
            </a:pPr>
            <a:fld id="{5C1A5A02-D479-4240-9A70-E442CCA1F124}" type="slidenum">
              <a:rPr lang="hu-HU" smtClean="0"/>
              <a:pPr>
                <a:defRPr/>
              </a:pPr>
              <a:t>44</a:t>
            </a:fld>
            <a:endParaRPr lang="hu-HU"/>
          </a:p>
        </p:txBody>
      </p:sp>
    </p:spTree>
    <p:extLst>
      <p:ext uri="{BB962C8B-B14F-4D97-AF65-F5344CB8AC3E}">
        <p14:creationId xmlns:p14="http://schemas.microsoft.com/office/powerpoint/2010/main" val="561460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8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a:xfrm>
            <a:off x="6516688" y="6245225"/>
            <a:ext cx="2133600" cy="476250"/>
          </a:xfrm>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fld id="{1F6BDEDA-AABB-492F-8041-8208DB220C1F}" type="slidenum">
              <a:rPr lang="hu-HU" altLang="hu-HU" sz="1200" smtClean="0"/>
              <a:pPr>
                <a:spcBef>
                  <a:spcPct val="0"/>
                </a:spcBef>
                <a:buFontTx/>
                <a:buNone/>
                <a:defRPr/>
              </a:pPr>
              <a:t>45</a:t>
            </a:fld>
            <a:endParaRPr lang="hu-HU" altLang="hu-HU" sz="1200" smtClean="0"/>
          </a:p>
        </p:txBody>
      </p:sp>
      <p:sp>
        <p:nvSpPr>
          <p:cNvPr id="3076" name="Rectangle 3"/>
          <p:cNvSpPr>
            <a:spLocks noChangeArrowheads="1"/>
          </p:cNvSpPr>
          <p:nvPr/>
        </p:nvSpPr>
        <p:spPr bwMode="auto">
          <a:xfrm>
            <a:off x="420688" y="-171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4400" b="1" dirty="0" smtClean="0">
                <a:cs typeface="+mn-cs"/>
              </a:rPr>
              <a:t>MIRŐL VOLT MA SZÓ?</a:t>
            </a:r>
          </a:p>
        </p:txBody>
      </p:sp>
      <p:sp>
        <p:nvSpPr>
          <p:cNvPr id="2272260" name="AutoShape 4"/>
          <p:cNvSpPr>
            <a:spLocks/>
          </p:cNvSpPr>
          <p:nvPr/>
        </p:nvSpPr>
        <p:spPr bwMode="auto">
          <a:xfrm>
            <a:off x="180976" y="1846015"/>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hu-HU" altLang="hu-HU" sz="2400" b="1" dirty="0" smtClean="0">
              <a:cs typeface="+mn-cs"/>
            </a:endParaRPr>
          </a:p>
          <a:p>
            <a:pPr>
              <a:spcBef>
                <a:spcPct val="0"/>
              </a:spcBef>
              <a:buFontTx/>
              <a:buNone/>
              <a:defRPr/>
            </a:pPr>
            <a:endParaRPr lang="hu-HU" altLang="hu-HU" sz="2400" b="1" dirty="0">
              <a:cs typeface="+mn-cs"/>
            </a:endParaRPr>
          </a:p>
          <a:p>
            <a:pPr marL="457200" indent="-457200">
              <a:spcBef>
                <a:spcPct val="0"/>
              </a:spcBef>
              <a:defRPr/>
            </a:pPr>
            <a:r>
              <a:rPr lang="hu-HU" altLang="hu-HU" sz="2400" b="1" dirty="0" smtClean="0">
                <a:cs typeface="+mn-cs"/>
              </a:rPr>
              <a:t>AZ ESZKÖZÖK BRUTTÓ ÉRTÉKÉT AZ ÉVENTE ELSZÁMOLT AMORTIZÁCIÓ CSÖKKENTI. </a:t>
            </a:r>
          </a:p>
        </p:txBody>
      </p:sp>
      <p:sp>
        <p:nvSpPr>
          <p:cNvPr id="2272261" name="AutoShape 1"/>
          <p:cNvSpPr>
            <a:spLocks/>
          </p:cNvSpPr>
          <p:nvPr/>
        </p:nvSpPr>
        <p:spPr bwMode="auto">
          <a:xfrm>
            <a:off x="71438" y="692150"/>
            <a:ext cx="8856663" cy="1150938"/>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hu-HU" altLang="hu-HU" b="1" dirty="0" smtClean="0">
              <a:cs typeface="+mn-cs"/>
            </a:endParaRPr>
          </a:p>
          <a:p>
            <a:pPr marL="571500" indent="-571500">
              <a:spcBef>
                <a:spcPct val="0"/>
              </a:spcBef>
              <a:defRPr/>
            </a:pPr>
            <a:r>
              <a:rPr lang="hu-HU" altLang="hu-HU" sz="2400" b="1" dirty="0" smtClean="0">
                <a:cs typeface="+mn-cs"/>
              </a:rPr>
              <a:t>A VÁSÁROLT ÉS SAJÁT REZSIS BERUHÁZÁSOK FELMERÜLT KÖLTSÉGEIT AZ 1. BERUHÁZÁS SZÁMLÁN GYŰJTJÜK AKTIVÁLÁSIG.</a:t>
            </a:r>
            <a:endParaRPr lang="hu-HU" altLang="hu-HU" sz="1800" b="1" dirty="0" smtClean="0">
              <a:cs typeface="+mn-cs"/>
            </a:endParaRPr>
          </a:p>
        </p:txBody>
      </p:sp>
      <p:sp>
        <p:nvSpPr>
          <p:cNvPr id="2272262" name="AutoShape 6"/>
          <p:cNvSpPr>
            <a:spLocks/>
          </p:cNvSpPr>
          <p:nvPr/>
        </p:nvSpPr>
        <p:spPr bwMode="auto">
          <a:xfrm>
            <a:off x="-36512" y="2638103"/>
            <a:ext cx="8785225"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6600" b="1" dirty="0" smtClean="0">
                <a:cs typeface="+mn-cs"/>
                <a:sym typeface="Wingdings" pitchFamily="2" charset="2"/>
              </a:rPr>
              <a:t>  </a:t>
            </a:r>
          </a:p>
          <a:p>
            <a:pPr marL="571500" indent="-571500">
              <a:spcBef>
                <a:spcPct val="0"/>
              </a:spcBef>
              <a:defRPr/>
            </a:pPr>
            <a:r>
              <a:rPr lang="hu-HU" altLang="hu-HU" sz="2400" b="1" dirty="0" smtClean="0">
                <a:cs typeface="+mn-cs"/>
              </a:rPr>
              <a:t>AZ AMORTIZÁCIÓ VÁLASZTOTT MÓDJÁT A SZÁMVITELI POLITIKA RÉSZÉT KÉPEZŐ AMORTIZÁCIÓS SZABÁLYZATBAN KELL ELŐÍRNI. </a:t>
            </a:r>
            <a:r>
              <a:rPr lang="hu-HU" altLang="hu-HU" sz="2400" b="1" dirty="0" smtClean="0"/>
              <a:t>A SZÁMVITELI TÖRVÉNY ÉS A TÁRSASÁGI ADÓ TÖRVÉNY SZERINT ELSZÁMOLT ÉRTÉKCSÖKKENÉS KÜLÖNBÖZETÉT ADÓALAPMÓDOSÍTÓ TÉTELKÉNT KELL FIGYELEMBE VENNI.</a:t>
            </a:r>
            <a:endParaRPr lang="hu-HU" altLang="hu-HU" sz="1600" b="1" dirty="0" smtClean="0">
              <a:cs typeface="+mn-cs"/>
            </a:endParaRPr>
          </a:p>
        </p:txBody>
      </p:sp>
    </p:spTree>
    <p:extLst>
      <p:ext uri="{BB962C8B-B14F-4D97-AF65-F5344CB8AC3E}">
        <p14:creationId xmlns:p14="http://schemas.microsoft.com/office/powerpoint/2010/main" val="1831090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22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22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2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2260" grpId="0"/>
      <p:bldP spid="2272261" grpId="0"/>
      <p:bldP spid="227226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hu-HU" altLang="hu-HU" sz="4000" b="1" dirty="0" smtClean="0">
                <a:solidFill>
                  <a:srgbClr val="FF3300"/>
                </a:solidFill>
              </a:rPr>
              <a:t>BERUHÁZÁS</a:t>
            </a:r>
          </a:p>
        </p:txBody>
      </p:sp>
      <p:sp>
        <p:nvSpPr>
          <p:cNvPr id="5101571" name="Rectangle 3"/>
          <p:cNvSpPr>
            <a:spLocks noGrp="1" noChangeArrowheads="1"/>
          </p:cNvSpPr>
          <p:nvPr>
            <p:ph type="body" sz="half" idx="1"/>
          </p:nvPr>
        </p:nvSpPr>
        <p:spPr>
          <a:xfrm>
            <a:off x="107504" y="3007493"/>
            <a:ext cx="8939336" cy="3661867"/>
          </a:xfrm>
        </p:spPr>
        <p:txBody>
          <a:bodyPr/>
          <a:lstStyle/>
          <a:p>
            <a:pPr marL="0" indent="0" eaLnBrk="1" hangingPunct="1">
              <a:lnSpc>
                <a:spcPct val="85000"/>
              </a:lnSpc>
              <a:buFontTx/>
              <a:buNone/>
            </a:pPr>
            <a:r>
              <a:rPr lang="hu-HU" altLang="hu-HU" b="1" dirty="0" smtClean="0"/>
              <a:t>A TÁRGYI ESZKÖZ </a:t>
            </a:r>
          </a:p>
          <a:p>
            <a:pPr lvl="1" eaLnBrk="1" hangingPunct="1">
              <a:lnSpc>
                <a:spcPct val="85000"/>
              </a:lnSpc>
            </a:pPr>
            <a:r>
              <a:rPr lang="hu-HU" altLang="hu-HU" b="1" dirty="0" smtClean="0"/>
              <a:t>BESZERZÉSE, </a:t>
            </a:r>
          </a:p>
          <a:p>
            <a:pPr lvl="1" eaLnBrk="1" hangingPunct="1">
              <a:lnSpc>
                <a:spcPct val="85000"/>
              </a:lnSpc>
            </a:pPr>
            <a:r>
              <a:rPr lang="hu-HU" altLang="hu-HU" b="1" dirty="0" smtClean="0"/>
              <a:t>LÉTESÍTÉSE, </a:t>
            </a:r>
          </a:p>
          <a:p>
            <a:pPr lvl="1" eaLnBrk="1" hangingPunct="1">
              <a:lnSpc>
                <a:spcPct val="85000"/>
              </a:lnSpc>
            </a:pPr>
            <a:r>
              <a:rPr lang="hu-HU" altLang="hu-HU" b="1" dirty="0" smtClean="0"/>
              <a:t>SAJÁT VÁLLALKOZÁSBAN TÖRTÉNŐ ELŐÁLLÍTÁSA, </a:t>
            </a:r>
          </a:p>
          <a:p>
            <a:pPr lvl="1" eaLnBrk="1" hangingPunct="1">
              <a:lnSpc>
                <a:spcPct val="85000"/>
              </a:lnSpc>
            </a:pPr>
            <a:r>
              <a:rPr lang="hu-HU" altLang="hu-HU" b="1" dirty="0" smtClean="0"/>
              <a:t>A BESZERZETT TÁRGYI ESZKÖZ ÜZEMBE HELYEZÉSE,</a:t>
            </a:r>
          </a:p>
          <a:p>
            <a:pPr lvl="1" eaLnBrk="1" hangingPunct="1">
              <a:lnSpc>
                <a:spcPct val="85000"/>
              </a:lnSpc>
            </a:pPr>
            <a:r>
              <a:rPr lang="hu-HU" altLang="hu-HU" b="1" dirty="0" smtClean="0"/>
              <a:t>RENDELTETÉSSZERŰ HASZNÁLATBAVÉTELE ÉRDEKÉBEN AZ ÜZEMBE HELYEZÉSIG, A RENDELTETÉSSZERŰ HASZNÁLATBAVÉTELIG VÉGZETT TEVÉKENYSÉG. </a:t>
            </a:r>
          </a:p>
        </p:txBody>
      </p:sp>
      <p:grpSp>
        <p:nvGrpSpPr>
          <p:cNvPr id="4" name="Group 4"/>
          <p:cNvGrpSpPr>
            <a:grpSpLocks/>
          </p:cNvGrpSpPr>
          <p:nvPr/>
        </p:nvGrpSpPr>
        <p:grpSpPr bwMode="auto">
          <a:xfrm>
            <a:off x="4427984" y="1087902"/>
            <a:ext cx="3585954" cy="2917162"/>
            <a:chOff x="263" y="2557"/>
            <a:chExt cx="1270" cy="1021"/>
          </a:xfrm>
        </p:grpSpPr>
        <p:sp>
          <p:nvSpPr>
            <p:cNvPr id="5" name="Rectangle 5"/>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6" name="Rectangle 6"/>
            <p:cNvSpPr>
              <a:spLocks noChangeArrowheads="1"/>
            </p:cNvSpPr>
            <p:nvPr/>
          </p:nvSpPr>
          <p:spPr bwMode="auto">
            <a:xfrm>
              <a:off x="916" y="3008"/>
              <a:ext cx="575"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b="1">
                <a:solidFill>
                  <a:srgbClr val="FF3300"/>
                </a:solidFill>
                <a:latin typeface="Tahoma" pitchFamily="34" charset="0"/>
              </a:endParaRPr>
            </a:p>
          </p:txBody>
        </p:sp>
        <p:pic>
          <p:nvPicPr>
            <p:cNvPr id="7" name="Picture 7"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9" name="Text Box 9"/>
            <p:cNvSpPr txBox="1">
              <a:spLocks noChangeArrowheads="1"/>
            </p:cNvSpPr>
            <p:nvPr/>
          </p:nvSpPr>
          <p:spPr bwMode="auto">
            <a:xfrm>
              <a:off x="505" y="2557"/>
              <a:ext cx="795" cy="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2000" b="1" dirty="0" smtClean="0">
                  <a:solidFill>
                    <a:srgbClr val="000066"/>
                  </a:solidFill>
                  <a:latin typeface="Tahoma" pitchFamily="34" charset="0"/>
                </a:rPr>
                <a:t>19. BERUHÁZÁS</a:t>
              </a:r>
              <a:endParaRPr lang="hu-HU" altLang="hu-HU" sz="2000" b="1" dirty="0">
                <a:solidFill>
                  <a:srgbClr val="000066"/>
                </a:solidFill>
                <a:latin typeface="Tahoma" pitchFamily="34" charset="0"/>
              </a:endParaRPr>
            </a:p>
          </p:txBody>
        </p:sp>
        <p:sp>
          <p:nvSpPr>
            <p:cNvPr id="10" name="Text Box 10"/>
            <p:cNvSpPr txBox="1">
              <a:spLocks noChangeArrowheads="1"/>
            </p:cNvSpPr>
            <p:nvPr/>
          </p:nvSpPr>
          <p:spPr bwMode="auto">
            <a:xfrm>
              <a:off x="316" y="2725"/>
              <a:ext cx="1095" cy="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2000" b="1" dirty="0">
                  <a:solidFill>
                    <a:srgbClr val="000066"/>
                  </a:solidFill>
                  <a:latin typeface="Tahoma" pitchFamily="34" charset="0"/>
                </a:rPr>
                <a:t>  T                            K</a:t>
              </a:r>
              <a:endParaRPr lang="hu-HU" altLang="hu-HU" sz="1200" b="1" dirty="0">
                <a:solidFill>
                  <a:srgbClr val="000066"/>
                </a:solidFill>
                <a:latin typeface="Tahoma" pitchFamily="34" charset="0"/>
              </a:endParaRPr>
            </a:p>
          </p:txBody>
        </p:sp>
      </p:grpSp>
      <p:cxnSp>
        <p:nvCxnSpPr>
          <p:cNvPr id="11" name="Egyenes összekötő 10"/>
          <p:cNvCxnSpPr/>
          <p:nvPr/>
        </p:nvCxnSpPr>
        <p:spPr bwMode="auto">
          <a:xfrm>
            <a:off x="4427984" y="3752198"/>
            <a:ext cx="3467364"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35"/>
          <p:cNvSpPr txBox="1">
            <a:spLocks noChangeArrowheads="1"/>
          </p:cNvSpPr>
          <p:nvPr/>
        </p:nvSpPr>
        <p:spPr bwMode="auto">
          <a:xfrm>
            <a:off x="4610591" y="2060848"/>
            <a:ext cx="4137873" cy="2308324"/>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marL="342900" indent="-342900" algn="l" eaLnBrk="1" hangingPunct="1">
              <a:buAutoNum type="arabicParenBoth"/>
            </a:pPr>
            <a:r>
              <a:rPr lang="hu-HU" altLang="hu-HU" b="1" dirty="0" smtClean="0">
                <a:solidFill>
                  <a:srgbClr val="FF0000"/>
                </a:solidFill>
                <a:latin typeface="Tahoma" pitchFamily="34" charset="0"/>
              </a:rPr>
              <a:t>  7250	     (2) 725</a:t>
            </a:r>
          </a:p>
          <a:p>
            <a:pPr marL="342900" indent="-342900" algn="l" eaLnBrk="1" hangingPunct="1">
              <a:buAutoNum type="arabicParenBoth" startAt="3"/>
            </a:pPr>
            <a:r>
              <a:rPr lang="hu-HU" altLang="hu-HU" b="1" dirty="0" smtClean="0">
                <a:solidFill>
                  <a:srgbClr val="FF0000"/>
                </a:solidFill>
                <a:latin typeface="Tahoma" pitchFamily="34" charset="0"/>
              </a:rPr>
              <a:t>    435</a:t>
            </a:r>
          </a:p>
          <a:p>
            <a:pPr marL="342900" indent="-342900" algn="l" eaLnBrk="1" hangingPunct="1">
              <a:buAutoNum type="arabicParenBoth" startAt="3"/>
            </a:pPr>
            <a:r>
              <a:rPr lang="hu-HU" altLang="hu-HU" b="1" dirty="0">
                <a:solidFill>
                  <a:srgbClr val="FF0000"/>
                </a:solidFill>
                <a:latin typeface="Tahoma" pitchFamily="34" charset="0"/>
              </a:rPr>
              <a:t> </a:t>
            </a:r>
            <a:r>
              <a:rPr lang="hu-HU" altLang="hu-HU" b="1" dirty="0" smtClean="0">
                <a:solidFill>
                  <a:srgbClr val="FF0000"/>
                </a:solidFill>
                <a:latin typeface="Tahoma" pitchFamily="34" charset="0"/>
              </a:rPr>
              <a:t>   290</a:t>
            </a:r>
          </a:p>
          <a:p>
            <a:pPr marL="342900" indent="-342900" algn="l" eaLnBrk="1" hangingPunct="1">
              <a:buAutoNum type="arabicParenBoth" startAt="3"/>
            </a:pPr>
            <a:r>
              <a:rPr lang="hu-HU" altLang="hu-HU" b="1" dirty="0">
                <a:solidFill>
                  <a:srgbClr val="FF0000"/>
                </a:solidFill>
                <a:latin typeface="Tahoma" pitchFamily="34" charset="0"/>
              </a:rPr>
              <a:t> </a:t>
            </a:r>
            <a:r>
              <a:rPr lang="hu-HU" altLang="hu-HU" b="1" dirty="0" smtClean="0">
                <a:solidFill>
                  <a:srgbClr val="FF0000"/>
                </a:solidFill>
                <a:latin typeface="Tahoma" pitchFamily="34" charset="0"/>
              </a:rPr>
              <a:t>   690</a:t>
            </a:r>
          </a:p>
          <a:p>
            <a:pPr marL="342900" indent="-342900" algn="l" eaLnBrk="1" hangingPunct="1">
              <a:buAutoNum type="arabicParenBoth" startAt="3"/>
            </a:pPr>
            <a:r>
              <a:rPr lang="hu-HU" altLang="hu-HU" b="1" dirty="0" smtClean="0">
                <a:solidFill>
                  <a:srgbClr val="FF0000"/>
                </a:solidFill>
                <a:latin typeface="Tahoma" pitchFamily="34" charset="0"/>
              </a:rPr>
              <a:t>  1000</a:t>
            </a:r>
          </a:p>
          <a:p>
            <a:pPr marL="342900" indent="-342900" algn="l" eaLnBrk="1" hangingPunct="1">
              <a:buAutoNum type="arabicParenBoth" startAt="3"/>
            </a:pPr>
            <a:r>
              <a:rPr lang="hu-HU" altLang="hu-HU" b="1" dirty="0" smtClean="0">
                <a:solidFill>
                  <a:srgbClr val="FF0000"/>
                </a:solidFill>
                <a:latin typeface="Tahoma" pitchFamily="34" charset="0"/>
              </a:rPr>
              <a:t>      60</a:t>
            </a:r>
          </a:p>
          <a:p>
            <a:pPr algn="l" eaLnBrk="1" hangingPunct="1"/>
            <a:r>
              <a:rPr lang="hu-HU" altLang="hu-HU" b="1" dirty="0" smtClean="0">
                <a:solidFill>
                  <a:srgbClr val="FF0000"/>
                </a:solidFill>
                <a:latin typeface="Tahoma" pitchFamily="34" charset="0"/>
              </a:rPr>
              <a:t>TE:  9000</a:t>
            </a:r>
          </a:p>
          <a:p>
            <a:pPr algn="l" eaLnBrk="1" hangingPunct="1"/>
            <a:endParaRPr lang="hu-HU" altLang="hu-HU" b="1" dirty="0">
              <a:solidFill>
                <a:srgbClr val="FF0000"/>
              </a:solidFill>
              <a:latin typeface="Tahoma" pitchFamily="34" charset="0"/>
            </a:endParaRPr>
          </a:p>
        </p:txBody>
      </p:sp>
    </p:spTree>
    <p:extLst>
      <p:ext uri="{BB962C8B-B14F-4D97-AF65-F5344CB8AC3E}">
        <p14:creationId xmlns:p14="http://schemas.microsoft.com/office/powerpoint/2010/main" val="1277337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01571">
                                            <p:txEl>
                                              <p:pRg st="0" end="0"/>
                                            </p:txEl>
                                          </p:spTgt>
                                        </p:tgtEl>
                                        <p:attrNameLst>
                                          <p:attrName>style.visibility</p:attrName>
                                        </p:attrNameLst>
                                      </p:cBhvr>
                                      <p:to>
                                        <p:strVal val="visible"/>
                                      </p:to>
                                    </p:set>
                                    <p:anim calcmode="lin" valueType="num">
                                      <p:cBhvr additive="base">
                                        <p:cTn id="7" dur="500" fill="hold"/>
                                        <p:tgtEl>
                                          <p:spTgt spid="5101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015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01571">
                                            <p:txEl>
                                              <p:pRg st="1" end="1"/>
                                            </p:txEl>
                                          </p:spTgt>
                                        </p:tgtEl>
                                        <p:attrNameLst>
                                          <p:attrName>style.visibility</p:attrName>
                                        </p:attrNameLst>
                                      </p:cBhvr>
                                      <p:to>
                                        <p:strVal val="visible"/>
                                      </p:to>
                                    </p:set>
                                    <p:anim calcmode="lin" valueType="num">
                                      <p:cBhvr additive="base">
                                        <p:cTn id="11" dur="500" fill="hold"/>
                                        <p:tgtEl>
                                          <p:spTgt spid="51015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015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101571">
                                            <p:txEl>
                                              <p:pRg st="2" end="2"/>
                                            </p:txEl>
                                          </p:spTgt>
                                        </p:tgtEl>
                                        <p:attrNameLst>
                                          <p:attrName>style.visibility</p:attrName>
                                        </p:attrNameLst>
                                      </p:cBhvr>
                                      <p:to>
                                        <p:strVal val="visible"/>
                                      </p:to>
                                    </p:set>
                                    <p:anim calcmode="lin" valueType="num">
                                      <p:cBhvr additive="base">
                                        <p:cTn id="15" dur="500" fill="hold"/>
                                        <p:tgtEl>
                                          <p:spTgt spid="51015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10157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101571">
                                            <p:txEl>
                                              <p:pRg st="3" end="3"/>
                                            </p:txEl>
                                          </p:spTgt>
                                        </p:tgtEl>
                                        <p:attrNameLst>
                                          <p:attrName>style.visibility</p:attrName>
                                        </p:attrNameLst>
                                      </p:cBhvr>
                                      <p:to>
                                        <p:strVal val="visible"/>
                                      </p:to>
                                    </p:set>
                                    <p:anim calcmode="lin" valueType="num">
                                      <p:cBhvr additive="base">
                                        <p:cTn id="19" dur="500" fill="hold"/>
                                        <p:tgtEl>
                                          <p:spTgt spid="51015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0157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101571">
                                            <p:txEl>
                                              <p:pRg st="4" end="4"/>
                                            </p:txEl>
                                          </p:spTgt>
                                        </p:tgtEl>
                                        <p:attrNameLst>
                                          <p:attrName>style.visibility</p:attrName>
                                        </p:attrNameLst>
                                      </p:cBhvr>
                                      <p:to>
                                        <p:strVal val="visible"/>
                                      </p:to>
                                    </p:set>
                                    <p:anim calcmode="lin" valueType="num">
                                      <p:cBhvr additive="base">
                                        <p:cTn id="23" dur="500" fill="hold"/>
                                        <p:tgtEl>
                                          <p:spTgt spid="510157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10157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101571">
                                            <p:txEl>
                                              <p:pRg st="5" end="5"/>
                                            </p:txEl>
                                          </p:spTgt>
                                        </p:tgtEl>
                                        <p:attrNameLst>
                                          <p:attrName>style.visibility</p:attrName>
                                        </p:attrNameLst>
                                      </p:cBhvr>
                                      <p:to>
                                        <p:strVal val="visible"/>
                                      </p:to>
                                    </p:set>
                                    <p:anim calcmode="lin" valueType="num">
                                      <p:cBhvr additive="base">
                                        <p:cTn id="27" dur="500" fill="hold"/>
                                        <p:tgtEl>
                                          <p:spTgt spid="5101571">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1015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1571" grpId="0" build="p" autoUpdateAnimBg="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hu-HU" altLang="hu-HU" sz="4000" b="1" dirty="0" smtClean="0">
                <a:solidFill>
                  <a:srgbClr val="FF3300"/>
                </a:solidFill>
              </a:rPr>
              <a:t>AKTIVÁLÁS</a:t>
            </a:r>
          </a:p>
        </p:txBody>
      </p:sp>
      <p:sp>
        <p:nvSpPr>
          <p:cNvPr id="5101571" name="Rectangle 3"/>
          <p:cNvSpPr>
            <a:spLocks noGrp="1" noChangeArrowheads="1"/>
          </p:cNvSpPr>
          <p:nvPr>
            <p:ph type="body" sz="half" idx="1"/>
          </p:nvPr>
        </p:nvSpPr>
        <p:spPr>
          <a:xfrm>
            <a:off x="107504" y="1351309"/>
            <a:ext cx="8939336" cy="4525963"/>
          </a:xfrm>
        </p:spPr>
        <p:txBody>
          <a:bodyPr/>
          <a:lstStyle/>
          <a:p>
            <a:pPr marL="0" indent="0" eaLnBrk="1" hangingPunct="1">
              <a:lnSpc>
                <a:spcPct val="85000"/>
              </a:lnSpc>
              <a:buFontTx/>
              <a:buNone/>
            </a:pPr>
            <a:r>
              <a:rPr lang="hu-HU" altLang="hu-HU" b="1" dirty="0" smtClean="0"/>
              <a:t>A TÁRGYI ESZKÖZ RENDELTETÉSSZERŰ HASZNÁLATBA VÉTELE</a:t>
            </a:r>
          </a:p>
          <a:p>
            <a:pPr marL="0" indent="0" eaLnBrk="1" hangingPunct="1">
              <a:lnSpc>
                <a:spcPct val="85000"/>
              </a:lnSpc>
              <a:buFontTx/>
              <a:buNone/>
            </a:pPr>
            <a:r>
              <a:rPr lang="hu-HU" altLang="hu-HU" b="1" dirty="0" smtClean="0"/>
              <a:t>BIZONYLATA: AKTIVÁLÁSI JEGYZŐKÖNY</a:t>
            </a:r>
          </a:p>
        </p:txBody>
      </p:sp>
      <p:grpSp>
        <p:nvGrpSpPr>
          <p:cNvPr id="4" name="Group 4"/>
          <p:cNvGrpSpPr>
            <a:grpSpLocks/>
          </p:cNvGrpSpPr>
          <p:nvPr/>
        </p:nvGrpSpPr>
        <p:grpSpPr bwMode="auto">
          <a:xfrm>
            <a:off x="251520" y="2780928"/>
            <a:ext cx="3585954" cy="2917162"/>
            <a:chOff x="263" y="2557"/>
            <a:chExt cx="1270" cy="1021"/>
          </a:xfrm>
        </p:grpSpPr>
        <p:sp>
          <p:nvSpPr>
            <p:cNvPr id="5" name="Rectangle 5"/>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6" name="Rectangle 6"/>
            <p:cNvSpPr>
              <a:spLocks noChangeArrowheads="1"/>
            </p:cNvSpPr>
            <p:nvPr/>
          </p:nvSpPr>
          <p:spPr bwMode="auto">
            <a:xfrm>
              <a:off x="916" y="3008"/>
              <a:ext cx="575"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b="1">
                <a:solidFill>
                  <a:srgbClr val="FF3300"/>
                </a:solidFill>
                <a:latin typeface="Tahoma" pitchFamily="34" charset="0"/>
              </a:endParaRPr>
            </a:p>
          </p:txBody>
        </p:sp>
        <p:pic>
          <p:nvPicPr>
            <p:cNvPr id="7" name="Picture 7"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9" name="Text Box 9"/>
            <p:cNvSpPr txBox="1">
              <a:spLocks noChangeArrowheads="1"/>
            </p:cNvSpPr>
            <p:nvPr/>
          </p:nvSpPr>
          <p:spPr bwMode="auto">
            <a:xfrm>
              <a:off x="505" y="2557"/>
              <a:ext cx="795" cy="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2000" b="1" dirty="0" smtClean="0">
                  <a:solidFill>
                    <a:srgbClr val="000066"/>
                  </a:solidFill>
                  <a:latin typeface="Tahoma" pitchFamily="34" charset="0"/>
                </a:rPr>
                <a:t>19. BERUHÁZÁS</a:t>
              </a:r>
              <a:endParaRPr lang="hu-HU" altLang="hu-HU" sz="2000" b="1" dirty="0">
                <a:solidFill>
                  <a:srgbClr val="000066"/>
                </a:solidFill>
                <a:latin typeface="Tahoma" pitchFamily="34" charset="0"/>
              </a:endParaRPr>
            </a:p>
          </p:txBody>
        </p:sp>
        <p:sp>
          <p:nvSpPr>
            <p:cNvPr id="10" name="Text Box 10"/>
            <p:cNvSpPr txBox="1">
              <a:spLocks noChangeArrowheads="1"/>
            </p:cNvSpPr>
            <p:nvPr/>
          </p:nvSpPr>
          <p:spPr bwMode="auto">
            <a:xfrm>
              <a:off x="316" y="2725"/>
              <a:ext cx="1095" cy="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2000" b="1" dirty="0">
                  <a:solidFill>
                    <a:srgbClr val="000066"/>
                  </a:solidFill>
                  <a:latin typeface="Tahoma" pitchFamily="34" charset="0"/>
                </a:rPr>
                <a:t>  T                            K</a:t>
              </a:r>
              <a:endParaRPr lang="hu-HU" altLang="hu-HU" sz="1200" b="1" dirty="0">
                <a:solidFill>
                  <a:srgbClr val="000066"/>
                </a:solidFill>
                <a:latin typeface="Tahoma" pitchFamily="34" charset="0"/>
              </a:endParaRPr>
            </a:p>
          </p:txBody>
        </p:sp>
      </p:grpSp>
      <p:grpSp>
        <p:nvGrpSpPr>
          <p:cNvPr id="11" name="Group 11"/>
          <p:cNvGrpSpPr>
            <a:grpSpLocks/>
          </p:cNvGrpSpPr>
          <p:nvPr/>
        </p:nvGrpSpPr>
        <p:grpSpPr bwMode="auto">
          <a:xfrm>
            <a:off x="3912965" y="2780928"/>
            <a:ext cx="4359163" cy="2917162"/>
            <a:chOff x="263" y="2557"/>
            <a:chExt cx="1270" cy="1021"/>
          </a:xfrm>
        </p:grpSpPr>
        <p:sp>
          <p:nvSpPr>
            <p:cNvPr id="12" name="Rectangle 12"/>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sz="1200" b="1">
                <a:solidFill>
                  <a:srgbClr val="FF3300"/>
                </a:solidFill>
                <a:latin typeface="Tahoma" pitchFamily="34" charset="0"/>
              </a:endParaRPr>
            </a:p>
          </p:txBody>
        </p:sp>
        <p:sp>
          <p:nvSpPr>
            <p:cNvPr id="13" name="Rectangle 13"/>
            <p:cNvSpPr>
              <a:spLocks noChangeArrowheads="1"/>
            </p:cNvSpPr>
            <p:nvPr/>
          </p:nvSpPr>
          <p:spPr bwMode="auto">
            <a:xfrm>
              <a:off x="916" y="3008"/>
              <a:ext cx="57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endParaRPr lang="hu-HU" altLang="hu-HU" sz="1400" b="1">
                <a:solidFill>
                  <a:srgbClr val="FF3300"/>
                </a:solidFill>
                <a:latin typeface="Tahoma" pitchFamily="34" charset="0"/>
              </a:endParaRPr>
            </a:p>
          </p:txBody>
        </p:sp>
        <p:pic>
          <p:nvPicPr>
            <p:cNvPr id="14" name="Picture 14"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5"/>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hu-HU" altLang="hu-HU"/>
            </a:p>
          </p:txBody>
        </p:sp>
        <p:sp>
          <p:nvSpPr>
            <p:cNvPr id="16" name="Text Box 16"/>
            <p:cNvSpPr txBox="1">
              <a:spLocks noChangeArrowheads="1"/>
            </p:cNvSpPr>
            <p:nvPr/>
          </p:nvSpPr>
          <p:spPr bwMode="auto">
            <a:xfrm>
              <a:off x="627" y="2557"/>
              <a:ext cx="560" cy="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2000" b="1" dirty="0">
                  <a:solidFill>
                    <a:srgbClr val="000066"/>
                  </a:solidFill>
                  <a:latin typeface="Tahoma" pitchFamily="34" charset="0"/>
                </a:rPr>
                <a:t>1. </a:t>
              </a:r>
              <a:r>
                <a:rPr lang="hu-HU" altLang="hu-HU" sz="2000" b="1" dirty="0" smtClean="0">
                  <a:solidFill>
                    <a:srgbClr val="000066"/>
                  </a:solidFill>
                  <a:latin typeface="Tahoma" pitchFamily="34" charset="0"/>
                </a:rPr>
                <a:t>JÁRMŰVEK</a:t>
              </a:r>
              <a:endParaRPr lang="hu-HU" altLang="hu-HU" sz="2000" b="1" dirty="0">
                <a:solidFill>
                  <a:srgbClr val="000066"/>
                </a:solidFill>
                <a:latin typeface="Tahoma" pitchFamily="34" charset="0"/>
              </a:endParaRPr>
            </a:p>
          </p:txBody>
        </p:sp>
        <p:sp>
          <p:nvSpPr>
            <p:cNvPr id="17" name="Text Box 17"/>
            <p:cNvSpPr txBox="1">
              <a:spLocks noChangeArrowheads="1"/>
            </p:cNvSpPr>
            <p:nvPr/>
          </p:nvSpPr>
          <p:spPr bwMode="auto">
            <a:xfrm>
              <a:off x="316" y="2725"/>
              <a:ext cx="1095" cy="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hu-HU" altLang="hu-HU" sz="2000" b="1" dirty="0">
                  <a:solidFill>
                    <a:srgbClr val="000066"/>
                  </a:solidFill>
                  <a:latin typeface="Tahoma" pitchFamily="34" charset="0"/>
                </a:rPr>
                <a:t>  T                            K</a:t>
              </a:r>
              <a:endParaRPr lang="hu-HU" altLang="hu-HU" sz="1200" b="1" dirty="0">
                <a:solidFill>
                  <a:srgbClr val="000066"/>
                </a:solidFill>
                <a:latin typeface="Tahoma" pitchFamily="34" charset="0"/>
              </a:endParaRPr>
            </a:p>
          </p:txBody>
        </p:sp>
      </p:grpSp>
      <p:sp>
        <p:nvSpPr>
          <p:cNvPr id="19" name="Text Box 35"/>
          <p:cNvSpPr txBox="1">
            <a:spLocks noChangeArrowheads="1"/>
          </p:cNvSpPr>
          <p:nvPr/>
        </p:nvSpPr>
        <p:spPr bwMode="auto">
          <a:xfrm>
            <a:off x="135620" y="3717032"/>
            <a:ext cx="7378233" cy="2308324"/>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marL="342900" indent="-342900" algn="l" eaLnBrk="1" hangingPunct="1">
              <a:buAutoNum type="arabicParenBoth"/>
            </a:pPr>
            <a:r>
              <a:rPr lang="hu-HU" altLang="hu-HU" b="1" dirty="0" smtClean="0">
                <a:solidFill>
                  <a:srgbClr val="FF0000"/>
                </a:solidFill>
                <a:latin typeface="Tahoma" pitchFamily="34" charset="0"/>
              </a:rPr>
              <a:t>  7250	     (2) 725</a:t>
            </a:r>
          </a:p>
          <a:p>
            <a:pPr marL="342900" indent="-342900" algn="l" eaLnBrk="1" hangingPunct="1">
              <a:buAutoNum type="arabicParenBoth" startAt="3"/>
            </a:pPr>
            <a:r>
              <a:rPr lang="hu-HU" altLang="hu-HU" b="1" dirty="0" smtClean="0">
                <a:solidFill>
                  <a:srgbClr val="FF0000"/>
                </a:solidFill>
                <a:latin typeface="Tahoma" pitchFamily="34" charset="0"/>
              </a:rPr>
              <a:t>    435</a:t>
            </a:r>
          </a:p>
          <a:p>
            <a:pPr marL="342900" indent="-342900" algn="l" eaLnBrk="1" hangingPunct="1">
              <a:buAutoNum type="arabicParenBoth" startAt="3"/>
            </a:pPr>
            <a:r>
              <a:rPr lang="hu-HU" altLang="hu-HU" b="1" dirty="0">
                <a:solidFill>
                  <a:srgbClr val="FF0000"/>
                </a:solidFill>
                <a:latin typeface="Tahoma" pitchFamily="34" charset="0"/>
              </a:rPr>
              <a:t> </a:t>
            </a:r>
            <a:r>
              <a:rPr lang="hu-HU" altLang="hu-HU" b="1" dirty="0" smtClean="0">
                <a:solidFill>
                  <a:srgbClr val="FF0000"/>
                </a:solidFill>
                <a:latin typeface="Tahoma" pitchFamily="34" charset="0"/>
              </a:rPr>
              <a:t>   290</a:t>
            </a:r>
          </a:p>
          <a:p>
            <a:pPr marL="342900" indent="-342900" algn="l" eaLnBrk="1" hangingPunct="1">
              <a:buAutoNum type="arabicParenBoth" startAt="3"/>
            </a:pPr>
            <a:r>
              <a:rPr lang="hu-HU" altLang="hu-HU" b="1" dirty="0">
                <a:solidFill>
                  <a:srgbClr val="FF0000"/>
                </a:solidFill>
                <a:latin typeface="Tahoma" pitchFamily="34" charset="0"/>
              </a:rPr>
              <a:t> </a:t>
            </a:r>
            <a:r>
              <a:rPr lang="hu-HU" altLang="hu-HU" b="1" dirty="0" smtClean="0">
                <a:solidFill>
                  <a:srgbClr val="FF0000"/>
                </a:solidFill>
                <a:latin typeface="Tahoma" pitchFamily="34" charset="0"/>
              </a:rPr>
              <a:t>   690</a:t>
            </a:r>
          </a:p>
          <a:p>
            <a:pPr marL="342900" indent="-342900" algn="l" eaLnBrk="1" hangingPunct="1">
              <a:buAutoNum type="arabicParenBoth" startAt="3"/>
            </a:pPr>
            <a:r>
              <a:rPr lang="hu-HU" altLang="hu-HU" b="1" dirty="0" smtClean="0">
                <a:solidFill>
                  <a:srgbClr val="FF0000"/>
                </a:solidFill>
                <a:latin typeface="Tahoma" pitchFamily="34" charset="0"/>
              </a:rPr>
              <a:t>  1000</a:t>
            </a:r>
          </a:p>
          <a:p>
            <a:pPr marL="342900" indent="-342900" algn="l" eaLnBrk="1" hangingPunct="1">
              <a:buAutoNum type="arabicParenBoth" startAt="3"/>
            </a:pPr>
            <a:r>
              <a:rPr lang="hu-HU" altLang="hu-HU" b="1" dirty="0" smtClean="0">
                <a:solidFill>
                  <a:srgbClr val="FF0000"/>
                </a:solidFill>
                <a:latin typeface="Tahoma" pitchFamily="34" charset="0"/>
              </a:rPr>
              <a:t>      60</a:t>
            </a:r>
          </a:p>
          <a:p>
            <a:pPr algn="l" eaLnBrk="1" hangingPunct="1"/>
            <a:r>
              <a:rPr lang="hu-HU" altLang="hu-HU" b="1" dirty="0" smtClean="0">
                <a:solidFill>
                  <a:srgbClr val="FF0000"/>
                </a:solidFill>
                <a:latin typeface="Tahoma" pitchFamily="34" charset="0"/>
              </a:rPr>
              <a:t>TE:       0</a:t>
            </a:r>
          </a:p>
          <a:p>
            <a:pPr algn="l" eaLnBrk="1" hangingPunct="1"/>
            <a:endParaRPr lang="hu-HU" altLang="hu-HU" b="1" dirty="0">
              <a:solidFill>
                <a:srgbClr val="FF0000"/>
              </a:solidFill>
              <a:latin typeface="Tahoma" pitchFamily="34" charset="0"/>
            </a:endParaRPr>
          </a:p>
        </p:txBody>
      </p:sp>
      <p:cxnSp>
        <p:nvCxnSpPr>
          <p:cNvPr id="3" name="Egyenes összekötő 2"/>
          <p:cNvCxnSpPr/>
          <p:nvPr/>
        </p:nvCxnSpPr>
        <p:spPr bwMode="auto">
          <a:xfrm>
            <a:off x="251520" y="5445224"/>
            <a:ext cx="3467364"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Szövegdoboz 31"/>
          <p:cNvSpPr txBox="1"/>
          <p:nvPr/>
        </p:nvSpPr>
        <p:spPr>
          <a:xfrm>
            <a:off x="2220456" y="4149080"/>
            <a:ext cx="3908442" cy="400110"/>
          </a:xfrm>
          <a:prstGeom prst="rect">
            <a:avLst/>
          </a:prstGeom>
          <a:noFill/>
        </p:spPr>
        <p:txBody>
          <a:bodyPr wrap="none" rtlCol="0">
            <a:spAutoFit/>
          </a:bodyPr>
          <a:lstStyle/>
          <a:p>
            <a:r>
              <a:rPr lang="hu-HU" sz="2000" b="1" dirty="0" smtClean="0">
                <a:solidFill>
                  <a:srgbClr val="002060"/>
                </a:solidFill>
              </a:rPr>
              <a:t>(8) 9000		(8) 9000</a:t>
            </a:r>
            <a:endParaRPr lang="hu-HU" sz="2000" b="1" dirty="0">
              <a:solidFill>
                <a:srgbClr val="002060"/>
              </a:solidFill>
            </a:endParaRPr>
          </a:p>
        </p:txBody>
      </p:sp>
      <p:cxnSp>
        <p:nvCxnSpPr>
          <p:cNvPr id="34" name="Egyenes összekötő nyíllal 33"/>
          <p:cNvCxnSpPr/>
          <p:nvPr/>
        </p:nvCxnSpPr>
        <p:spPr bwMode="auto">
          <a:xfrm>
            <a:off x="3420988" y="4343795"/>
            <a:ext cx="1511052" cy="534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zövegdoboz 34"/>
          <p:cNvSpPr txBox="1"/>
          <p:nvPr/>
        </p:nvSpPr>
        <p:spPr>
          <a:xfrm>
            <a:off x="3530568" y="3933056"/>
            <a:ext cx="1505540" cy="369332"/>
          </a:xfrm>
          <a:prstGeom prst="rect">
            <a:avLst/>
          </a:prstGeom>
          <a:noFill/>
        </p:spPr>
        <p:txBody>
          <a:bodyPr wrap="none" rtlCol="0">
            <a:spAutoFit/>
          </a:bodyPr>
          <a:lstStyle/>
          <a:p>
            <a:r>
              <a:rPr lang="hu-HU" b="1" dirty="0" smtClean="0">
                <a:solidFill>
                  <a:srgbClr val="FF0000"/>
                </a:solidFill>
              </a:rPr>
              <a:t>AKTIVÁLÁS</a:t>
            </a:r>
            <a:endParaRPr lang="hu-HU" b="1" dirty="0">
              <a:solidFill>
                <a:srgbClr val="FF0000"/>
              </a:solidFill>
            </a:endParaRPr>
          </a:p>
        </p:txBody>
      </p:sp>
    </p:spTree>
    <p:extLst>
      <p:ext uri="{BB962C8B-B14F-4D97-AF65-F5344CB8AC3E}">
        <p14:creationId xmlns:p14="http://schemas.microsoft.com/office/powerpoint/2010/main" val="127733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hu-HU" altLang="hu-HU" sz="4000" b="1" dirty="0" smtClean="0">
                <a:solidFill>
                  <a:srgbClr val="FF3300"/>
                </a:solidFill>
              </a:rPr>
              <a:t>BRUTTÓ ÉRTÉK</a:t>
            </a:r>
          </a:p>
        </p:txBody>
      </p:sp>
      <p:sp>
        <p:nvSpPr>
          <p:cNvPr id="5101571" name="Rectangle 3"/>
          <p:cNvSpPr>
            <a:spLocks noGrp="1" noChangeArrowheads="1"/>
          </p:cNvSpPr>
          <p:nvPr>
            <p:ph type="body" sz="half" idx="1"/>
          </p:nvPr>
        </p:nvSpPr>
        <p:spPr>
          <a:xfrm>
            <a:off x="107504" y="1772816"/>
            <a:ext cx="8939336" cy="4525963"/>
          </a:xfrm>
        </p:spPr>
        <p:txBody>
          <a:bodyPr/>
          <a:lstStyle/>
          <a:p>
            <a:pPr marL="0" indent="0" eaLnBrk="1" hangingPunct="1">
              <a:lnSpc>
                <a:spcPct val="85000"/>
              </a:lnSpc>
              <a:buNone/>
            </a:pPr>
            <a:r>
              <a:rPr lang="hu-HU" altLang="hu-HU" b="1" dirty="0" smtClean="0">
                <a:cs typeface="Times New Roman" pitchFamily="18" charset="0"/>
              </a:rPr>
              <a:t>A </a:t>
            </a:r>
            <a:r>
              <a:rPr lang="hu-HU" altLang="hu-HU" b="1" dirty="0">
                <a:cs typeface="Times New Roman" pitchFamily="18" charset="0"/>
              </a:rPr>
              <a:t>RENDELTETÉSSZER</a:t>
            </a:r>
            <a:r>
              <a:rPr lang="hu-HU" altLang="hu-HU" b="1" dirty="0"/>
              <a:t>Ű</a:t>
            </a:r>
            <a:r>
              <a:rPr lang="hu-HU" altLang="hu-HU" b="1" dirty="0">
                <a:cs typeface="Times New Roman" pitchFamily="18" charset="0"/>
              </a:rPr>
              <a:t>EN HASZNÁLATBA VETT, ÜZEMBE HELYEZETT EGYEDI TÁRGYI ESZKÖZÖK ÉS IMMATERIÁLIS JAVAK BESZERZÉSI VAGY EL</a:t>
            </a:r>
            <a:r>
              <a:rPr lang="hu-HU" altLang="hu-HU" b="1" dirty="0"/>
              <a:t>Ő</a:t>
            </a:r>
            <a:r>
              <a:rPr lang="hu-HU" altLang="hu-HU" b="1" dirty="0">
                <a:cs typeface="Times New Roman" pitchFamily="18" charset="0"/>
              </a:rPr>
              <a:t>ÁLLÍTÁSI KÖLTSÉGE</a:t>
            </a:r>
            <a:r>
              <a:rPr lang="hu-HU" altLang="hu-HU" b="1" dirty="0"/>
              <a:t> </a:t>
            </a:r>
          </a:p>
        </p:txBody>
      </p:sp>
    </p:spTree>
    <p:extLst>
      <p:ext uri="{BB962C8B-B14F-4D97-AF65-F5344CB8AC3E}">
        <p14:creationId xmlns:p14="http://schemas.microsoft.com/office/powerpoint/2010/main" val="2022581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01571">
                                            <p:txEl>
                                              <p:pRg st="0" end="0"/>
                                            </p:txEl>
                                          </p:spTgt>
                                        </p:tgtEl>
                                        <p:attrNameLst>
                                          <p:attrName>style.visibility</p:attrName>
                                        </p:attrNameLst>
                                      </p:cBhvr>
                                      <p:to>
                                        <p:strVal val="visible"/>
                                      </p:to>
                                    </p:set>
                                    <p:anim calcmode="lin" valueType="num">
                                      <p:cBhvr additive="base">
                                        <p:cTn id="7" dur="500" fill="hold"/>
                                        <p:tgtEl>
                                          <p:spTgt spid="5101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015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15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p:txBody>
          <a:bodyPr/>
          <a:lstStyle/>
          <a:p>
            <a:pPr eaLnBrk="1" hangingPunct="1"/>
            <a:r>
              <a:rPr lang="hu-HU" altLang="hu-HU" b="1" dirty="0" smtClean="0">
                <a:solidFill>
                  <a:srgbClr val="FF3300"/>
                </a:solidFill>
              </a:rPr>
              <a:t>TÉNYLEGES ÉRTÉKCSÖKKENÉS</a:t>
            </a:r>
          </a:p>
        </p:txBody>
      </p:sp>
      <p:sp>
        <p:nvSpPr>
          <p:cNvPr id="3" name="Tartalom helye 2"/>
          <p:cNvSpPr>
            <a:spLocks noGrp="1"/>
          </p:cNvSpPr>
          <p:nvPr>
            <p:ph idx="1"/>
          </p:nvPr>
        </p:nvSpPr>
        <p:spPr>
          <a:xfrm>
            <a:off x="179512" y="1600200"/>
            <a:ext cx="8686800" cy="4525963"/>
          </a:xfrm>
        </p:spPr>
        <p:txBody>
          <a:bodyPr/>
          <a:lstStyle/>
          <a:p>
            <a:pPr marL="0" indent="0">
              <a:buNone/>
            </a:pPr>
            <a:r>
              <a:rPr lang="hu-HU" altLang="hu-HU" sz="2800" b="1" dirty="0">
                <a:solidFill>
                  <a:srgbClr val="000066"/>
                </a:solidFill>
                <a:cs typeface="Times New Roman" pitchFamily="18" charset="0"/>
              </a:rPr>
              <a:t>A TÁRGYI ESZKÖZÖK </a:t>
            </a:r>
            <a:r>
              <a:rPr lang="hu-HU" altLang="hu-HU" sz="2800" b="1" dirty="0" smtClean="0">
                <a:solidFill>
                  <a:srgbClr val="000066"/>
                </a:solidFill>
                <a:cs typeface="Times New Roman" pitchFamily="18" charset="0"/>
              </a:rPr>
              <a:t>FIZIKAI ELHASZNÁLÓDÁSA</a:t>
            </a:r>
            <a:r>
              <a:rPr lang="hu-HU" altLang="hu-HU" sz="2800" b="1" dirty="0">
                <a:solidFill>
                  <a:srgbClr val="000066"/>
                </a:solidFill>
                <a:cs typeface="Times New Roman" pitchFamily="18" charset="0"/>
              </a:rPr>
              <a:t>, </a:t>
            </a:r>
            <a:endParaRPr lang="hu-HU" altLang="hu-HU" sz="2800" b="1" dirty="0" smtClean="0">
              <a:solidFill>
                <a:srgbClr val="000066"/>
              </a:solidFill>
              <a:cs typeface="Times New Roman" pitchFamily="18" charset="0"/>
            </a:endParaRPr>
          </a:p>
          <a:p>
            <a:pPr marL="0" indent="0">
              <a:buNone/>
            </a:pPr>
            <a:r>
              <a:rPr lang="hu-HU" altLang="hu-HU" sz="2800" b="1" dirty="0" smtClean="0">
                <a:solidFill>
                  <a:srgbClr val="000066"/>
                </a:solidFill>
                <a:cs typeface="Times New Roman" pitchFamily="18" charset="0"/>
              </a:rPr>
              <a:t>PIACI </a:t>
            </a:r>
            <a:r>
              <a:rPr lang="hu-HU" altLang="hu-HU" sz="2800" b="1" dirty="0">
                <a:solidFill>
                  <a:srgbClr val="000066"/>
                </a:solidFill>
                <a:cs typeface="Times New Roman" pitchFamily="18" charset="0"/>
              </a:rPr>
              <a:t>AVULÁSA, </a:t>
            </a:r>
            <a:endParaRPr lang="hu-HU" altLang="hu-HU" sz="2800" b="1" dirty="0" smtClean="0">
              <a:solidFill>
                <a:srgbClr val="000066"/>
              </a:solidFill>
              <a:cs typeface="Times New Roman" pitchFamily="18" charset="0"/>
            </a:endParaRPr>
          </a:p>
          <a:p>
            <a:pPr marL="0" indent="0">
              <a:buNone/>
            </a:pPr>
            <a:r>
              <a:rPr lang="hu-HU" altLang="hu-HU" sz="2800" b="1" dirty="0" smtClean="0">
                <a:solidFill>
                  <a:srgbClr val="000066"/>
                </a:solidFill>
                <a:cs typeface="Times New Roman" pitchFamily="18" charset="0"/>
              </a:rPr>
              <a:t>AZ </a:t>
            </a:r>
            <a:r>
              <a:rPr lang="hu-HU" altLang="hu-HU" sz="2800" b="1" dirty="0">
                <a:solidFill>
                  <a:srgbClr val="000066"/>
                </a:solidFill>
                <a:cs typeface="Times New Roman" pitchFamily="18" charset="0"/>
              </a:rPr>
              <a:t>IMMATERIÁLIS JAVAK ÉRTÉKÉNEK FOKOZATOS CSÖKKENÉSE. </a:t>
            </a:r>
            <a:endParaRPr lang="hu-HU" altLang="hu-HU" sz="2800" b="1" dirty="0">
              <a:solidFill>
                <a:srgbClr val="000066"/>
              </a:solidFill>
            </a:endParaRPr>
          </a:p>
          <a:p>
            <a:endParaRPr lang="hu-HU" sz="2800" dirty="0"/>
          </a:p>
        </p:txBody>
      </p:sp>
      <p:sp>
        <p:nvSpPr>
          <p:cNvPr id="17410" name="Dia számának helye 4"/>
          <p:cNvSpPr>
            <a:spLocks noGrp="1"/>
          </p:cNvSpPr>
          <p:nvPr>
            <p:ph type="sldNum" sz="quarter" idx="12"/>
          </p:nvPr>
        </p:nvSpPr>
        <p:spPr>
          <a:noFill/>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708598F4-80FB-42F6-8E21-A2B928E429C7}" type="slidenum">
              <a:rPr lang="hu-HU" altLang="hu-HU" smtClean="0"/>
              <a:pPr algn="r" eaLnBrk="1" hangingPunct="1"/>
              <a:t>8</a:t>
            </a:fld>
            <a:endParaRPr lang="hu-HU" altLang="hu-HU" smtClean="0"/>
          </a:p>
        </p:txBody>
      </p:sp>
      <p:pic>
        <p:nvPicPr>
          <p:cNvPr id="11266" name="Picture 2" descr="Az oxidatív stressz szerepe az öregedési folyamatban 1.ké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078" y="4141043"/>
            <a:ext cx="19050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img.jofogas.hu/images/__Retro_Muzeum___Keresek_XT__AT__286_os__386_os_szamitogepeket_568908740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900" y="4149080"/>
            <a:ext cx="3418594" cy="2273449"/>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3174231" y="4547443"/>
            <a:ext cx="461665" cy="1785105"/>
          </a:xfrm>
          <a:prstGeom prst="rect">
            <a:avLst/>
          </a:prstGeom>
          <a:noFill/>
        </p:spPr>
        <p:txBody>
          <a:bodyPr vert="vert270" wrap="none" rtlCol="0">
            <a:spAutoFit/>
          </a:bodyPr>
          <a:lstStyle/>
          <a:p>
            <a:r>
              <a:rPr lang="hu-HU" b="1" dirty="0" smtClean="0"/>
              <a:t>FIZIKAI KOPÁS</a:t>
            </a:r>
            <a:endParaRPr lang="hu-HU" b="1" dirty="0"/>
          </a:p>
        </p:txBody>
      </p:sp>
      <p:sp>
        <p:nvSpPr>
          <p:cNvPr id="8" name="Szövegdoboz 7"/>
          <p:cNvSpPr txBox="1"/>
          <p:nvPr/>
        </p:nvSpPr>
        <p:spPr>
          <a:xfrm>
            <a:off x="4974431" y="4548388"/>
            <a:ext cx="461665" cy="1592744"/>
          </a:xfrm>
          <a:prstGeom prst="rect">
            <a:avLst/>
          </a:prstGeom>
          <a:noFill/>
        </p:spPr>
        <p:txBody>
          <a:bodyPr vert="vert270" wrap="none" rtlCol="0">
            <a:spAutoFit/>
          </a:bodyPr>
          <a:lstStyle/>
          <a:p>
            <a:r>
              <a:rPr lang="hu-HU" b="1" dirty="0" smtClean="0"/>
              <a:t>PIACI KOPÁS</a:t>
            </a:r>
            <a:endParaRPr lang="hu-HU" b="1" dirty="0"/>
          </a:p>
        </p:txBody>
      </p:sp>
    </p:spTree>
    <p:extLst>
      <p:ext uri="{BB962C8B-B14F-4D97-AF65-F5344CB8AC3E}">
        <p14:creationId xmlns:p14="http://schemas.microsoft.com/office/powerpoint/2010/main" val="4228298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 számának helye 5"/>
          <p:cNvSpPr>
            <a:spLocks noGrp="1"/>
          </p:cNvSpPr>
          <p:nvPr>
            <p:ph type="sldNum" sz="quarter" idx="12"/>
          </p:nvPr>
        </p:nvSpPr>
        <p:spPr>
          <a:noFill/>
        </p:spPr>
        <p:txBody>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15320E94-1C1E-440C-AADB-D02EE4BA9B74}" type="slidenum">
              <a:rPr lang="hu-HU" altLang="hu-HU" smtClean="0"/>
              <a:pPr algn="r" eaLnBrk="1" hangingPunct="1"/>
              <a:t>9</a:t>
            </a:fld>
            <a:endParaRPr lang="hu-HU" altLang="hu-HU" smtClean="0"/>
          </a:p>
        </p:txBody>
      </p:sp>
      <p:sp>
        <p:nvSpPr>
          <p:cNvPr id="18435" name="Rectangle 2"/>
          <p:cNvSpPr>
            <a:spLocks noGrp="1" noChangeArrowheads="1"/>
          </p:cNvSpPr>
          <p:nvPr>
            <p:ph type="title"/>
          </p:nvPr>
        </p:nvSpPr>
        <p:spPr>
          <a:xfrm>
            <a:off x="457200" y="981075"/>
            <a:ext cx="8229600" cy="1143000"/>
          </a:xfrm>
        </p:spPr>
        <p:txBody>
          <a:bodyPr/>
          <a:lstStyle/>
          <a:p>
            <a:pPr eaLnBrk="1" hangingPunct="1"/>
            <a:r>
              <a:rPr lang="hu-HU" altLang="hu-HU" b="1" dirty="0" smtClean="0">
                <a:solidFill>
                  <a:srgbClr val="FF0000"/>
                </a:solidFill>
              </a:rPr>
              <a:t>ÉRTÉKCSÖKKENÉSI LEÍRÁS</a:t>
            </a:r>
          </a:p>
        </p:txBody>
      </p:sp>
      <p:sp>
        <p:nvSpPr>
          <p:cNvPr id="18436" name="Rectangle 3"/>
          <p:cNvSpPr>
            <a:spLocks noChangeArrowheads="1"/>
          </p:cNvSpPr>
          <p:nvPr/>
        </p:nvSpPr>
        <p:spPr bwMode="auto">
          <a:xfrm>
            <a:off x="1249363" y="2357438"/>
            <a:ext cx="73548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hu-HU" altLang="hu-HU" sz="4400" b="1" dirty="0"/>
              <a:t>TERV SZERINTI</a:t>
            </a:r>
            <a:br>
              <a:rPr lang="hu-HU" altLang="hu-HU" sz="4400" b="1" dirty="0"/>
            </a:br>
            <a:r>
              <a:rPr lang="hu-HU" altLang="hu-HU" sz="2800" b="1" dirty="0"/>
              <a:t>5. ÉRTÉKCSÖKKENÉSI LEÍRÁS</a:t>
            </a:r>
          </a:p>
        </p:txBody>
      </p:sp>
      <p:sp>
        <p:nvSpPr>
          <p:cNvPr id="18437" name="Rectangle 4"/>
          <p:cNvSpPr>
            <a:spLocks noChangeArrowheads="1"/>
          </p:cNvSpPr>
          <p:nvPr/>
        </p:nvSpPr>
        <p:spPr bwMode="auto">
          <a:xfrm>
            <a:off x="1260474" y="4518248"/>
            <a:ext cx="77040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hu-HU" altLang="hu-HU" sz="4400" b="1" dirty="0"/>
              <a:t>TERVEN FELÜLI</a:t>
            </a:r>
            <a:br>
              <a:rPr lang="hu-HU" altLang="hu-HU" sz="4400" b="1" dirty="0"/>
            </a:br>
            <a:r>
              <a:rPr lang="hu-HU" altLang="hu-HU" sz="2800" b="1" dirty="0"/>
              <a:t>8. EGYÉB </a:t>
            </a:r>
            <a:r>
              <a:rPr lang="hu-HU" altLang="hu-HU" sz="2800" b="1" dirty="0" smtClean="0"/>
              <a:t>RÁFORDÍTÁSOK</a:t>
            </a:r>
          </a:p>
          <a:p>
            <a:pPr algn="l" eaLnBrk="1" hangingPunct="1"/>
            <a:endParaRPr lang="hu-HU" altLang="hu-HU" sz="2800" b="1" dirty="0"/>
          </a:p>
          <a:p>
            <a:pPr algn="l" eaLnBrk="1" hangingPunct="1"/>
            <a:r>
              <a:rPr lang="hu-HU" altLang="hu-HU" sz="2800" b="1" dirty="0" smtClean="0"/>
              <a:t>(SELEJTEZÉS, LEÉRTÉKELÉS, LELTÁRHIÁNY)</a:t>
            </a:r>
            <a:endParaRPr lang="hu-HU" altLang="hu-HU" sz="2800" b="1" dirty="0"/>
          </a:p>
        </p:txBody>
      </p:sp>
      <p:sp>
        <p:nvSpPr>
          <p:cNvPr id="18438" name="Line 5"/>
          <p:cNvSpPr>
            <a:spLocks noChangeShapeType="1"/>
          </p:cNvSpPr>
          <p:nvPr/>
        </p:nvSpPr>
        <p:spPr bwMode="auto">
          <a:xfrm>
            <a:off x="827088" y="1989138"/>
            <a:ext cx="0" cy="2808287"/>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39" name="Line 6"/>
          <p:cNvSpPr>
            <a:spLocks noChangeShapeType="1"/>
          </p:cNvSpPr>
          <p:nvPr/>
        </p:nvSpPr>
        <p:spPr bwMode="auto">
          <a:xfrm>
            <a:off x="827088" y="3357563"/>
            <a:ext cx="4318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40" name="Line 7"/>
          <p:cNvSpPr>
            <a:spLocks noChangeShapeType="1"/>
          </p:cNvSpPr>
          <p:nvPr/>
        </p:nvSpPr>
        <p:spPr bwMode="auto">
          <a:xfrm>
            <a:off x="827088" y="4797425"/>
            <a:ext cx="4318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1252523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Arial"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43610</TotalTime>
  <Words>2218</Words>
  <Application>Microsoft Office PowerPoint</Application>
  <PresentationFormat>Diavetítés a képernyőre (4:3 oldalarány)</PresentationFormat>
  <Paragraphs>402</Paragraphs>
  <Slides>45</Slides>
  <Notes>27</Notes>
  <HiddenSlides>0</HiddenSlides>
  <MMClips>1</MMClips>
  <ScaleCrop>false</ScaleCrop>
  <HeadingPairs>
    <vt:vector size="8" baseType="variant">
      <vt:variant>
        <vt:lpstr>Használt betűtípusok</vt:lpstr>
      </vt:variant>
      <vt:variant>
        <vt:i4>6</vt:i4>
      </vt:variant>
      <vt:variant>
        <vt:lpstr>Téma</vt:lpstr>
      </vt:variant>
      <vt:variant>
        <vt:i4>1</vt:i4>
      </vt:variant>
      <vt:variant>
        <vt:lpstr>Beágyazott OLE kiszolgálók</vt:lpstr>
      </vt:variant>
      <vt:variant>
        <vt:i4>2</vt:i4>
      </vt:variant>
      <vt:variant>
        <vt:lpstr>Diacímek</vt:lpstr>
      </vt:variant>
      <vt:variant>
        <vt:i4>45</vt:i4>
      </vt:variant>
    </vt:vector>
  </HeadingPairs>
  <TitlesOfParts>
    <vt:vector size="54" baseType="lpstr">
      <vt:lpstr>Arial</vt:lpstr>
      <vt:lpstr>Arial Black</vt:lpstr>
      <vt:lpstr>Symbol</vt:lpstr>
      <vt:lpstr>Tahoma</vt:lpstr>
      <vt:lpstr>Times New Roman</vt:lpstr>
      <vt:lpstr>Wingdings</vt:lpstr>
      <vt:lpstr>Alapértelmezett terv</vt:lpstr>
      <vt:lpstr>Munkalap</vt:lpstr>
      <vt:lpstr>Dokumentum</vt:lpstr>
      <vt:lpstr>9. MÉRLEGTÉTELEK ÉRTÉKELÉSE 2.</vt:lpstr>
      <vt:lpstr>PowerPoint bemutató</vt:lpstr>
      <vt:lpstr>PowerPoint bemutató</vt:lpstr>
      <vt:lpstr>EGY TARTÓS ERŐFORRÁS ÉLETÚTJA</vt:lpstr>
      <vt:lpstr>BERUHÁZÁS</vt:lpstr>
      <vt:lpstr>AKTIVÁLÁS</vt:lpstr>
      <vt:lpstr>BRUTTÓ ÉRTÉK</vt:lpstr>
      <vt:lpstr>TÉNYLEGES ÉRTÉKCSÖKKENÉS</vt:lpstr>
      <vt:lpstr>ÉRTÉKCSÖKKENÉSI LEÍRÁS</vt:lpstr>
      <vt:lpstr>TERVEN FELÜLI ÉRTÉKCSÖKKENÉS:  1. A SELEJTEZÉS</vt:lpstr>
      <vt:lpstr>TERVEN FELÜLI ÉRTÉKCSÖKKENÉS:  2. A LEÉRTÉKELÉS</vt:lpstr>
      <vt:lpstr>TERVEN FELÜLI ÉRTÉKCSÖKKENÉS:  3. A LELTÁRHIÁNY</vt:lpstr>
      <vt:lpstr>NETTÓ ÉRTÉK</vt:lpstr>
      <vt:lpstr>KÖNYVSZERINTI ÉRTÉK (TÁRGYI ESZKÖZÖK, IMMATERIÁLIS JAVAK): </vt:lpstr>
      <vt:lpstr>MI A KÜLÖNBSÉG A BERUHÁZÁS (FELÚJÍTÁS)  ÉS A KARBANTARTÁS KÖZÖTT? </vt:lpstr>
      <vt:lpstr>EGY TARTÓS ERŐFORRÁS ÉLETÚTJA</vt:lpstr>
      <vt:lpstr>A BERUHÁZÁS MINTÁJÁRA AKTIVÁLNI KELL</vt:lpstr>
      <vt:lpstr>BŐVÍTÉS</vt:lpstr>
      <vt:lpstr>RENDELTETÉS MEGVÁLTOZTATÁSA,  ÁTALAKÍTÁS</vt:lpstr>
      <vt:lpstr>AZ ÉLETTARTAM VAGY A TELJESÍTŐKÉPESSÉG KÖZVETLEN NÖVELÉSE</vt:lpstr>
      <vt:lpstr>A FELÚJÍTÁS JELLEMZŐI</vt:lpstr>
      <vt:lpstr>KARBANTARTÁS</vt:lpstr>
      <vt:lpstr>PowerPoint bemutató</vt:lpstr>
      <vt:lpstr>BERUHÁZÁSKÉNT</vt:lpstr>
      <vt:lpstr>KARBANTARTÁSKÉNT</vt:lpstr>
      <vt:lpstr>PowerPoint bemutató</vt:lpstr>
      <vt:lpstr>A TERV SZERINTI ÉRTÉKCSÖKKENÉSNÉL ALKALMAZOTT MEGFONTOLÁSOK</vt:lpstr>
      <vt:lpstr>ÉRTÉKCSÖKKENÉSI LEÍRÁS (AMORTIZÁCIÓ)</vt:lpstr>
      <vt:lpstr>AMORTIZÁCIÓS LEHETŐSÉGEK</vt:lpstr>
      <vt:lpstr>AMORTIZÁCIÓS LEHETŐSÉGEK</vt:lpstr>
      <vt:lpstr>AMORTIZÁCIÓS LEHETŐSÉGEK</vt:lpstr>
      <vt:lpstr>NEM SZÁMOLHATÓ EL  TERV SZERINTI ÉRTÉKCSÖKKENÉS</vt:lpstr>
      <vt:lpstr>NEM SZÁMOLHATÓ EL  TERV SZERINTI ÉRTÉKCSÖKKENÉS</vt:lpstr>
      <vt:lpstr>NEM SZÁMOLHATÓ EL  TERV SZERINTI ÉRTÉKCSÖKKENÉS</vt:lpstr>
      <vt:lpstr>AMORTIZÁCIÓS MÓDSZEREK</vt:lpstr>
      <vt:lpstr>BRUTTÓ ÉRTÉK ALAPJÁN, 5 ÉV ALATT 1000EFT MARADVÁNYÉRTÉKKEL</vt:lpstr>
      <vt:lpstr>BRUTTÓ ÉRTÉK ALAPJÁN</vt:lpstr>
      <vt:lpstr>BRUTTÓ ÉRTÉK ALAPJÁN</vt:lpstr>
      <vt:lpstr>BRUTTÓ ÉRTÉK ALAPJÁN</vt:lpstr>
      <vt:lpstr>NETTÓ ÉRTÉK ALAPJÁN</vt:lpstr>
      <vt:lpstr>NETTÓ ÉRTÉK ALAPJÁN</vt:lpstr>
      <vt:lpstr>TELJESÍTMÉNYARÁNYOS LEÍRÁSSAL</vt:lpstr>
      <vt:lpstr>AZ ELSZÁMOLT AMORTIZÁCIÓ FELELJEN MEG A VALÓSÁGOS ÉRTÉKCSÖKKENÉSNEK</vt:lpstr>
      <vt:lpstr>ÖNÁLLÓ FELADAT (5 PONT)  SAJÁT (VÁGYOTT) SZGK BEKERÜLÉSI ÉRTÉKE, MARADVÁNYÉRTÉKE ÉS AMORTIZÁCIÓJA</vt:lpstr>
      <vt:lpstr>PowerPoint bemutató</vt:lpstr>
    </vt:vector>
  </TitlesOfParts>
  <Company>BME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laab</dc:creator>
  <cp:lastModifiedBy>BaranyM</cp:lastModifiedBy>
  <cp:revision>293</cp:revision>
  <cp:lastPrinted>2014-02-18T06:42:58Z</cp:lastPrinted>
  <dcterms:created xsi:type="dcterms:W3CDTF">2009-11-22T10:24:48Z</dcterms:created>
  <dcterms:modified xsi:type="dcterms:W3CDTF">2016-10-25T20:12:58Z</dcterms:modified>
</cp:coreProperties>
</file>