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5"/>
  </p:notesMasterIdLst>
  <p:sldIdLst>
    <p:sldId id="314" r:id="rId2"/>
    <p:sldId id="348" r:id="rId3"/>
    <p:sldId id="349" r:id="rId4"/>
    <p:sldId id="350" r:id="rId5"/>
    <p:sldId id="351" r:id="rId6"/>
    <p:sldId id="352" r:id="rId7"/>
    <p:sldId id="353" r:id="rId8"/>
    <p:sldId id="339" r:id="rId9"/>
    <p:sldId id="340" r:id="rId10"/>
    <p:sldId id="341" r:id="rId11"/>
    <p:sldId id="354" r:id="rId12"/>
    <p:sldId id="355" r:id="rId13"/>
    <p:sldId id="356" r:id="rId14"/>
    <p:sldId id="357" r:id="rId15"/>
    <p:sldId id="358" r:id="rId16"/>
    <p:sldId id="359" r:id="rId17"/>
    <p:sldId id="342" r:id="rId18"/>
    <p:sldId id="343" r:id="rId19"/>
    <p:sldId id="360" r:id="rId20"/>
    <p:sldId id="344" r:id="rId21"/>
    <p:sldId id="345" r:id="rId22"/>
    <p:sldId id="346" r:id="rId23"/>
    <p:sldId id="347" r:id="rId24"/>
    <p:sldId id="361" r:id="rId25"/>
    <p:sldId id="380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7C80"/>
    <a:srgbClr val="99FF66"/>
    <a:srgbClr val="FFFF00"/>
    <a:srgbClr val="656565"/>
    <a:srgbClr val="CCCC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72" d="100"/>
          <a:sy n="72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46" y="58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523C8F-96FC-4A2A-BE07-867814531496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D04D5-D3AA-47DF-BCEE-B2C0FF95053C}" type="slidenum">
              <a:rPr lang="hu-HU"/>
              <a:pPr/>
              <a:t>1</a:t>
            </a:fld>
            <a:endParaRPr lang="hu-HU"/>
          </a:p>
        </p:txBody>
      </p:sp>
      <p:sp>
        <p:nvSpPr>
          <p:cNvPr id="338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Irodalom:</a:t>
            </a:r>
          </a:p>
          <a:p>
            <a:r>
              <a:rPr lang="hu-HU"/>
              <a:t>A hullámterjedéssel kapcsolatos részhez:</a:t>
            </a:r>
          </a:p>
          <a:p>
            <a:r>
              <a:rPr lang="hu-HU"/>
              <a:t>szerk. Géher Károly: Híradástechnika, Műszaki Könyvkiadó, Budapest, 103-113. old.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180900-75B8-47F6-9134-8F71A79B380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1DF3E-6DA5-4E69-AB69-75774E048F89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361151-F4F0-4CF0-B822-764F15911863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02132-DC80-4B29-A458-88F2229A23C5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83652-38AE-4EA4-B7C0-CD3CF98C12BF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9EABDE-54D9-4647-919B-7F4FD6AF49AA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2958F-CBAB-4370-8FDB-41E8241E4B65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9C72CD-79AF-4B65-A2A0-845498C51515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71BC6B-F413-4273-9DD3-04307AAE9790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BCCD1D-F6E8-4AF4-8EC7-D9535EFE3D82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416FC7-A148-4122-ACC6-ACB35647F82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448C8A9-E5D9-437E-8430-CA4CDB0CF485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1042" name="Picture 18" descr="v1cimer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8963" y="6230938"/>
            <a:ext cx="935037" cy="627062"/>
          </a:xfrm>
          <a:prstGeom prst="rect">
            <a:avLst/>
          </a:prstGeom>
          <a:noFill/>
        </p:spPr>
      </p:pic>
      <p:pic>
        <p:nvPicPr>
          <p:cNvPr id="1043" name="Picture 19" descr="muegyre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35713"/>
            <a:ext cx="1755775" cy="5222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›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0" y="58769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Tamus Zoltán Ádám</a:t>
            </a:r>
            <a:endParaRPr lang="hu-HU" b="1" baseline="30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/>
            <a:r>
              <a:rPr lang="hu-HU" sz="1800">
                <a:latin typeface="Tahoma" pitchFamily="34" charset="0"/>
              </a:rPr>
              <a:t>tamus.adam@vet.bme.hu</a:t>
            </a:r>
            <a:endParaRPr lang="hu-HU"/>
          </a:p>
        </p:txBody>
      </p:sp>
      <p:pic>
        <p:nvPicPr>
          <p:cNvPr id="337926" name="Picture 6"/>
          <p:cNvPicPr>
            <a:picLocks noChangeAspect="1" noChangeArrowheads="1"/>
          </p:cNvPicPr>
          <p:nvPr/>
        </p:nvPicPr>
        <p:blipFill>
          <a:blip r:embed="rId3" cstate="print">
            <a:lum bright="52000" contrast="9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331913" y="0"/>
            <a:ext cx="6553200" cy="139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533400" y="13716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Budapesti Műszaki és Gazdaságtudományi Egyetem</a:t>
            </a:r>
          </a:p>
          <a:p>
            <a:pPr algn="ctr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Villamos Energetika Tanszék</a:t>
            </a:r>
          </a:p>
          <a:p>
            <a:pPr algn="ctr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Nagyfeszültségű Technika és Berendezések Csoport </a:t>
            </a:r>
            <a:endParaRPr lang="en-US"/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2997200"/>
            <a:ext cx="9144000" cy="2286000"/>
          </a:xfrm>
          <a:noFill/>
          <a:ln/>
        </p:spPr>
        <p:txBody>
          <a:bodyPr/>
          <a:lstStyle/>
          <a:p>
            <a:r>
              <a:rPr lang="hu-HU"/>
              <a:t>Villamosság élettani hatásai</a:t>
            </a:r>
            <a:r>
              <a:rPr lang="hu-HU" sz="4000"/>
              <a:t/>
            </a:r>
            <a:br>
              <a:rPr lang="hu-HU" sz="4000"/>
            </a:br>
            <a:r>
              <a:rPr lang="hu-HU" sz="4000"/>
              <a:t/>
            </a:r>
            <a:br>
              <a:rPr lang="hu-HU" sz="4000"/>
            </a:br>
            <a:r>
              <a:rPr lang="hu-HU" sz="3200"/>
              <a:t>Orvosi alkalmazások</a:t>
            </a:r>
            <a:r>
              <a:rPr lang="hu-HU" sz="2400"/>
              <a:t/>
            </a:r>
            <a:br>
              <a:rPr lang="hu-HU" sz="2400"/>
            </a:b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9870E-BD3E-42F6-BFA8-18884E8DF380}" type="slidenum">
              <a:rPr lang="hu-HU"/>
              <a:pPr/>
              <a:t>10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367619" name="Picture 3" descr="MastitAfter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7916862" cy="4967288"/>
          </a:xfrm>
          <a:prstGeom prst="rect">
            <a:avLst/>
          </a:prstGeom>
          <a:noFill/>
        </p:spPr>
      </p:pic>
      <p:sp>
        <p:nvSpPr>
          <p:cNvPr id="36762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MH termográf felvétel II.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A245-913F-4353-897E-B75BE5B4ADAF}" type="slidenum">
              <a:rPr lang="hu-HU"/>
              <a:pPr/>
              <a:t>11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További technikák</a:t>
            </a:r>
            <a:endParaRPr lang="en-US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r>
              <a:rPr lang="hu-HU"/>
              <a:t>Hőkiemelés</a:t>
            </a:r>
          </a:p>
          <a:p>
            <a:r>
              <a:rPr lang="hu-HU"/>
              <a:t>Többfrekvenciás radiográfia</a:t>
            </a:r>
          </a:p>
          <a:p>
            <a:r>
              <a:rPr lang="hu-HU"/>
              <a:t>Többantennás radiometria</a:t>
            </a:r>
          </a:p>
          <a:p>
            <a:r>
              <a:rPr lang="hu-HU"/>
              <a:t>Szinergikus hatások felhasználása</a:t>
            </a:r>
          </a:p>
          <a:p>
            <a:pPr lvl="1"/>
            <a:r>
              <a:rPr lang="hu-HU"/>
              <a:t>anesztezia hatása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5525-CF34-4D7A-8125-B6D5B31E15BC}" type="slidenum">
              <a:rPr lang="hu-HU"/>
              <a:pPr/>
              <a:t>12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Hipertermia</a:t>
            </a:r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Rákos szövetek oxigénellátása</a:t>
            </a:r>
          </a:p>
          <a:p>
            <a:pPr lvl="1"/>
            <a:r>
              <a:rPr lang="hu-HU"/>
              <a:t>központja elhalt</a:t>
            </a:r>
          </a:p>
          <a:p>
            <a:pPr lvl="1"/>
            <a:r>
              <a:rPr lang="hu-HU"/>
              <a:t>külső réteget az egészséges szövet érrendszere</a:t>
            </a:r>
          </a:p>
          <a:p>
            <a:pPr lvl="1"/>
            <a:r>
              <a:rPr lang="hu-HU"/>
              <a:t>köztes rész oxigénnel rosszul ellátott </a:t>
            </a:r>
          </a:p>
          <a:p>
            <a:r>
              <a:rPr lang="hu-HU"/>
              <a:t>A rákos szövetek hővel szemben kevésbé ellenállóak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B23F-BFC2-4322-83DB-A01CE303563A}" type="slidenum">
              <a:rPr lang="hu-HU"/>
              <a:pPr/>
              <a:t>13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hu-HU" sz="4000"/>
              <a:t>Rákos szövetek hőérzékenysége</a:t>
            </a:r>
            <a:endParaRPr lang="en-US" sz="400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95850"/>
          </a:xfrm>
        </p:spPr>
        <p:txBody>
          <a:bodyPr/>
          <a:lstStyle/>
          <a:p>
            <a:r>
              <a:rPr lang="hu-HU" sz="2800"/>
              <a:t>Véráram szerepe: tápanyag és salakanyag szállítás</a:t>
            </a:r>
          </a:p>
          <a:p>
            <a:r>
              <a:rPr lang="hu-HU" sz="2800"/>
              <a:t>Melegítéskor az anyagcsere nő</a:t>
            </a:r>
          </a:p>
          <a:p>
            <a:pPr lvl="1"/>
            <a:r>
              <a:rPr lang="hu-HU" sz="2400"/>
              <a:t>Egészséges szövetekben: növekszik a véráram, ezzel együtt növekszik a tápanyagcserélő képesség</a:t>
            </a:r>
          </a:p>
          <a:p>
            <a:pPr lvl="1"/>
            <a:r>
              <a:rPr lang="hu-HU" sz="2400"/>
              <a:t>Rákos szövetek: rosszabb vérellátás, kevesebb tápanyag és salakanyag felhalmozódás</a:t>
            </a:r>
          </a:p>
          <a:p>
            <a:r>
              <a:rPr lang="hu-HU" sz="2800"/>
              <a:t>Legyengült rákos sejtek ellen hatékonyabb az immunrendszer is</a:t>
            </a:r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14374-4592-4F5D-9CCC-C257C09B4756}" type="slidenum">
              <a:rPr lang="hu-HU"/>
              <a:pPr/>
              <a:t>14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MH hipertermia</a:t>
            </a: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r>
              <a:rPr lang="hu-HU"/>
              <a:t>Rákos szövetek nagyobb MH teljesítmény elnyelő képessége</a:t>
            </a:r>
          </a:p>
          <a:p>
            <a:r>
              <a:rPr lang="hu-HU"/>
              <a:t>A rákos szövet lassabban hűl a MH besugárzás megszűnése után</a:t>
            </a:r>
          </a:p>
          <a:p>
            <a:r>
              <a:rPr lang="hu-HU"/>
              <a:t>Vírusok, baktériumok is elpusztulnak a megemelkedett hőmérséklet hatására</a:t>
            </a:r>
          </a:p>
          <a:p>
            <a:r>
              <a:rPr lang="hu-HU"/>
              <a:t>Hőmérséklet szerepe:</a:t>
            </a:r>
          </a:p>
          <a:p>
            <a:pPr lvl="1"/>
            <a:r>
              <a:rPr lang="hu-HU"/>
              <a:t>42-43,5 °C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AA76-539F-4C03-BEBD-3F4C3FDDB6E0}" type="slidenum">
              <a:rPr lang="hu-HU"/>
              <a:pPr/>
              <a:t>15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Kombinált kezelések I.</a:t>
            </a:r>
            <a:endParaRPr 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MH és röntgen sugárzás hatása</a:t>
            </a:r>
          </a:p>
          <a:p>
            <a:pPr lvl="1">
              <a:lnSpc>
                <a:spcPct val="90000"/>
              </a:lnSpc>
            </a:pPr>
            <a:r>
              <a:rPr lang="hu-HU"/>
              <a:t>A daganat teljes visszafejlődése:</a:t>
            </a:r>
          </a:p>
          <a:p>
            <a:pPr lvl="2">
              <a:lnSpc>
                <a:spcPct val="90000"/>
              </a:lnSpc>
            </a:pPr>
            <a:r>
              <a:rPr lang="hu-HU"/>
              <a:t>kombinált: 50 %</a:t>
            </a:r>
          </a:p>
          <a:p>
            <a:pPr lvl="2">
              <a:lnSpc>
                <a:spcPct val="90000"/>
              </a:lnSpc>
            </a:pPr>
            <a:r>
              <a:rPr lang="hu-HU"/>
              <a:t>csak MH: 8 %</a:t>
            </a:r>
          </a:p>
          <a:p>
            <a:pPr lvl="2">
              <a:lnSpc>
                <a:spcPct val="90000"/>
              </a:lnSpc>
            </a:pPr>
            <a:r>
              <a:rPr lang="hu-HU"/>
              <a:t>csak röntgen: 6 %</a:t>
            </a:r>
          </a:p>
          <a:p>
            <a:pPr lvl="2">
              <a:lnSpc>
                <a:spcPct val="90000"/>
              </a:lnSpc>
            </a:pPr>
            <a:r>
              <a:rPr lang="hu-HU"/>
              <a:t>kontroll csoport: 7 %</a:t>
            </a:r>
          </a:p>
          <a:p>
            <a:pPr lvl="1">
              <a:lnSpc>
                <a:spcPct val="90000"/>
              </a:lnSpc>
            </a:pPr>
            <a:r>
              <a:rPr lang="hu-HU"/>
              <a:t>A daganat részleges visszafejlődése:</a:t>
            </a:r>
          </a:p>
          <a:p>
            <a:pPr lvl="2">
              <a:lnSpc>
                <a:spcPct val="90000"/>
              </a:lnSpc>
            </a:pPr>
            <a:r>
              <a:rPr lang="hu-HU"/>
              <a:t>kombinált: 77 %</a:t>
            </a:r>
          </a:p>
          <a:p>
            <a:pPr lvl="2">
              <a:lnSpc>
                <a:spcPct val="90000"/>
              </a:lnSpc>
            </a:pPr>
            <a:r>
              <a:rPr lang="hu-HU"/>
              <a:t>csak MH: 8 %</a:t>
            </a:r>
          </a:p>
          <a:p>
            <a:pPr lvl="2">
              <a:lnSpc>
                <a:spcPct val="90000"/>
              </a:lnSpc>
            </a:pPr>
            <a:r>
              <a:rPr lang="hu-HU"/>
              <a:t>csak röntgen: 13 %</a:t>
            </a:r>
          </a:p>
          <a:p>
            <a:pPr lvl="2">
              <a:lnSpc>
                <a:spcPct val="90000"/>
              </a:lnSpc>
            </a:pPr>
            <a:r>
              <a:rPr lang="hu-HU"/>
              <a:t>Kontroll csoport: 20 %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EA75-486A-4BCB-B89F-C36F10BE1F97}" type="slidenum">
              <a:rPr lang="hu-HU"/>
              <a:pPr/>
              <a:t>16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Kombinált kezelések II.</a:t>
            </a:r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MH és kemoterápia</a:t>
            </a:r>
          </a:p>
          <a:p>
            <a:pPr lvl="1"/>
            <a:r>
              <a:rPr lang="hu-HU"/>
              <a:t>Állatkísérletek:</a:t>
            </a:r>
          </a:p>
          <a:p>
            <a:pPr lvl="2"/>
            <a:r>
              <a:rPr lang="hu-HU"/>
              <a:t>csak MH: 50 % szarkóma visszafejlődés</a:t>
            </a:r>
          </a:p>
          <a:p>
            <a:pPr lvl="2"/>
            <a:r>
              <a:rPr lang="hu-HU"/>
              <a:t>MH és kemoterápia 66 %-os visszafejlődés</a:t>
            </a:r>
          </a:p>
          <a:p>
            <a:pPr lvl="1"/>
            <a:r>
              <a:rPr lang="hu-HU"/>
              <a:t>Klinikai eredmények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1EBF-091F-4769-8459-FEF112B68535}" type="slidenum">
              <a:rPr lang="hu-HU"/>
              <a:pPr/>
              <a:t>17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MRI</a:t>
            </a:r>
            <a:endParaRPr lang="en-US"/>
          </a:p>
        </p:txBody>
      </p:sp>
      <p:pic>
        <p:nvPicPr>
          <p:cNvPr id="368643" name="Picture 3" descr="_4056_figure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8424863" cy="421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36E1-85F6-42B8-8313-A40D26CF38C7}" type="slidenum">
              <a:rPr lang="hu-HU"/>
              <a:pPr/>
              <a:t>18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MRI</a:t>
            </a:r>
            <a:endParaRPr lang="en-US"/>
          </a:p>
        </p:txBody>
      </p:sp>
      <p:pic>
        <p:nvPicPr>
          <p:cNvPr id="369667" name="Picture 3" descr="_4056_figure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79538"/>
            <a:ext cx="8280400" cy="413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1762-09BF-48CE-8460-359BF7D299DB}" type="slidenum">
              <a:rPr lang="hu-HU"/>
              <a:pPr/>
              <a:t>19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MRI</a:t>
            </a:r>
            <a:endParaRPr lang="en-US"/>
          </a:p>
        </p:txBody>
      </p:sp>
      <p:pic>
        <p:nvPicPr>
          <p:cNvPr id="390148" name="Picture 4" descr="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981075"/>
            <a:ext cx="5688013" cy="2727325"/>
          </a:xfrm>
          <a:prstGeom prst="rect">
            <a:avLst/>
          </a:prstGeom>
          <a:noFill/>
        </p:spPr>
      </p:pic>
      <p:pic>
        <p:nvPicPr>
          <p:cNvPr id="390149" name="Picture 5" descr="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860800"/>
            <a:ext cx="5761038" cy="276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7B0C9-757E-41DC-A3A7-706596A3CB9B}" type="slidenum">
              <a:rPr lang="hu-HU"/>
              <a:pPr/>
              <a:t>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Daganatos megbetegedések</a:t>
            </a:r>
            <a:endParaRPr lang="en-US" sz="400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5575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Daganatos megbetegedések diagnózisa</a:t>
            </a:r>
          </a:p>
          <a:p>
            <a:pPr>
              <a:lnSpc>
                <a:spcPct val="90000"/>
              </a:lnSpc>
            </a:pPr>
            <a:r>
              <a:rPr lang="hu-HU"/>
              <a:t>A korai felismerés jelentősége</a:t>
            </a:r>
          </a:p>
          <a:p>
            <a:pPr>
              <a:lnSpc>
                <a:spcPct val="90000"/>
              </a:lnSpc>
            </a:pPr>
            <a:endParaRPr lang="hu-HU"/>
          </a:p>
          <a:p>
            <a:pPr>
              <a:lnSpc>
                <a:spcPct val="90000"/>
              </a:lnSpc>
            </a:pPr>
            <a:endParaRPr lang="hu-HU"/>
          </a:p>
          <a:p>
            <a:pPr>
              <a:lnSpc>
                <a:spcPct val="90000"/>
              </a:lnSpc>
            </a:pPr>
            <a:endParaRPr lang="hu-HU"/>
          </a:p>
          <a:p>
            <a:pPr>
              <a:lnSpc>
                <a:spcPct val="90000"/>
              </a:lnSpc>
            </a:pPr>
            <a:r>
              <a:rPr lang="hu-HU"/>
              <a:t>A preklinikai és klinikai fázisban a tumor növekedése eltérő (térfogati kétszerezési idő eltérő)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374831" name="Group 47"/>
          <p:cNvGraphicFramePr>
            <a:graphicFrameLocks noGrp="1"/>
          </p:cNvGraphicFramePr>
          <p:nvPr/>
        </p:nvGraphicFramePr>
        <p:xfrm>
          <a:off x="971550" y="3213100"/>
          <a:ext cx="7273925" cy="1036320"/>
        </p:xfrm>
        <a:graphic>
          <a:graphicData uri="http://schemas.openxmlformats.org/drawingml/2006/table">
            <a:tbl>
              <a:tblPr/>
              <a:tblGrid>
                <a:gridCol w="4146550"/>
                <a:gridCol w="747713"/>
                <a:gridCol w="747712"/>
                <a:gridCol w="747713"/>
                <a:gridCol w="884237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Tumor átmérő [cm]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&lt;1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20 éves túlélési arány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80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95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8AF8E-5446-4936-9DF8-2E31EB16D135}" type="slidenum">
              <a:rPr lang="hu-HU"/>
              <a:pPr/>
              <a:t>20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MRI</a:t>
            </a:r>
            <a:endParaRPr lang="en-US"/>
          </a:p>
        </p:txBody>
      </p:sp>
      <p:pic>
        <p:nvPicPr>
          <p:cNvPr id="370691" name="Picture 3" descr="mri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4319588" cy="4703762"/>
          </a:xfrm>
          <a:prstGeom prst="rect">
            <a:avLst/>
          </a:prstGeom>
          <a:noFill/>
        </p:spPr>
      </p:pic>
      <p:pic>
        <p:nvPicPr>
          <p:cNvPr id="370692" name="Picture 4" descr="mri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68413"/>
            <a:ext cx="4302125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8F1D6-6811-40F8-8C86-2D0AAE5FF652}" type="slidenum">
              <a:rPr lang="hu-HU"/>
              <a:pPr/>
              <a:t>21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MRI</a:t>
            </a:r>
            <a:endParaRPr lang="en-US"/>
          </a:p>
        </p:txBody>
      </p:sp>
      <p:pic>
        <p:nvPicPr>
          <p:cNvPr id="371715" name="Picture 3" descr="mri-sca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96975"/>
            <a:ext cx="7561262" cy="501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1C09-7C0D-44CE-9E62-B21D470581AE}" type="slidenum">
              <a:rPr lang="hu-HU"/>
              <a:pPr/>
              <a:t>22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MRI</a:t>
            </a:r>
            <a:endParaRPr lang="en-US"/>
          </a:p>
        </p:txBody>
      </p:sp>
      <p:pic>
        <p:nvPicPr>
          <p:cNvPr id="372739" name="Picture 3" descr="MRI 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89050"/>
            <a:ext cx="63373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7933-C373-4CB5-8056-550DC5C9E1B1}" type="slidenum">
              <a:rPr lang="hu-HU"/>
              <a:pPr/>
              <a:t>23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MRI</a:t>
            </a:r>
            <a:endParaRPr lang="en-US"/>
          </a:p>
        </p:txBody>
      </p:sp>
      <p:pic>
        <p:nvPicPr>
          <p:cNvPr id="373763" name="Picture 3" descr="sp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96975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Stent-hevítés indukciós elven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4975-DD8D-4B44-9CF4-74BDC5588A47}" type="slidenum">
              <a:rPr lang="hu-HU"/>
              <a:pPr/>
              <a:t>25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413700" name="Picture 4" descr="stent_low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413702" name="Picture 6" descr="angio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7B5E-883A-4D40-98F4-1E32E54ADFF3}" type="slidenum">
              <a:rPr lang="hu-HU"/>
              <a:pPr/>
              <a:t>26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Bevezetés</a:t>
            </a: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51325"/>
          </a:xfrm>
        </p:spPr>
        <p:txBody>
          <a:bodyPr/>
          <a:lstStyle/>
          <a:p>
            <a:r>
              <a:rPr lang="hu-HU"/>
              <a:t>Mágneses tér hatása stentekre</a:t>
            </a:r>
          </a:p>
          <a:p>
            <a:r>
              <a:rPr lang="hu-HU"/>
              <a:t>MRI alkalmazhatósága stent esetén</a:t>
            </a:r>
          </a:p>
          <a:p>
            <a:r>
              <a:rPr lang="hu-HU"/>
              <a:t>Restenosis megakadályozása</a:t>
            </a:r>
          </a:p>
          <a:p>
            <a:pPr lvl="1"/>
            <a:r>
              <a:rPr lang="hu-HU"/>
              <a:t>Alapötlet</a:t>
            </a:r>
          </a:p>
          <a:p>
            <a:pPr lvl="1"/>
            <a:r>
              <a:rPr lang="hu-HU"/>
              <a:t>Számítógépes modellezés</a:t>
            </a:r>
          </a:p>
          <a:p>
            <a:pPr lvl="1"/>
            <a:r>
              <a:rPr lang="hu-HU"/>
              <a:t>Modellkísérletek</a:t>
            </a:r>
          </a:p>
          <a:p>
            <a:pPr lvl="1"/>
            <a:r>
              <a:rPr lang="hu-HU"/>
              <a:t>In-vivo kísérletek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D5F9-F9B6-49E3-B995-25118A89ED75}" type="slidenum">
              <a:rPr lang="hu-HU"/>
              <a:pPr/>
              <a:t>27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hu-HU"/>
              <a:t>Számítógépes modellezés I.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351837" cy="5732462"/>
          </a:xfrm>
        </p:spPr>
        <p:txBody>
          <a:bodyPr/>
          <a:lstStyle/>
          <a:p>
            <a:r>
              <a:rPr lang="hu-HU"/>
              <a:t>Az MRI (1,5 T) hatása a stentekre</a:t>
            </a:r>
          </a:p>
          <a:p>
            <a:pPr lvl="1"/>
            <a:r>
              <a:rPr lang="hu-HU"/>
              <a:t>20 </a:t>
            </a:r>
            <a:r>
              <a:rPr lang="el-GR">
                <a:cs typeface="Tahoma" pitchFamily="34" charset="0"/>
              </a:rPr>
              <a:t>μ</a:t>
            </a:r>
            <a:r>
              <a:rPr lang="hu-HU">
                <a:cs typeface="Tahoma" pitchFamily="34" charset="0"/>
              </a:rPr>
              <a:t>T, 1 ms-os impulzusok, 10-100 ms-os időközönként, frekvencia 63,855 MHz!</a:t>
            </a:r>
          </a:p>
          <a:p>
            <a:r>
              <a:rPr lang="hu-HU">
                <a:cs typeface="Tahoma" pitchFamily="34" charset="0"/>
              </a:rPr>
              <a:t>Stent modell (316L):</a:t>
            </a:r>
          </a:p>
          <a:p>
            <a:pPr lvl="1"/>
            <a:r>
              <a:rPr lang="hu-HU">
                <a:cs typeface="Tahoma" pitchFamily="34" charset="0"/>
              </a:rPr>
              <a:t>átmérő: 5 ill. 8 mm</a:t>
            </a:r>
          </a:p>
          <a:p>
            <a:pPr lvl="1"/>
            <a:r>
              <a:rPr lang="hu-HU">
                <a:cs typeface="Tahoma" pitchFamily="34" charset="0"/>
              </a:rPr>
              <a:t>hossz: 40 mm</a:t>
            </a:r>
          </a:p>
          <a:p>
            <a:pPr lvl="1"/>
            <a:r>
              <a:rPr lang="hu-HU">
                <a:cs typeface="Tahoma" pitchFamily="34" charset="0"/>
              </a:rPr>
              <a:t>falvastagság: 0,18 ill. 0,22 mm</a:t>
            </a:r>
          </a:p>
          <a:p>
            <a:r>
              <a:rPr lang="hu-HU">
                <a:cs typeface="Tahoma" pitchFamily="34" charset="0"/>
              </a:rPr>
              <a:t>30 perces vizsgálat</a:t>
            </a:r>
          </a:p>
          <a:p>
            <a:r>
              <a:rPr lang="hu-HU">
                <a:cs typeface="Tahoma" pitchFamily="34" charset="0"/>
              </a:rPr>
              <a:t>Véráram hatása:</a:t>
            </a:r>
          </a:p>
          <a:p>
            <a:pPr lvl="1"/>
            <a:r>
              <a:rPr lang="hu-HU">
                <a:cs typeface="Tahoma" pitchFamily="34" charset="0"/>
              </a:rPr>
              <a:t>0,15 m/s</a:t>
            </a:r>
          </a:p>
          <a:p>
            <a:endParaRPr lang="hu-HU">
              <a:cs typeface="Tahoma" pitchFamily="34" charset="0"/>
            </a:endParaRPr>
          </a:p>
          <a:p>
            <a:endParaRPr lang="el-GR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DCE74-4F14-4E57-ABF0-F5F0BA74BF27}" type="slidenum">
              <a:rPr lang="hu-HU"/>
              <a:pPr/>
              <a:t>28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91513" cy="4471988"/>
          </a:xfrm>
        </p:spPr>
        <p:txBody>
          <a:bodyPr/>
          <a:lstStyle/>
          <a:p>
            <a:r>
              <a:rPr lang="hu-HU"/>
              <a:t>Eredmények:</a:t>
            </a:r>
          </a:p>
          <a:p>
            <a:pPr lvl="1"/>
            <a:r>
              <a:rPr lang="hu-HU"/>
              <a:t>Csak a nagy stent véráram nélkül melegszik fel 45 °C fölé</a:t>
            </a:r>
          </a:p>
          <a:p>
            <a:pPr lvl="1"/>
            <a:r>
              <a:rPr lang="hu-HU"/>
              <a:t>Vérárammal beáll a termikus egyensúly percek alatt </a:t>
            </a:r>
          </a:p>
          <a:p>
            <a:pPr lvl="1"/>
            <a:r>
              <a:rPr lang="hu-HU"/>
              <a:t>Véráram nélkül folyamatos melegedés a 30 perc alatt</a:t>
            </a:r>
          </a:p>
          <a:p>
            <a:r>
              <a:rPr lang="hu-HU"/>
              <a:t>Érzékenység vizsgálat</a:t>
            </a:r>
          </a:p>
          <a:p>
            <a:pPr lvl="1"/>
            <a:endParaRPr lang="en-US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  <a:noFill/>
          <a:ln/>
        </p:spPr>
        <p:txBody>
          <a:bodyPr/>
          <a:lstStyle/>
          <a:p>
            <a:r>
              <a:rPr lang="hu-HU"/>
              <a:t>Számítógépes modellezés II.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FFB0-846F-473E-8B23-CF33FADB2FA9}" type="slidenum">
              <a:rPr lang="hu-HU"/>
              <a:pPr/>
              <a:t>29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hu-HU"/>
              <a:t>„Nagy stent” véráram nélkül</a:t>
            </a:r>
            <a:endParaRPr lang="en-US"/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7104062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88B2-A03F-4591-9811-BFF403580F19}" type="slidenum">
              <a:rPr lang="hu-HU"/>
              <a:pPr/>
              <a:t>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Emlőrák diagnosztizálása</a:t>
            </a:r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r>
              <a:rPr lang="hu-HU"/>
              <a:t>Tapintásos vizsgálat</a:t>
            </a:r>
          </a:p>
          <a:p>
            <a:r>
              <a:rPr lang="hu-HU"/>
              <a:t>Mammográfia</a:t>
            </a:r>
          </a:p>
          <a:p>
            <a:r>
              <a:rPr lang="hu-HU"/>
              <a:t>Ultrahang</a:t>
            </a:r>
          </a:p>
          <a:p>
            <a:r>
              <a:rPr lang="hu-HU"/>
              <a:t>Diafonográfia</a:t>
            </a:r>
          </a:p>
          <a:p>
            <a:r>
              <a:rPr lang="hu-HU"/>
              <a:t>Termográfia</a:t>
            </a:r>
          </a:p>
          <a:p>
            <a:pPr lvl="1"/>
            <a:r>
              <a:rPr lang="hu-HU"/>
              <a:t>Infravörös (termovízió)</a:t>
            </a:r>
          </a:p>
          <a:p>
            <a:pPr lvl="1"/>
            <a:r>
              <a:rPr lang="hu-HU"/>
              <a:t>MH (termográfia)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18D57-B944-43CC-BA69-448628840EF3}" type="slidenum">
              <a:rPr lang="hu-HU"/>
              <a:pPr/>
              <a:t>30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  <a:noFill/>
          <a:ln/>
        </p:spPr>
        <p:txBody>
          <a:bodyPr/>
          <a:lstStyle/>
          <a:p>
            <a:r>
              <a:rPr lang="hu-HU"/>
              <a:t>„Kis stent” véráram nélkül</a:t>
            </a:r>
            <a:endParaRPr lang="en-US"/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7104062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5591-AF0B-4B5D-8FD7-74865B4D3708}" type="slidenum">
              <a:rPr lang="hu-HU"/>
              <a:pPr/>
              <a:t>31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  <a:noFill/>
          <a:ln/>
        </p:spPr>
        <p:txBody>
          <a:bodyPr/>
          <a:lstStyle/>
          <a:p>
            <a:r>
              <a:rPr lang="hu-HU"/>
              <a:t>„Nagy stent” vérárammal</a:t>
            </a:r>
            <a:endParaRPr lang="en-US"/>
          </a:p>
        </p:txBody>
      </p:sp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25538"/>
            <a:ext cx="7104062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6ECD-AFF5-420F-B068-73256E9DF52B}" type="slidenum">
              <a:rPr lang="hu-HU"/>
              <a:pPr/>
              <a:t>32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  <a:noFill/>
          <a:ln/>
        </p:spPr>
        <p:txBody>
          <a:bodyPr/>
          <a:lstStyle/>
          <a:p>
            <a:r>
              <a:rPr lang="hu-HU"/>
              <a:t>„Kis stent” vérárammal</a:t>
            </a:r>
            <a:endParaRPr lang="en-US"/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1770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AEEE0-6BBA-4765-9232-39F8196D6AFD}" type="slidenum">
              <a:rPr lang="hu-HU"/>
              <a:pPr/>
              <a:t>33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hu-HU"/>
              <a:t>Modellkísérletek I.</a:t>
            </a:r>
            <a:endParaRPr lang="en-US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5472112"/>
          </a:xfrm>
        </p:spPr>
        <p:txBody>
          <a:bodyPr/>
          <a:lstStyle/>
          <a:p>
            <a:r>
              <a:rPr lang="hu-HU"/>
              <a:t>Thermo-stent:</a:t>
            </a:r>
          </a:p>
          <a:p>
            <a:pPr lvl="1"/>
            <a:r>
              <a:rPr lang="hu-HU"/>
              <a:t>Palladium-nikel ötvözet (76:24)</a:t>
            </a:r>
          </a:p>
          <a:p>
            <a:pPr lvl="1"/>
            <a:r>
              <a:rPr lang="hu-HU"/>
              <a:t>belső átmérő: 3 mm</a:t>
            </a:r>
          </a:p>
          <a:p>
            <a:pPr lvl="1"/>
            <a:r>
              <a:rPr lang="hu-HU"/>
              <a:t>külső átmérő: 4 mm</a:t>
            </a:r>
          </a:p>
          <a:p>
            <a:pPr lvl="1"/>
            <a:r>
              <a:rPr lang="hu-HU"/>
              <a:t>hossz: 20 mm</a:t>
            </a:r>
          </a:p>
          <a:p>
            <a:pPr lvl="1"/>
            <a:r>
              <a:rPr lang="hu-HU"/>
              <a:t>belső felén 0,3 mm-es műanyagbevonat, hőszigetelés céljából!</a:t>
            </a:r>
          </a:p>
          <a:p>
            <a:r>
              <a:rPr lang="hu-HU"/>
              <a:t>Fiziológiás sóoldat</a:t>
            </a:r>
          </a:p>
          <a:p>
            <a:r>
              <a:rPr lang="hu-HU"/>
              <a:t>Áramlási sebesség: 17-145 mm/min</a:t>
            </a:r>
          </a:p>
          <a:p>
            <a:r>
              <a:rPr lang="hu-HU"/>
              <a:t>Ér: szilikoncső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9FD0-3E47-45B7-BEED-87013A020172}" type="slidenum">
              <a:rPr lang="hu-HU"/>
              <a:pPr/>
              <a:t>34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Modellkísérletek II.</a:t>
            </a:r>
            <a:endParaRPr lang="en-US"/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76327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D561-C99D-4A71-99DC-C88BBEE6A12A}" type="slidenum">
              <a:rPr lang="hu-HU"/>
              <a:pPr/>
              <a:t>35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frekvencia: 25 kHz</a:t>
            </a:r>
          </a:p>
          <a:p>
            <a:r>
              <a:rPr lang="hu-HU"/>
              <a:t>Mágneses indukció: 10 mT </a:t>
            </a:r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Modellkísérletek III.</a:t>
            </a:r>
            <a:endParaRPr lang="en-US"/>
          </a:p>
        </p:txBody>
      </p:sp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213100"/>
            <a:ext cx="626427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0E49-D558-4C50-8BA3-7E4D6021D91F}" type="slidenum">
              <a:rPr lang="hu-HU"/>
              <a:pPr/>
              <a:t>36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Modellkísérletek IV.</a:t>
            </a:r>
            <a:endParaRPr lang="en-US"/>
          </a:p>
        </p:txBody>
      </p:sp>
      <p:pic>
        <p:nvPicPr>
          <p:cNvPr id="403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16113"/>
            <a:ext cx="64801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B30A9-97B3-466B-B455-973BE144BE7D}" type="slidenum">
              <a:rPr lang="hu-HU"/>
              <a:pPr/>
              <a:t>37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Modellkísérletek V.</a:t>
            </a:r>
            <a:endParaRPr lang="en-US"/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590391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804BC-3A29-4FDF-8995-9F73D1C5AC40}" type="slidenum">
              <a:rPr lang="hu-HU"/>
              <a:pPr/>
              <a:t>38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In-vivo kísérletek I.</a:t>
            </a:r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Nyúl veseartérájéába helyezett stent</a:t>
            </a:r>
          </a:p>
          <a:p>
            <a:r>
              <a:rPr lang="hu-HU"/>
              <a:t>Hevítő:</a:t>
            </a:r>
          </a:p>
          <a:p>
            <a:pPr lvl="1"/>
            <a:r>
              <a:rPr lang="hu-HU"/>
              <a:t>1 menetes 80 cm átmérőjű tekercs, 4x330 nF kondenzátorral 253 kHz-es frekvenciájú rezgőkört alkot</a:t>
            </a:r>
          </a:p>
          <a:p>
            <a:pPr lvl="1"/>
            <a:r>
              <a:rPr lang="hu-HU"/>
              <a:t>táplálás: 10 kW-os generátorral!</a:t>
            </a:r>
          </a:p>
          <a:p>
            <a:pPr lvl="1"/>
            <a:r>
              <a:rPr lang="hu-HU"/>
              <a:t>3 W teljesítmény keletkezik a stentben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B7AF-18A3-448F-8011-07E7973B7A33}" type="slidenum">
              <a:rPr lang="hu-HU"/>
              <a:pPr/>
              <a:t>39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  <a:noFill/>
          <a:ln/>
        </p:spPr>
        <p:txBody>
          <a:bodyPr/>
          <a:lstStyle/>
          <a:p>
            <a:r>
              <a:rPr lang="hu-HU"/>
              <a:t>In-vivo kísérletek II.</a:t>
            </a:r>
            <a:endParaRPr lang="en-US"/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853281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6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5445125"/>
            <a:ext cx="8351837" cy="1412875"/>
          </a:xfrm>
          <a:noFill/>
          <a:ln/>
        </p:spPr>
        <p:txBody>
          <a:bodyPr/>
          <a:lstStyle/>
          <a:p>
            <a:r>
              <a:rPr lang="hu-HU"/>
              <a:t>Hőmérsékletmérés: Stent és artéria közt, véráramban, bőr alatt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8DE8-9B50-408E-992B-1DD3DD7A9B88}" type="slidenum">
              <a:rPr lang="hu-HU"/>
              <a:pPr/>
              <a:t>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200"/>
            <a:ext cx="8496300" cy="1143000"/>
          </a:xfrm>
        </p:spPr>
        <p:txBody>
          <a:bodyPr/>
          <a:lstStyle/>
          <a:p>
            <a:r>
              <a:rPr lang="hu-HU" sz="4000"/>
              <a:t>Termográf diagnosztika alapja</a:t>
            </a:r>
            <a:endParaRPr lang="en-US" sz="400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A rákos szövetek hőmérséklete nagyobb:</a:t>
            </a:r>
          </a:p>
          <a:p>
            <a:pPr lvl="1">
              <a:lnSpc>
                <a:spcPct val="90000"/>
              </a:lnSpc>
            </a:pPr>
            <a:r>
              <a:rPr lang="hu-HU"/>
              <a:t>nagyobb metabolikus hő</a:t>
            </a:r>
          </a:p>
          <a:p>
            <a:pPr lvl="1">
              <a:lnSpc>
                <a:spcPct val="90000"/>
              </a:lnSpc>
            </a:pPr>
            <a:r>
              <a:rPr lang="hu-HU"/>
              <a:t>rosszabb vérellátás, kevésbé hatékony termoreguláció</a:t>
            </a:r>
          </a:p>
          <a:p>
            <a:pPr>
              <a:lnSpc>
                <a:spcPct val="90000"/>
              </a:lnSpc>
            </a:pPr>
            <a:r>
              <a:rPr lang="hu-HU"/>
              <a:t>Rákos szövetek hőmérséklete 1-3 °C-kal nagyobb a környező szövetekétől</a:t>
            </a:r>
          </a:p>
          <a:p>
            <a:pPr>
              <a:lnSpc>
                <a:spcPct val="90000"/>
              </a:lnSpc>
            </a:pPr>
            <a:r>
              <a:rPr lang="hu-HU"/>
              <a:t>Kisebb kétszerezési idő, nagyobb metabolikus hő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6C9F-B50E-4E0C-B399-2F762D440FC7}" type="slidenum">
              <a:rPr lang="hu-HU"/>
              <a:pPr/>
              <a:t>40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14800"/>
          </a:xfrm>
        </p:spPr>
        <p:txBody>
          <a:bodyPr/>
          <a:lstStyle/>
          <a:p>
            <a:r>
              <a:rPr lang="hu-HU"/>
              <a:t>Stent behelyezés</a:t>
            </a:r>
          </a:p>
          <a:p>
            <a:r>
              <a:rPr lang="hu-HU"/>
              <a:t>3 nap múlva 20 perces kezelés</a:t>
            </a:r>
          </a:p>
          <a:p>
            <a:r>
              <a:rPr lang="hu-HU"/>
              <a:t>Eredmények:</a:t>
            </a:r>
          </a:p>
          <a:p>
            <a:pPr lvl="1"/>
            <a:r>
              <a:rPr lang="hu-HU"/>
              <a:t>vastagbél égése, perforációja a béltartalom miatt</a:t>
            </a:r>
          </a:p>
          <a:p>
            <a:pPr lvl="1"/>
            <a:r>
              <a:rPr lang="hu-HU"/>
              <a:t>egyértelmű a sejtburjánzás csökkenése</a:t>
            </a:r>
          </a:p>
          <a:p>
            <a:pPr lvl="1"/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  <a:noFill/>
          <a:ln/>
        </p:spPr>
        <p:txBody>
          <a:bodyPr/>
          <a:lstStyle/>
          <a:p>
            <a:r>
              <a:rPr lang="hu-HU"/>
              <a:t>In-vivo kísérletek III.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1DD9-B888-414A-A488-3C4703B9A11B}" type="slidenum">
              <a:rPr lang="hu-HU"/>
              <a:pPr/>
              <a:t>41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pPr>
              <a:buFontTx/>
              <a:buNone/>
            </a:pPr>
            <a:r>
              <a:rPr lang="hu-HU"/>
              <a:t>Patkány vastagbelébe helyezett stent</a:t>
            </a:r>
          </a:p>
          <a:p>
            <a:pPr lvl="1"/>
            <a:r>
              <a:rPr lang="hu-HU"/>
              <a:t>157 kHz</a:t>
            </a:r>
          </a:p>
          <a:p>
            <a:pPr lvl="1"/>
            <a:r>
              <a:rPr lang="hu-HU"/>
              <a:t>4,3 mT</a:t>
            </a:r>
          </a:p>
          <a:p>
            <a:pPr lvl="1"/>
            <a:r>
              <a:rPr lang="hu-HU"/>
              <a:t>Stent hőmérséklete: 50 °C körül</a:t>
            </a:r>
          </a:p>
          <a:p>
            <a:endParaRPr lang="hu-HU"/>
          </a:p>
          <a:p>
            <a:r>
              <a:rPr lang="hu-HU"/>
              <a:t>Megelőzően frekvencia- és indukciófüggés vizsgálata</a:t>
            </a:r>
          </a:p>
          <a:p>
            <a:r>
              <a:rPr lang="hu-HU"/>
              <a:t>Különböző anyagok összehasonlítása</a:t>
            </a: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In-vivo kísérletek IV.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79FC8-CA29-46B7-B452-11341008E925}" type="slidenum">
              <a:rPr lang="hu-HU"/>
              <a:pPr/>
              <a:t>42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Emberen végzett kísérletek</a:t>
            </a:r>
          </a:p>
          <a:p>
            <a:r>
              <a:rPr lang="hu-HU"/>
              <a:t>Nyelőcsőrák kezelés</a:t>
            </a:r>
          </a:p>
          <a:p>
            <a:r>
              <a:rPr lang="hu-HU"/>
              <a:t>Nincs célstent</a:t>
            </a:r>
          </a:p>
          <a:p>
            <a:r>
              <a:rPr lang="hu-HU"/>
              <a:t>A terápia során 50 °C-ot alkalmaztak</a:t>
            </a:r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  <a:noFill/>
          <a:ln/>
        </p:spPr>
        <p:txBody>
          <a:bodyPr/>
          <a:lstStyle/>
          <a:p>
            <a:r>
              <a:rPr lang="hu-HU"/>
              <a:t>In-vivo kísérletek V.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309E-70E1-4F0B-B454-A20A90ADDDA4}" type="slidenum">
              <a:rPr lang="hu-HU"/>
              <a:pPr/>
              <a:t>43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  <a:noFill/>
          <a:ln/>
        </p:spPr>
        <p:txBody>
          <a:bodyPr/>
          <a:lstStyle/>
          <a:p>
            <a:r>
              <a:rPr lang="hu-HU"/>
              <a:t>In-vivo kísérletek VI.</a:t>
            </a:r>
            <a:endParaRPr lang="en-US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84350"/>
            <a:ext cx="6191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368C-EC9C-4E85-8892-EA4B98C234C6}" type="slidenum">
              <a:rPr lang="hu-HU"/>
              <a:pPr/>
              <a:t>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MH termográfia alapja</a:t>
            </a:r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Alapja a termikus sugárzás</a:t>
            </a:r>
          </a:p>
          <a:p>
            <a:pPr>
              <a:lnSpc>
                <a:spcPct val="90000"/>
              </a:lnSpc>
            </a:pPr>
            <a:r>
              <a:rPr lang="hu-HU"/>
              <a:t>Emberi test termikus sugárzásának maximális intenzitása: 30 THz frekvencia, 10 </a:t>
            </a:r>
            <a:r>
              <a:rPr lang="el-GR">
                <a:cs typeface="Tahoma" pitchFamily="34" charset="0"/>
              </a:rPr>
              <a:t>μ</a:t>
            </a:r>
            <a:r>
              <a:rPr lang="hu-HU">
                <a:cs typeface="Tahoma" pitchFamily="34" charset="0"/>
              </a:rPr>
              <a:t>m hullámhossz-&gt; IR</a:t>
            </a:r>
          </a:p>
          <a:p>
            <a:pPr>
              <a:lnSpc>
                <a:spcPct val="90000"/>
              </a:lnSpc>
            </a:pPr>
            <a:r>
              <a:rPr lang="hu-HU">
                <a:cs typeface="Tahoma" pitchFamily="34" charset="0"/>
              </a:rPr>
              <a:t>MH tartományban, 3GHz-en nyolc nagyságrenddel kisebb</a:t>
            </a:r>
          </a:p>
          <a:p>
            <a:pPr>
              <a:lnSpc>
                <a:spcPct val="90000"/>
              </a:lnSpc>
            </a:pPr>
            <a:r>
              <a:rPr lang="hu-HU">
                <a:cs typeface="Tahoma" pitchFamily="34" charset="0"/>
              </a:rPr>
              <a:t>Kisebb frekvencia, nagyobb behatolási mélység</a:t>
            </a:r>
            <a:endParaRPr lang="el-GR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8B9D0-82BE-4022-9921-448137F879A6}" type="slidenum">
              <a:rPr lang="hu-HU"/>
              <a:pPr/>
              <a:t>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04137" cy="4824412"/>
          </a:xfrm>
        </p:spPr>
        <p:txBody>
          <a:bodyPr/>
          <a:lstStyle/>
          <a:p>
            <a:r>
              <a:rPr lang="hu-HU" sz="2800"/>
              <a:t>Dick-féle mérővevő</a:t>
            </a:r>
          </a:p>
          <a:p>
            <a:r>
              <a:rPr lang="hu-HU" sz="2800"/>
              <a:t>Nem kontakt antennák</a:t>
            </a:r>
          </a:p>
          <a:p>
            <a:pPr lvl="1"/>
            <a:r>
              <a:rPr lang="hu-HU" sz="2400"/>
              <a:t>Előny: nem hat vissza a bőrfelszín hőmérsékletére</a:t>
            </a:r>
          </a:p>
          <a:p>
            <a:pPr lvl="1"/>
            <a:r>
              <a:rPr lang="hu-HU" sz="2400"/>
              <a:t>Hátrány: környezeti zaj, csillapítás</a:t>
            </a:r>
          </a:p>
          <a:p>
            <a:r>
              <a:rPr lang="hu-HU" sz="2800"/>
              <a:t>Kontakt antennák</a:t>
            </a:r>
          </a:p>
          <a:p>
            <a:pPr lvl="1"/>
            <a:r>
              <a:rPr lang="hu-HU" sz="2400"/>
              <a:t>Visszahat a bőrfelszín hőmérsékletére</a:t>
            </a:r>
          </a:p>
          <a:p>
            <a:pPr lvl="1"/>
            <a:r>
              <a:rPr lang="hu-HU" sz="2400"/>
              <a:t>Jó impedancia-illesztés megvalósítása</a:t>
            </a:r>
          </a:p>
          <a:p>
            <a:pPr lvl="1"/>
            <a:r>
              <a:rPr lang="hu-HU" sz="2400"/>
              <a:t>Kisebb méret, jobb felbontás</a:t>
            </a:r>
          </a:p>
          <a:p>
            <a:endParaRPr lang="hu-HU" sz="2800"/>
          </a:p>
          <a:p>
            <a:pPr lvl="1"/>
            <a:endParaRPr lang="en-US" sz="2400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MH mérővevő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A75DD-BC89-405B-A350-B31A735A896B}" type="slidenum">
              <a:rPr lang="hu-HU"/>
              <a:pPr/>
              <a:t>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Vizsgálati eredmények</a:t>
            </a: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Havi ciklus hatása nem jelentős (0,2 °C eltérés)</a:t>
            </a:r>
          </a:p>
          <a:p>
            <a:r>
              <a:rPr lang="hu-HU"/>
              <a:t>Életkor hatása: fiatalabb nők esetén magasabb hőmérsékleti értékek</a:t>
            </a:r>
          </a:p>
          <a:p>
            <a:r>
              <a:rPr lang="hu-HU"/>
              <a:t>Bal- és jobboldali szimmetria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3507-C5C5-4C5D-B6D9-A34BE4B04FEF}" type="slidenum">
              <a:rPr lang="hu-HU"/>
              <a:pPr/>
              <a:t>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MH termográf</a:t>
            </a:r>
            <a:endParaRPr lang="en-US"/>
          </a:p>
        </p:txBody>
      </p:sp>
      <p:pic>
        <p:nvPicPr>
          <p:cNvPr id="365571" name="Picture 3" descr="radio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8135938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4AFF-8936-47C6-BE2D-021A3A7F0317}" type="slidenum">
              <a:rPr lang="hu-HU"/>
              <a:pPr/>
              <a:t>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MH termográf felvétel I.</a:t>
            </a:r>
            <a:endParaRPr lang="en-US"/>
          </a:p>
        </p:txBody>
      </p:sp>
      <p:pic>
        <p:nvPicPr>
          <p:cNvPr id="366595" name="Picture 3" descr="MastitBefor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208962" cy="515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FFCC99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B92D"/>
      </a:accent6>
      <a:hlink>
        <a:srgbClr val="66FFFF"/>
      </a:hlink>
      <a:folHlink>
        <a:srgbClr val="FF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820</Words>
  <Application>Microsoft Office PowerPoint</Application>
  <PresentationFormat>On-screen Show (4:3)</PresentationFormat>
  <Paragraphs>225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Times New Roman</vt:lpstr>
      <vt:lpstr>Tahoma</vt:lpstr>
      <vt:lpstr>Default Design</vt:lpstr>
      <vt:lpstr>Villamosság élettani hatásai  Orvosi alkalmazások </vt:lpstr>
      <vt:lpstr>Daganatos megbetegedések</vt:lpstr>
      <vt:lpstr>Emlőrák diagnosztizálása</vt:lpstr>
      <vt:lpstr>Termográf diagnosztika alapja</vt:lpstr>
      <vt:lpstr>MH termográfia alapja</vt:lpstr>
      <vt:lpstr>MH mérővevő</vt:lpstr>
      <vt:lpstr>Vizsgálati eredmények</vt:lpstr>
      <vt:lpstr>MH termográf</vt:lpstr>
      <vt:lpstr>MH termográf felvétel I.</vt:lpstr>
      <vt:lpstr>MH termográf felvétel II.</vt:lpstr>
      <vt:lpstr>További technikák</vt:lpstr>
      <vt:lpstr>Hipertermia</vt:lpstr>
      <vt:lpstr>Rákos szövetek hőérzékenysége</vt:lpstr>
      <vt:lpstr>MH hipertermia</vt:lpstr>
      <vt:lpstr>Kombinált kezelések I.</vt:lpstr>
      <vt:lpstr>Kombinált kezelések II.</vt:lpstr>
      <vt:lpstr>MRI</vt:lpstr>
      <vt:lpstr>MRI</vt:lpstr>
      <vt:lpstr>MRI</vt:lpstr>
      <vt:lpstr>MRI</vt:lpstr>
      <vt:lpstr>MRI</vt:lpstr>
      <vt:lpstr>MRI</vt:lpstr>
      <vt:lpstr>MRI</vt:lpstr>
      <vt:lpstr>Stent-hevítés indukciós elven</vt:lpstr>
      <vt:lpstr>Slide 25</vt:lpstr>
      <vt:lpstr>Bevezetés</vt:lpstr>
      <vt:lpstr>Számítógépes modellezés I.</vt:lpstr>
      <vt:lpstr>Számítógépes modellezés II.</vt:lpstr>
      <vt:lpstr>„Nagy stent” véráram nélkül</vt:lpstr>
      <vt:lpstr>„Kis stent” véráram nélkül</vt:lpstr>
      <vt:lpstr>„Nagy stent” vérárammal</vt:lpstr>
      <vt:lpstr>„Kis stent” vérárammal</vt:lpstr>
      <vt:lpstr>Modellkísérletek I.</vt:lpstr>
      <vt:lpstr>Modellkísérletek II.</vt:lpstr>
      <vt:lpstr>Modellkísérletek III.</vt:lpstr>
      <vt:lpstr>Modellkísérletek IV.</vt:lpstr>
      <vt:lpstr>Modellkísérletek V.</vt:lpstr>
      <vt:lpstr>In-vivo kísérletek I.</vt:lpstr>
      <vt:lpstr>In-vivo kísérletek II.</vt:lpstr>
      <vt:lpstr>In-vivo kísérletek III.</vt:lpstr>
      <vt:lpstr>In-vivo kísérletek IV.</vt:lpstr>
      <vt:lpstr>In-vivo kísérletek V.</vt:lpstr>
      <vt:lpstr>In-vivo kísérletek VI.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Kiss István</dc:creator>
  <cp:lastModifiedBy>Adam</cp:lastModifiedBy>
  <cp:revision>161</cp:revision>
  <dcterms:created xsi:type="dcterms:W3CDTF">2002-04-01T20:24:32Z</dcterms:created>
  <dcterms:modified xsi:type="dcterms:W3CDTF">2009-12-08T14:30:16Z</dcterms:modified>
</cp:coreProperties>
</file>