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1" r:id="rId1"/>
  </p:sldMasterIdLst>
  <p:notesMasterIdLst>
    <p:notesMasterId r:id="rId25"/>
  </p:notesMasterIdLst>
  <p:handoutMasterIdLst>
    <p:handoutMasterId r:id="rId26"/>
  </p:handoutMasterIdLst>
  <p:sldIdLst>
    <p:sldId id="1372" r:id="rId2"/>
    <p:sldId id="1373" r:id="rId3"/>
    <p:sldId id="1374" r:id="rId4"/>
    <p:sldId id="1375" r:id="rId5"/>
    <p:sldId id="1376" r:id="rId6"/>
    <p:sldId id="1377" r:id="rId7"/>
    <p:sldId id="1378" r:id="rId8"/>
    <p:sldId id="1379" r:id="rId9"/>
    <p:sldId id="1380" r:id="rId10"/>
    <p:sldId id="1382" r:id="rId11"/>
    <p:sldId id="1383" r:id="rId12"/>
    <p:sldId id="1384" r:id="rId13"/>
    <p:sldId id="1385" r:id="rId14"/>
    <p:sldId id="1386" r:id="rId15"/>
    <p:sldId id="1387" r:id="rId16"/>
    <p:sldId id="1391" r:id="rId17"/>
    <p:sldId id="1392" r:id="rId18"/>
    <p:sldId id="1393" r:id="rId19"/>
    <p:sldId id="1394" r:id="rId20"/>
    <p:sldId id="1395" r:id="rId21"/>
    <p:sldId id="1396" r:id="rId22"/>
    <p:sldId id="1398" r:id="rId23"/>
    <p:sldId id="1399" r:id="rId24"/>
  </p:sldIdLst>
  <p:sldSz cx="9144000" cy="5715000" type="screen16x10"/>
  <p:notesSz cx="6858000" cy="9144000"/>
  <p:defaultTextStyle>
    <a:defPPr>
      <a:defRPr lang="en-US"/>
    </a:defPPr>
    <a:lvl1pPr marL="0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38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74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913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550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188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825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463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3100" algn="l" defTabSz="71327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orient="horz" pos="1800">
          <p15:clr>
            <a:srgbClr val="A4A3A4"/>
          </p15:clr>
        </p15:guide>
        <p15:guide id="8" pos="2880">
          <p15:clr>
            <a:srgbClr val="A4A3A4"/>
          </p15:clr>
        </p15:guide>
        <p15:guide id="9" pos="75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78" autoAdjust="0"/>
    <p:restoredTop sz="83659" autoAdjust="0"/>
  </p:normalViewPr>
  <p:slideViewPr>
    <p:cSldViewPr snapToGrid="0" showGuides="1">
      <p:cViewPr varScale="1">
        <p:scale>
          <a:sx n="112" d="100"/>
          <a:sy n="112" d="100"/>
        </p:scale>
        <p:origin x="1128" y="78"/>
      </p:cViewPr>
      <p:guideLst>
        <p:guide orient="horz" pos="2160"/>
        <p:guide pos="3839"/>
        <p:guide pos="1007"/>
        <p:guide orient="horz" pos="1800"/>
        <p:guide pos="2880"/>
        <p:guide pos="7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5750"/>
    </p:cViewPr>
  </p:sorterViewPr>
  <p:notesViewPr>
    <p:cSldViewPr snapToGrid="0" showGuides="1">
      <p:cViewPr varScale="1">
        <p:scale>
          <a:sx n="91" d="100"/>
          <a:sy n="91" d="100"/>
        </p:scale>
        <p:origin x="-216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13274" rtl="0" eaLnBrk="1" latinLnBrk="0" hangingPunct="1">
      <a:defRPr sz="900" kern="1200">
        <a:solidFill>
          <a:schemeClr val="tx2"/>
        </a:solidFill>
        <a:latin typeface="+mn-lt"/>
        <a:ea typeface="+mn-ea"/>
        <a:cs typeface="+mn-cs"/>
      </a:defRPr>
    </a:lvl1pPr>
    <a:lvl2pPr marL="356638" algn="l" defTabSz="713274" rtl="0" eaLnBrk="1" latinLnBrk="0" hangingPunct="1">
      <a:defRPr sz="900" kern="1200">
        <a:solidFill>
          <a:schemeClr val="tx2"/>
        </a:solidFill>
        <a:latin typeface="+mn-lt"/>
        <a:ea typeface="+mn-ea"/>
        <a:cs typeface="+mn-cs"/>
      </a:defRPr>
    </a:lvl2pPr>
    <a:lvl3pPr marL="713274" algn="l" defTabSz="713274" rtl="0" eaLnBrk="1" latinLnBrk="0" hangingPunct="1">
      <a:defRPr sz="900" kern="1200">
        <a:solidFill>
          <a:schemeClr val="tx2"/>
        </a:solidFill>
        <a:latin typeface="+mn-lt"/>
        <a:ea typeface="+mn-ea"/>
        <a:cs typeface="+mn-cs"/>
      </a:defRPr>
    </a:lvl3pPr>
    <a:lvl4pPr marL="1069913" algn="l" defTabSz="713274" rtl="0" eaLnBrk="1" latinLnBrk="0" hangingPunct="1">
      <a:defRPr sz="900" kern="1200">
        <a:solidFill>
          <a:schemeClr val="tx2"/>
        </a:solidFill>
        <a:latin typeface="+mn-lt"/>
        <a:ea typeface="+mn-ea"/>
        <a:cs typeface="+mn-cs"/>
      </a:defRPr>
    </a:lvl4pPr>
    <a:lvl5pPr marL="1426550" algn="l" defTabSz="713274" rtl="0" eaLnBrk="1" latinLnBrk="0" hangingPunct="1">
      <a:defRPr sz="900" kern="1200">
        <a:solidFill>
          <a:schemeClr val="tx2"/>
        </a:solidFill>
        <a:latin typeface="+mn-lt"/>
        <a:ea typeface="+mn-ea"/>
        <a:cs typeface="+mn-cs"/>
      </a:defRPr>
    </a:lvl5pPr>
    <a:lvl6pPr marL="1783188" algn="l" defTabSz="7132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825" algn="l" defTabSz="7132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463" algn="l" defTabSz="7132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3100" algn="l" defTabSz="71327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95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01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83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23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910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227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545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448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678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61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90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132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39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2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602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453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46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47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71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19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6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42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55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44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686800" y="4699000"/>
            <a:ext cx="457200" cy="101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58200" y="4699000"/>
            <a:ext cx="228600" cy="101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1" y="0"/>
            <a:ext cx="457200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" y="0"/>
            <a:ext cx="914400" cy="5715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4699000"/>
            <a:ext cx="9144000" cy="10160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8682231" y="4699000"/>
            <a:ext cx="0" cy="1016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" y="4702610"/>
            <a:ext cx="912352" cy="101239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914401" y="0"/>
            <a:ext cx="0" cy="5715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1" y="4692670"/>
            <a:ext cx="137160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1977" y="1333502"/>
            <a:ext cx="6785758" cy="1574703"/>
          </a:xfrm>
        </p:spPr>
        <p:txBody>
          <a:bodyPr>
            <a:noAutofit/>
          </a:bodyPr>
          <a:lstStyle>
            <a:lvl1pPr algn="ctr">
              <a:defRPr sz="4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2602" y="3345756"/>
            <a:ext cx="6778884" cy="93007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56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3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9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6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39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96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53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9" name="Szövegdoboz 18"/>
          <p:cNvSpPr txBox="1"/>
          <p:nvPr userDrawn="1"/>
        </p:nvSpPr>
        <p:spPr>
          <a:xfrm>
            <a:off x="55973" y="4860132"/>
            <a:ext cx="74314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u-HU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BME</a:t>
            </a:r>
          </a:p>
          <a:p>
            <a:pPr algn="ctr"/>
            <a:r>
              <a:rPr lang="hu-HU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GTK</a:t>
            </a:r>
          </a:p>
        </p:txBody>
      </p:sp>
    </p:spTree>
    <p:extLst>
      <p:ext uri="{BB962C8B-B14F-4D97-AF65-F5344CB8AC3E}">
        <p14:creationId xmlns:p14="http://schemas.microsoft.com/office/powerpoint/2010/main" val="27568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686800" y="5084698"/>
            <a:ext cx="457200" cy="630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58200" y="5079412"/>
            <a:ext cx="228600" cy="6355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2353" y="5080764"/>
            <a:ext cx="457200" cy="634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5080763"/>
            <a:ext cx="9144000" cy="634235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white">
          <a:xfrm flipH="1">
            <a:off x="8682231" y="5074127"/>
            <a:ext cx="1926" cy="64087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" y="5080763"/>
            <a:ext cx="912352" cy="641111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 sz="12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912352" y="5080764"/>
            <a:ext cx="0" cy="62736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686800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458200" y="1"/>
            <a:ext cx="2286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4401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" y="1"/>
            <a:ext cx="9144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409433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8682231" y="0"/>
            <a:ext cx="0" cy="40969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" y="0"/>
            <a:ext cx="912352" cy="409433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914401" y="0"/>
            <a:ext cx="0" cy="41563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 userDrawn="1"/>
        </p:nvSpPr>
        <p:spPr>
          <a:xfrm>
            <a:off x="69723" y="5152379"/>
            <a:ext cx="7431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BME</a:t>
            </a:r>
          </a:p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GTK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52400" y="1231588"/>
            <a:ext cx="8819408" cy="372636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172192" y="504924"/>
            <a:ext cx="8814459" cy="609865"/>
          </a:xfrm>
        </p:spPr>
        <p:txBody>
          <a:bodyPr>
            <a:normAutofit/>
          </a:bodyPr>
          <a:lstStyle>
            <a:lvl1pPr>
              <a:defRPr sz="2800" b="0" i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611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686800" y="5084698"/>
            <a:ext cx="457200" cy="630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58200" y="5079412"/>
            <a:ext cx="228600" cy="6355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2353" y="5080764"/>
            <a:ext cx="457200" cy="634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5080763"/>
            <a:ext cx="9144000" cy="634235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white">
          <a:xfrm flipH="1">
            <a:off x="8682231" y="5074127"/>
            <a:ext cx="1926" cy="64087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" y="5080763"/>
            <a:ext cx="912352" cy="641111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 sz="12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912352" y="5080764"/>
            <a:ext cx="0" cy="62736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686800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458200" y="1"/>
            <a:ext cx="2286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4401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" y="1"/>
            <a:ext cx="9144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409433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8682231" y="0"/>
            <a:ext cx="0" cy="40969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" y="0"/>
            <a:ext cx="912352" cy="409433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914401" y="0"/>
            <a:ext cx="0" cy="41563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 userDrawn="1"/>
        </p:nvSpPr>
        <p:spPr>
          <a:xfrm>
            <a:off x="69723" y="5152379"/>
            <a:ext cx="7431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BME</a:t>
            </a:r>
          </a:p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GTK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52400" y="534390"/>
            <a:ext cx="8819408" cy="442355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776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2"/>
          <p:cNvGrpSpPr/>
          <p:nvPr userDrawn="1"/>
        </p:nvGrpSpPr>
        <p:grpSpPr>
          <a:xfrm>
            <a:off x="-1" y="5500049"/>
            <a:ext cx="9144001" cy="221776"/>
            <a:chOff x="-1" y="5558051"/>
            <a:chExt cx="9144001" cy="163773"/>
          </a:xfrm>
        </p:grpSpPr>
        <p:sp>
          <p:nvSpPr>
            <p:cNvPr id="34" name="Rectangle 25"/>
            <p:cNvSpPr/>
            <p:nvPr userDrawn="1"/>
          </p:nvSpPr>
          <p:spPr>
            <a:xfrm>
              <a:off x="8686800" y="5561470"/>
              <a:ext cx="457200" cy="1603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086" tIns="47542" rIns="95086" bIns="47542" rtlCol="0" anchor="ctr"/>
            <a:lstStyle/>
            <a:p>
              <a:pPr algn="ctr"/>
              <a:endParaRPr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26"/>
            <p:cNvSpPr/>
            <p:nvPr userDrawn="1"/>
          </p:nvSpPr>
          <p:spPr>
            <a:xfrm>
              <a:off x="8458200" y="5561470"/>
              <a:ext cx="228600" cy="1603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086" tIns="47542" rIns="95086" bIns="47542" rtlCol="0" anchor="ctr"/>
            <a:lstStyle/>
            <a:p>
              <a:pPr algn="ctr"/>
              <a:endParaRPr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27"/>
            <p:cNvSpPr/>
            <p:nvPr userDrawn="1"/>
          </p:nvSpPr>
          <p:spPr>
            <a:xfrm>
              <a:off x="914401" y="5561470"/>
              <a:ext cx="457200" cy="1603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086" tIns="47542" rIns="95086" bIns="47542" rtlCol="0" anchor="ctr"/>
            <a:lstStyle/>
            <a:p>
              <a:pPr algn="ctr"/>
              <a:endParaRPr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28"/>
            <p:cNvSpPr/>
            <p:nvPr userDrawn="1"/>
          </p:nvSpPr>
          <p:spPr>
            <a:xfrm>
              <a:off x="-1" y="5561470"/>
              <a:ext cx="914400" cy="1603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086" tIns="47542" rIns="95086" bIns="47542" rtlCol="0" anchor="ctr"/>
            <a:lstStyle/>
            <a:p>
              <a:pPr algn="ctr"/>
              <a:endParaRPr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29"/>
            <p:cNvSpPr/>
            <p:nvPr userDrawn="1"/>
          </p:nvSpPr>
          <p:spPr>
            <a:xfrm>
              <a:off x="0" y="5560495"/>
              <a:ext cx="9144000" cy="161329"/>
            </a:xfrm>
            <a:prstGeom prst="rect">
              <a:avLst/>
            </a:prstGeom>
            <a:solidFill>
              <a:schemeClr val="accent1">
                <a:lumMod val="7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086" tIns="47542" rIns="95086" bIns="47542" rtlCol="0" anchor="ctr"/>
            <a:lstStyle/>
            <a:p>
              <a:pPr algn="ctr"/>
              <a:endParaRPr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" name="Straight Connector 30"/>
            <p:cNvCxnSpPr/>
            <p:nvPr userDrawn="1"/>
          </p:nvCxnSpPr>
          <p:spPr bwMode="white">
            <a:xfrm>
              <a:off x="8682231" y="5560390"/>
              <a:ext cx="0" cy="16143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31"/>
            <p:cNvSpPr/>
            <p:nvPr userDrawn="1"/>
          </p:nvSpPr>
          <p:spPr>
            <a:xfrm>
              <a:off x="1" y="5560495"/>
              <a:ext cx="912352" cy="161329"/>
            </a:xfrm>
            <a:prstGeom prst="rect">
              <a:avLst/>
            </a:prstGeom>
            <a:solidFill>
              <a:schemeClr val="accent1">
                <a:lumMod val="50000"/>
                <a:alpha val="74902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5086" tIns="47542" rIns="95086" bIns="47542" rtlCol="0" anchor="ctr"/>
            <a:lstStyle/>
            <a:p>
              <a:pPr algn="ctr"/>
              <a:endParaRPr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4" name="Straight Connector 32"/>
            <p:cNvCxnSpPr/>
            <p:nvPr userDrawn="1"/>
          </p:nvCxnSpPr>
          <p:spPr bwMode="white">
            <a:xfrm>
              <a:off x="914401" y="5558051"/>
              <a:ext cx="0" cy="163773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8686800" y="3419"/>
            <a:ext cx="457200" cy="1603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458200" y="3419"/>
            <a:ext cx="228600" cy="160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4401" y="3419"/>
            <a:ext cx="457200" cy="1603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" y="3419"/>
            <a:ext cx="914400" cy="160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2444"/>
            <a:ext cx="9144000" cy="161329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8682231" y="2339"/>
            <a:ext cx="0" cy="16143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" y="2444"/>
            <a:ext cx="912352" cy="161329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914401" y="0"/>
            <a:ext cx="0" cy="16377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/>
          <p:cNvSpPr>
            <a:spLocks noGrp="1"/>
          </p:cNvSpPr>
          <p:nvPr userDrawn="1">
            <p:ph idx="1"/>
          </p:nvPr>
        </p:nvSpPr>
        <p:spPr>
          <a:xfrm>
            <a:off x="152400" y="279779"/>
            <a:ext cx="8819408" cy="5124734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39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40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659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963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i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054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i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511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0" i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311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154" y="144378"/>
            <a:ext cx="7768962" cy="532139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054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686800" y="5084698"/>
            <a:ext cx="457200" cy="630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58200" y="5079412"/>
            <a:ext cx="228600" cy="6355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2353" y="5080764"/>
            <a:ext cx="457200" cy="634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5080763"/>
            <a:ext cx="9144000" cy="634235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white">
          <a:xfrm flipH="1">
            <a:off x="8682231" y="5074127"/>
            <a:ext cx="1926" cy="64087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" y="5080763"/>
            <a:ext cx="912352" cy="641111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 sz="12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912352" y="5080764"/>
            <a:ext cx="0" cy="62736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686800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458200" y="1"/>
            <a:ext cx="2286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4401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" y="1"/>
            <a:ext cx="9144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409433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8682231" y="0"/>
            <a:ext cx="0" cy="40969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" y="0"/>
            <a:ext cx="912352" cy="409433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914401" y="0"/>
            <a:ext cx="0" cy="41563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 userDrawn="1"/>
        </p:nvSpPr>
        <p:spPr>
          <a:xfrm>
            <a:off x="69723" y="5152379"/>
            <a:ext cx="7431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BME</a:t>
            </a:r>
          </a:p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GTK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52400" y="1231588"/>
            <a:ext cx="8819408" cy="372636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172192" y="504924"/>
            <a:ext cx="8814459" cy="60986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685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686800" y="5084698"/>
            <a:ext cx="457200" cy="630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58200" y="5079412"/>
            <a:ext cx="228600" cy="6355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2353" y="5080764"/>
            <a:ext cx="457200" cy="634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5080763"/>
            <a:ext cx="9144000" cy="634235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white">
          <a:xfrm flipH="1">
            <a:off x="8682231" y="5074127"/>
            <a:ext cx="1926" cy="64087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" y="5080763"/>
            <a:ext cx="912352" cy="641111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 sz="12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912352" y="5080764"/>
            <a:ext cx="0" cy="62736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686800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458200" y="1"/>
            <a:ext cx="2286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4401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" y="1"/>
            <a:ext cx="9144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409433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8682231" y="0"/>
            <a:ext cx="0" cy="40969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" y="0"/>
            <a:ext cx="912352" cy="409433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914401" y="0"/>
            <a:ext cx="0" cy="41563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 userDrawn="1"/>
        </p:nvSpPr>
        <p:spPr>
          <a:xfrm>
            <a:off x="69723" y="5152379"/>
            <a:ext cx="7431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BME</a:t>
            </a:r>
          </a:p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GTK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52400" y="1231588"/>
            <a:ext cx="8819408" cy="372636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172192" y="504924"/>
            <a:ext cx="8814459" cy="609865"/>
          </a:xfrm>
        </p:spPr>
        <p:txBody>
          <a:bodyPr>
            <a:normAutofit/>
          </a:bodyPr>
          <a:lstStyle>
            <a:lvl1pPr>
              <a:defRPr sz="3000" i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776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686800" y="5084698"/>
            <a:ext cx="457200" cy="630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58200" y="5079412"/>
            <a:ext cx="228600" cy="6355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2353" y="5080764"/>
            <a:ext cx="457200" cy="634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5080763"/>
            <a:ext cx="9144000" cy="634235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white">
          <a:xfrm flipH="1">
            <a:off x="8682231" y="5074127"/>
            <a:ext cx="1926" cy="64087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" y="5080763"/>
            <a:ext cx="912352" cy="641111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 sz="12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912352" y="5080764"/>
            <a:ext cx="0" cy="62736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686800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458200" y="1"/>
            <a:ext cx="2286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4401" y="1"/>
            <a:ext cx="457200" cy="4069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" y="1"/>
            <a:ext cx="914400" cy="406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409433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8682231" y="0"/>
            <a:ext cx="0" cy="40969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" y="0"/>
            <a:ext cx="912352" cy="409433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914401" y="0"/>
            <a:ext cx="0" cy="41563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 userDrawn="1"/>
        </p:nvSpPr>
        <p:spPr>
          <a:xfrm>
            <a:off x="69723" y="5152379"/>
            <a:ext cx="7431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BME</a:t>
            </a:r>
          </a:p>
          <a:p>
            <a:pPr algn="ctr"/>
            <a:r>
              <a:rPr lang="hu-HU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GTK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52400" y="1231588"/>
            <a:ext cx="8819408" cy="372636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172192" y="504924"/>
            <a:ext cx="8814459" cy="609865"/>
          </a:xfrm>
        </p:spPr>
        <p:txBody>
          <a:bodyPr>
            <a:normAutofit/>
          </a:bodyPr>
          <a:lstStyle>
            <a:lvl1pPr>
              <a:defRPr sz="2800" b="1" i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933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15400" y="0"/>
            <a:ext cx="228600" cy="5715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2978" y="0"/>
            <a:ext cx="457200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457200" cy="5715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6" tIns="47542" rIns="95086" bIns="47542" rtlCol="0" anchor="ctr"/>
          <a:lstStyle/>
          <a:p>
            <a:pPr algn="ctr"/>
            <a:endParaRPr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2978" y="613516"/>
            <a:ext cx="457200" cy="5080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7" tIns="35664" rIns="71327" bIns="35664" rtlCol="0" anchor="ctr"/>
          <a:lstStyle/>
          <a:p>
            <a:pPr algn="ctr"/>
            <a:endParaRPr sz="12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462978" y="613516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462978" y="1121516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462978" y="0"/>
            <a:ext cx="0" cy="5715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5029" y="148167"/>
            <a:ext cx="7775837" cy="986239"/>
          </a:xfrm>
          <a:prstGeom prst="rect">
            <a:avLst/>
          </a:prstGeom>
        </p:spPr>
        <p:txBody>
          <a:bodyPr vert="horz" lIns="71327" tIns="35664" rIns="71327" bIns="35664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5029" y="1251283"/>
            <a:ext cx="7762087" cy="4228242"/>
          </a:xfrm>
          <a:prstGeom prst="rect">
            <a:avLst/>
          </a:prstGeom>
        </p:spPr>
        <p:txBody>
          <a:bodyPr vert="horz" lIns="71327" tIns="35664" rIns="71327" bIns="35664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6312" y="5541400"/>
            <a:ext cx="5752814" cy="135456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ctr">
              <a:defRPr sz="8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6493" y="5500149"/>
            <a:ext cx="268131" cy="187347"/>
          </a:xfrm>
          <a:prstGeom prst="rect">
            <a:avLst/>
          </a:prstGeom>
        </p:spPr>
        <p:txBody>
          <a:bodyPr vert="horz" lIns="71327" tIns="35664" rIns="71327" bIns="35664" rtlCol="0" anchor="ctr"/>
          <a:lstStyle>
            <a:lvl1pPr algn="r">
              <a:defRPr sz="7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C1BBB0-96F0-4077-A278-0F3FB5C104D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Szövegdoboz 9"/>
          <p:cNvSpPr txBox="1"/>
          <p:nvPr userDrawn="1"/>
        </p:nvSpPr>
        <p:spPr>
          <a:xfrm>
            <a:off x="456129" y="677876"/>
            <a:ext cx="457319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u-HU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BME</a:t>
            </a:r>
          </a:p>
          <a:p>
            <a:pPr algn="ctr"/>
            <a:r>
              <a:rPr lang="hu-HU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GTK</a:t>
            </a:r>
          </a:p>
        </p:txBody>
      </p:sp>
    </p:spTree>
    <p:extLst>
      <p:ext uri="{BB962C8B-B14F-4D97-AF65-F5344CB8AC3E}">
        <p14:creationId xmlns:p14="http://schemas.microsoft.com/office/powerpoint/2010/main" val="264953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6" r:id="rId3"/>
    <p:sldLayoutId id="2147483691" r:id="rId4"/>
    <p:sldLayoutId id="2147483694" r:id="rId5"/>
    <p:sldLayoutId id="2147483687" r:id="rId6"/>
    <p:sldLayoutId id="2147483684" r:id="rId7"/>
    <p:sldLayoutId id="2147483688" r:id="rId8"/>
    <p:sldLayoutId id="2147483692" r:id="rId9"/>
    <p:sldLayoutId id="2147483693" r:id="rId10"/>
    <p:sldLayoutId id="2147483689" r:id="rId11"/>
    <p:sldLayoutId id="214748369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defTabSz="713274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92584" indent="-192584" algn="l" defTabSz="713274" rtl="0" eaLnBrk="1" latinLnBrk="0" hangingPunct="1">
        <a:lnSpc>
          <a:spcPct val="90000"/>
        </a:lnSpc>
        <a:spcBef>
          <a:spcPts val="1092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60363" indent="-192088" algn="l" defTabSz="713274" rtl="0" eaLnBrk="1" latinLnBrk="0" hangingPunct="1">
        <a:lnSpc>
          <a:spcPct val="90000"/>
        </a:lnSpc>
        <a:spcBef>
          <a:spcPts val="468"/>
        </a:spcBef>
        <a:buFont typeface="Euphemia" pitchFamily="34" charset="0"/>
        <a:buChar char="–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46088" indent="-192088" algn="l" defTabSz="713274" rtl="0" eaLnBrk="1" latinLnBrk="0" hangingPunct="1">
        <a:lnSpc>
          <a:spcPct val="90000"/>
        </a:lnSpc>
        <a:spcBef>
          <a:spcPts val="468"/>
        </a:spcBef>
        <a:buFont typeface="Euphemia" pitchFamily="34" charset="0"/>
        <a:buChar char="›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8650" indent="-192088" algn="l" defTabSz="713274" rtl="0" eaLnBrk="1" latinLnBrk="0" hangingPunct="1">
        <a:lnSpc>
          <a:spcPct val="90000"/>
        </a:lnSpc>
        <a:spcBef>
          <a:spcPts val="468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804863" indent="-192088" algn="l" defTabSz="713274" rtl="0" eaLnBrk="1" latinLnBrk="0" hangingPunct="1">
        <a:lnSpc>
          <a:spcPct val="90000"/>
        </a:lnSpc>
        <a:spcBef>
          <a:spcPts val="468"/>
        </a:spcBef>
        <a:buFont typeface="Euphemia" pitchFamily="34" charset="0"/>
        <a:buChar char="›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19134" indent="-192584" algn="l" defTabSz="713274" rtl="0" eaLnBrk="1" latinLnBrk="0" hangingPunct="1">
        <a:lnSpc>
          <a:spcPct val="90000"/>
        </a:lnSpc>
        <a:spcBef>
          <a:spcPts val="468"/>
        </a:spcBef>
        <a:buFont typeface="Euphemia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4445" indent="-192584" algn="l" defTabSz="713274" rtl="0" eaLnBrk="1" latinLnBrk="0" hangingPunct="1">
        <a:lnSpc>
          <a:spcPct val="90000"/>
        </a:lnSpc>
        <a:spcBef>
          <a:spcPts val="468"/>
        </a:spcBef>
        <a:buFont typeface="Euphemia" pitchFamily="34" charset="0"/>
        <a:buChar char="›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89755" indent="-192584" algn="l" defTabSz="713274" rtl="0" eaLnBrk="1" latinLnBrk="0" hangingPunct="1">
        <a:lnSpc>
          <a:spcPct val="90000"/>
        </a:lnSpc>
        <a:spcBef>
          <a:spcPts val="468"/>
        </a:spcBef>
        <a:buFont typeface="Euphemia" pitchFamily="34" charset="0"/>
        <a:buChar char="–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475064" indent="-192584" algn="l" defTabSz="713274" rtl="0" eaLnBrk="1" latinLnBrk="0" hangingPunct="1">
        <a:lnSpc>
          <a:spcPct val="90000"/>
        </a:lnSpc>
        <a:spcBef>
          <a:spcPts val="468"/>
        </a:spcBef>
        <a:buFont typeface="Euphemia" pitchFamily="34" charset="0"/>
        <a:buChar char="›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38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74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913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550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188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825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463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3100" algn="l" defTabSz="71327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dirty="0" smtClean="0"/>
              <a:t>Tokaji-villányi példa</a:t>
            </a:r>
          </a:p>
          <a:p>
            <a:pPr lvl="1"/>
            <a:r>
              <a:rPr lang="hu-HU" dirty="0" smtClean="0"/>
              <a:t>Egy-egy </a:t>
            </a:r>
            <a:r>
              <a:rPr lang="hu-HU" dirty="0"/>
              <a:t>tokaji és villányi </a:t>
            </a:r>
            <a:r>
              <a:rPr lang="hu-HU" dirty="0" smtClean="0"/>
              <a:t>bortermelő</a:t>
            </a:r>
          </a:p>
          <a:p>
            <a:pPr lvl="2"/>
            <a:r>
              <a:rPr lang="hu-HU" dirty="0"/>
              <a:t>Nagyjából </a:t>
            </a:r>
            <a:r>
              <a:rPr lang="hu-HU" dirty="0" smtClean="0"/>
              <a:t>ugyanakkora szőlőföld, munkásszám, gépek és technológia</a:t>
            </a:r>
          </a:p>
          <a:p>
            <a:pPr lvl="1"/>
            <a:r>
              <a:rPr lang="hu-HU" dirty="0" smtClean="0"/>
              <a:t>Kétféle </a:t>
            </a:r>
            <a:r>
              <a:rPr lang="hu-HU" dirty="0"/>
              <a:t>szőlő-, illetve </a:t>
            </a:r>
            <a:r>
              <a:rPr lang="hu-HU" dirty="0" smtClean="0"/>
              <a:t>borfajta (kékfrankos </a:t>
            </a:r>
            <a:r>
              <a:rPr lang="hu-HU" dirty="0"/>
              <a:t>és </a:t>
            </a:r>
            <a:r>
              <a:rPr lang="hu-HU" dirty="0" smtClean="0"/>
              <a:t>szamorodni)</a:t>
            </a:r>
          </a:p>
          <a:p>
            <a:pPr lvl="2"/>
            <a:r>
              <a:rPr lang="hu-HU" dirty="0" smtClean="0"/>
              <a:t>Azonos minőségek</a:t>
            </a:r>
          </a:p>
          <a:p>
            <a:pPr lvl="1"/>
            <a:r>
              <a:rPr lang="hu-HU" dirty="0" smtClean="0"/>
              <a:t>A </a:t>
            </a:r>
            <a:r>
              <a:rPr lang="hu-HU" dirty="0"/>
              <a:t>két borfajta eladási </a:t>
            </a:r>
            <a:r>
              <a:rPr lang="hu-HU" dirty="0" smtClean="0"/>
              <a:t>árai megegyeznek.</a:t>
            </a:r>
          </a:p>
        </p:txBody>
      </p:sp>
      <p:sp>
        <p:nvSpPr>
          <p:cNvPr id="9" name="Cím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1.2 </a:t>
            </a:r>
            <a:r>
              <a:rPr lang="hu-HU" dirty="0"/>
              <a:t>Komparatív előnyök és a </a:t>
            </a:r>
            <a:r>
              <a:rPr lang="hu-HU" dirty="0" smtClean="0"/>
              <a:t>szakosodás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Menedzsment és vállalkozásgazdaságtan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1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  <p:sp>
        <p:nvSpPr>
          <p:cNvPr id="8" name="Cím 5"/>
          <p:cNvSpPr txBox="1">
            <a:spLocks/>
          </p:cNvSpPr>
          <p:nvPr/>
        </p:nvSpPr>
        <p:spPr>
          <a:xfrm>
            <a:off x="140525" y="626468"/>
            <a:ext cx="8763000" cy="531520"/>
          </a:xfrm>
          <a:prstGeom prst="rect">
            <a:avLst/>
          </a:prstGeom>
        </p:spPr>
        <p:txBody>
          <a:bodyPr vert="horz" lIns="71327" tIns="35664" rIns="71327" bIns="35664" rtlCol="0" anchor="b">
            <a:noAutofit/>
          </a:bodyPr>
          <a:lstStyle>
            <a:lvl1pPr algn="l" defTabSz="7132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hu-HU" dirty="0">
              <a:solidFill>
                <a:srgbClr val="465562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38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legjobb felhasználási lehetőségén azonban minden és mindenki </a:t>
            </a:r>
            <a:r>
              <a:rPr lang="hu-HU" dirty="0" smtClean="0"/>
              <a:t>versenyképes.</a:t>
            </a:r>
          </a:p>
          <a:p>
            <a:pPr lvl="1"/>
            <a:r>
              <a:rPr lang="hu-HU" dirty="0" smtClean="0"/>
              <a:t>Legfeljebb </a:t>
            </a:r>
            <a:r>
              <a:rPr lang="hu-HU" dirty="0"/>
              <a:t>keveset ér, </a:t>
            </a:r>
            <a:r>
              <a:rPr lang="hu-HU" dirty="0" smtClean="0"/>
              <a:t>szegény </a:t>
            </a:r>
            <a:r>
              <a:rPr lang="hu-HU" dirty="0"/>
              <a:t>lesz.</a:t>
            </a:r>
          </a:p>
          <a:p>
            <a:r>
              <a:rPr lang="hu-HU" dirty="0"/>
              <a:t>Mindenki akkor jár a legjobban, ha tulajdonát és munkaerejét komparatív előnyei szerint használja, majd cserél. </a:t>
            </a:r>
            <a:endParaRPr lang="hu-HU" dirty="0" smtClean="0"/>
          </a:p>
          <a:p>
            <a:r>
              <a:rPr lang="hu-HU" dirty="0"/>
              <a:t>Ez adja a szakosodás és csere ösztönzését, </a:t>
            </a:r>
            <a:br>
              <a:rPr lang="hu-HU" dirty="0"/>
            </a:br>
            <a:r>
              <a:rPr lang="hu-HU" dirty="0"/>
              <a:t>az „ezermesterség” feladását.</a:t>
            </a:r>
          </a:p>
          <a:p>
            <a:pPr lvl="1"/>
            <a:r>
              <a:rPr lang="hu-HU" dirty="0"/>
              <a:t>„Mi leszel, ha nagy </a:t>
            </a:r>
            <a:r>
              <a:rPr lang="hu-HU"/>
              <a:t>leszel</a:t>
            </a:r>
            <a:r>
              <a:rPr lang="hu-HU" smtClean="0"/>
              <a:t>?”</a:t>
            </a:r>
          </a:p>
          <a:p>
            <a:r>
              <a:rPr lang="hu-HU" smtClean="0"/>
              <a:t>Export-import</a:t>
            </a:r>
            <a:endParaRPr lang="hu-HU" dirty="0" smtClean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10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63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Kereskedők</a:t>
            </a:r>
          </a:p>
          <a:p>
            <a:pPr lvl="1"/>
            <a:r>
              <a:rPr lang="hu-HU" dirty="0"/>
              <a:t>K</a:t>
            </a:r>
            <a:r>
              <a:rPr lang="hu-HU" dirty="0" smtClean="0"/>
              <a:t>omparatív előnyük </a:t>
            </a:r>
            <a:r>
              <a:rPr lang="hu-HU" dirty="0"/>
              <a:t>a cserelehetőségekre vonatkozó információk felhajtásában, </a:t>
            </a:r>
            <a:r>
              <a:rPr lang="hu-HU" dirty="0" smtClean="0"/>
              <a:t>a cserék </a:t>
            </a:r>
            <a:r>
              <a:rPr lang="hu-HU" dirty="0"/>
              <a:t>megszervezésében, lebonyolításban </a:t>
            </a:r>
            <a:r>
              <a:rPr lang="hu-HU" dirty="0" smtClean="0"/>
              <a:t>rejlik.</a:t>
            </a:r>
          </a:p>
          <a:p>
            <a:pPr lvl="1"/>
            <a:r>
              <a:rPr lang="hu-HU" dirty="0" smtClean="0"/>
              <a:t>„A kereskedők mások tudatlanságából húznak hasznot.”</a:t>
            </a:r>
          </a:p>
          <a:p>
            <a:pPr lvl="2"/>
            <a:r>
              <a:rPr lang="hu-HU" dirty="0" smtClean="0"/>
              <a:t>Igen.</a:t>
            </a:r>
          </a:p>
          <a:p>
            <a:pPr lvl="2"/>
            <a:r>
              <a:rPr lang="hu-HU" dirty="0" smtClean="0"/>
              <a:t>Mint mások is…</a:t>
            </a:r>
          </a:p>
          <a:p>
            <a:pPr lvl="2"/>
            <a:r>
              <a:rPr lang="hu-HU" dirty="0" smtClean="0"/>
              <a:t>Nem </a:t>
            </a:r>
            <a:r>
              <a:rPr lang="hu-HU" dirty="0"/>
              <a:t>vagyunk polihisztorok, így az építészek, az orvosok, a kereskedők és a megannyi egyéb specialista abban segítenek nekünk, hogy saját specialitásainkkal foglalkozhassunk többet.</a:t>
            </a:r>
          </a:p>
          <a:p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11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08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52400" y="1146128"/>
            <a:ext cx="8819408" cy="3726360"/>
          </a:xfrm>
        </p:spPr>
        <p:txBody>
          <a:bodyPr>
            <a:noAutofit/>
          </a:bodyPr>
          <a:lstStyle/>
          <a:p>
            <a:r>
              <a:rPr lang="hu-HU" dirty="0"/>
              <a:t>Adam Smith híres gombostűgyártásos </a:t>
            </a:r>
            <a:r>
              <a:rPr lang="hu-HU" dirty="0" smtClean="0"/>
              <a:t>példája</a:t>
            </a:r>
          </a:p>
          <a:p>
            <a:pPr lvl="1"/>
            <a:r>
              <a:rPr lang="hu-HU" dirty="0" smtClean="0"/>
              <a:t>Nyújtja, egyenesíti, vágja, hegyezi, fejet illeszt, csomagol…</a:t>
            </a:r>
          </a:p>
          <a:p>
            <a:pPr lvl="1"/>
            <a:r>
              <a:rPr lang="hu-HU" dirty="0" smtClean="0"/>
              <a:t>Többszörös termelékenység</a:t>
            </a:r>
          </a:p>
          <a:p>
            <a:r>
              <a:rPr lang="hu-HU" dirty="0" smtClean="0"/>
              <a:t>De a </a:t>
            </a:r>
            <a:r>
              <a:rPr lang="hu-HU" dirty="0"/>
              <a:t>szakosodással együtt valamilyen koordináció vagy csere válik </a:t>
            </a:r>
            <a:r>
              <a:rPr lang="hu-HU" dirty="0" smtClean="0"/>
              <a:t>szükségessé!</a:t>
            </a:r>
          </a:p>
          <a:p>
            <a:pPr lvl="1"/>
            <a:r>
              <a:rPr lang="hu-HU" dirty="0" smtClean="0"/>
              <a:t>Egyre </a:t>
            </a:r>
            <a:r>
              <a:rPr lang="hu-HU" dirty="0"/>
              <a:t>több és több tranzakcióra van szükség. </a:t>
            </a:r>
            <a:endParaRPr lang="hu-HU" dirty="0" smtClean="0"/>
          </a:p>
          <a:p>
            <a:pPr lvl="3"/>
            <a:r>
              <a:rPr lang="hu-HU" dirty="0" smtClean="0"/>
              <a:t>Fizikai </a:t>
            </a:r>
            <a:r>
              <a:rPr lang="hu-HU" dirty="0"/>
              <a:t>távolság </a:t>
            </a:r>
            <a:r>
              <a:rPr lang="hu-HU" dirty="0" smtClean="0"/>
              <a:t>leküzdése, cserelehetőségek feltárása, komparatív </a:t>
            </a:r>
            <a:r>
              <a:rPr lang="hu-HU" dirty="0"/>
              <a:t>előnyökkel rendelkező </a:t>
            </a:r>
            <a:r>
              <a:rPr lang="hu-HU" dirty="0" smtClean="0"/>
              <a:t>termelőegységeket összeszervezése stb. </a:t>
            </a:r>
            <a:endParaRPr lang="hu-HU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dirty="0" smtClean="0"/>
              <a:t>1.3</a:t>
            </a:r>
            <a:r>
              <a:rPr lang="hu-HU" dirty="0"/>
              <a:t>	Tranzakciós költségek és a vállalatok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Menedzsment és vállalkozásgazdaságtan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12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91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u-HU" dirty="0" smtClean="0"/>
              <a:t>A „szakosodás-csere módszer” alkalmazásának a </a:t>
            </a:r>
            <a:r>
              <a:rPr lang="hu-HU" dirty="0"/>
              <a:t>tranzakciós </a:t>
            </a:r>
            <a:r>
              <a:rPr lang="hu-HU" dirty="0" smtClean="0"/>
              <a:t>költségek szabnak határt. </a:t>
            </a:r>
          </a:p>
          <a:p>
            <a:pPr>
              <a:spcBef>
                <a:spcPts val="0"/>
              </a:spcBef>
            </a:pPr>
            <a:r>
              <a:rPr lang="hu-HU" dirty="0" err="1" smtClean="0"/>
              <a:t>Coase</a:t>
            </a:r>
            <a:r>
              <a:rPr lang="hu-HU" dirty="0" smtClean="0"/>
              <a:t>: vállalatok tranzakciós költség elmélete</a:t>
            </a:r>
          </a:p>
          <a:p>
            <a:pPr lvl="1">
              <a:spcBef>
                <a:spcPts val="0"/>
              </a:spcBef>
            </a:pPr>
            <a:r>
              <a:rPr lang="hu-HU" dirty="0" smtClean="0"/>
              <a:t>Tranzakciók a </a:t>
            </a:r>
            <a:r>
              <a:rPr lang="hu-HU" dirty="0"/>
              <a:t>piacon </a:t>
            </a:r>
            <a:r>
              <a:rPr lang="hu-HU" dirty="0" smtClean="0"/>
              <a:t>vagy egy vállalaton (szervezeten) belül bonyolíthatók le.</a:t>
            </a:r>
            <a:endParaRPr lang="hu-HU" dirty="0"/>
          </a:p>
          <a:p>
            <a:pPr lvl="1">
              <a:spcBef>
                <a:spcPts val="0"/>
              </a:spcBef>
            </a:pPr>
            <a:r>
              <a:rPr lang="hu-HU" dirty="0" smtClean="0"/>
              <a:t>Amelyik az olcsóbb, az alakul ki.</a:t>
            </a:r>
          </a:p>
          <a:p>
            <a:pPr lvl="1">
              <a:spcBef>
                <a:spcPts val="0"/>
              </a:spcBef>
            </a:pPr>
            <a:r>
              <a:rPr lang="hu-HU" dirty="0" smtClean="0"/>
              <a:t>A vállalatok </a:t>
            </a:r>
            <a:endParaRPr lang="hu-HU" dirty="0"/>
          </a:p>
          <a:p>
            <a:pPr lvl="2">
              <a:spcBef>
                <a:spcPts val="0"/>
              </a:spcBef>
            </a:pPr>
            <a:r>
              <a:rPr lang="hu-HU" dirty="0" smtClean="0"/>
              <a:t>elsősorban </a:t>
            </a:r>
            <a:r>
              <a:rPr lang="hu-HU" dirty="0"/>
              <a:t>a specializáció gazdasági előnyei miatt </a:t>
            </a:r>
            <a:r>
              <a:rPr lang="hu-HU" dirty="0" smtClean="0"/>
              <a:t>szerveződnek;</a:t>
            </a:r>
            <a:endParaRPr lang="hu-HU" dirty="0"/>
          </a:p>
          <a:p>
            <a:pPr lvl="2">
              <a:spcBef>
                <a:spcPts val="0"/>
              </a:spcBef>
            </a:pPr>
            <a:r>
              <a:rPr lang="hu-HU" dirty="0" smtClean="0"/>
              <a:t>termékekre </a:t>
            </a:r>
            <a:r>
              <a:rPr lang="hu-HU" dirty="0"/>
              <a:t>vagy szolgáltatásokra </a:t>
            </a:r>
            <a:r>
              <a:rPr lang="hu-HU" dirty="0" smtClean="0"/>
              <a:t>specializálódnak;</a:t>
            </a:r>
            <a:endParaRPr lang="hu-HU" dirty="0"/>
          </a:p>
          <a:p>
            <a:pPr lvl="2">
              <a:spcBef>
                <a:spcPts val="0"/>
              </a:spcBef>
            </a:pPr>
            <a:r>
              <a:rPr lang="hu-HU" dirty="0" smtClean="0"/>
              <a:t>erőforrásokat </a:t>
            </a:r>
            <a:r>
              <a:rPr lang="hu-HU" dirty="0"/>
              <a:t>gyűjtenek össze, ezeket összefésülik, </a:t>
            </a:r>
            <a:r>
              <a:rPr lang="hu-HU" dirty="0" smtClean="0"/>
              <a:t>koordinálják.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Menedzsment és vállalkozásgazdaságtan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13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81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hu-HU" dirty="0" smtClean="0"/>
              <a:t>Piaci koordináció </a:t>
            </a:r>
            <a:endParaRPr lang="hu-HU" dirty="0"/>
          </a:p>
          <a:p>
            <a:pPr lvl="2"/>
            <a:r>
              <a:rPr lang="hu-HU" dirty="0" smtClean="0"/>
              <a:t>Igen hatékony, de sokszor túl bonyolult </a:t>
            </a:r>
            <a:r>
              <a:rPr lang="hu-HU" dirty="0"/>
              <a:t>szerződési rendszer </a:t>
            </a:r>
            <a:r>
              <a:rPr lang="hu-HU" dirty="0" smtClean="0"/>
              <a:t>kell(</a:t>
            </a:r>
            <a:r>
              <a:rPr lang="hu-HU" dirty="0" err="1" smtClean="0"/>
              <a:t>ene</a:t>
            </a:r>
            <a:r>
              <a:rPr lang="hu-HU" dirty="0" smtClean="0"/>
              <a:t>) </a:t>
            </a:r>
            <a:r>
              <a:rPr lang="hu-HU" dirty="0"/>
              <a:t>a számtalan lehetséges jövőbeli forgatókönyv kezelésére. </a:t>
            </a:r>
          </a:p>
          <a:p>
            <a:pPr lvl="2"/>
            <a:r>
              <a:rPr lang="hu-HU" dirty="0" smtClean="0"/>
              <a:t>Így sokszor </a:t>
            </a:r>
            <a:r>
              <a:rPr lang="hu-HU" dirty="0"/>
              <a:t>egyszerűbb (olcsóbb) a különböző termelési láncszemeket inkább egyetlen vállalat jogi keretei közé terelni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Kiszervezés </a:t>
            </a:r>
          </a:p>
          <a:p>
            <a:pPr lvl="2"/>
            <a:r>
              <a:rPr lang="hu-HU" dirty="0" smtClean="0"/>
              <a:t>Ott működhet jól, ahol a termékek szabványosítottak</a:t>
            </a:r>
            <a:r>
              <a:rPr lang="hu-HU" dirty="0"/>
              <a:t>, esetleg maguk a termelési részfolyamatok </a:t>
            </a:r>
            <a:r>
              <a:rPr lang="hu-HU" dirty="0" smtClean="0"/>
              <a:t>is részletesen </a:t>
            </a:r>
            <a:r>
              <a:rPr lang="hu-HU" dirty="0"/>
              <a:t>kidolgozottak, így </a:t>
            </a:r>
            <a:r>
              <a:rPr lang="hu-HU" dirty="0" smtClean="0"/>
              <a:t>jól megkövetelhető, ellenőrizhető, az eredmény. Azaz, </a:t>
            </a:r>
            <a:r>
              <a:rPr lang="hu-HU" dirty="0"/>
              <a:t>szerződésileg jól </a:t>
            </a:r>
            <a:r>
              <a:rPr lang="hu-HU" dirty="0" smtClean="0"/>
              <a:t>kezelhető a helyzet.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Menedzsment és vállalkozásgazdaságtan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14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97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1.4	Termelési tényezők, költségminimalizálás alapszabálya, csökkenő </a:t>
            </a:r>
            <a:r>
              <a:rPr lang="hu-HU" dirty="0" smtClean="0"/>
              <a:t>hozadék </a:t>
            </a:r>
            <a:r>
              <a:rPr lang="hu-HU" dirty="0"/>
              <a:t>elve</a:t>
            </a: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Termelési függvény</a:t>
            </a:r>
          </a:p>
          <a:p>
            <a:pPr lvl="1"/>
            <a:r>
              <a:rPr lang="hu-HU" dirty="0"/>
              <a:t>Termelési tényezők adott mennyiségeivel, adott technológia mellett előállítható maximális kibocsátást mutatja.</a:t>
            </a:r>
          </a:p>
          <a:p>
            <a:r>
              <a:rPr lang="hu-HU" dirty="0"/>
              <a:t>Három jellegzetes termelési tényező csoport</a:t>
            </a:r>
          </a:p>
          <a:p>
            <a:pPr lvl="1"/>
            <a:r>
              <a:rPr lang="hu-HU" dirty="0"/>
              <a:t>munka, föld és </a:t>
            </a:r>
            <a:r>
              <a:rPr lang="hu-HU" dirty="0" smtClean="0"/>
              <a:t>tőkejószág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C1BBB0-96F0-4077-A278-0F3FB5C104D3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416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dirty="0" smtClean="0"/>
              <a:t>Termelési </a:t>
            </a:r>
            <a:r>
              <a:rPr lang="hu-HU" dirty="0"/>
              <a:t>tényezők </a:t>
            </a:r>
            <a:r>
              <a:rPr lang="hu-HU" dirty="0" smtClean="0"/>
              <a:t>(erőforrások</a:t>
            </a:r>
            <a:r>
              <a:rPr lang="hu-HU" dirty="0"/>
              <a:t>, tényezők, inputok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Más </a:t>
            </a:r>
            <a:r>
              <a:rPr lang="hu-HU" dirty="0"/>
              <a:t>jószágok </a:t>
            </a:r>
            <a:r>
              <a:rPr lang="hu-HU" dirty="0" smtClean="0"/>
              <a:t>előállítására alkalmasak</a:t>
            </a:r>
          </a:p>
          <a:p>
            <a:r>
              <a:rPr lang="hu-HU" dirty="0"/>
              <a:t>A termelési tényezők keresletes származékos kereslet</a:t>
            </a:r>
          </a:p>
          <a:p>
            <a:pPr lvl="1"/>
            <a:r>
              <a:rPr lang="hu-HU" dirty="0"/>
              <a:t>Nem az újabb és újabb egység közvetlen élvezete, hasznossága a lényeg, hanem a fogyasztó gyártott termékkel kapcsolatos hasznosságérzete. </a:t>
            </a:r>
          </a:p>
          <a:p>
            <a:pPr lvl="1"/>
            <a:r>
              <a:rPr lang="hu-HU" dirty="0"/>
              <a:t>Az inputtényezők kereslete az outputtermékek keresletéből fakad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/>
              <a:t>Menedzsment és vállalkozásgazdaságtan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/>
              <a:pPr/>
              <a:t>16</a:t>
            </a:fld>
            <a:endParaRPr lang="hu-H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035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hu-HU" dirty="0" smtClean="0"/>
              <a:t>A kibocsátás (output) több </a:t>
            </a:r>
            <a:r>
              <a:rPr lang="hu-HU" dirty="0"/>
              <a:t>tényező kombinációjának eredménye</a:t>
            </a:r>
          </a:p>
          <a:p>
            <a:pPr lvl="1">
              <a:spcBef>
                <a:spcPts val="300"/>
              </a:spcBef>
            </a:pPr>
            <a:r>
              <a:rPr lang="hu-HU" dirty="0"/>
              <a:t>Rendszerint nem is </a:t>
            </a:r>
            <a:r>
              <a:rPr lang="hu-HU" dirty="0" smtClean="0"/>
              <a:t>tudni</a:t>
            </a:r>
            <a:r>
              <a:rPr lang="hu-HU" dirty="0"/>
              <a:t>, </a:t>
            </a:r>
            <a:r>
              <a:rPr lang="hu-HU" dirty="0" smtClean="0"/>
              <a:t>hogy önmagában egy erőforrásnak mekkora kibocsátási rész tudható be.</a:t>
            </a:r>
          </a:p>
          <a:p>
            <a:pPr>
              <a:spcBef>
                <a:spcPts val="300"/>
              </a:spcBef>
            </a:pPr>
            <a:r>
              <a:rPr lang="hu-HU" dirty="0"/>
              <a:t>Határtermék</a:t>
            </a:r>
          </a:p>
          <a:p>
            <a:pPr lvl="1">
              <a:spcBef>
                <a:spcPts val="300"/>
              </a:spcBef>
            </a:pPr>
            <a:r>
              <a:rPr lang="hu-HU" dirty="0" smtClean="0"/>
              <a:t>Egyik </a:t>
            </a:r>
            <a:r>
              <a:rPr lang="hu-HU" dirty="0"/>
              <a:t>termelési tényező újabb egységének bekapcsolásával </a:t>
            </a:r>
            <a:r>
              <a:rPr lang="hu-HU" dirty="0" smtClean="0"/>
              <a:t>elérhető többletkibocsátás</a:t>
            </a:r>
          </a:p>
          <a:p>
            <a:pPr lvl="2">
              <a:spcBef>
                <a:spcPts val="300"/>
              </a:spcBef>
            </a:pPr>
            <a:r>
              <a:rPr lang="hu-HU" dirty="0"/>
              <a:t>Termelési egységben </a:t>
            </a:r>
            <a:r>
              <a:rPr lang="hu-HU" dirty="0" smtClean="0"/>
              <a:t>(pl. db) kifejezve</a:t>
            </a:r>
          </a:p>
          <a:p>
            <a:pPr>
              <a:spcBef>
                <a:spcPts val="300"/>
              </a:spcBef>
            </a:pPr>
            <a:r>
              <a:rPr lang="hu-HU" dirty="0" smtClean="0"/>
              <a:t>Határtermék-bevétel</a:t>
            </a:r>
            <a:endParaRPr lang="hu-HU" dirty="0"/>
          </a:p>
          <a:p>
            <a:pPr lvl="1">
              <a:spcBef>
                <a:spcPts val="300"/>
              </a:spcBef>
            </a:pPr>
            <a:r>
              <a:rPr lang="hu-HU" dirty="0" smtClean="0"/>
              <a:t>Ugyanaz mint a határtermék, csak pénzben kifejezve, azaz határtermék </a:t>
            </a:r>
            <a:r>
              <a:rPr lang="hu-HU" dirty="0"/>
              <a:t>x </a:t>
            </a:r>
            <a:r>
              <a:rPr lang="hu-HU" dirty="0" smtClean="0"/>
              <a:t>határbevétel (ár)</a:t>
            </a:r>
            <a:endParaRPr lang="hu-HU" dirty="0"/>
          </a:p>
          <a:p>
            <a:pPr lvl="1">
              <a:spcBef>
                <a:spcPts val="300"/>
              </a:spcBef>
            </a:pP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/>
              <a:t>Menedzsment és vállalkozásgazdaságtan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211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hu-HU" dirty="0"/>
              <a:t>Vállalat tényezőkereslete</a:t>
            </a:r>
          </a:p>
          <a:p>
            <a:pPr lvl="1">
              <a:spcBef>
                <a:spcPts val="300"/>
              </a:spcBef>
            </a:pPr>
            <a:r>
              <a:rPr lang="hu-HU" dirty="0"/>
              <a:t>Csökkenő hozadék elve</a:t>
            </a:r>
          </a:p>
          <a:p>
            <a:pPr lvl="2">
              <a:spcBef>
                <a:spcPts val="300"/>
              </a:spcBef>
            </a:pPr>
            <a:r>
              <a:rPr lang="hu-HU" dirty="0" smtClean="0"/>
              <a:t>Egy </a:t>
            </a:r>
            <a:r>
              <a:rPr lang="hu-HU" dirty="0"/>
              <a:t>termelési tényező határterméke (ezzel együtt a határtermék-bevétele) mennyiségének növelésével csökken.</a:t>
            </a:r>
          </a:p>
          <a:p>
            <a:pPr lvl="2">
              <a:spcBef>
                <a:spcPts val="300"/>
              </a:spcBef>
            </a:pPr>
            <a:r>
              <a:rPr lang="hu-HU" dirty="0" smtClean="0"/>
              <a:t>Ha </a:t>
            </a:r>
            <a:r>
              <a:rPr lang="hu-HU" dirty="0"/>
              <a:t>például egyre több munkást alkalmazna a tokaji gazda, bortermelése bizonyára növekedne ettől, de egyre kisebb mértékben. </a:t>
            </a:r>
          </a:p>
          <a:p>
            <a:pPr lvl="1">
              <a:spcBef>
                <a:spcPts val="300"/>
              </a:spcBef>
            </a:pPr>
            <a:r>
              <a:rPr lang="hu-HU" dirty="0"/>
              <a:t>Költségminimalizálás alapszabálya</a:t>
            </a:r>
          </a:p>
          <a:p>
            <a:pPr lvl="2">
              <a:spcBef>
                <a:spcPts val="300"/>
              </a:spcBef>
            </a:pPr>
            <a:r>
              <a:rPr lang="hu-HU" dirty="0" smtClean="0"/>
              <a:t>Egy </a:t>
            </a:r>
            <a:r>
              <a:rPr lang="hu-HU" dirty="0"/>
              <a:t>vállalat az egyes termelési tényezők költségének és határtermék-bevételének viszonyát mérlegeli. </a:t>
            </a:r>
          </a:p>
          <a:p>
            <a:pPr lvl="2">
              <a:spcBef>
                <a:spcPts val="300"/>
              </a:spcBef>
            </a:pPr>
            <a:r>
              <a:rPr lang="hu-HU" dirty="0"/>
              <a:t>Úgy alakítják technológiájukat, hogy az egyes termelési tényezők költségegységeire eső határtermék-bevételek azonosak legyenek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18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6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Helyettesítési szabály</a:t>
            </a:r>
          </a:p>
          <a:p>
            <a:pPr lvl="1"/>
            <a:r>
              <a:rPr lang="hu-HU" dirty="0" smtClean="0"/>
              <a:t>Ha </a:t>
            </a:r>
            <a:r>
              <a:rPr lang="hu-HU" dirty="0"/>
              <a:t>az egyik tényező ára </a:t>
            </a:r>
            <a:r>
              <a:rPr lang="hu-HU" dirty="0" smtClean="0"/>
              <a:t>(</a:t>
            </a:r>
            <a:r>
              <a:rPr lang="hu-HU" dirty="0" err="1" smtClean="0"/>
              <a:t>ceteris</a:t>
            </a:r>
            <a:r>
              <a:rPr lang="hu-HU" dirty="0" smtClean="0"/>
              <a:t> </a:t>
            </a:r>
            <a:r>
              <a:rPr lang="hu-HU" dirty="0" err="1" smtClean="0"/>
              <a:t>paribus</a:t>
            </a:r>
            <a:r>
              <a:rPr lang="hu-HU" dirty="0" smtClean="0"/>
              <a:t>) emelkedik</a:t>
            </a:r>
            <a:r>
              <a:rPr lang="hu-HU" dirty="0"/>
              <a:t>, </a:t>
            </a:r>
            <a:r>
              <a:rPr lang="hu-HU" dirty="0" smtClean="0"/>
              <a:t>akkor helyettesíteni </a:t>
            </a:r>
            <a:r>
              <a:rPr lang="hu-HU" dirty="0"/>
              <a:t>kezdik más termelési </a:t>
            </a:r>
            <a:r>
              <a:rPr lang="hu-HU" dirty="0" smtClean="0"/>
              <a:t>tényezővel.</a:t>
            </a:r>
          </a:p>
          <a:p>
            <a:pPr lvl="2"/>
            <a:r>
              <a:rPr lang="hu-HU" dirty="0" smtClean="0"/>
              <a:t>Mindaddig</a:t>
            </a:r>
            <a:r>
              <a:rPr lang="hu-HU" dirty="0"/>
              <a:t>, amíg a költségegységekre eső határtermék-bevételek ki nem egyenlítődnek. </a:t>
            </a:r>
            <a:endParaRPr lang="hu-HU" dirty="0" smtClean="0"/>
          </a:p>
        </p:txBody>
      </p:sp>
      <p:sp>
        <p:nvSpPr>
          <p:cNvPr id="6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/>
              <a:t>Menedzsment és vállalkozásgazdaságtan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547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Menedzsment és vállalkozásgazdaságtan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2</a:t>
            </a:fld>
            <a:endParaRPr lang="hu-HU">
              <a:solidFill>
                <a:srgbClr val="FFFFFF"/>
              </a:solidFill>
            </a:endParaRPr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537590" y="831279"/>
            <a:ext cx="8109727" cy="3475064"/>
            <a:chOff x="-23" y="266"/>
            <a:chExt cx="5919" cy="3044"/>
          </a:xfrm>
        </p:grpSpPr>
        <p:grpSp>
          <p:nvGrpSpPr>
            <p:cNvPr id="10" name="Group 4"/>
            <p:cNvGrpSpPr>
              <a:grpSpLocks/>
            </p:cNvGrpSpPr>
            <p:nvPr/>
          </p:nvGrpSpPr>
          <p:grpSpPr bwMode="auto">
            <a:xfrm>
              <a:off x="118" y="465"/>
              <a:ext cx="2839" cy="2641"/>
              <a:chOff x="126" y="329"/>
              <a:chExt cx="2839" cy="2641"/>
            </a:xfrm>
          </p:grpSpPr>
          <p:grpSp>
            <p:nvGrpSpPr>
              <p:cNvPr id="66" name="Group 5"/>
              <p:cNvGrpSpPr>
                <a:grpSpLocks/>
              </p:cNvGrpSpPr>
              <p:nvPr/>
            </p:nvGrpSpPr>
            <p:grpSpPr bwMode="auto">
              <a:xfrm>
                <a:off x="521" y="359"/>
                <a:ext cx="2444" cy="2300"/>
                <a:chOff x="521" y="527"/>
                <a:chExt cx="2132" cy="2132"/>
              </a:xfrm>
            </p:grpSpPr>
            <p:sp>
              <p:nvSpPr>
                <p:cNvPr id="110" name="Line 6"/>
                <p:cNvSpPr>
                  <a:spLocks noChangeShapeType="1"/>
                </p:cNvSpPr>
                <p:nvPr/>
              </p:nvSpPr>
              <p:spPr bwMode="auto">
                <a:xfrm>
                  <a:off x="521" y="527"/>
                  <a:ext cx="0" cy="21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1" name="Line 7"/>
                <p:cNvSpPr>
                  <a:spLocks noChangeShapeType="1"/>
                </p:cNvSpPr>
                <p:nvPr/>
              </p:nvSpPr>
              <p:spPr bwMode="auto">
                <a:xfrm rot="-5400000">
                  <a:off x="1587" y="1593"/>
                  <a:ext cx="0" cy="21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" name="Group 8"/>
              <p:cNvGrpSpPr>
                <a:grpSpLocks/>
              </p:cNvGrpSpPr>
              <p:nvPr/>
            </p:nvGrpSpPr>
            <p:grpSpPr bwMode="auto">
              <a:xfrm>
                <a:off x="431" y="663"/>
                <a:ext cx="136" cy="1996"/>
                <a:chOff x="476" y="663"/>
                <a:chExt cx="91" cy="1224"/>
              </a:xfrm>
            </p:grpSpPr>
            <p:sp>
              <p:nvSpPr>
                <p:cNvPr id="100" name="Line 9"/>
                <p:cNvSpPr>
                  <a:spLocks noChangeShapeType="1"/>
                </p:cNvSpPr>
                <p:nvPr/>
              </p:nvSpPr>
              <p:spPr bwMode="auto">
                <a:xfrm>
                  <a:off x="476" y="663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1" name="Line 10"/>
                <p:cNvSpPr>
                  <a:spLocks noChangeShapeType="1"/>
                </p:cNvSpPr>
                <p:nvPr/>
              </p:nvSpPr>
              <p:spPr bwMode="auto">
                <a:xfrm>
                  <a:off x="476" y="799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2" name="Line 11"/>
                <p:cNvSpPr>
                  <a:spLocks noChangeShapeType="1"/>
                </p:cNvSpPr>
                <p:nvPr/>
              </p:nvSpPr>
              <p:spPr bwMode="auto">
                <a:xfrm>
                  <a:off x="476" y="935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" name="Line 12"/>
                <p:cNvSpPr>
                  <a:spLocks noChangeShapeType="1"/>
                </p:cNvSpPr>
                <p:nvPr/>
              </p:nvSpPr>
              <p:spPr bwMode="auto">
                <a:xfrm>
                  <a:off x="476" y="107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4" name="Line 13"/>
                <p:cNvSpPr>
                  <a:spLocks noChangeShapeType="1"/>
                </p:cNvSpPr>
                <p:nvPr/>
              </p:nvSpPr>
              <p:spPr bwMode="auto">
                <a:xfrm>
                  <a:off x="476" y="1207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5" name="Line 14"/>
                <p:cNvSpPr>
                  <a:spLocks noChangeShapeType="1"/>
                </p:cNvSpPr>
                <p:nvPr/>
              </p:nvSpPr>
              <p:spPr bwMode="auto">
                <a:xfrm>
                  <a:off x="476" y="1343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6" name="Line 15"/>
                <p:cNvSpPr>
                  <a:spLocks noChangeShapeType="1"/>
                </p:cNvSpPr>
                <p:nvPr/>
              </p:nvSpPr>
              <p:spPr bwMode="auto">
                <a:xfrm>
                  <a:off x="476" y="1479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7" name="Line 16"/>
                <p:cNvSpPr>
                  <a:spLocks noChangeShapeType="1"/>
                </p:cNvSpPr>
                <p:nvPr/>
              </p:nvSpPr>
              <p:spPr bwMode="auto">
                <a:xfrm>
                  <a:off x="476" y="1615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8" name="Line 17"/>
                <p:cNvSpPr>
                  <a:spLocks noChangeShapeType="1"/>
                </p:cNvSpPr>
                <p:nvPr/>
              </p:nvSpPr>
              <p:spPr bwMode="auto">
                <a:xfrm>
                  <a:off x="476" y="175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9" name="Line 18"/>
                <p:cNvSpPr>
                  <a:spLocks noChangeShapeType="1"/>
                </p:cNvSpPr>
                <p:nvPr/>
              </p:nvSpPr>
              <p:spPr bwMode="auto">
                <a:xfrm>
                  <a:off x="476" y="1887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68" name="Line 19"/>
              <p:cNvSpPr>
                <a:spLocks noChangeShapeType="1"/>
              </p:cNvSpPr>
              <p:nvPr/>
            </p:nvSpPr>
            <p:spPr bwMode="auto">
              <a:xfrm rot="-5400000">
                <a:off x="453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Line 20"/>
              <p:cNvSpPr>
                <a:spLocks noChangeShapeType="1"/>
              </p:cNvSpPr>
              <p:nvPr/>
            </p:nvSpPr>
            <p:spPr bwMode="auto">
              <a:xfrm rot="-5400000">
                <a:off x="675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0" name="Line 21"/>
              <p:cNvSpPr>
                <a:spLocks noChangeShapeType="1"/>
              </p:cNvSpPr>
              <p:nvPr/>
            </p:nvSpPr>
            <p:spPr bwMode="auto">
              <a:xfrm rot="-5400000">
                <a:off x="897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" name="Line 22"/>
              <p:cNvSpPr>
                <a:spLocks noChangeShapeType="1"/>
              </p:cNvSpPr>
              <p:nvPr/>
            </p:nvSpPr>
            <p:spPr bwMode="auto">
              <a:xfrm rot="-5400000">
                <a:off x="1118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" name="Line 23"/>
              <p:cNvSpPr>
                <a:spLocks noChangeShapeType="1"/>
              </p:cNvSpPr>
              <p:nvPr/>
            </p:nvSpPr>
            <p:spPr bwMode="auto">
              <a:xfrm rot="-5400000">
                <a:off x="1340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3" name="Line 24"/>
              <p:cNvSpPr>
                <a:spLocks noChangeShapeType="1"/>
              </p:cNvSpPr>
              <p:nvPr/>
            </p:nvSpPr>
            <p:spPr bwMode="auto">
              <a:xfrm rot="-5400000">
                <a:off x="1562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Line 25"/>
              <p:cNvSpPr>
                <a:spLocks noChangeShapeType="1"/>
              </p:cNvSpPr>
              <p:nvPr/>
            </p:nvSpPr>
            <p:spPr bwMode="auto">
              <a:xfrm rot="-5400000">
                <a:off x="1784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Line 26"/>
              <p:cNvSpPr>
                <a:spLocks noChangeShapeType="1"/>
              </p:cNvSpPr>
              <p:nvPr/>
            </p:nvSpPr>
            <p:spPr bwMode="auto">
              <a:xfrm rot="-5400000">
                <a:off x="2005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6" name="Line 27"/>
              <p:cNvSpPr>
                <a:spLocks noChangeShapeType="1"/>
              </p:cNvSpPr>
              <p:nvPr/>
            </p:nvSpPr>
            <p:spPr bwMode="auto">
              <a:xfrm rot="-5400000">
                <a:off x="2227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7" name="Line 28"/>
              <p:cNvSpPr>
                <a:spLocks noChangeShapeType="1"/>
              </p:cNvSpPr>
              <p:nvPr/>
            </p:nvSpPr>
            <p:spPr bwMode="auto">
              <a:xfrm rot="-5400000">
                <a:off x="2449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8" name="Text Box 29"/>
              <p:cNvSpPr txBox="1">
                <a:spLocks noChangeArrowheads="1"/>
              </p:cNvSpPr>
              <p:nvPr/>
            </p:nvSpPr>
            <p:spPr bwMode="auto">
              <a:xfrm>
                <a:off x="2576" y="2741"/>
                <a:ext cx="341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1000</a:t>
                </a:r>
              </a:p>
            </p:txBody>
          </p:sp>
          <p:sp>
            <p:nvSpPr>
              <p:cNvPr id="79" name="Text Box 30"/>
              <p:cNvSpPr txBox="1">
                <a:spLocks noChangeArrowheads="1"/>
              </p:cNvSpPr>
              <p:nvPr/>
            </p:nvSpPr>
            <p:spPr bwMode="auto">
              <a:xfrm>
                <a:off x="2357" y="2741"/>
                <a:ext cx="289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900</a:t>
                </a:r>
              </a:p>
            </p:txBody>
          </p:sp>
          <p:sp>
            <p:nvSpPr>
              <p:cNvPr id="80" name="Text Box 31"/>
              <p:cNvSpPr txBox="1">
                <a:spLocks noChangeArrowheads="1"/>
              </p:cNvSpPr>
              <p:nvPr/>
            </p:nvSpPr>
            <p:spPr bwMode="auto">
              <a:xfrm>
                <a:off x="2137" y="2741"/>
                <a:ext cx="289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800</a:t>
                </a:r>
              </a:p>
            </p:txBody>
          </p:sp>
          <p:sp>
            <p:nvSpPr>
              <p:cNvPr id="81" name="Text Box 32"/>
              <p:cNvSpPr txBox="1">
                <a:spLocks noChangeArrowheads="1"/>
              </p:cNvSpPr>
              <p:nvPr/>
            </p:nvSpPr>
            <p:spPr bwMode="auto">
              <a:xfrm>
                <a:off x="1918" y="2741"/>
                <a:ext cx="289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700</a:t>
                </a:r>
              </a:p>
            </p:txBody>
          </p:sp>
          <p:sp>
            <p:nvSpPr>
              <p:cNvPr id="82" name="Text Box 33"/>
              <p:cNvSpPr txBox="1">
                <a:spLocks noChangeArrowheads="1"/>
              </p:cNvSpPr>
              <p:nvPr/>
            </p:nvSpPr>
            <p:spPr bwMode="auto">
              <a:xfrm>
                <a:off x="1698" y="2741"/>
                <a:ext cx="289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600</a:t>
                </a:r>
              </a:p>
            </p:txBody>
          </p:sp>
          <p:sp>
            <p:nvSpPr>
              <p:cNvPr id="83" name="Text Box 34"/>
              <p:cNvSpPr txBox="1">
                <a:spLocks noChangeArrowheads="1"/>
              </p:cNvSpPr>
              <p:nvPr/>
            </p:nvSpPr>
            <p:spPr bwMode="auto">
              <a:xfrm>
                <a:off x="1479" y="2741"/>
                <a:ext cx="289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500</a:t>
                </a:r>
              </a:p>
            </p:txBody>
          </p:sp>
          <p:sp>
            <p:nvSpPr>
              <p:cNvPr id="84" name="Text Box 35"/>
              <p:cNvSpPr txBox="1">
                <a:spLocks noChangeArrowheads="1"/>
              </p:cNvSpPr>
              <p:nvPr/>
            </p:nvSpPr>
            <p:spPr bwMode="auto">
              <a:xfrm>
                <a:off x="1259" y="2741"/>
                <a:ext cx="289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400</a:t>
                </a:r>
              </a:p>
            </p:txBody>
          </p:sp>
          <p:sp>
            <p:nvSpPr>
              <p:cNvPr id="85" name="Text Box 36"/>
              <p:cNvSpPr txBox="1">
                <a:spLocks noChangeArrowheads="1"/>
              </p:cNvSpPr>
              <p:nvPr/>
            </p:nvSpPr>
            <p:spPr bwMode="auto">
              <a:xfrm>
                <a:off x="1040" y="2741"/>
                <a:ext cx="289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300</a:t>
                </a:r>
              </a:p>
            </p:txBody>
          </p:sp>
          <p:sp>
            <p:nvSpPr>
              <p:cNvPr id="86" name="Text Box 37"/>
              <p:cNvSpPr txBox="1">
                <a:spLocks noChangeArrowheads="1"/>
              </p:cNvSpPr>
              <p:nvPr/>
            </p:nvSpPr>
            <p:spPr bwMode="auto">
              <a:xfrm>
                <a:off x="820" y="2741"/>
                <a:ext cx="289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200</a:t>
                </a:r>
              </a:p>
            </p:txBody>
          </p:sp>
          <p:sp>
            <p:nvSpPr>
              <p:cNvPr id="87" name="Line 38"/>
              <p:cNvSpPr>
                <a:spLocks noChangeShapeType="1"/>
              </p:cNvSpPr>
              <p:nvPr/>
            </p:nvSpPr>
            <p:spPr bwMode="auto">
              <a:xfrm rot="-5400000">
                <a:off x="2680" y="2679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8" name="Line 39"/>
              <p:cNvSpPr>
                <a:spLocks noChangeShapeType="1"/>
              </p:cNvSpPr>
              <p:nvPr/>
            </p:nvSpPr>
            <p:spPr bwMode="auto">
              <a:xfrm rot="-10800000">
                <a:off x="429" y="433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9" name="Text Box 40"/>
              <p:cNvSpPr txBox="1">
                <a:spLocks noChangeArrowheads="1"/>
              </p:cNvSpPr>
              <p:nvPr/>
            </p:nvSpPr>
            <p:spPr bwMode="auto">
              <a:xfrm>
                <a:off x="600" y="2741"/>
                <a:ext cx="289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</a:t>
                </a:r>
              </a:p>
            </p:txBody>
          </p:sp>
          <p:sp>
            <p:nvSpPr>
              <p:cNvPr id="90" name="Text Box 41"/>
              <p:cNvSpPr txBox="1">
                <a:spLocks noChangeArrowheads="1"/>
              </p:cNvSpPr>
              <p:nvPr/>
            </p:nvSpPr>
            <p:spPr bwMode="auto">
              <a:xfrm>
                <a:off x="126" y="329"/>
                <a:ext cx="34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1000</a:t>
                </a:r>
              </a:p>
            </p:txBody>
          </p:sp>
          <p:sp>
            <p:nvSpPr>
              <p:cNvPr id="91" name="Text Box 42"/>
              <p:cNvSpPr txBox="1">
                <a:spLocks noChangeArrowheads="1"/>
              </p:cNvSpPr>
              <p:nvPr/>
            </p:nvSpPr>
            <p:spPr bwMode="auto">
              <a:xfrm>
                <a:off x="182" y="552"/>
                <a:ext cx="284" cy="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900</a:t>
                </a:r>
              </a:p>
            </p:txBody>
          </p:sp>
          <p:sp>
            <p:nvSpPr>
              <p:cNvPr id="92" name="Text Box 43"/>
              <p:cNvSpPr txBox="1">
                <a:spLocks noChangeArrowheads="1"/>
              </p:cNvSpPr>
              <p:nvPr/>
            </p:nvSpPr>
            <p:spPr bwMode="auto">
              <a:xfrm>
                <a:off x="182" y="775"/>
                <a:ext cx="284" cy="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800</a:t>
                </a:r>
              </a:p>
            </p:txBody>
          </p:sp>
          <p:sp>
            <p:nvSpPr>
              <p:cNvPr id="93" name="Text Box 44"/>
              <p:cNvSpPr txBox="1">
                <a:spLocks noChangeArrowheads="1"/>
              </p:cNvSpPr>
              <p:nvPr/>
            </p:nvSpPr>
            <p:spPr bwMode="auto">
              <a:xfrm>
                <a:off x="182" y="998"/>
                <a:ext cx="284" cy="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700</a:t>
                </a:r>
              </a:p>
            </p:txBody>
          </p:sp>
          <p:sp>
            <p:nvSpPr>
              <p:cNvPr id="94" name="Text Box 45"/>
              <p:cNvSpPr txBox="1">
                <a:spLocks noChangeArrowheads="1"/>
              </p:cNvSpPr>
              <p:nvPr/>
            </p:nvSpPr>
            <p:spPr bwMode="auto">
              <a:xfrm>
                <a:off x="182" y="1221"/>
                <a:ext cx="284" cy="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600</a:t>
                </a:r>
              </a:p>
            </p:txBody>
          </p:sp>
          <p:sp>
            <p:nvSpPr>
              <p:cNvPr id="95" name="Text Box 46"/>
              <p:cNvSpPr txBox="1">
                <a:spLocks noChangeArrowheads="1"/>
              </p:cNvSpPr>
              <p:nvPr/>
            </p:nvSpPr>
            <p:spPr bwMode="auto">
              <a:xfrm>
                <a:off x="182" y="1445"/>
                <a:ext cx="284" cy="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500</a:t>
                </a:r>
              </a:p>
            </p:txBody>
          </p:sp>
          <p:sp>
            <p:nvSpPr>
              <p:cNvPr id="96" name="Text Box 47"/>
              <p:cNvSpPr txBox="1">
                <a:spLocks noChangeArrowheads="1"/>
              </p:cNvSpPr>
              <p:nvPr/>
            </p:nvSpPr>
            <p:spPr bwMode="auto">
              <a:xfrm>
                <a:off x="182" y="1668"/>
                <a:ext cx="284" cy="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400</a:t>
                </a:r>
              </a:p>
            </p:txBody>
          </p:sp>
          <p:sp>
            <p:nvSpPr>
              <p:cNvPr id="97" name="Text Box 48"/>
              <p:cNvSpPr txBox="1">
                <a:spLocks noChangeArrowheads="1"/>
              </p:cNvSpPr>
              <p:nvPr/>
            </p:nvSpPr>
            <p:spPr bwMode="auto">
              <a:xfrm>
                <a:off x="182" y="1892"/>
                <a:ext cx="284" cy="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300</a:t>
                </a:r>
              </a:p>
            </p:txBody>
          </p:sp>
          <p:sp>
            <p:nvSpPr>
              <p:cNvPr id="98" name="Text Box 49"/>
              <p:cNvSpPr txBox="1">
                <a:spLocks noChangeArrowheads="1"/>
              </p:cNvSpPr>
              <p:nvPr/>
            </p:nvSpPr>
            <p:spPr bwMode="auto">
              <a:xfrm>
                <a:off x="182" y="2114"/>
                <a:ext cx="284" cy="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200</a:t>
                </a:r>
              </a:p>
            </p:txBody>
          </p:sp>
          <p:sp>
            <p:nvSpPr>
              <p:cNvPr id="99" name="Text Box 50"/>
              <p:cNvSpPr txBox="1">
                <a:spLocks noChangeArrowheads="1"/>
              </p:cNvSpPr>
              <p:nvPr/>
            </p:nvSpPr>
            <p:spPr bwMode="auto">
              <a:xfrm>
                <a:off x="182" y="2338"/>
                <a:ext cx="284" cy="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</a:t>
                </a:r>
              </a:p>
            </p:txBody>
          </p:sp>
        </p:grpSp>
        <p:grpSp>
          <p:nvGrpSpPr>
            <p:cNvPr id="11" name="Group 51"/>
            <p:cNvGrpSpPr>
              <a:grpSpLocks/>
            </p:cNvGrpSpPr>
            <p:nvPr/>
          </p:nvGrpSpPr>
          <p:grpSpPr bwMode="auto">
            <a:xfrm>
              <a:off x="3057" y="465"/>
              <a:ext cx="2839" cy="2641"/>
              <a:chOff x="126" y="329"/>
              <a:chExt cx="2839" cy="2641"/>
            </a:xfrm>
          </p:grpSpPr>
          <p:grpSp>
            <p:nvGrpSpPr>
              <p:cNvPr id="20" name="Group 52"/>
              <p:cNvGrpSpPr>
                <a:grpSpLocks/>
              </p:cNvGrpSpPr>
              <p:nvPr/>
            </p:nvGrpSpPr>
            <p:grpSpPr bwMode="auto">
              <a:xfrm>
                <a:off x="521" y="359"/>
                <a:ext cx="2444" cy="2300"/>
                <a:chOff x="521" y="527"/>
                <a:chExt cx="2132" cy="2132"/>
              </a:xfrm>
            </p:grpSpPr>
            <p:sp>
              <p:nvSpPr>
                <p:cNvPr id="64" name="Line 53"/>
                <p:cNvSpPr>
                  <a:spLocks noChangeShapeType="1"/>
                </p:cNvSpPr>
                <p:nvPr/>
              </p:nvSpPr>
              <p:spPr bwMode="auto">
                <a:xfrm>
                  <a:off x="521" y="527"/>
                  <a:ext cx="0" cy="21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5" name="Line 54"/>
                <p:cNvSpPr>
                  <a:spLocks noChangeShapeType="1"/>
                </p:cNvSpPr>
                <p:nvPr/>
              </p:nvSpPr>
              <p:spPr bwMode="auto">
                <a:xfrm rot="-5400000">
                  <a:off x="1587" y="1593"/>
                  <a:ext cx="0" cy="21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1" name="Group 55"/>
              <p:cNvGrpSpPr>
                <a:grpSpLocks/>
              </p:cNvGrpSpPr>
              <p:nvPr/>
            </p:nvGrpSpPr>
            <p:grpSpPr bwMode="auto">
              <a:xfrm>
                <a:off x="431" y="663"/>
                <a:ext cx="136" cy="1996"/>
                <a:chOff x="476" y="663"/>
                <a:chExt cx="91" cy="1224"/>
              </a:xfrm>
            </p:grpSpPr>
            <p:sp>
              <p:nvSpPr>
                <p:cNvPr id="54" name="Line 56"/>
                <p:cNvSpPr>
                  <a:spLocks noChangeShapeType="1"/>
                </p:cNvSpPr>
                <p:nvPr/>
              </p:nvSpPr>
              <p:spPr bwMode="auto">
                <a:xfrm>
                  <a:off x="476" y="663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5" name="Line 57"/>
                <p:cNvSpPr>
                  <a:spLocks noChangeShapeType="1"/>
                </p:cNvSpPr>
                <p:nvPr/>
              </p:nvSpPr>
              <p:spPr bwMode="auto">
                <a:xfrm>
                  <a:off x="476" y="799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6" name="Line 58"/>
                <p:cNvSpPr>
                  <a:spLocks noChangeShapeType="1"/>
                </p:cNvSpPr>
                <p:nvPr/>
              </p:nvSpPr>
              <p:spPr bwMode="auto">
                <a:xfrm>
                  <a:off x="476" y="935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" name="Line 59"/>
                <p:cNvSpPr>
                  <a:spLocks noChangeShapeType="1"/>
                </p:cNvSpPr>
                <p:nvPr/>
              </p:nvSpPr>
              <p:spPr bwMode="auto">
                <a:xfrm>
                  <a:off x="476" y="107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" name="Line 60"/>
                <p:cNvSpPr>
                  <a:spLocks noChangeShapeType="1"/>
                </p:cNvSpPr>
                <p:nvPr/>
              </p:nvSpPr>
              <p:spPr bwMode="auto">
                <a:xfrm>
                  <a:off x="476" y="1207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" name="Line 61"/>
                <p:cNvSpPr>
                  <a:spLocks noChangeShapeType="1"/>
                </p:cNvSpPr>
                <p:nvPr/>
              </p:nvSpPr>
              <p:spPr bwMode="auto">
                <a:xfrm>
                  <a:off x="476" y="1343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0" name="Line 62"/>
                <p:cNvSpPr>
                  <a:spLocks noChangeShapeType="1"/>
                </p:cNvSpPr>
                <p:nvPr/>
              </p:nvSpPr>
              <p:spPr bwMode="auto">
                <a:xfrm>
                  <a:off x="476" y="1479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1" name="Line 63"/>
                <p:cNvSpPr>
                  <a:spLocks noChangeShapeType="1"/>
                </p:cNvSpPr>
                <p:nvPr/>
              </p:nvSpPr>
              <p:spPr bwMode="auto">
                <a:xfrm>
                  <a:off x="476" y="1615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2" name="Line 64"/>
                <p:cNvSpPr>
                  <a:spLocks noChangeShapeType="1"/>
                </p:cNvSpPr>
                <p:nvPr/>
              </p:nvSpPr>
              <p:spPr bwMode="auto">
                <a:xfrm>
                  <a:off x="476" y="175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3" name="Line 65"/>
                <p:cNvSpPr>
                  <a:spLocks noChangeShapeType="1"/>
                </p:cNvSpPr>
                <p:nvPr/>
              </p:nvSpPr>
              <p:spPr bwMode="auto">
                <a:xfrm>
                  <a:off x="476" y="1887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1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2" name="Line 66"/>
              <p:cNvSpPr>
                <a:spLocks noChangeShapeType="1"/>
              </p:cNvSpPr>
              <p:nvPr/>
            </p:nvSpPr>
            <p:spPr bwMode="auto">
              <a:xfrm rot="-5400000">
                <a:off x="453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Line 67"/>
              <p:cNvSpPr>
                <a:spLocks noChangeShapeType="1"/>
              </p:cNvSpPr>
              <p:nvPr/>
            </p:nvSpPr>
            <p:spPr bwMode="auto">
              <a:xfrm rot="-5400000">
                <a:off x="675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Line 68"/>
              <p:cNvSpPr>
                <a:spLocks noChangeShapeType="1"/>
              </p:cNvSpPr>
              <p:nvPr/>
            </p:nvSpPr>
            <p:spPr bwMode="auto">
              <a:xfrm rot="-5400000">
                <a:off x="897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Line 69"/>
              <p:cNvSpPr>
                <a:spLocks noChangeShapeType="1"/>
              </p:cNvSpPr>
              <p:nvPr/>
            </p:nvSpPr>
            <p:spPr bwMode="auto">
              <a:xfrm rot="-5400000">
                <a:off x="1118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Line 70"/>
              <p:cNvSpPr>
                <a:spLocks noChangeShapeType="1"/>
              </p:cNvSpPr>
              <p:nvPr/>
            </p:nvSpPr>
            <p:spPr bwMode="auto">
              <a:xfrm rot="-5400000">
                <a:off x="1340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Line 71"/>
              <p:cNvSpPr>
                <a:spLocks noChangeShapeType="1"/>
              </p:cNvSpPr>
              <p:nvPr/>
            </p:nvSpPr>
            <p:spPr bwMode="auto">
              <a:xfrm rot="-5400000">
                <a:off x="1562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Line 72"/>
              <p:cNvSpPr>
                <a:spLocks noChangeShapeType="1"/>
              </p:cNvSpPr>
              <p:nvPr/>
            </p:nvSpPr>
            <p:spPr bwMode="auto">
              <a:xfrm rot="-5400000">
                <a:off x="1784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Line 73"/>
              <p:cNvSpPr>
                <a:spLocks noChangeShapeType="1"/>
              </p:cNvSpPr>
              <p:nvPr/>
            </p:nvSpPr>
            <p:spPr bwMode="auto">
              <a:xfrm rot="-5400000">
                <a:off x="2005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Line 74"/>
              <p:cNvSpPr>
                <a:spLocks noChangeShapeType="1"/>
              </p:cNvSpPr>
              <p:nvPr/>
            </p:nvSpPr>
            <p:spPr bwMode="auto">
              <a:xfrm rot="-5400000">
                <a:off x="2227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Line 75"/>
              <p:cNvSpPr>
                <a:spLocks noChangeShapeType="1"/>
              </p:cNvSpPr>
              <p:nvPr/>
            </p:nvSpPr>
            <p:spPr bwMode="auto">
              <a:xfrm rot="-5400000">
                <a:off x="2449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Text Box 76"/>
              <p:cNvSpPr txBox="1">
                <a:spLocks noChangeArrowheads="1"/>
              </p:cNvSpPr>
              <p:nvPr/>
            </p:nvSpPr>
            <p:spPr bwMode="auto">
              <a:xfrm>
                <a:off x="2576" y="2741"/>
                <a:ext cx="341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1000</a:t>
                </a:r>
              </a:p>
            </p:txBody>
          </p:sp>
          <p:sp>
            <p:nvSpPr>
              <p:cNvPr id="33" name="Text Box 77"/>
              <p:cNvSpPr txBox="1">
                <a:spLocks noChangeArrowheads="1"/>
              </p:cNvSpPr>
              <p:nvPr/>
            </p:nvSpPr>
            <p:spPr bwMode="auto">
              <a:xfrm>
                <a:off x="2357" y="2741"/>
                <a:ext cx="289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900</a:t>
                </a:r>
              </a:p>
            </p:txBody>
          </p:sp>
          <p:sp>
            <p:nvSpPr>
              <p:cNvPr id="34" name="Text Box 78"/>
              <p:cNvSpPr txBox="1">
                <a:spLocks noChangeArrowheads="1"/>
              </p:cNvSpPr>
              <p:nvPr/>
            </p:nvSpPr>
            <p:spPr bwMode="auto">
              <a:xfrm>
                <a:off x="2137" y="2741"/>
                <a:ext cx="289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800</a:t>
                </a:r>
              </a:p>
            </p:txBody>
          </p:sp>
          <p:sp>
            <p:nvSpPr>
              <p:cNvPr id="35" name="Text Box 79"/>
              <p:cNvSpPr txBox="1">
                <a:spLocks noChangeArrowheads="1"/>
              </p:cNvSpPr>
              <p:nvPr/>
            </p:nvSpPr>
            <p:spPr bwMode="auto">
              <a:xfrm>
                <a:off x="1918" y="2741"/>
                <a:ext cx="289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700</a:t>
                </a:r>
              </a:p>
            </p:txBody>
          </p:sp>
          <p:sp>
            <p:nvSpPr>
              <p:cNvPr id="36" name="Text Box 80"/>
              <p:cNvSpPr txBox="1">
                <a:spLocks noChangeArrowheads="1"/>
              </p:cNvSpPr>
              <p:nvPr/>
            </p:nvSpPr>
            <p:spPr bwMode="auto">
              <a:xfrm>
                <a:off x="1698" y="2741"/>
                <a:ext cx="289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600</a:t>
                </a:r>
              </a:p>
            </p:txBody>
          </p:sp>
          <p:sp>
            <p:nvSpPr>
              <p:cNvPr id="37" name="Text Box 81"/>
              <p:cNvSpPr txBox="1">
                <a:spLocks noChangeArrowheads="1"/>
              </p:cNvSpPr>
              <p:nvPr/>
            </p:nvSpPr>
            <p:spPr bwMode="auto">
              <a:xfrm>
                <a:off x="1479" y="2741"/>
                <a:ext cx="289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500</a:t>
                </a:r>
              </a:p>
            </p:txBody>
          </p:sp>
          <p:sp>
            <p:nvSpPr>
              <p:cNvPr id="38" name="Text Box 82"/>
              <p:cNvSpPr txBox="1">
                <a:spLocks noChangeArrowheads="1"/>
              </p:cNvSpPr>
              <p:nvPr/>
            </p:nvSpPr>
            <p:spPr bwMode="auto">
              <a:xfrm>
                <a:off x="1259" y="2741"/>
                <a:ext cx="289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400</a:t>
                </a:r>
              </a:p>
            </p:txBody>
          </p:sp>
          <p:sp>
            <p:nvSpPr>
              <p:cNvPr id="39" name="Text Box 83"/>
              <p:cNvSpPr txBox="1">
                <a:spLocks noChangeArrowheads="1"/>
              </p:cNvSpPr>
              <p:nvPr/>
            </p:nvSpPr>
            <p:spPr bwMode="auto">
              <a:xfrm>
                <a:off x="1040" y="2741"/>
                <a:ext cx="289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300</a:t>
                </a:r>
              </a:p>
            </p:txBody>
          </p:sp>
          <p:sp>
            <p:nvSpPr>
              <p:cNvPr id="40" name="Text Box 84"/>
              <p:cNvSpPr txBox="1">
                <a:spLocks noChangeArrowheads="1"/>
              </p:cNvSpPr>
              <p:nvPr/>
            </p:nvSpPr>
            <p:spPr bwMode="auto">
              <a:xfrm>
                <a:off x="820" y="2741"/>
                <a:ext cx="289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200</a:t>
                </a:r>
              </a:p>
            </p:txBody>
          </p:sp>
          <p:sp>
            <p:nvSpPr>
              <p:cNvPr id="41" name="Line 85"/>
              <p:cNvSpPr>
                <a:spLocks noChangeShapeType="1"/>
              </p:cNvSpPr>
              <p:nvPr/>
            </p:nvSpPr>
            <p:spPr bwMode="auto">
              <a:xfrm rot="-5400000">
                <a:off x="2680" y="2679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Line 86"/>
              <p:cNvSpPr>
                <a:spLocks noChangeShapeType="1"/>
              </p:cNvSpPr>
              <p:nvPr/>
            </p:nvSpPr>
            <p:spPr bwMode="auto">
              <a:xfrm rot="-10800000">
                <a:off x="429" y="433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10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Text Box 87"/>
              <p:cNvSpPr txBox="1">
                <a:spLocks noChangeArrowheads="1"/>
              </p:cNvSpPr>
              <p:nvPr/>
            </p:nvSpPr>
            <p:spPr bwMode="auto">
              <a:xfrm>
                <a:off x="600" y="2741"/>
                <a:ext cx="289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</a:t>
                </a:r>
              </a:p>
            </p:txBody>
          </p:sp>
          <p:sp>
            <p:nvSpPr>
              <p:cNvPr id="44" name="Text Box 88"/>
              <p:cNvSpPr txBox="1">
                <a:spLocks noChangeArrowheads="1"/>
              </p:cNvSpPr>
              <p:nvPr/>
            </p:nvSpPr>
            <p:spPr bwMode="auto">
              <a:xfrm>
                <a:off x="126" y="329"/>
                <a:ext cx="34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1000</a:t>
                </a:r>
              </a:p>
            </p:txBody>
          </p:sp>
          <p:sp>
            <p:nvSpPr>
              <p:cNvPr id="45" name="Text Box 89"/>
              <p:cNvSpPr txBox="1">
                <a:spLocks noChangeArrowheads="1"/>
              </p:cNvSpPr>
              <p:nvPr/>
            </p:nvSpPr>
            <p:spPr bwMode="auto">
              <a:xfrm>
                <a:off x="182" y="552"/>
                <a:ext cx="284" cy="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900</a:t>
                </a:r>
              </a:p>
            </p:txBody>
          </p:sp>
          <p:sp>
            <p:nvSpPr>
              <p:cNvPr id="46" name="Text Box 90"/>
              <p:cNvSpPr txBox="1">
                <a:spLocks noChangeArrowheads="1"/>
              </p:cNvSpPr>
              <p:nvPr/>
            </p:nvSpPr>
            <p:spPr bwMode="auto">
              <a:xfrm>
                <a:off x="182" y="775"/>
                <a:ext cx="284" cy="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800</a:t>
                </a:r>
              </a:p>
            </p:txBody>
          </p:sp>
          <p:sp>
            <p:nvSpPr>
              <p:cNvPr id="47" name="Text Box 91"/>
              <p:cNvSpPr txBox="1">
                <a:spLocks noChangeArrowheads="1"/>
              </p:cNvSpPr>
              <p:nvPr/>
            </p:nvSpPr>
            <p:spPr bwMode="auto">
              <a:xfrm>
                <a:off x="182" y="998"/>
                <a:ext cx="284" cy="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700</a:t>
                </a:r>
              </a:p>
            </p:txBody>
          </p:sp>
          <p:sp>
            <p:nvSpPr>
              <p:cNvPr id="48" name="Text Box 92"/>
              <p:cNvSpPr txBox="1">
                <a:spLocks noChangeArrowheads="1"/>
              </p:cNvSpPr>
              <p:nvPr/>
            </p:nvSpPr>
            <p:spPr bwMode="auto">
              <a:xfrm>
                <a:off x="182" y="1221"/>
                <a:ext cx="284" cy="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600</a:t>
                </a:r>
              </a:p>
            </p:txBody>
          </p:sp>
          <p:sp>
            <p:nvSpPr>
              <p:cNvPr id="49" name="Text Box 93"/>
              <p:cNvSpPr txBox="1">
                <a:spLocks noChangeArrowheads="1"/>
              </p:cNvSpPr>
              <p:nvPr/>
            </p:nvSpPr>
            <p:spPr bwMode="auto">
              <a:xfrm>
                <a:off x="182" y="1445"/>
                <a:ext cx="284" cy="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500</a:t>
                </a:r>
              </a:p>
            </p:txBody>
          </p:sp>
          <p:sp>
            <p:nvSpPr>
              <p:cNvPr id="50" name="Text Box 94"/>
              <p:cNvSpPr txBox="1">
                <a:spLocks noChangeArrowheads="1"/>
              </p:cNvSpPr>
              <p:nvPr/>
            </p:nvSpPr>
            <p:spPr bwMode="auto">
              <a:xfrm>
                <a:off x="182" y="1668"/>
                <a:ext cx="284" cy="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400</a:t>
                </a:r>
              </a:p>
            </p:txBody>
          </p:sp>
          <p:sp>
            <p:nvSpPr>
              <p:cNvPr id="51" name="Text Box 95"/>
              <p:cNvSpPr txBox="1">
                <a:spLocks noChangeArrowheads="1"/>
              </p:cNvSpPr>
              <p:nvPr/>
            </p:nvSpPr>
            <p:spPr bwMode="auto">
              <a:xfrm>
                <a:off x="182" y="1892"/>
                <a:ext cx="284" cy="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300</a:t>
                </a:r>
              </a:p>
            </p:txBody>
          </p:sp>
          <p:sp>
            <p:nvSpPr>
              <p:cNvPr id="52" name="Text Box 96"/>
              <p:cNvSpPr txBox="1">
                <a:spLocks noChangeArrowheads="1"/>
              </p:cNvSpPr>
              <p:nvPr/>
            </p:nvSpPr>
            <p:spPr bwMode="auto">
              <a:xfrm>
                <a:off x="182" y="2114"/>
                <a:ext cx="284" cy="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200</a:t>
                </a:r>
              </a:p>
            </p:txBody>
          </p:sp>
          <p:sp>
            <p:nvSpPr>
              <p:cNvPr id="53" name="Text Box 97"/>
              <p:cNvSpPr txBox="1">
                <a:spLocks noChangeArrowheads="1"/>
              </p:cNvSpPr>
              <p:nvPr/>
            </p:nvSpPr>
            <p:spPr bwMode="auto">
              <a:xfrm>
                <a:off x="182" y="2338"/>
                <a:ext cx="284" cy="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</a:t>
                </a:r>
              </a:p>
            </p:txBody>
          </p:sp>
        </p:grpSp>
        <p:sp>
          <p:nvSpPr>
            <p:cNvPr id="12" name="Text Box 98"/>
            <p:cNvSpPr txBox="1">
              <a:spLocks noChangeArrowheads="1"/>
            </p:cNvSpPr>
            <p:nvPr/>
          </p:nvSpPr>
          <p:spPr bwMode="auto">
            <a:xfrm>
              <a:off x="1418" y="266"/>
              <a:ext cx="523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sz="1600" b="1" i="1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tokaji </a:t>
              </a:r>
            </a:p>
          </p:txBody>
        </p:sp>
        <p:sp>
          <p:nvSpPr>
            <p:cNvPr id="13" name="Text Box 99"/>
            <p:cNvSpPr txBox="1">
              <a:spLocks noChangeArrowheads="1"/>
            </p:cNvSpPr>
            <p:nvPr/>
          </p:nvSpPr>
          <p:spPr bwMode="auto">
            <a:xfrm>
              <a:off x="4382" y="266"/>
              <a:ext cx="632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sz="1600" b="1" i="1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villányi </a:t>
              </a:r>
            </a:p>
          </p:txBody>
        </p:sp>
        <p:sp>
          <p:nvSpPr>
            <p:cNvPr id="14" name="Text Box 100"/>
            <p:cNvSpPr txBox="1">
              <a:spLocks noChangeArrowheads="1"/>
            </p:cNvSpPr>
            <p:nvPr/>
          </p:nvSpPr>
          <p:spPr bwMode="auto">
            <a:xfrm rot="16200000">
              <a:off x="-387" y="1436"/>
              <a:ext cx="954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b="1" i="1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szamorodni </a:t>
              </a:r>
            </a:p>
          </p:txBody>
        </p:sp>
        <p:sp>
          <p:nvSpPr>
            <p:cNvPr id="15" name="Text Box 101"/>
            <p:cNvSpPr txBox="1">
              <a:spLocks noChangeArrowheads="1"/>
            </p:cNvSpPr>
            <p:nvPr/>
          </p:nvSpPr>
          <p:spPr bwMode="auto">
            <a:xfrm>
              <a:off x="1307" y="3040"/>
              <a:ext cx="77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b="1" i="1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kékfrankos </a:t>
              </a:r>
            </a:p>
          </p:txBody>
        </p:sp>
        <p:sp>
          <p:nvSpPr>
            <p:cNvPr id="16" name="Text Box 102"/>
            <p:cNvSpPr txBox="1">
              <a:spLocks noChangeArrowheads="1"/>
            </p:cNvSpPr>
            <p:nvPr/>
          </p:nvSpPr>
          <p:spPr bwMode="auto">
            <a:xfrm rot="16200000">
              <a:off x="2531" y="1424"/>
              <a:ext cx="954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b="1" i="1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szamorodni </a:t>
              </a:r>
            </a:p>
          </p:txBody>
        </p:sp>
        <p:sp>
          <p:nvSpPr>
            <p:cNvPr id="17" name="Text Box 103"/>
            <p:cNvSpPr txBox="1">
              <a:spLocks noChangeArrowheads="1"/>
            </p:cNvSpPr>
            <p:nvPr/>
          </p:nvSpPr>
          <p:spPr bwMode="auto">
            <a:xfrm>
              <a:off x="4252" y="3013"/>
              <a:ext cx="772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b="1" i="1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kékfrankos </a:t>
              </a:r>
            </a:p>
          </p:txBody>
        </p:sp>
        <p:sp>
          <p:nvSpPr>
            <p:cNvPr id="18" name="Line 104"/>
            <p:cNvSpPr>
              <a:spLocks noChangeShapeType="1"/>
            </p:cNvSpPr>
            <p:nvPr/>
          </p:nvSpPr>
          <p:spPr bwMode="auto">
            <a:xfrm>
              <a:off x="516" y="1471"/>
              <a:ext cx="661" cy="13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 sz="110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Line 105"/>
            <p:cNvSpPr>
              <a:spLocks noChangeShapeType="1"/>
            </p:cNvSpPr>
            <p:nvPr/>
          </p:nvSpPr>
          <p:spPr bwMode="auto">
            <a:xfrm>
              <a:off x="3445" y="1015"/>
              <a:ext cx="2241" cy="17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 sz="110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464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hu-HU" dirty="0" smtClean="0"/>
              <a:t>Miből </a:t>
            </a:r>
            <a:r>
              <a:rPr lang="hu-HU" dirty="0"/>
              <a:t>fakad az egyes termelési tényezők ára? </a:t>
            </a:r>
          </a:p>
          <a:p>
            <a:pPr lvl="1">
              <a:lnSpc>
                <a:spcPct val="85000"/>
              </a:lnSpc>
            </a:pPr>
            <a:r>
              <a:rPr lang="hu-HU" dirty="0" smtClean="0"/>
              <a:t>Nyilván az adott tényező piacán alakul ki.</a:t>
            </a:r>
          </a:p>
          <a:p>
            <a:pPr lvl="1">
              <a:lnSpc>
                <a:spcPct val="85000"/>
              </a:lnSpc>
            </a:pPr>
            <a:r>
              <a:rPr lang="hu-HU" dirty="0" smtClean="0"/>
              <a:t>Tökéletes </a:t>
            </a:r>
            <a:r>
              <a:rPr lang="hu-HU" dirty="0"/>
              <a:t>piaci körülmények között az adott tényező piaci ára a határtermék-bevételéhez kell igazodjon. </a:t>
            </a:r>
          </a:p>
          <a:p>
            <a:pPr lvl="2">
              <a:lnSpc>
                <a:spcPct val="85000"/>
              </a:lnSpc>
            </a:pPr>
            <a:r>
              <a:rPr lang="hu-HU" dirty="0"/>
              <a:t>Addig </a:t>
            </a:r>
            <a:r>
              <a:rPr lang="hu-HU" dirty="0" smtClean="0"/>
              <a:t>fokozzák felhasználását</a:t>
            </a:r>
            <a:r>
              <a:rPr lang="hu-HU" dirty="0"/>
              <a:t>, amíg határköltsége (ára) szintjére nem esik le alkalmazásának határbevétele (határtermék-bevétele</a:t>
            </a:r>
            <a:r>
              <a:rPr lang="hu-HU" dirty="0" smtClean="0"/>
              <a:t>).</a:t>
            </a:r>
          </a:p>
          <a:p>
            <a:pPr lvl="2">
              <a:lnSpc>
                <a:spcPct val="85000"/>
              </a:lnSpc>
            </a:pPr>
            <a:r>
              <a:rPr lang="hu-HU" dirty="0" smtClean="0"/>
              <a:t>A csökkenő hozadék elve szerint</a:t>
            </a:r>
            <a:endParaRPr lang="hu-HU" dirty="0"/>
          </a:p>
          <a:p>
            <a:pPr lvl="1">
              <a:lnSpc>
                <a:spcPct val="85000"/>
              </a:lnSpc>
              <a:spcBef>
                <a:spcPts val="300"/>
              </a:spcBef>
            </a:pPr>
            <a:endParaRPr lang="hu-HU" dirty="0" smtClean="0"/>
          </a:p>
          <a:p>
            <a:pPr lvl="2">
              <a:lnSpc>
                <a:spcPct val="85000"/>
              </a:lnSpc>
              <a:spcBef>
                <a:spcPts val="300"/>
              </a:spcBef>
            </a:pP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Menedzsment és vállalkozásgazdaságtan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20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82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hu-HU" dirty="0" smtClean="0"/>
              <a:t>Egységes határtermék-bevétel elve</a:t>
            </a:r>
          </a:p>
          <a:p>
            <a:pPr lvl="1">
              <a:spcBef>
                <a:spcPts val="300"/>
              </a:spcBef>
            </a:pPr>
            <a:r>
              <a:rPr lang="hu-HU" dirty="0" smtClean="0"/>
              <a:t>A vállalatok addig „variálják” a termelési tényező felhasználásaikat, hogy végül az összes tényező határtermék-bevétel / tényezőár hányadosa azonos és 1 kell legyen! </a:t>
            </a:r>
          </a:p>
          <a:p>
            <a:pPr lvl="2">
              <a:spcBef>
                <a:spcPts val="300"/>
              </a:spcBef>
            </a:pPr>
            <a:r>
              <a:rPr lang="hu-HU" dirty="0" smtClean="0"/>
              <a:t>Ha egységes a termelési tényezők piaca, ahol a </a:t>
            </a:r>
            <a:r>
              <a:rPr lang="hu-HU" dirty="0"/>
              <a:t>vállalatok  </a:t>
            </a:r>
            <a:r>
              <a:rPr lang="hu-HU" dirty="0" smtClean="0"/>
              <a:t>árelfogadók.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Menedzsment és vállalkozásgazdaságtan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21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37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hu-HU" dirty="0" smtClean="0"/>
              <a:t>Mérethozadék kérdése</a:t>
            </a:r>
          </a:p>
          <a:p>
            <a:pPr lvl="1">
              <a:spcBef>
                <a:spcPts val="400"/>
              </a:spcBef>
            </a:pPr>
            <a:r>
              <a:rPr lang="hu-HU" dirty="0" smtClean="0"/>
              <a:t>Mást </a:t>
            </a:r>
            <a:r>
              <a:rPr lang="hu-HU" dirty="0"/>
              <a:t>jelent, mint egy-egy tényező hozadéka </a:t>
            </a:r>
            <a:endParaRPr lang="hu-HU" dirty="0" smtClean="0"/>
          </a:p>
          <a:p>
            <a:pPr lvl="2">
              <a:spcBef>
                <a:spcPts val="400"/>
              </a:spcBef>
            </a:pPr>
            <a:r>
              <a:rPr lang="hu-HU" dirty="0" smtClean="0"/>
              <a:t>Ahol a </a:t>
            </a:r>
            <a:r>
              <a:rPr lang="hu-HU" dirty="0"/>
              <a:t>csökkenő hozadék </a:t>
            </a:r>
            <a:r>
              <a:rPr lang="hu-HU" dirty="0" smtClean="0"/>
              <a:t>elve érvényesül. </a:t>
            </a:r>
          </a:p>
          <a:p>
            <a:pPr lvl="1">
              <a:spcBef>
                <a:spcPts val="400"/>
              </a:spcBef>
            </a:pPr>
            <a:r>
              <a:rPr lang="hu-HU" dirty="0" smtClean="0"/>
              <a:t>Itt: Miként </a:t>
            </a:r>
            <a:r>
              <a:rPr lang="hu-HU" dirty="0"/>
              <a:t>változik a kibocsátás, amennyiben a termelési tényezőket </a:t>
            </a:r>
            <a:r>
              <a:rPr lang="hu-HU" dirty="0" smtClean="0"/>
              <a:t>mind és azonos arányban(!) növeljük?</a:t>
            </a:r>
          </a:p>
          <a:p>
            <a:pPr lvl="2">
              <a:spcBef>
                <a:spcPts val="400"/>
              </a:spcBef>
            </a:pPr>
            <a:r>
              <a:rPr lang="hu-HU" dirty="0" smtClean="0"/>
              <a:t>Állandó mérethozadék</a:t>
            </a:r>
          </a:p>
          <a:p>
            <a:pPr lvl="2">
              <a:spcBef>
                <a:spcPts val="400"/>
              </a:spcBef>
            </a:pPr>
            <a:r>
              <a:rPr lang="hu-HU" dirty="0" smtClean="0"/>
              <a:t>Növekvő mérethozadék (másként</a:t>
            </a:r>
            <a:r>
              <a:rPr lang="hu-HU" dirty="0"/>
              <a:t>: </a:t>
            </a:r>
            <a:r>
              <a:rPr lang="hu-HU" dirty="0" smtClean="0"/>
              <a:t>méretgazdaságosság) </a:t>
            </a:r>
          </a:p>
          <a:p>
            <a:pPr lvl="3">
              <a:spcBef>
                <a:spcPts val="400"/>
              </a:spcBef>
            </a:pPr>
            <a:r>
              <a:rPr lang="hu-HU" dirty="0" smtClean="0"/>
              <a:t>Részben </a:t>
            </a:r>
            <a:r>
              <a:rPr lang="hu-HU" dirty="0"/>
              <a:t>műszaki természetű, </a:t>
            </a:r>
            <a:r>
              <a:rPr lang="hu-HU" dirty="0" smtClean="0"/>
              <a:t>részben specializálódási okok.</a:t>
            </a:r>
          </a:p>
          <a:p>
            <a:pPr lvl="2">
              <a:spcBef>
                <a:spcPts val="400"/>
              </a:spcBef>
            </a:pPr>
            <a:r>
              <a:rPr lang="hu-HU" dirty="0" smtClean="0"/>
              <a:t>Csökkenő </a:t>
            </a:r>
            <a:r>
              <a:rPr lang="hu-HU" dirty="0"/>
              <a:t>mérethozadék </a:t>
            </a:r>
            <a:endParaRPr lang="hu-HU" dirty="0" smtClean="0"/>
          </a:p>
          <a:p>
            <a:pPr lvl="3">
              <a:spcBef>
                <a:spcPts val="400"/>
              </a:spcBef>
            </a:pPr>
            <a:r>
              <a:rPr lang="hu-HU" dirty="0" smtClean="0"/>
              <a:t>Szállítási költségek, menedzselési </a:t>
            </a:r>
            <a:r>
              <a:rPr lang="hu-HU" dirty="0"/>
              <a:t>és </a:t>
            </a:r>
            <a:r>
              <a:rPr lang="hu-HU" dirty="0" smtClean="0"/>
              <a:t>ellenőrzési költségek, üzemzavarok kockázatok, természeti </a:t>
            </a:r>
            <a:r>
              <a:rPr lang="hu-HU" dirty="0"/>
              <a:t>erőforrásokra épülő </a:t>
            </a:r>
            <a:r>
              <a:rPr lang="hu-HU" dirty="0" smtClean="0"/>
              <a:t>esetek.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Menedzsment és vállalkozásgazdaságtan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22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23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hu-HU" dirty="0" smtClean="0"/>
              <a:t>Az </a:t>
            </a:r>
            <a:r>
              <a:rPr lang="hu-HU" dirty="0"/>
              <a:t>egyes tényezők határtermék-bevételét </a:t>
            </a:r>
            <a:r>
              <a:rPr lang="hu-HU" dirty="0" smtClean="0"/>
              <a:t>a </a:t>
            </a:r>
            <a:r>
              <a:rPr lang="hu-HU" dirty="0"/>
              <a:t>termelési méret adta adottságok is befolyásolhatják</a:t>
            </a:r>
            <a:r>
              <a:rPr lang="hu-HU" dirty="0" smtClean="0"/>
              <a:t>.</a:t>
            </a:r>
          </a:p>
          <a:p>
            <a:pPr lvl="1">
              <a:lnSpc>
                <a:spcPct val="85000"/>
              </a:lnSpc>
            </a:pPr>
            <a:r>
              <a:rPr lang="hu-HU" dirty="0" smtClean="0"/>
              <a:t>Lehet </a:t>
            </a:r>
            <a:r>
              <a:rPr lang="hu-HU" dirty="0"/>
              <a:t>például, hogy </a:t>
            </a:r>
            <a:r>
              <a:rPr lang="hu-HU" dirty="0" smtClean="0"/>
              <a:t>Tokajban </a:t>
            </a:r>
            <a:r>
              <a:rPr lang="hu-HU" dirty="0"/>
              <a:t>kicsik a termelési </a:t>
            </a:r>
            <a:r>
              <a:rPr lang="hu-HU" dirty="0" smtClean="0"/>
              <a:t>méretek…</a:t>
            </a:r>
          </a:p>
          <a:p>
            <a:pPr lvl="1">
              <a:lnSpc>
                <a:spcPct val="85000"/>
              </a:lnSpc>
            </a:pPr>
            <a:r>
              <a:rPr lang="hu-HU" dirty="0" smtClean="0"/>
              <a:t>Miért </a:t>
            </a:r>
            <a:r>
              <a:rPr lang="hu-HU" dirty="0"/>
              <a:t>nem növelik </a:t>
            </a:r>
            <a:r>
              <a:rPr lang="hu-HU" dirty="0" smtClean="0"/>
              <a:t>akkor a </a:t>
            </a:r>
            <a:r>
              <a:rPr lang="hu-HU" dirty="0"/>
              <a:t>termelési </a:t>
            </a:r>
            <a:r>
              <a:rPr lang="hu-HU" dirty="0" smtClean="0"/>
              <a:t>méretet</a:t>
            </a:r>
            <a:r>
              <a:rPr lang="hu-HU" dirty="0"/>
              <a:t>? </a:t>
            </a:r>
            <a:endParaRPr lang="hu-HU" dirty="0" smtClean="0"/>
          </a:p>
          <a:p>
            <a:pPr lvl="1">
              <a:lnSpc>
                <a:spcPct val="85000"/>
              </a:lnSpc>
            </a:pPr>
            <a:r>
              <a:rPr lang="hu-HU" dirty="0" smtClean="0"/>
              <a:t>Mert a szőlőföldet tekintve erőteljes lenne határtermék-bevétel zuhanás, hiszen nem nagyon van több alkalmas földterület (vagy drága lenne a „kiszorítás”).</a:t>
            </a:r>
          </a:p>
          <a:p>
            <a:pPr>
              <a:lnSpc>
                <a:spcPct val="85000"/>
              </a:lnSpc>
            </a:pPr>
            <a:r>
              <a:rPr lang="hu-HU" dirty="0" smtClean="0"/>
              <a:t>Ez tereli </a:t>
            </a:r>
            <a:r>
              <a:rPr lang="hu-HU" dirty="0"/>
              <a:t>az egyes erőforrásokat a legjobb felhasználási területük </a:t>
            </a:r>
            <a:r>
              <a:rPr lang="hu-HU" dirty="0" smtClean="0"/>
              <a:t>felé.</a:t>
            </a:r>
          </a:p>
          <a:p>
            <a:pPr lvl="1">
              <a:lnSpc>
                <a:spcPct val="85000"/>
              </a:lnSpc>
            </a:pPr>
            <a:r>
              <a:rPr lang="hu-HU" dirty="0" smtClean="0"/>
              <a:t>Ez vezet allokációs hatékonysághoz</a:t>
            </a:r>
          </a:p>
          <a:p>
            <a:pPr lvl="1">
              <a:lnSpc>
                <a:spcPct val="85000"/>
              </a:lnSpc>
            </a:pPr>
            <a:r>
              <a:rPr lang="hu-HU" dirty="0" smtClean="0"/>
              <a:t>Ez kényszeríti a vállalatokat </a:t>
            </a:r>
            <a:r>
              <a:rPr lang="hu-HU" dirty="0"/>
              <a:t>technológiai </a:t>
            </a:r>
            <a:r>
              <a:rPr lang="hu-HU" dirty="0" smtClean="0"/>
              <a:t>hatékonyságra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Menedzsment és vállalkozásgazdaságtan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23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30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ChangeArrowheads="1"/>
          </p:cNvSpPr>
          <p:nvPr/>
        </p:nvSpPr>
        <p:spPr bwMode="auto">
          <a:xfrm>
            <a:off x="3942607" y="47626"/>
            <a:ext cx="4975761" cy="5204354"/>
          </a:xfrm>
          <a:prstGeom prst="rect">
            <a:avLst/>
          </a:prstGeom>
        </p:spPr>
        <p:txBody>
          <a:bodyPr vert="horz" lIns="71327" tIns="35664" rIns="71327" bIns="35664" rtlCol="0">
            <a:noAutofit/>
          </a:bodyPr>
          <a:lstStyle/>
          <a:p>
            <a:pPr marL="477895" lvl="1" indent="-192584">
              <a:lnSpc>
                <a:spcPct val="90000"/>
              </a:lnSpc>
              <a:spcBef>
                <a:spcPts val="468"/>
              </a:spcBef>
              <a:buFont typeface="Euphemia" pitchFamily="34" charset="0"/>
              <a:buChar char="–"/>
            </a:pPr>
            <a:r>
              <a:rPr lang="hu-HU" sz="24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  <a:t>A szamorodni a tokaji </a:t>
            </a:r>
            <a:br>
              <a:rPr lang="hu-HU" sz="24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</a:br>
            <a:r>
              <a:rPr lang="hu-HU" sz="24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  <a:t>gazdánál relatíve olcsóbb, hatékonyabban </a:t>
            </a:r>
            <a:r>
              <a:rPr lang="hu-HU" sz="2400" dirty="0" smtClean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  <a:t>termeli. </a:t>
            </a:r>
            <a:r>
              <a:rPr lang="hu-HU" sz="24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  <a:t>„A tokaji gazdának komparatív előnye van a szamorodni előállításában.” </a:t>
            </a:r>
          </a:p>
          <a:p>
            <a:pPr marL="763205" lvl="2" indent="-192584">
              <a:lnSpc>
                <a:spcPct val="90000"/>
              </a:lnSpc>
              <a:spcBef>
                <a:spcPts val="468"/>
              </a:spcBef>
              <a:buFont typeface="Euphemia" pitchFamily="34" charset="0"/>
              <a:buChar char="›"/>
            </a:pPr>
            <a:r>
              <a:rPr lang="hu-HU" sz="20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  <a:t>Tokaji: 1 l szamorodniért </a:t>
            </a:r>
            <a:br>
              <a:rPr lang="hu-HU" sz="20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  <a:t>0,5 l kékfrankost</a:t>
            </a:r>
          </a:p>
          <a:p>
            <a:pPr marL="763205" lvl="2" indent="-192584">
              <a:lnSpc>
                <a:spcPct val="90000"/>
              </a:lnSpc>
              <a:spcBef>
                <a:spcPts val="468"/>
              </a:spcBef>
              <a:buFont typeface="Euphemia" pitchFamily="34" charset="0"/>
              <a:buChar char="›"/>
            </a:pPr>
            <a:r>
              <a:rPr lang="hu-HU" sz="20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  <a:t>Villányi: 1 l szamorodniért </a:t>
            </a:r>
            <a:br>
              <a:rPr lang="hu-HU" sz="20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  <a:t>1,25 l kékfrankost</a:t>
            </a:r>
          </a:p>
          <a:p>
            <a:pPr marL="477895" lvl="1" indent="-192584">
              <a:lnSpc>
                <a:spcPct val="90000"/>
              </a:lnSpc>
              <a:spcBef>
                <a:spcPts val="468"/>
              </a:spcBef>
              <a:buFont typeface="Euphemia" pitchFamily="34" charset="0"/>
              <a:buChar char="–"/>
            </a:pPr>
            <a:r>
              <a:rPr lang="hu-HU" sz="24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  <a:t>A „kékfrankosban” viszont a villányi a jobb, ebben neki van komparatív előnye.</a:t>
            </a:r>
          </a:p>
          <a:p>
            <a:pPr marL="763205" lvl="2" indent="-192584">
              <a:lnSpc>
                <a:spcPct val="90000"/>
              </a:lnSpc>
              <a:spcBef>
                <a:spcPts val="468"/>
              </a:spcBef>
              <a:buFont typeface="Euphemia" pitchFamily="34" charset="0"/>
              <a:buChar char="›"/>
            </a:pPr>
            <a:r>
              <a:rPr lang="hu-HU" sz="20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  <a:t>Tokaji: 1 l kékfrankosért </a:t>
            </a:r>
            <a:br>
              <a:rPr lang="hu-HU" sz="20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  <a:t>2 l szamorodnit</a:t>
            </a:r>
          </a:p>
          <a:p>
            <a:pPr marL="763205" lvl="2" indent="-192584">
              <a:lnSpc>
                <a:spcPct val="90000"/>
              </a:lnSpc>
              <a:spcBef>
                <a:spcPts val="468"/>
              </a:spcBef>
              <a:buFont typeface="Euphemia" pitchFamily="34" charset="0"/>
              <a:buChar char="›"/>
            </a:pPr>
            <a:r>
              <a:rPr lang="hu-HU" sz="20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  <a:t>Villányi: </a:t>
            </a:r>
            <a:br>
              <a:rPr lang="hu-HU" sz="20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  <a:t>1 l kékfrankosért 0,8 l szamorodnit</a:t>
            </a:r>
          </a:p>
        </p:txBody>
      </p:sp>
      <p:pic>
        <p:nvPicPr>
          <p:cNvPr id="581635" name="Picture 3"/>
          <p:cNvPicPr>
            <a:picLocks noChangeAspect="1" noChangeArrowheads="1"/>
          </p:cNvPicPr>
          <p:nvPr/>
        </p:nvPicPr>
        <p:blipFill>
          <a:blip r:embed="rId3" cstate="print">
            <a:lum bright="-90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26"/>
          <a:stretch>
            <a:fillRect/>
          </a:stretch>
        </p:blipFill>
        <p:spPr bwMode="auto">
          <a:xfrm>
            <a:off x="1010517" y="2796109"/>
            <a:ext cx="3038969" cy="2430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1636" name="Picture 4"/>
          <p:cNvPicPr>
            <a:picLocks noChangeAspect="1" noChangeArrowheads="1"/>
          </p:cNvPicPr>
          <p:nvPr/>
        </p:nvPicPr>
        <p:blipFill>
          <a:blip r:embed="rId3" cstate="print">
            <a:lum bright="-90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218"/>
          <a:stretch>
            <a:fillRect/>
          </a:stretch>
        </p:blipFill>
        <p:spPr bwMode="auto">
          <a:xfrm>
            <a:off x="993425" y="205924"/>
            <a:ext cx="2972934" cy="2481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 dirty="0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3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16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1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81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81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81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81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81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4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ChangeArrowheads="1"/>
          </p:cNvSpPr>
          <p:nvPr/>
        </p:nvSpPr>
        <p:spPr bwMode="auto">
          <a:xfrm>
            <a:off x="1045029" y="142875"/>
            <a:ext cx="7870372" cy="4964907"/>
          </a:xfrm>
          <a:prstGeom prst="rect">
            <a:avLst/>
          </a:prstGeom>
        </p:spPr>
        <p:txBody>
          <a:bodyPr vert="horz" lIns="71327" tIns="35664" rIns="71327" bIns="35664" rtlCol="0">
            <a:noAutofit/>
          </a:bodyPr>
          <a:lstStyle/>
          <a:p>
            <a:pPr marL="192584" indent="-192584">
              <a:lnSpc>
                <a:spcPct val="90000"/>
              </a:lnSpc>
              <a:spcBef>
                <a:spcPts val="1092"/>
              </a:spcBef>
              <a:buFont typeface="Euphemia" pitchFamily="34" charset="0"/>
              <a:buChar char="›"/>
            </a:pPr>
            <a:r>
              <a:rPr lang="hu-HU" sz="28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  <a:t>Szakosodjanak komparatív előnyeik </a:t>
            </a:r>
            <a:br>
              <a:rPr lang="hu-HU" sz="28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</a:br>
            <a:r>
              <a:rPr lang="hu-HU" sz="28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  <a:t>szerint, majd cseréljenek egy az egyben!</a:t>
            </a:r>
          </a:p>
          <a:p>
            <a:pPr marL="192584" indent="-192584">
              <a:lnSpc>
                <a:spcPct val="90000"/>
              </a:lnSpc>
              <a:spcBef>
                <a:spcPts val="1092"/>
              </a:spcBef>
              <a:buFont typeface="Euphemia" pitchFamily="34" charset="0"/>
              <a:buChar char="›"/>
            </a:pPr>
            <a:endParaRPr lang="hu-HU" sz="2800" dirty="0">
              <a:solidFill>
                <a:srgbClr val="46556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82659" name="Group 3"/>
          <p:cNvGrpSpPr>
            <a:grpSpLocks/>
          </p:cNvGrpSpPr>
          <p:nvPr/>
        </p:nvGrpSpPr>
        <p:grpSpPr bwMode="auto">
          <a:xfrm>
            <a:off x="942926" y="1068778"/>
            <a:ext cx="7946875" cy="3681456"/>
            <a:chOff x="169" y="810"/>
            <a:chExt cx="5573" cy="2893"/>
          </a:xfrm>
        </p:grpSpPr>
        <p:grpSp>
          <p:nvGrpSpPr>
            <p:cNvPr id="582660" name="Group 4"/>
            <p:cNvGrpSpPr>
              <a:grpSpLocks/>
            </p:cNvGrpSpPr>
            <p:nvPr/>
          </p:nvGrpSpPr>
          <p:grpSpPr bwMode="auto">
            <a:xfrm>
              <a:off x="291" y="1001"/>
              <a:ext cx="2678" cy="2520"/>
              <a:chOff x="126" y="329"/>
              <a:chExt cx="2839" cy="2628"/>
            </a:xfrm>
          </p:grpSpPr>
          <p:grpSp>
            <p:nvGrpSpPr>
              <p:cNvPr id="582661" name="Group 5"/>
              <p:cNvGrpSpPr>
                <a:grpSpLocks/>
              </p:cNvGrpSpPr>
              <p:nvPr/>
            </p:nvGrpSpPr>
            <p:grpSpPr bwMode="auto">
              <a:xfrm>
                <a:off x="521" y="359"/>
                <a:ext cx="2444" cy="2300"/>
                <a:chOff x="521" y="527"/>
                <a:chExt cx="2132" cy="2132"/>
              </a:xfrm>
            </p:grpSpPr>
            <p:sp>
              <p:nvSpPr>
                <p:cNvPr id="582662" name="Line 6"/>
                <p:cNvSpPr>
                  <a:spLocks noChangeShapeType="1"/>
                </p:cNvSpPr>
                <p:nvPr/>
              </p:nvSpPr>
              <p:spPr bwMode="auto">
                <a:xfrm>
                  <a:off x="521" y="527"/>
                  <a:ext cx="0" cy="21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2663" name="Line 7"/>
                <p:cNvSpPr>
                  <a:spLocks noChangeShapeType="1"/>
                </p:cNvSpPr>
                <p:nvPr/>
              </p:nvSpPr>
              <p:spPr bwMode="auto">
                <a:xfrm rot="-5400000">
                  <a:off x="1587" y="1593"/>
                  <a:ext cx="0" cy="21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82664" name="Group 8"/>
              <p:cNvGrpSpPr>
                <a:grpSpLocks/>
              </p:cNvGrpSpPr>
              <p:nvPr/>
            </p:nvGrpSpPr>
            <p:grpSpPr bwMode="auto">
              <a:xfrm>
                <a:off x="431" y="663"/>
                <a:ext cx="136" cy="1996"/>
                <a:chOff x="476" y="663"/>
                <a:chExt cx="91" cy="1224"/>
              </a:xfrm>
            </p:grpSpPr>
            <p:sp>
              <p:nvSpPr>
                <p:cNvPr id="582665" name="Line 9"/>
                <p:cNvSpPr>
                  <a:spLocks noChangeShapeType="1"/>
                </p:cNvSpPr>
                <p:nvPr/>
              </p:nvSpPr>
              <p:spPr bwMode="auto">
                <a:xfrm>
                  <a:off x="476" y="663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2666" name="Line 10"/>
                <p:cNvSpPr>
                  <a:spLocks noChangeShapeType="1"/>
                </p:cNvSpPr>
                <p:nvPr/>
              </p:nvSpPr>
              <p:spPr bwMode="auto">
                <a:xfrm>
                  <a:off x="476" y="799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2667" name="Line 11"/>
                <p:cNvSpPr>
                  <a:spLocks noChangeShapeType="1"/>
                </p:cNvSpPr>
                <p:nvPr/>
              </p:nvSpPr>
              <p:spPr bwMode="auto">
                <a:xfrm>
                  <a:off x="476" y="935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2668" name="Line 12"/>
                <p:cNvSpPr>
                  <a:spLocks noChangeShapeType="1"/>
                </p:cNvSpPr>
                <p:nvPr/>
              </p:nvSpPr>
              <p:spPr bwMode="auto">
                <a:xfrm>
                  <a:off x="476" y="107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2669" name="Line 13"/>
                <p:cNvSpPr>
                  <a:spLocks noChangeShapeType="1"/>
                </p:cNvSpPr>
                <p:nvPr/>
              </p:nvSpPr>
              <p:spPr bwMode="auto">
                <a:xfrm>
                  <a:off x="476" y="1207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2670" name="Line 14"/>
                <p:cNvSpPr>
                  <a:spLocks noChangeShapeType="1"/>
                </p:cNvSpPr>
                <p:nvPr/>
              </p:nvSpPr>
              <p:spPr bwMode="auto">
                <a:xfrm>
                  <a:off x="476" y="1343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2671" name="Line 15"/>
                <p:cNvSpPr>
                  <a:spLocks noChangeShapeType="1"/>
                </p:cNvSpPr>
                <p:nvPr/>
              </p:nvSpPr>
              <p:spPr bwMode="auto">
                <a:xfrm>
                  <a:off x="476" y="1479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2672" name="Line 16"/>
                <p:cNvSpPr>
                  <a:spLocks noChangeShapeType="1"/>
                </p:cNvSpPr>
                <p:nvPr/>
              </p:nvSpPr>
              <p:spPr bwMode="auto">
                <a:xfrm>
                  <a:off x="476" y="1615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2673" name="Line 17"/>
                <p:cNvSpPr>
                  <a:spLocks noChangeShapeType="1"/>
                </p:cNvSpPr>
                <p:nvPr/>
              </p:nvSpPr>
              <p:spPr bwMode="auto">
                <a:xfrm>
                  <a:off x="476" y="175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2674" name="Line 18"/>
                <p:cNvSpPr>
                  <a:spLocks noChangeShapeType="1"/>
                </p:cNvSpPr>
                <p:nvPr/>
              </p:nvSpPr>
              <p:spPr bwMode="auto">
                <a:xfrm>
                  <a:off x="476" y="1887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82675" name="Line 19"/>
              <p:cNvSpPr>
                <a:spLocks noChangeShapeType="1"/>
              </p:cNvSpPr>
              <p:nvPr/>
            </p:nvSpPr>
            <p:spPr bwMode="auto">
              <a:xfrm rot="-5400000">
                <a:off x="453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676" name="Line 20"/>
              <p:cNvSpPr>
                <a:spLocks noChangeShapeType="1"/>
              </p:cNvSpPr>
              <p:nvPr/>
            </p:nvSpPr>
            <p:spPr bwMode="auto">
              <a:xfrm rot="-5400000">
                <a:off x="675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677" name="Line 21"/>
              <p:cNvSpPr>
                <a:spLocks noChangeShapeType="1"/>
              </p:cNvSpPr>
              <p:nvPr/>
            </p:nvSpPr>
            <p:spPr bwMode="auto">
              <a:xfrm rot="-5400000">
                <a:off x="897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678" name="Line 22"/>
              <p:cNvSpPr>
                <a:spLocks noChangeShapeType="1"/>
              </p:cNvSpPr>
              <p:nvPr/>
            </p:nvSpPr>
            <p:spPr bwMode="auto">
              <a:xfrm rot="-5400000">
                <a:off x="1118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679" name="Line 23"/>
              <p:cNvSpPr>
                <a:spLocks noChangeShapeType="1"/>
              </p:cNvSpPr>
              <p:nvPr/>
            </p:nvSpPr>
            <p:spPr bwMode="auto">
              <a:xfrm rot="-5400000">
                <a:off x="1340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680" name="Line 24"/>
              <p:cNvSpPr>
                <a:spLocks noChangeShapeType="1"/>
              </p:cNvSpPr>
              <p:nvPr/>
            </p:nvSpPr>
            <p:spPr bwMode="auto">
              <a:xfrm rot="-5400000">
                <a:off x="1562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681" name="Line 25"/>
              <p:cNvSpPr>
                <a:spLocks noChangeShapeType="1"/>
              </p:cNvSpPr>
              <p:nvPr/>
            </p:nvSpPr>
            <p:spPr bwMode="auto">
              <a:xfrm rot="-5400000">
                <a:off x="1784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682" name="Line 26"/>
              <p:cNvSpPr>
                <a:spLocks noChangeShapeType="1"/>
              </p:cNvSpPr>
              <p:nvPr/>
            </p:nvSpPr>
            <p:spPr bwMode="auto">
              <a:xfrm rot="-5400000">
                <a:off x="2005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683" name="Line 27"/>
              <p:cNvSpPr>
                <a:spLocks noChangeShapeType="1"/>
              </p:cNvSpPr>
              <p:nvPr/>
            </p:nvSpPr>
            <p:spPr bwMode="auto">
              <a:xfrm rot="-5400000">
                <a:off x="2227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684" name="Line 28"/>
              <p:cNvSpPr>
                <a:spLocks noChangeShapeType="1"/>
              </p:cNvSpPr>
              <p:nvPr/>
            </p:nvSpPr>
            <p:spPr bwMode="auto">
              <a:xfrm rot="-5400000">
                <a:off x="2449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685" name="Text Box 29"/>
              <p:cNvSpPr txBox="1">
                <a:spLocks noChangeArrowheads="1"/>
              </p:cNvSpPr>
              <p:nvPr/>
            </p:nvSpPr>
            <p:spPr bwMode="auto">
              <a:xfrm>
                <a:off x="2576" y="2741"/>
                <a:ext cx="328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1000</a:t>
                </a:r>
              </a:p>
            </p:txBody>
          </p:sp>
          <p:sp>
            <p:nvSpPr>
              <p:cNvPr id="582686" name="Text Box 30"/>
              <p:cNvSpPr txBox="1">
                <a:spLocks noChangeArrowheads="1"/>
              </p:cNvSpPr>
              <p:nvPr/>
            </p:nvSpPr>
            <p:spPr bwMode="auto">
              <a:xfrm>
                <a:off x="2356" y="2741"/>
                <a:ext cx="280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900</a:t>
                </a:r>
              </a:p>
            </p:txBody>
          </p:sp>
          <p:sp>
            <p:nvSpPr>
              <p:cNvPr id="582687" name="Text Box 31"/>
              <p:cNvSpPr txBox="1">
                <a:spLocks noChangeArrowheads="1"/>
              </p:cNvSpPr>
              <p:nvPr/>
            </p:nvSpPr>
            <p:spPr bwMode="auto">
              <a:xfrm>
                <a:off x="2137" y="2741"/>
                <a:ext cx="280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800</a:t>
                </a:r>
              </a:p>
            </p:txBody>
          </p:sp>
          <p:sp>
            <p:nvSpPr>
              <p:cNvPr id="582688" name="Text Box 32"/>
              <p:cNvSpPr txBox="1">
                <a:spLocks noChangeArrowheads="1"/>
              </p:cNvSpPr>
              <p:nvPr/>
            </p:nvSpPr>
            <p:spPr bwMode="auto">
              <a:xfrm>
                <a:off x="1918" y="2741"/>
                <a:ext cx="280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700</a:t>
                </a:r>
              </a:p>
            </p:txBody>
          </p:sp>
          <p:sp>
            <p:nvSpPr>
              <p:cNvPr id="582689" name="Text Box 33"/>
              <p:cNvSpPr txBox="1">
                <a:spLocks noChangeArrowheads="1"/>
              </p:cNvSpPr>
              <p:nvPr/>
            </p:nvSpPr>
            <p:spPr bwMode="auto">
              <a:xfrm>
                <a:off x="1698" y="2741"/>
                <a:ext cx="280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600</a:t>
                </a:r>
              </a:p>
            </p:txBody>
          </p:sp>
          <p:sp>
            <p:nvSpPr>
              <p:cNvPr id="582690" name="Text Box 34"/>
              <p:cNvSpPr txBox="1">
                <a:spLocks noChangeArrowheads="1"/>
              </p:cNvSpPr>
              <p:nvPr/>
            </p:nvSpPr>
            <p:spPr bwMode="auto">
              <a:xfrm>
                <a:off x="1479" y="2741"/>
                <a:ext cx="280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500</a:t>
                </a:r>
              </a:p>
            </p:txBody>
          </p:sp>
          <p:sp>
            <p:nvSpPr>
              <p:cNvPr id="582691" name="Text Box 35"/>
              <p:cNvSpPr txBox="1">
                <a:spLocks noChangeArrowheads="1"/>
              </p:cNvSpPr>
              <p:nvPr/>
            </p:nvSpPr>
            <p:spPr bwMode="auto">
              <a:xfrm>
                <a:off x="1259" y="2741"/>
                <a:ext cx="280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400</a:t>
                </a:r>
              </a:p>
            </p:txBody>
          </p:sp>
          <p:sp>
            <p:nvSpPr>
              <p:cNvPr id="582692" name="Text Box 36"/>
              <p:cNvSpPr txBox="1">
                <a:spLocks noChangeArrowheads="1"/>
              </p:cNvSpPr>
              <p:nvPr/>
            </p:nvSpPr>
            <p:spPr bwMode="auto">
              <a:xfrm>
                <a:off x="1040" y="2741"/>
                <a:ext cx="280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300</a:t>
                </a:r>
              </a:p>
            </p:txBody>
          </p:sp>
          <p:sp>
            <p:nvSpPr>
              <p:cNvPr id="582693" name="Text Box 37"/>
              <p:cNvSpPr txBox="1">
                <a:spLocks noChangeArrowheads="1"/>
              </p:cNvSpPr>
              <p:nvPr/>
            </p:nvSpPr>
            <p:spPr bwMode="auto">
              <a:xfrm>
                <a:off x="820" y="2741"/>
                <a:ext cx="280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200</a:t>
                </a:r>
              </a:p>
            </p:txBody>
          </p:sp>
          <p:sp>
            <p:nvSpPr>
              <p:cNvPr id="582694" name="Line 38"/>
              <p:cNvSpPr>
                <a:spLocks noChangeShapeType="1"/>
              </p:cNvSpPr>
              <p:nvPr/>
            </p:nvSpPr>
            <p:spPr bwMode="auto">
              <a:xfrm rot="-5400000">
                <a:off x="2680" y="2679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695" name="Line 39"/>
              <p:cNvSpPr>
                <a:spLocks noChangeShapeType="1"/>
              </p:cNvSpPr>
              <p:nvPr/>
            </p:nvSpPr>
            <p:spPr bwMode="auto">
              <a:xfrm rot="-10800000">
                <a:off x="429" y="433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696" name="Text Box 40"/>
              <p:cNvSpPr txBox="1">
                <a:spLocks noChangeArrowheads="1"/>
              </p:cNvSpPr>
              <p:nvPr/>
            </p:nvSpPr>
            <p:spPr bwMode="auto">
              <a:xfrm>
                <a:off x="600" y="2741"/>
                <a:ext cx="280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</a:t>
                </a:r>
              </a:p>
            </p:txBody>
          </p:sp>
          <p:sp>
            <p:nvSpPr>
              <p:cNvPr id="582697" name="Text Box 41"/>
              <p:cNvSpPr txBox="1">
                <a:spLocks noChangeArrowheads="1"/>
              </p:cNvSpPr>
              <p:nvPr/>
            </p:nvSpPr>
            <p:spPr bwMode="auto">
              <a:xfrm>
                <a:off x="126" y="329"/>
                <a:ext cx="340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1000</a:t>
                </a:r>
              </a:p>
            </p:txBody>
          </p:sp>
          <p:sp>
            <p:nvSpPr>
              <p:cNvPr id="582698" name="Text Box 42"/>
              <p:cNvSpPr txBox="1">
                <a:spLocks noChangeArrowheads="1"/>
              </p:cNvSpPr>
              <p:nvPr/>
            </p:nvSpPr>
            <p:spPr bwMode="auto">
              <a:xfrm>
                <a:off x="182" y="552"/>
                <a:ext cx="284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900</a:t>
                </a:r>
              </a:p>
            </p:txBody>
          </p:sp>
          <p:sp>
            <p:nvSpPr>
              <p:cNvPr id="582699" name="Text Box 43"/>
              <p:cNvSpPr txBox="1">
                <a:spLocks noChangeArrowheads="1"/>
              </p:cNvSpPr>
              <p:nvPr/>
            </p:nvSpPr>
            <p:spPr bwMode="auto">
              <a:xfrm>
                <a:off x="182" y="775"/>
                <a:ext cx="284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800</a:t>
                </a:r>
              </a:p>
            </p:txBody>
          </p:sp>
          <p:sp>
            <p:nvSpPr>
              <p:cNvPr id="582700" name="Text Box 44"/>
              <p:cNvSpPr txBox="1">
                <a:spLocks noChangeArrowheads="1"/>
              </p:cNvSpPr>
              <p:nvPr/>
            </p:nvSpPr>
            <p:spPr bwMode="auto">
              <a:xfrm>
                <a:off x="182" y="998"/>
                <a:ext cx="284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700</a:t>
                </a:r>
              </a:p>
            </p:txBody>
          </p:sp>
          <p:sp>
            <p:nvSpPr>
              <p:cNvPr id="582701" name="Text Box 45"/>
              <p:cNvSpPr txBox="1">
                <a:spLocks noChangeArrowheads="1"/>
              </p:cNvSpPr>
              <p:nvPr/>
            </p:nvSpPr>
            <p:spPr bwMode="auto">
              <a:xfrm>
                <a:off x="182" y="1221"/>
                <a:ext cx="284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600</a:t>
                </a:r>
              </a:p>
            </p:txBody>
          </p:sp>
          <p:sp>
            <p:nvSpPr>
              <p:cNvPr id="582702" name="Text Box 46"/>
              <p:cNvSpPr txBox="1">
                <a:spLocks noChangeArrowheads="1"/>
              </p:cNvSpPr>
              <p:nvPr/>
            </p:nvSpPr>
            <p:spPr bwMode="auto">
              <a:xfrm>
                <a:off x="182" y="1445"/>
                <a:ext cx="284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500</a:t>
                </a:r>
              </a:p>
            </p:txBody>
          </p:sp>
          <p:sp>
            <p:nvSpPr>
              <p:cNvPr id="582703" name="Text Box 47"/>
              <p:cNvSpPr txBox="1">
                <a:spLocks noChangeArrowheads="1"/>
              </p:cNvSpPr>
              <p:nvPr/>
            </p:nvSpPr>
            <p:spPr bwMode="auto">
              <a:xfrm>
                <a:off x="182" y="1668"/>
                <a:ext cx="284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400</a:t>
                </a:r>
              </a:p>
            </p:txBody>
          </p:sp>
          <p:sp>
            <p:nvSpPr>
              <p:cNvPr id="582704" name="Text Box 48"/>
              <p:cNvSpPr txBox="1">
                <a:spLocks noChangeArrowheads="1"/>
              </p:cNvSpPr>
              <p:nvPr/>
            </p:nvSpPr>
            <p:spPr bwMode="auto">
              <a:xfrm>
                <a:off x="182" y="1891"/>
                <a:ext cx="284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300</a:t>
                </a:r>
              </a:p>
            </p:txBody>
          </p:sp>
          <p:sp>
            <p:nvSpPr>
              <p:cNvPr id="582705" name="Text Box 49"/>
              <p:cNvSpPr txBox="1">
                <a:spLocks noChangeArrowheads="1"/>
              </p:cNvSpPr>
              <p:nvPr/>
            </p:nvSpPr>
            <p:spPr bwMode="auto">
              <a:xfrm>
                <a:off x="182" y="2115"/>
                <a:ext cx="284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200</a:t>
                </a:r>
              </a:p>
            </p:txBody>
          </p:sp>
          <p:sp>
            <p:nvSpPr>
              <p:cNvPr id="582706" name="Text Box 50"/>
              <p:cNvSpPr txBox="1">
                <a:spLocks noChangeArrowheads="1"/>
              </p:cNvSpPr>
              <p:nvPr/>
            </p:nvSpPr>
            <p:spPr bwMode="auto">
              <a:xfrm>
                <a:off x="182" y="2339"/>
                <a:ext cx="284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</a:t>
                </a:r>
              </a:p>
            </p:txBody>
          </p:sp>
        </p:grpSp>
        <p:grpSp>
          <p:nvGrpSpPr>
            <p:cNvPr id="582707" name="Group 51"/>
            <p:cNvGrpSpPr>
              <a:grpSpLocks/>
            </p:cNvGrpSpPr>
            <p:nvPr/>
          </p:nvGrpSpPr>
          <p:grpSpPr bwMode="auto">
            <a:xfrm>
              <a:off x="3063" y="1001"/>
              <a:ext cx="2679" cy="2520"/>
              <a:chOff x="126" y="329"/>
              <a:chExt cx="2839" cy="2628"/>
            </a:xfrm>
          </p:grpSpPr>
          <p:grpSp>
            <p:nvGrpSpPr>
              <p:cNvPr id="582708" name="Group 52"/>
              <p:cNvGrpSpPr>
                <a:grpSpLocks/>
              </p:cNvGrpSpPr>
              <p:nvPr/>
            </p:nvGrpSpPr>
            <p:grpSpPr bwMode="auto">
              <a:xfrm>
                <a:off x="521" y="359"/>
                <a:ext cx="2444" cy="2300"/>
                <a:chOff x="521" y="527"/>
                <a:chExt cx="2132" cy="2132"/>
              </a:xfrm>
            </p:grpSpPr>
            <p:sp>
              <p:nvSpPr>
                <p:cNvPr id="582709" name="Line 53"/>
                <p:cNvSpPr>
                  <a:spLocks noChangeShapeType="1"/>
                </p:cNvSpPr>
                <p:nvPr/>
              </p:nvSpPr>
              <p:spPr bwMode="auto">
                <a:xfrm>
                  <a:off x="521" y="527"/>
                  <a:ext cx="0" cy="21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2710" name="Line 54"/>
                <p:cNvSpPr>
                  <a:spLocks noChangeShapeType="1"/>
                </p:cNvSpPr>
                <p:nvPr/>
              </p:nvSpPr>
              <p:spPr bwMode="auto">
                <a:xfrm rot="-5400000">
                  <a:off x="1587" y="1593"/>
                  <a:ext cx="0" cy="21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82711" name="Group 55"/>
              <p:cNvGrpSpPr>
                <a:grpSpLocks/>
              </p:cNvGrpSpPr>
              <p:nvPr/>
            </p:nvGrpSpPr>
            <p:grpSpPr bwMode="auto">
              <a:xfrm>
                <a:off x="431" y="663"/>
                <a:ext cx="136" cy="1996"/>
                <a:chOff x="476" y="663"/>
                <a:chExt cx="91" cy="1224"/>
              </a:xfrm>
            </p:grpSpPr>
            <p:sp>
              <p:nvSpPr>
                <p:cNvPr id="582712" name="Line 56"/>
                <p:cNvSpPr>
                  <a:spLocks noChangeShapeType="1"/>
                </p:cNvSpPr>
                <p:nvPr/>
              </p:nvSpPr>
              <p:spPr bwMode="auto">
                <a:xfrm>
                  <a:off x="476" y="663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2713" name="Line 57"/>
                <p:cNvSpPr>
                  <a:spLocks noChangeShapeType="1"/>
                </p:cNvSpPr>
                <p:nvPr/>
              </p:nvSpPr>
              <p:spPr bwMode="auto">
                <a:xfrm>
                  <a:off x="476" y="799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2714" name="Line 58"/>
                <p:cNvSpPr>
                  <a:spLocks noChangeShapeType="1"/>
                </p:cNvSpPr>
                <p:nvPr/>
              </p:nvSpPr>
              <p:spPr bwMode="auto">
                <a:xfrm>
                  <a:off x="476" y="935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2715" name="Line 59"/>
                <p:cNvSpPr>
                  <a:spLocks noChangeShapeType="1"/>
                </p:cNvSpPr>
                <p:nvPr/>
              </p:nvSpPr>
              <p:spPr bwMode="auto">
                <a:xfrm>
                  <a:off x="476" y="107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2716" name="Line 60"/>
                <p:cNvSpPr>
                  <a:spLocks noChangeShapeType="1"/>
                </p:cNvSpPr>
                <p:nvPr/>
              </p:nvSpPr>
              <p:spPr bwMode="auto">
                <a:xfrm>
                  <a:off x="476" y="1207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2717" name="Line 61"/>
                <p:cNvSpPr>
                  <a:spLocks noChangeShapeType="1"/>
                </p:cNvSpPr>
                <p:nvPr/>
              </p:nvSpPr>
              <p:spPr bwMode="auto">
                <a:xfrm>
                  <a:off x="476" y="1343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2718" name="Line 62"/>
                <p:cNvSpPr>
                  <a:spLocks noChangeShapeType="1"/>
                </p:cNvSpPr>
                <p:nvPr/>
              </p:nvSpPr>
              <p:spPr bwMode="auto">
                <a:xfrm>
                  <a:off x="476" y="1479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2719" name="Line 63"/>
                <p:cNvSpPr>
                  <a:spLocks noChangeShapeType="1"/>
                </p:cNvSpPr>
                <p:nvPr/>
              </p:nvSpPr>
              <p:spPr bwMode="auto">
                <a:xfrm>
                  <a:off x="476" y="1615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2720" name="Line 64"/>
                <p:cNvSpPr>
                  <a:spLocks noChangeShapeType="1"/>
                </p:cNvSpPr>
                <p:nvPr/>
              </p:nvSpPr>
              <p:spPr bwMode="auto">
                <a:xfrm>
                  <a:off x="476" y="175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2721" name="Line 65"/>
                <p:cNvSpPr>
                  <a:spLocks noChangeShapeType="1"/>
                </p:cNvSpPr>
                <p:nvPr/>
              </p:nvSpPr>
              <p:spPr bwMode="auto">
                <a:xfrm>
                  <a:off x="476" y="1887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82722" name="Line 66"/>
              <p:cNvSpPr>
                <a:spLocks noChangeShapeType="1"/>
              </p:cNvSpPr>
              <p:nvPr/>
            </p:nvSpPr>
            <p:spPr bwMode="auto">
              <a:xfrm rot="-5400000">
                <a:off x="453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723" name="Line 67"/>
              <p:cNvSpPr>
                <a:spLocks noChangeShapeType="1"/>
              </p:cNvSpPr>
              <p:nvPr/>
            </p:nvSpPr>
            <p:spPr bwMode="auto">
              <a:xfrm rot="-5400000">
                <a:off x="675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724" name="Line 68"/>
              <p:cNvSpPr>
                <a:spLocks noChangeShapeType="1"/>
              </p:cNvSpPr>
              <p:nvPr/>
            </p:nvSpPr>
            <p:spPr bwMode="auto">
              <a:xfrm rot="-5400000">
                <a:off x="897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725" name="Line 69"/>
              <p:cNvSpPr>
                <a:spLocks noChangeShapeType="1"/>
              </p:cNvSpPr>
              <p:nvPr/>
            </p:nvSpPr>
            <p:spPr bwMode="auto">
              <a:xfrm rot="-5400000">
                <a:off x="1118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726" name="Line 70"/>
              <p:cNvSpPr>
                <a:spLocks noChangeShapeType="1"/>
              </p:cNvSpPr>
              <p:nvPr/>
            </p:nvSpPr>
            <p:spPr bwMode="auto">
              <a:xfrm rot="-5400000">
                <a:off x="1340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727" name="Line 71"/>
              <p:cNvSpPr>
                <a:spLocks noChangeShapeType="1"/>
              </p:cNvSpPr>
              <p:nvPr/>
            </p:nvSpPr>
            <p:spPr bwMode="auto">
              <a:xfrm rot="-5400000">
                <a:off x="1562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728" name="Line 72"/>
              <p:cNvSpPr>
                <a:spLocks noChangeShapeType="1"/>
              </p:cNvSpPr>
              <p:nvPr/>
            </p:nvSpPr>
            <p:spPr bwMode="auto">
              <a:xfrm rot="-5400000">
                <a:off x="1784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729" name="Line 73"/>
              <p:cNvSpPr>
                <a:spLocks noChangeShapeType="1"/>
              </p:cNvSpPr>
              <p:nvPr/>
            </p:nvSpPr>
            <p:spPr bwMode="auto">
              <a:xfrm rot="-5400000">
                <a:off x="2005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730" name="Line 74"/>
              <p:cNvSpPr>
                <a:spLocks noChangeShapeType="1"/>
              </p:cNvSpPr>
              <p:nvPr/>
            </p:nvSpPr>
            <p:spPr bwMode="auto">
              <a:xfrm rot="-5400000">
                <a:off x="2227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731" name="Line 75"/>
              <p:cNvSpPr>
                <a:spLocks noChangeShapeType="1"/>
              </p:cNvSpPr>
              <p:nvPr/>
            </p:nvSpPr>
            <p:spPr bwMode="auto">
              <a:xfrm rot="-5400000">
                <a:off x="2449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732" name="Text Box 76"/>
              <p:cNvSpPr txBox="1">
                <a:spLocks noChangeArrowheads="1"/>
              </p:cNvSpPr>
              <p:nvPr/>
            </p:nvSpPr>
            <p:spPr bwMode="auto">
              <a:xfrm>
                <a:off x="2576" y="2741"/>
                <a:ext cx="328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1000</a:t>
                </a:r>
              </a:p>
            </p:txBody>
          </p:sp>
          <p:sp>
            <p:nvSpPr>
              <p:cNvPr id="582733" name="Text Box 77"/>
              <p:cNvSpPr txBox="1">
                <a:spLocks noChangeArrowheads="1"/>
              </p:cNvSpPr>
              <p:nvPr/>
            </p:nvSpPr>
            <p:spPr bwMode="auto">
              <a:xfrm>
                <a:off x="2357" y="2741"/>
                <a:ext cx="280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900</a:t>
                </a:r>
              </a:p>
            </p:txBody>
          </p:sp>
          <p:sp>
            <p:nvSpPr>
              <p:cNvPr id="582734" name="Text Box 78"/>
              <p:cNvSpPr txBox="1">
                <a:spLocks noChangeArrowheads="1"/>
              </p:cNvSpPr>
              <p:nvPr/>
            </p:nvSpPr>
            <p:spPr bwMode="auto">
              <a:xfrm>
                <a:off x="2137" y="2741"/>
                <a:ext cx="280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800</a:t>
                </a:r>
              </a:p>
            </p:txBody>
          </p:sp>
          <p:sp>
            <p:nvSpPr>
              <p:cNvPr id="582735" name="Text Box 79"/>
              <p:cNvSpPr txBox="1">
                <a:spLocks noChangeArrowheads="1"/>
              </p:cNvSpPr>
              <p:nvPr/>
            </p:nvSpPr>
            <p:spPr bwMode="auto">
              <a:xfrm>
                <a:off x="1918" y="2741"/>
                <a:ext cx="280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700</a:t>
                </a:r>
              </a:p>
            </p:txBody>
          </p:sp>
          <p:sp>
            <p:nvSpPr>
              <p:cNvPr id="582736" name="Text Box 80"/>
              <p:cNvSpPr txBox="1">
                <a:spLocks noChangeArrowheads="1"/>
              </p:cNvSpPr>
              <p:nvPr/>
            </p:nvSpPr>
            <p:spPr bwMode="auto">
              <a:xfrm>
                <a:off x="1698" y="2741"/>
                <a:ext cx="280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600</a:t>
                </a:r>
              </a:p>
            </p:txBody>
          </p:sp>
          <p:sp>
            <p:nvSpPr>
              <p:cNvPr id="582737" name="Text Box 81"/>
              <p:cNvSpPr txBox="1">
                <a:spLocks noChangeArrowheads="1"/>
              </p:cNvSpPr>
              <p:nvPr/>
            </p:nvSpPr>
            <p:spPr bwMode="auto">
              <a:xfrm>
                <a:off x="1479" y="2741"/>
                <a:ext cx="280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500</a:t>
                </a:r>
              </a:p>
            </p:txBody>
          </p:sp>
          <p:sp>
            <p:nvSpPr>
              <p:cNvPr id="582738" name="Text Box 82"/>
              <p:cNvSpPr txBox="1">
                <a:spLocks noChangeArrowheads="1"/>
              </p:cNvSpPr>
              <p:nvPr/>
            </p:nvSpPr>
            <p:spPr bwMode="auto">
              <a:xfrm>
                <a:off x="1259" y="2741"/>
                <a:ext cx="280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400</a:t>
                </a:r>
              </a:p>
            </p:txBody>
          </p:sp>
          <p:sp>
            <p:nvSpPr>
              <p:cNvPr id="582739" name="Text Box 83"/>
              <p:cNvSpPr txBox="1">
                <a:spLocks noChangeArrowheads="1"/>
              </p:cNvSpPr>
              <p:nvPr/>
            </p:nvSpPr>
            <p:spPr bwMode="auto">
              <a:xfrm>
                <a:off x="1039" y="2741"/>
                <a:ext cx="280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300</a:t>
                </a:r>
              </a:p>
            </p:txBody>
          </p:sp>
          <p:sp>
            <p:nvSpPr>
              <p:cNvPr id="582740" name="Text Box 84"/>
              <p:cNvSpPr txBox="1">
                <a:spLocks noChangeArrowheads="1"/>
              </p:cNvSpPr>
              <p:nvPr/>
            </p:nvSpPr>
            <p:spPr bwMode="auto">
              <a:xfrm>
                <a:off x="820" y="2741"/>
                <a:ext cx="280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200</a:t>
                </a:r>
              </a:p>
            </p:txBody>
          </p:sp>
          <p:sp>
            <p:nvSpPr>
              <p:cNvPr id="582741" name="Line 85"/>
              <p:cNvSpPr>
                <a:spLocks noChangeShapeType="1"/>
              </p:cNvSpPr>
              <p:nvPr/>
            </p:nvSpPr>
            <p:spPr bwMode="auto">
              <a:xfrm rot="-5400000">
                <a:off x="2680" y="2679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742" name="Line 86"/>
              <p:cNvSpPr>
                <a:spLocks noChangeShapeType="1"/>
              </p:cNvSpPr>
              <p:nvPr/>
            </p:nvSpPr>
            <p:spPr bwMode="auto">
              <a:xfrm rot="-10800000">
                <a:off x="429" y="433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743" name="Text Box 87"/>
              <p:cNvSpPr txBox="1">
                <a:spLocks noChangeArrowheads="1"/>
              </p:cNvSpPr>
              <p:nvPr/>
            </p:nvSpPr>
            <p:spPr bwMode="auto">
              <a:xfrm>
                <a:off x="600" y="2741"/>
                <a:ext cx="280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</a:t>
                </a:r>
              </a:p>
            </p:txBody>
          </p:sp>
          <p:sp>
            <p:nvSpPr>
              <p:cNvPr id="582744" name="Text Box 88"/>
              <p:cNvSpPr txBox="1">
                <a:spLocks noChangeArrowheads="1"/>
              </p:cNvSpPr>
              <p:nvPr/>
            </p:nvSpPr>
            <p:spPr bwMode="auto">
              <a:xfrm>
                <a:off x="126" y="329"/>
                <a:ext cx="340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1000</a:t>
                </a:r>
              </a:p>
            </p:txBody>
          </p:sp>
          <p:sp>
            <p:nvSpPr>
              <p:cNvPr id="582745" name="Text Box 89"/>
              <p:cNvSpPr txBox="1">
                <a:spLocks noChangeArrowheads="1"/>
              </p:cNvSpPr>
              <p:nvPr/>
            </p:nvSpPr>
            <p:spPr bwMode="auto">
              <a:xfrm>
                <a:off x="182" y="552"/>
                <a:ext cx="284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900</a:t>
                </a:r>
              </a:p>
            </p:txBody>
          </p:sp>
          <p:sp>
            <p:nvSpPr>
              <p:cNvPr id="582746" name="Text Box 90"/>
              <p:cNvSpPr txBox="1">
                <a:spLocks noChangeArrowheads="1"/>
              </p:cNvSpPr>
              <p:nvPr/>
            </p:nvSpPr>
            <p:spPr bwMode="auto">
              <a:xfrm>
                <a:off x="182" y="775"/>
                <a:ext cx="284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800</a:t>
                </a:r>
              </a:p>
            </p:txBody>
          </p:sp>
          <p:sp>
            <p:nvSpPr>
              <p:cNvPr id="582747" name="Text Box 91"/>
              <p:cNvSpPr txBox="1">
                <a:spLocks noChangeArrowheads="1"/>
              </p:cNvSpPr>
              <p:nvPr/>
            </p:nvSpPr>
            <p:spPr bwMode="auto">
              <a:xfrm>
                <a:off x="182" y="998"/>
                <a:ext cx="284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700</a:t>
                </a:r>
              </a:p>
            </p:txBody>
          </p:sp>
          <p:sp>
            <p:nvSpPr>
              <p:cNvPr id="582748" name="Text Box 92"/>
              <p:cNvSpPr txBox="1">
                <a:spLocks noChangeArrowheads="1"/>
              </p:cNvSpPr>
              <p:nvPr/>
            </p:nvSpPr>
            <p:spPr bwMode="auto">
              <a:xfrm>
                <a:off x="182" y="1221"/>
                <a:ext cx="284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600</a:t>
                </a:r>
              </a:p>
            </p:txBody>
          </p:sp>
          <p:sp>
            <p:nvSpPr>
              <p:cNvPr id="582749" name="Text Box 93"/>
              <p:cNvSpPr txBox="1">
                <a:spLocks noChangeArrowheads="1"/>
              </p:cNvSpPr>
              <p:nvPr/>
            </p:nvSpPr>
            <p:spPr bwMode="auto">
              <a:xfrm>
                <a:off x="182" y="1445"/>
                <a:ext cx="284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500</a:t>
                </a:r>
              </a:p>
            </p:txBody>
          </p:sp>
          <p:sp>
            <p:nvSpPr>
              <p:cNvPr id="582750" name="Text Box 94"/>
              <p:cNvSpPr txBox="1">
                <a:spLocks noChangeArrowheads="1"/>
              </p:cNvSpPr>
              <p:nvPr/>
            </p:nvSpPr>
            <p:spPr bwMode="auto">
              <a:xfrm>
                <a:off x="182" y="1668"/>
                <a:ext cx="284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400</a:t>
                </a:r>
              </a:p>
            </p:txBody>
          </p:sp>
          <p:sp>
            <p:nvSpPr>
              <p:cNvPr id="582751" name="Text Box 95"/>
              <p:cNvSpPr txBox="1">
                <a:spLocks noChangeArrowheads="1"/>
              </p:cNvSpPr>
              <p:nvPr/>
            </p:nvSpPr>
            <p:spPr bwMode="auto">
              <a:xfrm>
                <a:off x="182" y="1891"/>
                <a:ext cx="284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300</a:t>
                </a:r>
              </a:p>
            </p:txBody>
          </p:sp>
          <p:sp>
            <p:nvSpPr>
              <p:cNvPr id="582752" name="Text Box 96"/>
              <p:cNvSpPr txBox="1">
                <a:spLocks noChangeArrowheads="1"/>
              </p:cNvSpPr>
              <p:nvPr/>
            </p:nvSpPr>
            <p:spPr bwMode="auto">
              <a:xfrm>
                <a:off x="182" y="2115"/>
                <a:ext cx="284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200</a:t>
                </a:r>
              </a:p>
            </p:txBody>
          </p:sp>
          <p:sp>
            <p:nvSpPr>
              <p:cNvPr id="582753" name="Text Box 97"/>
              <p:cNvSpPr txBox="1">
                <a:spLocks noChangeArrowheads="1"/>
              </p:cNvSpPr>
              <p:nvPr/>
            </p:nvSpPr>
            <p:spPr bwMode="auto">
              <a:xfrm>
                <a:off x="182" y="2339"/>
                <a:ext cx="284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</a:t>
                </a:r>
              </a:p>
            </p:txBody>
          </p:sp>
        </p:grpSp>
        <p:sp>
          <p:nvSpPr>
            <p:cNvPr id="582754" name="Text Box 98"/>
            <p:cNvSpPr txBox="1">
              <a:spLocks noChangeArrowheads="1"/>
            </p:cNvSpPr>
            <p:nvPr/>
          </p:nvSpPr>
          <p:spPr bwMode="auto">
            <a:xfrm>
              <a:off x="1517" y="810"/>
              <a:ext cx="454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b="1" i="1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tokaji </a:t>
              </a:r>
            </a:p>
          </p:txBody>
        </p:sp>
        <p:sp>
          <p:nvSpPr>
            <p:cNvPr id="582755" name="Text Box 99"/>
            <p:cNvSpPr txBox="1">
              <a:spLocks noChangeArrowheads="1"/>
            </p:cNvSpPr>
            <p:nvPr/>
          </p:nvSpPr>
          <p:spPr bwMode="auto">
            <a:xfrm>
              <a:off x="4314" y="810"/>
              <a:ext cx="545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b="1" i="1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villányi </a:t>
              </a:r>
            </a:p>
          </p:txBody>
        </p:sp>
        <p:sp>
          <p:nvSpPr>
            <p:cNvPr id="582756" name="Text Box 100"/>
            <p:cNvSpPr txBox="1">
              <a:spLocks noChangeArrowheads="1"/>
            </p:cNvSpPr>
            <p:nvPr/>
          </p:nvSpPr>
          <p:spPr bwMode="auto">
            <a:xfrm rot="16200000">
              <a:off x="-137" y="1950"/>
              <a:ext cx="80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sz="1200" b="1" i="1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szamorodni </a:t>
              </a:r>
            </a:p>
          </p:txBody>
        </p:sp>
        <p:sp>
          <p:nvSpPr>
            <p:cNvPr id="582757" name="Text Box 101"/>
            <p:cNvSpPr txBox="1">
              <a:spLocks noChangeArrowheads="1"/>
            </p:cNvSpPr>
            <p:nvPr/>
          </p:nvSpPr>
          <p:spPr bwMode="auto">
            <a:xfrm>
              <a:off x="1412" y="3470"/>
              <a:ext cx="65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sz="1200" b="1" i="1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kékfrankos </a:t>
              </a:r>
            </a:p>
          </p:txBody>
        </p:sp>
        <p:sp>
          <p:nvSpPr>
            <p:cNvPr id="582758" name="Text Box 102"/>
            <p:cNvSpPr txBox="1">
              <a:spLocks noChangeArrowheads="1"/>
            </p:cNvSpPr>
            <p:nvPr/>
          </p:nvSpPr>
          <p:spPr bwMode="auto">
            <a:xfrm rot="16200000">
              <a:off x="2618" y="1937"/>
              <a:ext cx="80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sz="1200" b="1" i="1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szamorodni </a:t>
              </a:r>
            </a:p>
          </p:txBody>
        </p:sp>
        <p:sp>
          <p:nvSpPr>
            <p:cNvPr id="582759" name="Text Box 103"/>
            <p:cNvSpPr txBox="1">
              <a:spLocks noChangeArrowheads="1"/>
            </p:cNvSpPr>
            <p:nvPr/>
          </p:nvSpPr>
          <p:spPr bwMode="auto">
            <a:xfrm>
              <a:off x="4190" y="3444"/>
              <a:ext cx="65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sz="1200" b="1" i="1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kékfrankos </a:t>
              </a:r>
            </a:p>
          </p:txBody>
        </p:sp>
        <p:sp>
          <p:nvSpPr>
            <p:cNvPr id="582760" name="Line 104"/>
            <p:cNvSpPr>
              <a:spLocks noChangeShapeType="1"/>
            </p:cNvSpPr>
            <p:nvPr/>
          </p:nvSpPr>
          <p:spPr bwMode="auto">
            <a:xfrm>
              <a:off x="666" y="1965"/>
              <a:ext cx="624" cy="12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 sz="105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2761" name="Line 105"/>
            <p:cNvSpPr>
              <a:spLocks noChangeShapeType="1"/>
            </p:cNvSpPr>
            <p:nvPr/>
          </p:nvSpPr>
          <p:spPr bwMode="auto">
            <a:xfrm>
              <a:off x="3430" y="1528"/>
              <a:ext cx="2114" cy="17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 sz="105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82762" name="Line 106"/>
          <p:cNvSpPr>
            <a:spLocks noChangeShapeType="1"/>
          </p:cNvSpPr>
          <p:nvPr/>
        </p:nvSpPr>
        <p:spPr bwMode="auto">
          <a:xfrm>
            <a:off x="1651543" y="2548352"/>
            <a:ext cx="1804176" cy="160801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 sz="105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2763" name="Line 107"/>
          <p:cNvSpPr>
            <a:spLocks noChangeShapeType="1"/>
          </p:cNvSpPr>
          <p:nvPr/>
        </p:nvSpPr>
        <p:spPr bwMode="auto">
          <a:xfrm>
            <a:off x="6816436" y="2529443"/>
            <a:ext cx="1772501" cy="1607349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 sz="1050">
              <a:solidFill>
                <a:srgbClr val="46556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2764" name="Rectangle 108"/>
          <p:cNvSpPr>
            <a:spLocks noChangeArrowheads="1"/>
          </p:cNvSpPr>
          <p:nvPr/>
        </p:nvSpPr>
        <p:spPr bwMode="auto">
          <a:xfrm>
            <a:off x="1033153" y="4770437"/>
            <a:ext cx="7882248" cy="519907"/>
          </a:xfrm>
          <a:prstGeom prst="rect">
            <a:avLst/>
          </a:prstGeom>
        </p:spPr>
        <p:txBody>
          <a:bodyPr vert="horz" lIns="71327" tIns="35664" rIns="71327" bIns="35664" rtlCol="0">
            <a:noAutofit/>
          </a:bodyPr>
          <a:lstStyle/>
          <a:p>
            <a:pPr marL="549222" lvl="1" indent="-192584">
              <a:lnSpc>
                <a:spcPct val="90000"/>
              </a:lnSpc>
              <a:spcBef>
                <a:spcPts val="1092"/>
              </a:spcBef>
              <a:buFont typeface="Euphemia" pitchFamily="34" charset="0"/>
              <a:buChar char="›"/>
            </a:pPr>
            <a:r>
              <a:rPr lang="hu-HU" sz="28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  <a:t>Mindketten jobban járnak!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 dirty="0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4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23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2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82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582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82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2658" grpId="0" build="p" bldLvl="2" autoUpdateAnimBg="0"/>
      <p:bldP spid="582762" grpId="0" animBg="1"/>
      <p:bldP spid="582763" grpId="0" animBg="1"/>
      <p:bldP spid="582764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ChangeArrowheads="1"/>
          </p:cNvSpPr>
          <p:nvPr/>
        </p:nvSpPr>
        <p:spPr bwMode="auto">
          <a:xfrm>
            <a:off x="1033153" y="100542"/>
            <a:ext cx="7839386" cy="912813"/>
          </a:xfrm>
          <a:prstGeom prst="rect">
            <a:avLst/>
          </a:prstGeom>
        </p:spPr>
        <p:txBody>
          <a:bodyPr vert="horz" lIns="71327" tIns="35664" rIns="71327" bIns="35664" rtlCol="0">
            <a:noAutofit/>
          </a:bodyPr>
          <a:lstStyle/>
          <a:p>
            <a:pPr marL="192584" indent="-192584">
              <a:lnSpc>
                <a:spcPct val="90000"/>
              </a:lnSpc>
              <a:spcBef>
                <a:spcPts val="1092"/>
              </a:spcBef>
              <a:buFont typeface="Euphemia" pitchFamily="34" charset="0"/>
              <a:buChar char="›"/>
            </a:pPr>
            <a:r>
              <a:rPr lang="hu-HU" sz="28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  <a:t>Legyen a kétfajta bor fogyasztási aránya </a:t>
            </a:r>
            <a:br>
              <a:rPr lang="hu-HU" sz="28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</a:br>
            <a:r>
              <a:rPr lang="hu-HU" sz="28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  <a:t>fele-fele mindkét környéken! </a:t>
            </a:r>
          </a:p>
          <a:p>
            <a:pPr marL="549222" lvl="1" indent="-192584">
              <a:lnSpc>
                <a:spcPct val="90000"/>
              </a:lnSpc>
              <a:spcBef>
                <a:spcPts val="1092"/>
              </a:spcBef>
              <a:buFont typeface="Euphemia" pitchFamily="34" charset="0"/>
              <a:buChar char="›"/>
            </a:pPr>
            <a:r>
              <a:rPr lang="hu-HU" sz="2800" dirty="0">
                <a:solidFill>
                  <a:srgbClr val="465562"/>
                </a:solidFill>
                <a:latin typeface="Arial" pitchFamily="34" charset="0"/>
                <a:cs typeface="Arial" pitchFamily="34" charset="0"/>
              </a:rPr>
              <a:t>A szakosodás és cserélés még többletköltségek esetén is megérheti. </a:t>
            </a:r>
          </a:p>
        </p:txBody>
      </p:sp>
      <p:grpSp>
        <p:nvGrpSpPr>
          <p:cNvPr id="583683" name="Group 3"/>
          <p:cNvGrpSpPr>
            <a:grpSpLocks/>
          </p:cNvGrpSpPr>
          <p:nvPr/>
        </p:nvGrpSpPr>
        <p:grpSpPr bwMode="auto">
          <a:xfrm>
            <a:off x="1021301" y="1816928"/>
            <a:ext cx="7816174" cy="3621974"/>
            <a:chOff x="-149" y="129"/>
            <a:chExt cx="5909" cy="3025"/>
          </a:xfrm>
        </p:grpSpPr>
        <p:grpSp>
          <p:nvGrpSpPr>
            <p:cNvPr id="583684" name="Group 4"/>
            <p:cNvGrpSpPr>
              <a:grpSpLocks/>
            </p:cNvGrpSpPr>
            <p:nvPr/>
          </p:nvGrpSpPr>
          <p:grpSpPr bwMode="auto">
            <a:xfrm>
              <a:off x="-18" y="329"/>
              <a:ext cx="2839" cy="2641"/>
              <a:chOff x="126" y="329"/>
              <a:chExt cx="2839" cy="2641"/>
            </a:xfrm>
          </p:grpSpPr>
          <p:grpSp>
            <p:nvGrpSpPr>
              <p:cNvPr id="583685" name="Group 5"/>
              <p:cNvGrpSpPr>
                <a:grpSpLocks/>
              </p:cNvGrpSpPr>
              <p:nvPr/>
            </p:nvGrpSpPr>
            <p:grpSpPr bwMode="auto">
              <a:xfrm>
                <a:off x="521" y="359"/>
                <a:ext cx="2444" cy="2300"/>
                <a:chOff x="521" y="527"/>
                <a:chExt cx="2132" cy="2132"/>
              </a:xfrm>
            </p:grpSpPr>
            <p:sp>
              <p:nvSpPr>
                <p:cNvPr id="583686" name="Line 6"/>
                <p:cNvSpPr>
                  <a:spLocks noChangeShapeType="1"/>
                </p:cNvSpPr>
                <p:nvPr/>
              </p:nvSpPr>
              <p:spPr bwMode="auto">
                <a:xfrm>
                  <a:off x="521" y="527"/>
                  <a:ext cx="0" cy="21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3687" name="Line 7"/>
                <p:cNvSpPr>
                  <a:spLocks noChangeShapeType="1"/>
                </p:cNvSpPr>
                <p:nvPr/>
              </p:nvSpPr>
              <p:spPr bwMode="auto">
                <a:xfrm rot="-5400000">
                  <a:off x="1587" y="1593"/>
                  <a:ext cx="0" cy="21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83688" name="Group 8"/>
              <p:cNvGrpSpPr>
                <a:grpSpLocks/>
              </p:cNvGrpSpPr>
              <p:nvPr/>
            </p:nvGrpSpPr>
            <p:grpSpPr bwMode="auto">
              <a:xfrm>
                <a:off x="431" y="663"/>
                <a:ext cx="136" cy="1996"/>
                <a:chOff x="476" y="663"/>
                <a:chExt cx="91" cy="1224"/>
              </a:xfrm>
            </p:grpSpPr>
            <p:sp>
              <p:nvSpPr>
                <p:cNvPr id="583689" name="Line 9"/>
                <p:cNvSpPr>
                  <a:spLocks noChangeShapeType="1"/>
                </p:cNvSpPr>
                <p:nvPr/>
              </p:nvSpPr>
              <p:spPr bwMode="auto">
                <a:xfrm>
                  <a:off x="476" y="663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3690" name="Line 10"/>
                <p:cNvSpPr>
                  <a:spLocks noChangeShapeType="1"/>
                </p:cNvSpPr>
                <p:nvPr/>
              </p:nvSpPr>
              <p:spPr bwMode="auto">
                <a:xfrm>
                  <a:off x="476" y="799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3691" name="Line 11"/>
                <p:cNvSpPr>
                  <a:spLocks noChangeShapeType="1"/>
                </p:cNvSpPr>
                <p:nvPr/>
              </p:nvSpPr>
              <p:spPr bwMode="auto">
                <a:xfrm>
                  <a:off x="476" y="935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3692" name="Line 12"/>
                <p:cNvSpPr>
                  <a:spLocks noChangeShapeType="1"/>
                </p:cNvSpPr>
                <p:nvPr/>
              </p:nvSpPr>
              <p:spPr bwMode="auto">
                <a:xfrm>
                  <a:off x="476" y="107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3693" name="Line 13"/>
                <p:cNvSpPr>
                  <a:spLocks noChangeShapeType="1"/>
                </p:cNvSpPr>
                <p:nvPr/>
              </p:nvSpPr>
              <p:spPr bwMode="auto">
                <a:xfrm>
                  <a:off x="476" y="1207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3694" name="Line 14"/>
                <p:cNvSpPr>
                  <a:spLocks noChangeShapeType="1"/>
                </p:cNvSpPr>
                <p:nvPr/>
              </p:nvSpPr>
              <p:spPr bwMode="auto">
                <a:xfrm>
                  <a:off x="476" y="1343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3695" name="Line 15"/>
                <p:cNvSpPr>
                  <a:spLocks noChangeShapeType="1"/>
                </p:cNvSpPr>
                <p:nvPr/>
              </p:nvSpPr>
              <p:spPr bwMode="auto">
                <a:xfrm>
                  <a:off x="476" y="1479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3696" name="Line 16"/>
                <p:cNvSpPr>
                  <a:spLocks noChangeShapeType="1"/>
                </p:cNvSpPr>
                <p:nvPr/>
              </p:nvSpPr>
              <p:spPr bwMode="auto">
                <a:xfrm>
                  <a:off x="476" y="1615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3697" name="Line 17"/>
                <p:cNvSpPr>
                  <a:spLocks noChangeShapeType="1"/>
                </p:cNvSpPr>
                <p:nvPr/>
              </p:nvSpPr>
              <p:spPr bwMode="auto">
                <a:xfrm>
                  <a:off x="476" y="175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3698" name="Line 18"/>
                <p:cNvSpPr>
                  <a:spLocks noChangeShapeType="1"/>
                </p:cNvSpPr>
                <p:nvPr/>
              </p:nvSpPr>
              <p:spPr bwMode="auto">
                <a:xfrm>
                  <a:off x="476" y="1887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83699" name="Line 19"/>
              <p:cNvSpPr>
                <a:spLocks noChangeShapeType="1"/>
              </p:cNvSpPr>
              <p:nvPr/>
            </p:nvSpPr>
            <p:spPr bwMode="auto">
              <a:xfrm rot="-5400000">
                <a:off x="453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00" name="Line 20"/>
              <p:cNvSpPr>
                <a:spLocks noChangeShapeType="1"/>
              </p:cNvSpPr>
              <p:nvPr/>
            </p:nvSpPr>
            <p:spPr bwMode="auto">
              <a:xfrm rot="-5400000">
                <a:off x="675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01" name="Line 21"/>
              <p:cNvSpPr>
                <a:spLocks noChangeShapeType="1"/>
              </p:cNvSpPr>
              <p:nvPr/>
            </p:nvSpPr>
            <p:spPr bwMode="auto">
              <a:xfrm rot="-5400000">
                <a:off x="897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02" name="Line 22"/>
              <p:cNvSpPr>
                <a:spLocks noChangeShapeType="1"/>
              </p:cNvSpPr>
              <p:nvPr/>
            </p:nvSpPr>
            <p:spPr bwMode="auto">
              <a:xfrm rot="-5400000">
                <a:off x="1118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03" name="Line 23"/>
              <p:cNvSpPr>
                <a:spLocks noChangeShapeType="1"/>
              </p:cNvSpPr>
              <p:nvPr/>
            </p:nvSpPr>
            <p:spPr bwMode="auto">
              <a:xfrm rot="-5400000">
                <a:off x="1340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04" name="Line 24"/>
              <p:cNvSpPr>
                <a:spLocks noChangeShapeType="1"/>
              </p:cNvSpPr>
              <p:nvPr/>
            </p:nvSpPr>
            <p:spPr bwMode="auto">
              <a:xfrm rot="-5400000">
                <a:off x="1562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05" name="Line 25"/>
              <p:cNvSpPr>
                <a:spLocks noChangeShapeType="1"/>
              </p:cNvSpPr>
              <p:nvPr/>
            </p:nvSpPr>
            <p:spPr bwMode="auto">
              <a:xfrm rot="-5400000">
                <a:off x="1784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06" name="Line 26"/>
              <p:cNvSpPr>
                <a:spLocks noChangeShapeType="1"/>
              </p:cNvSpPr>
              <p:nvPr/>
            </p:nvSpPr>
            <p:spPr bwMode="auto">
              <a:xfrm rot="-5400000">
                <a:off x="2005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07" name="Line 27"/>
              <p:cNvSpPr>
                <a:spLocks noChangeShapeType="1"/>
              </p:cNvSpPr>
              <p:nvPr/>
            </p:nvSpPr>
            <p:spPr bwMode="auto">
              <a:xfrm rot="-5400000">
                <a:off x="2227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08" name="Line 28"/>
              <p:cNvSpPr>
                <a:spLocks noChangeShapeType="1"/>
              </p:cNvSpPr>
              <p:nvPr/>
            </p:nvSpPr>
            <p:spPr bwMode="auto">
              <a:xfrm rot="-5400000">
                <a:off x="2449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09" name="Text Box 29"/>
              <p:cNvSpPr txBox="1">
                <a:spLocks noChangeArrowheads="1"/>
              </p:cNvSpPr>
              <p:nvPr/>
            </p:nvSpPr>
            <p:spPr bwMode="auto">
              <a:xfrm>
                <a:off x="2576" y="2740"/>
                <a:ext cx="343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1000</a:t>
                </a:r>
              </a:p>
            </p:txBody>
          </p:sp>
          <p:sp>
            <p:nvSpPr>
              <p:cNvPr id="583710" name="Text Box 30"/>
              <p:cNvSpPr txBox="1">
                <a:spLocks noChangeArrowheads="1"/>
              </p:cNvSpPr>
              <p:nvPr/>
            </p:nvSpPr>
            <p:spPr bwMode="auto">
              <a:xfrm>
                <a:off x="2357" y="2740"/>
                <a:ext cx="29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900</a:t>
                </a:r>
              </a:p>
            </p:txBody>
          </p:sp>
          <p:sp>
            <p:nvSpPr>
              <p:cNvPr id="583711" name="Text Box 31"/>
              <p:cNvSpPr txBox="1">
                <a:spLocks noChangeArrowheads="1"/>
              </p:cNvSpPr>
              <p:nvPr/>
            </p:nvSpPr>
            <p:spPr bwMode="auto">
              <a:xfrm>
                <a:off x="2137" y="2740"/>
                <a:ext cx="29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800</a:t>
                </a:r>
              </a:p>
            </p:txBody>
          </p:sp>
          <p:sp>
            <p:nvSpPr>
              <p:cNvPr id="583712" name="Text Box 32"/>
              <p:cNvSpPr txBox="1">
                <a:spLocks noChangeArrowheads="1"/>
              </p:cNvSpPr>
              <p:nvPr/>
            </p:nvSpPr>
            <p:spPr bwMode="auto">
              <a:xfrm>
                <a:off x="1918" y="2740"/>
                <a:ext cx="29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700</a:t>
                </a:r>
              </a:p>
            </p:txBody>
          </p:sp>
          <p:sp>
            <p:nvSpPr>
              <p:cNvPr id="583713" name="Text Box 33"/>
              <p:cNvSpPr txBox="1">
                <a:spLocks noChangeArrowheads="1"/>
              </p:cNvSpPr>
              <p:nvPr/>
            </p:nvSpPr>
            <p:spPr bwMode="auto">
              <a:xfrm>
                <a:off x="1698" y="2740"/>
                <a:ext cx="29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600</a:t>
                </a:r>
              </a:p>
            </p:txBody>
          </p:sp>
          <p:sp>
            <p:nvSpPr>
              <p:cNvPr id="583714" name="Text Box 34"/>
              <p:cNvSpPr txBox="1">
                <a:spLocks noChangeArrowheads="1"/>
              </p:cNvSpPr>
              <p:nvPr/>
            </p:nvSpPr>
            <p:spPr bwMode="auto">
              <a:xfrm>
                <a:off x="1479" y="2740"/>
                <a:ext cx="29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500</a:t>
                </a:r>
              </a:p>
            </p:txBody>
          </p:sp>
          <p:sp>
            <p:nvSpPr>
              <p:cNvPr id="583715" name="Text Box 35"/>
              <p:cNvSpPr txBox="1">
                <a:spLocks noChangeArrowheads="1"/>
              </p:cNvSpPr>
              <p:nvPr/>
            </p:nvSpPr>
            <p:spPr bwMode="auto">
              <a:xfrm>
                <a:off x="1259" y="2740"/>
                <a:ext cx="29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400</a:t>
                </a:r>
              </a:p>
            </p:txBody>
          </p:sp>
          <p:sp>
            <p:nvSpPr>
              <p:cNvPr id="583716" name="Text Box 36"/>
              <p:cNvSpPr txBox="1">
                <a:spLocks noChangeArrowheads="1"/>
              </p:cNvSpPr>
              <p:nvPr/>
            </p:nvSpPr>
            <p:spPr bwMode="auto">
              <a:xfrm>
                <a:off x="1040" y="2740"/>
                <a:ext cx="29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300</a:t>
                </a:r>
              </a:p>
            </p:txBody>
          </p:sp>
          <p:sp>
            <p:nvSpPr>
              <p:cNvPr id="583717" name="Text Box 37"/>
              <p:cNvSpPr txBox="1">
                <a:spLocks noChangeArrowheads="1"/>
              </p:cNvSpPr>
              <p:nvPr/>
            </p:nvSpPr>
            <p:spPr bwMode="auto">
              <a:xfrm>
                <a:off x="820" y="2740"/>
                <a:ext cx="29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200</a:t>
                </a:r>
              </a:p>
            </p:txBody>
          </p:sp>
          <p:sp>
            <p:nvSpPr>
              <p:cNvPr id="583718" name="Line 38"/>
              <p:cNvSpPr>
                <a:spLocks noChangeShapeType="1"/>
              </p:cNvSpPr>
              <p:nvPr/>
            </p:nvSpPr>
            <p:spPr bwMode="auto">
              <a:xfrm rot="-5400000">
                <a:off x="2680" y="2679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19" name="Line 39"/>
              <p:cNvSpPr>
                <a:spLocks noChangeShapeType="1"/>
              </p:cNvSpPr>
              <p:nvPr/>
            </p:nvSpPr>
            <p:spPr bwMode="auto">
              <a:xfrm rot="-10800000">
                <a:off x="429" y="433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20" name="Text Box 40"/>
              <p:cNvSpPr txBox="1">
                <a:spLocks noChangeArrowheads="1"/>
              </p:cNvSpPr>
              <p:nvPr/>
            </p:nvSpPr>
            <p:spPr bwMode="auto">
              <a:xfrm>
                <a:off x="600" y="2740"/>
                <a:ext cx="29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</a:t>
                </a:r>
              </a:p>
            </p:txBody>
          </p:sp>
          <p:sp>
            <p:nvSpPr>
              <p:cNvPr id="583721" name="Text Box 41"/>
              <p:cNvSpPr txBox="1">
                <a:spLocks noChangeArrowheads="1"/>
              </p:cNvSpPr>
              <p:nvPr/>
            </p:nvSpPr>
            <p:spPr bwMode="auto">
              <a:xfrm>
                <a:off x="126" y="329"/>
                <a:ext cx="340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1000</a:t>
                </a:r>
              </a:p>
            </p:txBody>
          </p:sp>
          <p:sp>
            <p:nvSpPr>
              <p:cNvPr id="583722" name="Text Box 42"/>
              <p:cNvSpPr txBox="1">
                <a:spLocks noChangeArrowheads="1"/>
              </p:cNvSpPr>
              <p:nvPr/>
            </p:nvSpPr>
            <p:spPr bwMode="auto">
              <a:xfrm>
                <a:off x="182" y="552"/>
                <a:ext cx="284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900</a:t>
                </a:r>
              </a:p>
            </p:txBody>
          </p:sp>
          <p:sp>
            <p:nvSpPr>
              <p:cNvPr id="583723" name="Text Box 43"/>
              <p:cNvSpPr txBox="1">
                <a:spLocks noChangeArrowheads="1"/>
              </p:cNvSpPr>
              <p:nvPr/>
            </p:nvSpPr>
            <p:spPr bwMode="auto">
              <a:xfrm>
                <a:off x="182" y="775"/>
                <a:ext cx="284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800</a:t>
                </a:r>
              </a:p>
            </p:txBody>
          </p:sp>
          <p:sp>
            <p:nvSpPr>
              <p:cNvPr id="583724" name="Text Box 44"/>
              <p:cNvSpPr txBox="1">
                <a:spLocks noChangeArrowheads="1"/>
              </p:cNvSpPr>
              <p:nvPr/>
            </p:nvSpPr>
            <p:spPr bwMode="auto">
              <a:xfrm>
                <a:off x="182" y="998"/>
                <a:ext cx="284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700</a:t>
                </a:r>
              </a:p>
            </p:txBody>
          </p:sp>
          <p:sp>
            <p:nvSpPr>
              <p:cNvPr id="583725" name="Text Box 45"/>
              <p:cNvSpPr txBox="1">
                <a:spLocks noChangeArrowheads="1"/>
              </p:cNvSpPr>
              <p:nvPr/>
            </p:nvSpPr>
            <p:spPr bwMode="auto">
              <a:xfrm>
                <a:off x="182" y="1221"/>
                <a:ext cx="284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600</a:t>
                </a:r>
              </a:p>
            </p:txBody>
          </p:sp>
          <p:sp>
            <p:nvSpPr>
              <p:cNvPr id="583726" name="Text Box 46"/>
              <p:cNvSpPr txBox="1">
                <a:spLocks noChangeArrowheads="1"/>
              </p:cNvSpPr>
              <p:nvPr/>
            </p:nvSpPr>
            <p:spPr bwMode="auto">
              <a:xfrm>
                <a:off x="182" y="1445"/>
                <a:ext cx="284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500</a:t>
                </a:r>
              </a:p>
            </p:txBody>
          </p:sp>
          <p:sp>
            <p:nvSpPr>
              <p:cNvPr id="583727" name="Text Box 47"/>
              <p:cNvSpPr txBox="1">
                <a:spLocks noChangeArrowheads="1"/>
              </p:cNvSpPr>
              <p:nvPr/>
            </p:nvSpPr>
            <p:spPr bwMode="auto">
              <a:xfrm>
                <a:off x="182" y="1668"/>
                <a:ext cx="284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400</a:t>
                </a:r>
              </a:p>
            </p:txBody>
          </p:sp>
          <p:sp>
            <p:nvSpPr>
              <p:cNvPr id="583728" name="Text Box 48"/>
              <p:cNvSpPr txBox="1">
                <a:spLocks noChangeArrowheads="1"/>
              </p:cNvSpPr>
              <p:nvPr/>
            </p:nvSpPr>
            <p:spPr bwMode="auto">
              <a:xfrm>
                <a:off x="182" y="1891"/>
                <a:ext cx="284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300</a:t>
                </a:r>
              </a:p>
            </p:txBody>
          </p:sp>
          <p:sp>
            <p:nvSpPr>
              <p:cNvPr id="583729" name="Text Box 49"/>
              <p:cNvSpPr txBox="1">
                <a:spLocks noChangeArrowheads="1"/>
              </p:cNvSpPr>
              <p:nvPr/>
            </p:nvSpPr>
            <p:spPr bwMode="auto">
              <a:xfrm>
                <a:off x="182" y="2114"/>
                <a:ext cx="284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200</a:t>
                </a:r>
              </a:p>
            </p:txBody>
          </p:sp>
          <p:sp>
            <p:nvSpPr>
              <p:cNvPr id="583730" name="Text Box 50"/>
              <p:cNvSpPr txBox="1">
                <a:spLocks noChangeArrowheads="1"/>
              </p:cNvSpPr>
              <p:nvPr/>
            </p:nvSpPr>
            <p:spPr bwMode="auto">
              <a:xfrm>
                <a:off x="182" y="2337"/>
                <a:ext cx="284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</a:t>
                </a:r>
              </a:p>
            </p:txBody>
          </p:sp>
        </p:grpSp>
        <p:grpSp>
          <p:nvGrpSpPr>
            <p:cNvPr id="583731" name="Group 51"/>
            <p:cNvGrpSpPr>
              <a:grpSpLocks/>
            </p:cNvGrpSpPr>
            <p:nvPr/>
          </p:nvGrpSpPr>
          <p:grpSpPr bwMode="auto">
            <a:xfrm>
              <a:off x="2921" y="329"/>
              <a:ext cx="2839" cy="2641"/>
              <a:chOff x="126" y="329"/>
              <a:chExt cx="2839" cy="2641"/>
            </a:xfrm>
          </p:grpSpPr>
          <p:grpSp>
            <p:nvGrpSpPr>
              <p:cNvPr id="583732" name="Group 52"/>
              <p:cNvGrpSpPr>
                <a:grpSpLocks/>
              </p:cNvGrpSpPr>
              <p:nvPr/>
            </p:nvGrpSpPr>
            <p:grpSpPr bwMode="auto">
              <a:xfrm>
                <a:off x="521" y="359"/>
                <a:ext cx="2444" cy="2300"/>
                <a:chOff x="521" y="527"/>
                <a:chExt cx="2132" cy="2132"/>
              </a:xfrm>
            </p:grpSpPr>
            <p:sp>
              <p:nvSpPr>
                <p:cNvPr id="583733" name="Line 53"/>
                <p:cNvSpPr>
                  <a:spLocks noChangeShapeType="1"/>
                </p:cNvSpPr>
                <p:nvPr/>
              </p:nvSpPr>
              <p:spPr bwMode="auto">
                <a:xfrm>
                  <a:off x="521" y="527"/>
                  <a:ext cx="0" cy="21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3734" name="Line 54"/>
                <p:cNvSpPr>
                  <a:spLocks noChangeShapeType="1"/>
                </p:cNvSpPr>
                <p:nvPr/>
              </p:nvSpPr>
              <p:spPr bwMode="auto">
                <a:xfrm rot="-5400000">
                  <a:off x="1587" y="1593"/>
                  <a:ext cx="0" cy="21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83735" name="Group 55"/>
              <p:cNvGrpSpPr>
                <a:grpSpLocks/>
              </p:cNvGrpSpPr>
              <p:nvPr/>
            </p:nvGrpSpPr>
            <p:grpSpPr bwMode="auto">
              <a:xfrm>
                <a:off x="431" y="663"/>
                <a:ext cx="136" cy="1996"/>
                <a:chOff x="476" y="663"/>
                <a:chExt cx="91" cy="1224"/>
              </a:xfrm>
            </p:grpSpPr>
            <p:sp>
              <p:nvSpPr>
                <p:cNvPr id="583736" name="Line 56"/>
                <p:cNvSpPr>
                  <a:spLocks noChangeShapeType="1"/>
                </p:cNvSpPr>
                <p:nvPr/>
              </p:nvSpPr>
              <p:spPr bwMode="auto">
                <a:xfrm>
                  <a:off x="476" y="663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3737" name="Line 57"/>
                <p:cNvSpPr>
                  <a:spLocks noChangeShapeType="1"/>
                </p:cNvSpPr>
                <p:nvPr/>
              </p:nvSpPr>
              <p:spPr bwMode="auto">
                <a:xfrm>
                  <a:off x="476" y="799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3738" name="Line 58"/>
                <p:cNvSpPr>
                  <a:spLocks noChangeShapeType="1"/>
                </p:cNvSpPr>
                <p:nvPr/>
              </p:nvSpPr>
              <p:spPr bwMode="auto">
                <a:xfrm>
                  <a:off x="476" y="935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3739" name="Line 59"/>
                <p:cNvSpPr>
                  <a:spLocks noChangeShapeType="1"/>
                </p:cNvSpPr>
                <p:nvPr/>
              </p:nvSpPr>
              <p:spPr bwMode="auto">
                <a:xfrm>
                  <a:off x="476" y="107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3740" name="Line 60"/>
                <p:cNvSpPr>
                  <a:spLocks noChangeShapeType="1"/>
                </p:cNvSpPr>
                <p:nvPr/>
              </p:nvSpPr>
              <p:spPr bwMode="auto">
                <a:xfrm>
                  <a:off x="476" y="1207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3741" name="Line 61"/>
                <p:cNvSpPr>
                  <a:spLocks noChangeShapeType="1"/>
                </p:cNvSpPr>
                <p:nvPr/>
              </p:nvSpPr>
              <p:spPr bwMode="auto">
                <a:xfrm>
                  <a:off x="476" y="1343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3742" name="Line 62"/>
                <p:cNvSpPr>
                  <a:spLocks noChangeShapeType="1"/>
                </p:cNvSpPr>
                <p:nvPr/>
              </p:nvSpPr>
              <p:spPr bwMode="auto">
                <a:xfrm>
                  <a:off x="476" y="1479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3743" name="Line 63"/>
                <p:cNvSpPr>
                  <a:spLocks noChangeShapeType="1"/>
                </p:cNvSpPr>
                <p:nvPr/>
              </p:nvSpPr>
              <p:spPr bwMode="auto">
                <a:xfrm>
                  <a:off x="476" y="1615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3744" name="Line 64"/>
                <p:cNvSpPr>
                  <a:spLocks noChangeShapeType="1"/>
                </p:cNvSpPr>
                <p:nvPr/>
              </p:nvSpPr>
              <p:spPr bwMode="auto">
                <a:xfrm>
                  <a:off x="476" y="1751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3745" name="Line 65"/>
                <p:cNvSpPr>
                  <a:spLocks noChangeShapeType="1"/>
                </p:cNvSpPr>
                <p:nvPr/>
              </p:nvSpPr>
              <p:spPr bwMode="auto">
                <a:xfrm>
                  <a:off x="476" y="1887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 sz="105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83746" name="Line 66"/>
              <p:cNvSpPr>
                <a:spLocks noChangeShapeType="1"/>
              </p:cNvSpPr>
              <p:nvPr/>
            </p:nvSpPr>
            <p:spPr bwMode="auto">
              <a:xfrm rot="-5400000">
                <a:off x="453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47" name="Line 67"/>
              <p:cNvSpPr>
                <a:spLocks noChangeShapeType="1"/>
              </p:cNvSpPr>
              <p:nvPr/>
            </p:nvSpPr>
            <p:spPr bwMode="auto">
              <a:xfrm rot="-5400000">
                <a:off x="675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48" name="Line 68"/>
              <p:cNvSpPr>
                <a:spLocks noChangeShapeType="1"/>
              </p:cNvSpPr>
              <p:nvPr/>
            </p:nvSpPr>
            <p:spPr bwMode="auto">
              <a:xfrm rot="-5400000">
                <a:off x="897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49" name="Line 69"/>
              <p:cNvSpPr>
                <a:spLocks noChangeShapeType="1"/>
              </p:cNvSpPr>
              <p:nvPr/>
            </p:nvSpPr>
            <p:spPr bwMode="auto">
              <a:xfrm rot="-5400000">
                <a:off x="1118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50" name="Line 70"/>
              <p:cNvSpPr>
                <a:spLocks noChangeShapeType="1"/>
              </p:cNvSpPr>
              <p:nvPr/>
            </p:nvSpPr>
            <p:spPr bwMode="auto">
              <a:xfrm rot="-5400000">
                <a:off x="1340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51" name="Line 71"/>
              <p:cNvSpPr>
                <a:spLocks noChangeShapeType="1"/>
              </p:cNvSpPr>
              <p:nvPr/>
            </p:nvSpPr>
            <p:spPr bwMode="auto">
              <a:xfrm rot="-5400000">
                <a:off x="1562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52" name="Line 72"/>
              <p:cNvSpPr>
                <a:spLocks noChangeShapeType="1"/>
              </p:cNvSpPr>
              <p:nvPr/>
            </p:nvSpPr>
            <p:spPr bwMode="auto">
              <a:xfrm rot="-5400000">
                <a:off x="1784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53" name="Line 73"/>
              <p:cNvSpPr>
                <a:spLocks noChangeShapeType="1"/>
              </p:cNvSpPr>
              <p:nvPr/>
            </p:nvSpPr>
            <p:spPr bwMode="auto">
              <a:xfrm rot="-5400000">
                <a:off x="2005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54" name="Line 74"/>
              <p:cNvSpPr>
                <a:spLocks noChangeShapeType="1"/>
              </p:cNvSpPr>
              <p:nvPr/>
            </p:nvSpPr>
            <p:spPr bwMode="auto">
              <a:xfrm rot="-5400000">
                <a:off x="2227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55" name="Line 75"/>
              <p:cNvSpPr>
                <a:spLocks noChangeShapeType="1"/>
              </p:cNvSpPr>
              <p:nvPr/>
            </p:nvSpPr>
            <p:spPr bwMode="auto">
              <a:xfrm rot="-5400000">
                <a:off x="2449" y="268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56" name="Text Box 76"/>
              <p:cNvSpPr txBox="1">
                <a:spLocks noChangeArrowheads="1"/>
              </p:cNvSpPr>
              <p:nvPr/>
            </p:nvSpPr>
            <p:spPr bwMode="auto">
              <a:xfrm>
                <a:off x="2576" y="2740"/>
                <a:ext cx="343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1000</a:t>
                </a:r>
              </a:p>
            </p:txBody>
          </p:sp>
          <p:sp>
            <p:nvSpPr>
              <p:cNvPr id="583757" name="Text Box 77"/>
              <p:cNvSpPr txBox="1">
                <a:spLocks noChangeArrowheads="1"/>
              </p:cNvSpPr>
              <p:nvPr/>
            </p:nvSpPr>
            <p:spPr bwMode="auto">
              <a:xfrm>
                <a:off x="2357" y="2740"/>
                <a:ext cx="29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900</a:t>
                </a:r>
              </a:p>
            </p:txBody>
          </p:sp>
          <p:sp>
            <p:nvSpPr>
              <p:cNvPr id="583758" name="Text Box 78"/>
              <p:cNvSpPr txBox="1">
                <a:spLocks noChangeArrowheads="1"/>
              </p:cNvSpPr>
              <p:nvPr/>
            </p:nvSpPr>
            <p:spPr bwMode="auto">
              <a:xfrm>
                <a:off x="2137" y="2740"/>
                <a:ext cx="29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800</a:t>
                </a:r>
              </a:p>
            </p:txBody>
          </p:sp>
          <p:sp>
            <p:nvSpPr>
              <p:cNvPr id="583759" name="Text Box 79"/>
              <p:cNvSpPr txBox="1">
                <a:spLocks noChangeArrowheads="1"/>
              </p:cNvSpPr>
              <p:nvPr/>
            </p:nvSpPr>
            <p:spPr bwMode="auto">
              <a:xfrm>
                <a:off x="1918" y="2740"/>
                <a:ext cx="29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700</a:t>
                </a:r>
              </a:p>
            </p:txBody>
          </p:sp>
          <p:sp>
            <p:nvSpPr>
              <p:cNvPr id="583760" name="Text Box 80"/>
              <p:cNvSpPr txBox="1">
                <a:spLocks noChangeArrowheads="1"/>
              </p:cNvSpPr>
              <p:nvPr/>
            </p:nvSpPr>
            <p:spPr bwMode="auto">
              <a:xfrm>
                <a:off x="1698" y="2740"/>
                <a:ext cx="29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600</a:t>
                </a:r>
              </a:p>
            </p:txBody>
          </p:sp>
          <p:sp>
            <p:nvSpPr>
              <p:cNvPr id="583761" name="Text Box 81"/>
              <p:cNvSpPr txBox="1">
                <a:spLocks noChangeArrowheads="1"/>
              </p:cNvSpPr>
              <p:nvPr/>
            </p:nvSpPr>
            <p:spPr bwMode="auto">
              <a:xfrm>
                <a:off x="1479" y="2740"/>
                <a:ext cx="29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500</a:t>
                </a:r>
              </a:p>
            </p:txBody>
          </p:sp>
          <p:sp>
            <p:nvSpPr>
              <p:cNvPr id="583762" name="Text Box 82"/>
              <p:cNvSpPr txBox="1">
                <a:spLocks noChangeArrowheads="1"/>
              </p:cNvSpPr>
              <p:nvPr/>
            </p:nvSpPr>
            <p:spPr bwMode="auto">
              <a:xfrm>
                <a:off x="1259" y="2740"/>
                <a:ext cx="29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400</a:t>
                </a:r>
              </a:p>
            </p:txBody>
          </p:sp>
          <p:sp>
            <p:nvSpPr>
              <p:cNvPr id="583763" name="Text Box 83"/>
              <p:cNvSpPr txBox="1">
                <a:spLocks noChangeArrowheads="1"/>
              </p:cNvSpPr>
              <p:nvPr/>
            </p:nvSpPr>
            <p:spPr bwMode="auto">
              <a:xfrm>
                <a:off x="1040" y="2740"/>
                <a:ext cx="29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300</a:t>
                </a:r>
              </a:p>
            </p:txBody>
          </p:sp>
          <p:sp>
            <p:nvSpPr>
              <p:cNvPr id="583764" name="Text Box 84"/>
              <p:cNvSpPr txBox="1">
                <a:spLocks noChangeArrowheads="1"/>
              </p:cNvSpPr>
              <p:nvPr/>
            </p:nvSpPr>
            <p:spPr bwMode="auto">
              <a:xfrm>
                <a:off x="819" y="2740"/>
                <a:ext cx="29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200</a:t>
                </a:r>
              </a:p>
            </p:txBody>
          </p:sp>
          <p:sp>
            <p:nvSpPr>
              <p:cNvPr id="583765" name="Line 85"/>
              <p:cNvSpPr>
                <a:spLocks noChangeShapeType="1"/>
              </p:cNvSpPr>
              <p:nvPr/>
            </p:nvSpPr>
            <p:spPr bwMode="auto">
              <a:xfrm rot="-5400000">
                <a:off x="2680" y="2679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66" name="Line 86"/>
              <p:cNvSpPr>
                <a:spLocks noChangeShapeType="1"/>
              </p:cNvSpPr>
              <p:nvPr/>
            </p:nvSpPr>
            <p:spPr bwMode="auto">
              <a:xfrm rot="-10800000">
                <a:off x="429" y="433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67" name="Text Box 87"/>
              <p:cNvSpPr txBox="1">
                <a:spLocks noChangeArrowheads="1"/>
              </p:cNvSpPr>
              <p:nvPr/>
            </p:nvSpPr>
            <p:spPr bwMode="auto">
              <a:xfrm>
                <a:off x="600" y="2740"/>
                <a:ext cx="29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</a:t>
                </a:r>
              </a:p>
            </p:txBody>
          </p:sp>
          <p:sp>
            <p:nvSpPr>
              <p:cNvPr id="583768" name="Text Box 88"/>
              <p:cNvSpPr txBox="1">
                <a:spLocks noChangeArrowheads="1"/>
              </p:cNvSpPr>
              <p:nvPr/>
            </p:nvSpPr>
            <p:spPr bwMode="auto">
              <a:xfrm>
                <a:off x="126" y="329"/>
                <a:ext cx="340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1000</a:t>
                </a:r>
              </a:p>
            </p:txBody>
          </p:sp>
          <p:sp>
            <p:nvSpPr>
              <p:cNvPr id="583769" name="Text Box 89"/>
              <p:cNvSpPr txBox="1">
                <a:spLocks noChangeArrowheads="1"/>
              </p:cNvSpPr>
              <p:nvPr/>
            </p:nvSpPr>
            <p:spPr bwMode="auto">
              <a:xfrm>
                <a:off x="182" y="552"/>
                <a:ext cx="284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900</a:t>
                </a:r>
              </a:p>
            </p:txBody>
          </p:sp>
          <p:sp>
            <p:nvSpPr>
              <p:cNvPr id="583770" name="Text Box 90"/>
              <p:cNvSpPr txBox="1">
                <a:spLocks noChangeArrowheads="1"/>
              </p:cNvSpPr>
              <p:nvPr/>
            </p:nvSpPr>
            <p:spPr bwMode="auto">
              <a:xfrm>
                <a:off x="182" y="775"/>
                <a:ext cx="284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800</a:t>
                </a:r>
              </a:p>
            </p:txBody>
          </p:sp>
          <p:sp>
            <p:nvSpPr>
              <p:cNvPr id="583771" name="Text Box 91"/>
              <p:cNvSpPr txBox="1">
                <a:spLocks noChangeArrowheads="1"/>
              </p:cNvSpPr>
              <p:nvPr/>
            </p:nvSpPr>
            <p:spPr bwMode="auto">
              <a:xfrm>
                <a:off x="182" y="998"/>
                <a:ext cx="284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700</a:t>
                </a:r>
              </a:p>
            </p:txBody>
          </p:sp>
          <p:sp>
            <p:nvSpPr>
              <p:cNvPr id="583772" name="Text Box 92"/>
              <p:cNvSpPr txBox="1">
                <a:spLocks noChangeArrowheads="1"/>
              </p:cNvSpPr>
              <p:nvPr/>
            </p:nvSpPr>
            <p:spPr bwMode="auto">
              <a:xfrm>
                <a:off x="182" y="1221"/>
                <a:ext cx="284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600</a:t>
                </a:r>
              </a:p>
            </p:txBody>
          </p:sp>
          <p:sp>
            <p:nvSpPr>
              <p:cNvPr id="583773" name="Text Box 93"/>
              <p:cNvSpPr txBox="1">
                <a:spLocks noChangeArrowheads="1"/>
              </p:cNvSpPr>
              <p:nvPr/>
            </p:nvSpPr>
            <p:spPr bwMode="auto">
              <a:xfrm>
                <a:off x="182" y="1445"/>
                <a:ext cx="284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500</a:t>
                </a:r>
              </a:p>
            </p:txBody>
          </p:sp>
          <p:sp>
            <p:nvSpPr>
              <p:cNvPr id="583774" name="Text Box 94"/>
              <p:cNvSpPr txBox="1">
                <a:spLocks noChangeArrowheads="1"/>
              </p:cNvSpPr>
              <p:nvPr/>
            </p:nvSpPr>
            <p:spPr bwMode="auto">
              <a:xfrm>
                <a:off x="182" y="1668"/>
                <a:ext cx="284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400</a:t>
                </a:r>
              </a:p>
            </p:txBody>
          </p:sp>
          <p:sp>
            <p:nvSpPr>
              <p:cNvPr id="583775" name="Text Box 95"/>
              <p:cNvSpPr txBox="1">
                <a:spLocks noChangeArrowheads="1"/>
              </p:cNvSpPr>
              <p:nvPr/>
            </p:nvSpPr>
            <p:spPr bwMode="auto">
              <a:xfrm>
                <a:off x="182" y="1891"/>
                <a:ext cx="284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300</a:t>
                </a:r>
              </a:p>
            </p:txBody>
          </p:sp>
          <p:sp>
            <p:nvSpPr>
              <p:cNvPr id="583776" name="Text Box 96"/>
              <p:cNvSpPr txBox="1">
                <a:spLocks noChangeArrowheads="1"/>
              </p:cNvSpPr>
              <p:nvPr/>
            </p:nvSpPr>
            <p:spPr bwMode="auto">
              <a:xfrm>
                <a:off x="182" y="2114"/>
                <a:ext cx="284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200</a:t>
                </a:r>
              </a:p>
            </p:txBody>
          </p:sp>
          <p:sp>
            <p:nvSpPr>
              <p:cNvPr id="583777" name="Text Box 97"/>
              <p:cNvSpPr txBox="1">
                <a:spLocks noChangeArrowheads="1"/>
              </p:cNvSpPr>
              <p:nvPr/>
            </p:nvSpPr>
            <p:spPr bwMode="auto">
              <a:xfrm>
                <a:off x="182" y="2337"/>
                <a:ext cx="284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hu-HU" sz="1000">
                    <a:solidFill>
                      <a:srgbClr val="465562"/>
                    </a:solidFill>
                    <a:latin typeface="Times New Roman" pitchFamily="18" charset="0"/>
                    <a:cs typeface="Times New Roman" pitchFamily="18" charset="0"/>
                  </a:rPr>
                  <a:t>100</a:t>
                </a:r>
              </a:p>
            </p:txBody>
          </p:sp>
        </p:grpSp>
        <p:sp>
          <p:nvSpPr>
            <p:cNvPr id="583778" name="Text Box 98"/>
            <p:cNvSpPr txBox="1">
              <a:spLocks noChangeArrowheads="1"/>
            </p:cNvSpPr>
            <p:nvPr/>
          </p:nvSpPr>
          <p:spPr bwMode="auto">
            <a:xfrm>
              <a:off x="1282" y="129"/>
              <a:ext cx="490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b="1" i="1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tokaji </a:t>
              </a:r>
            </a:p>
          </p:txBody>
        </p:sp>
        <p:sp>
          <p:nvSpPr>
            <p:cNvPr id="583779" name="Text Box 99"/>
            <p:cNvSpPr txBox="1">
              <a:spLocks noChangeArrowheads="1"/>
            </p:cNvSpPr>
            <p:nvPr/>
          </p:nvSpPr>
          <p:spPr bwMode="auto">
            <a:xfrm>
              <a:off x="4246" y="129"/>
              <a:ext cx="588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b="1" i="1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villányi </a:t>
              </a:r>
            </a:p>
          </p:txBody>
        </p:sp>
        <p:sp>
          <p:nvSpPr>
            <p:cNvPr id="583780" name="Text Box 100"/>
            <p:cNvSpPr txBox="1">
              <a:spLocks noChangeArrowheads="1"/>
            </p:cNvSpPr>
            <p:nvPr/>
          </p:nvSpPr>
          <p:spPr bwMode="auto">
            <a:xfrm rot="16200000">
              <a:off x="-479" y="1303"/>
              <a:ext cx="869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sz="1200" b="1" i="1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szamorodni </a:t>
              </a:r>
            </a:p>
          </p:txBody>
        </p:sp>
        <p:sp>
          <p:nvSpPr>
            <p:cNvPr id="583781" name="Text Box 101"/>
            <p:cNvSpPr txBox="1">
              <a:spLocks noChangeArrowheads="1"/>
            </p:cNvSpPr>
            <p:nvPr/>
          </p:nvSpPr>
          <p:spPr bwMode="auto">
            <a:xfrm>
              <a:off x="1171" y="2903"/>
              <a:ext cx="704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sz="1200" b="1" i="1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kékfrankos </a:t>
              </a:r>
            </a:p>
          </p:txBody>
        </p:sp>
        <p:sp>
          <p:nvSpPr>
            <p:cNvPr id="583782" name="Text Box 102"/>
            <p:cNvSpPr txBox="1">
              <a:spLocks noChangeArrowheads="1"/>
            </p:cNvSpPr>
            <p:nvPr/>
          </p:nvSpPr>
          <p:spPr bwMode="auto">
            <a:xfrm rot="16200000">
              <a:off x="2438" y="1290"/>
              <a:ext cx="869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sz="1200" b="1" i="1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szamorodni </a:t>
              </a:r>
            </a:p>
          </p:txBody>
        </p:sp>
        <p:sp>
          <p:nvSpPr>
            <p:cNvPr id="583783" name="Text Box 103"/>
            <p:cNvSpPr txBox="1">
              <a:spLocks noChangeArrowheads="1"/>
            </p:cNvSpPr>
            <p:nvPr/>
          </p:nvSpPr>
          <p:spPr bwMode="auto">
            <a:xfrm>
              <a:off x="4116" y="2877"/>
              <a:ext cx="704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hu-HU" sz="1200" b="1" i="1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rPr>
                <a:t>kékfrankos </a:t>
              </a:r>
            </a:p>
          </p:txBody>
        </p:sp>
        <p:sp>
          <p:nvSpPr>
            <p:cNvPr id="583784" name="Line 104"/>
            <p:cNvSpPr>
              <a:spLocks noChangeShapeType="1"/>
            </p:cNvSpPr>
            <p:nvPr/>
          </p:nvSpPr>
          <p:spPr bwMode="auto">
            <a:xfrm>
              <a:off x="380" y="1335"/>
              <a:ext cx="661" cy="13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 sz="105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3785" name="Line 105"/>
            <p:cNvSpPr>
              <a:spLocks noChangeShapeType="1"/>
            </p:cNvSpPr>
            <p:nvPr/>
          </p:nvSpPr>
          <p:spPr bwMode="auto">
            <a:xfrm>
              <a:off x="3309" y="879"/>
              <a:ext cx="2241" cy="17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 sz="105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3786" name="Line 106"/>
            <p:cNvSpPr>
              <a:spLocks noChangeShapeType="1"/>
            </p:cNvSpPr>
            <p:nvPr/>
          </p:nvSpPr>
          <p:spPr bwMode="auto">
            <a:xfrm flipV="1">
              <a:off x="375" y="503"/>
              <a:ext cx="2148" cy="21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 sz="105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3787" name="Line 107"/>
            <p:cNvSpPr>
              <a:spLocks noChangeShapeType="1"/>
            </p:cNvSpPr>
            <p:nvPr/>
          </p:nvSpPr>
          <p:spPr bwMode="auto">
            <a:xfrm flipV="1">
              <a:off x="3319" y="503"/>
              <a:ext cx="2148" cy="21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 sz="105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3788" name="Line 108"/>
            <p:cNvSpPr>
              <a:spLocks noChangeShapeType="1"/>
            </p:cNvSpPr>
            <p:nvPr/>
          </p:nvSpPr>
          <p:spPr bwMode="auto">
            <a:xfrm flipH="1">
              <a:off x="366" y="2213"/>
              <a:ext cx="4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 sz="105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3789" name="Line 109"/>
            <p:cNvSpPr>
              <a:spLocks noChangeShapeType="1"/>
            </p:cNvSpPr>
            <p:nvPr/>
          </p:nvSpPr>
          <p:spPr bwMode="auto">
            <a:xfrm rot="16200000" flipH="1">
              <a:off x="592" y="2421"/>
              <a:ext cx="4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 sz="105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83790" name="Group 110"/>
            <p:cNvGrpSpPr>
              <a:grpSpLocks/>
            </p:cNvGrpSpPr>
            <p:nvPr/>
          </p:nvGrpSpPr>
          <p:grpSpPr bwMode="auto">
            <a:xfrm>
              <a:off x="3332" y="1669"/>
              <a:ext cx="978" cy="970"/>
              <a:chOff x="3332" y="1669"/>
              <a:chExt cx="978" cy="970"/>
            </a:xfrm>
          </p:grpSpPr>
          <p:sp>
            <p:nvSpPr>
              <p:cNvPr id="583791" name="Line 111"/>
              <p:cNvSpPr>
                <a:spLocks noChangeShapeType="1"/>
              </p:cNvSpPr>
              <p:nvPr/>
            </p:nvSpPr>
            <p:spPr bwMode="auto">
              <a:xfrm rot="16200000" flipH="1">
                <a:off x="3818" y="2155"/>
                <a:ext cx="9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92" name="Line 112"/>
              <p:cNvSpPr>
                <a:spLocks noChangeShapeType="1"/>
              </p:cNvSpPr>
              <p:nvPr/>
            </p:nvSpPr>
            <p:spPr bwMode="auto">
              <a:xfrm rot="10800000" flipH="1">
                <a:off x="3332" y="1669"/>
                <a:ext cx="9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83793" name="Line 113"/>
            <p:cNvSpPr>
              <a:spLocks noChangeShapeType="1"/>
            </p:cNvSpPr>
            <p:nvPr/>
          </p:nvSpPr>
          <p:spPr bwMode="auto">
            <a:xfrm>
              <a:off x="372" y="1327"/>
              <a:ext cx="1333" cy="13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 sz="105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3794" name="Line 114"/>
            <p:cNvSpPr>
              <a:spLocks noChangeShapeType="1"/>
            </p:cNvSpPr>
            <p:nvPr/>
          </p:nvSpPr>
          <p:spPr bwMode="auto">
            <a:xfrm>
              <a:off x="4199" y="1306"/>
              <a:ext cx="1352" cy="13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 sz="1050">
                <a:solidFill>
                  <a:srgbClr val="46556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83795" name="Group 115"/>
            <p:cNvGrpSpPr>
              <a:grpSpLocks/>
            </p:cNvGrpSpPr>
            <p:nvPr/>
          </p:nvGrpSpPr>
          <p:grpSpPr bwMode="auto">
            <a:xfrm>
              <a:off x="3295" y="1553"/>
              <a:ext cx="1124" cy="1098"/>
              <a:chOff x="3332" y="1669"/>
              <a:chExt cx="978" cy="970"/>
            </a:xfrm>
          </p:grpSpPr>
          <p:sp>
            <p:nvSpPr>
              <p:cNvPr id="583796" name="Line 116"/>
              <p:cNvSpPr>
                <a:spLocks noChangeShapeType="1"/>
              </p:cNvSpPr>
              <p:nvPr/>
            </p:nvSpPr>
            <p:spPr bwMode="auto">
              <a:xfrm rot="16200000" flipH="1">
                <a:off x="3818" y="2155"/>
                <a:ext cx="9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797" name="Line 117"/>
              <p:cNvSpPr>
                <a:spLocks noChangeShapeType="1"/>
              </p:cNvSpPr>
              <p:nvPr/>
            </p:nvSpPr>
            <p:spPr bwMode="auto">
              <a:xfrm rot="10800000" flipH="1">
                <a:off x="3332" y="1669"/>
                <a:ext cx="9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83798" name="Group 118"/>
            <p:cNvGrpSpPr>
              <a:grpSpLocks/>
            </p:cNvGrpSpPr>
            <p:nvPr/>
          </p:nvGrpSpPr>
          <p:grpSpPr bwMode="auto">
            <a:xfrm>
              <a:off x="368" y="1999"/>
              <a:ext cx="658" cy="660"/>
              <a:chOff x="3332" y="1669"/>
              <a:chExt cx="978" cy="970"/>
            </a:xfrm>
          </p:grpSpPr>
          <p:sp>
            <p:nvSpPr>
              <p:cNvPr id="583799" name="Line 119"/>
              <p:cNvSpPr>
                <a:spLocks noChangeShapeType="1"/>
              </p:cNvSpPr>
              <p:nvPr/>
            </p:nvSpPr>
            <p:spPr bwMode="auto">
              <a:xfrm rot="16200000" flipH="1">
                <a:off x="3818" y="2155"/>
                <a:ext cx="9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800" name="Line 120"/>
              <p:cNvSpPr>
                <a:spLocks noChangeShapeType="1"/>
              </p:cNvSpPr>
              <p:nvPr/>
            </p:nvSpPr>
            <p:spPr bwMode="auto">
              <a:xfrm rot="10800000" flipH="1">
                <a:off x="3332" y="1669"/>
                <a:ext cx="9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 sz="1050">
                  <a:solidFill>
                    <a:srgbClr val="46556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 dirty="0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5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12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3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3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2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dirty="0"/>
              <a:t>Mi a helyzet akkor, ha egyik vagy mindkét bortermelő számára adódik egy másik borfajta, aminek termelése ezeknél is előnyösebb? </a:t>
            </a:r>
          </a:p>
          <a:p>
            <a:pPr lvl="1"/>
            <a:r>
              <a:rPr lang="hu-HU" dirty="0"/>
              <a:t>Akkor rossz lenne a példánk…</a:t>
            </a:r>
          </a:p>
          <a:p>
            <a:pPr lvl="1"/>
            <a:r>
              <a:rPr lang="hu-HU" dirty="0"/>
              <a:t>Nincs értelme a „szamorodni vagy kékfrankos?” kérdéssel foglalkozni, ha van valami még jobb. </a:t>
            </a:r>
          </a:p>
          <a:p>
            <a:pPr lvl="1"/>
            <a:r>
              <a:rPr lang="hu-HU" dirty="0"/>
              <a:t>Az áldozat mindig a következő legjobb.</a:t>
            </a:r>
          </a:p>
          <a:p>
            <a:pPr lvl="1"/>
            <a:r>
              <a:rPr lang="hu-HU" dirty="0"/>
              <a:t>Gazdasági mérlegelés mindig a két legjobb lehetőség között történik! </a:t>
            </a:r>
          </a:p>
          <a:p>
            <a:pPr lvl="1"/>
            <a:r>
              <a:rPr lang="hu-HU" dirty="0"/>
              <a:t>Azaz, a példa a két borász esetén a két-két legjobb választási lehetőséget </a:t>
            </a:r>
            <a:r>
              <a:rPr lang="hu-HU" dirty="0" smtClean="0"/>
              <a:t>kell kínálja</a:t>
            </a:r>
            <a:r>
              <a:rPr lang="hu-HU" dirty="0"/>
              <a:t>.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FFFFFF"/>
                </a:solidFill>
              </a:rPr>
              <a:t>Menedzsment és vállalkozásgazdaságtan</a:t>
            </a: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FFFFFF"/>
                </a:solidFill>
              </a:rPr>
              <a:pPr/>
              <a:t>6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>
              <a:solidFill>
                <a:srgbClr val="465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8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Most legyen a két borfajta ára különböző!</a:t>
            </a:r>
          </a:p>
          <a:p>
            <a:pPr lvl="1"/>
            <a:r>
              <a:rPr lang="hu-HU" dirty="0" smtClean="0"/>
              <a:t>A szamorodni ára sokkal magasabb, így mindkettőnek ennek termelése éri meg jobban.</a:t>
            </a:r>
          </a:p>
          <a:p>
            <a:r>
              <a:rPr lang="hu-HU" dirty="0" smtClean="0"/>
              <a:t>Ekkor valaki harmadik a kékfrankos termelésében „jó” kell legyen.</a:t>
            </a:r>
          </a:p>
          <a:p>
            <a:pPr lvl="1"/>
            <a:r>
              <a:rPr lang="hu-HU" dirty="0" smtClean="0"/>
              <a:t>Mindenki nem lehet alacsony hatékonyságú kékfrankos termelő.</a:t>
            </a:r>
          </a:p>
          <a:p>
            <a:pPr lvl="2"/>
            <a:r>
              <a:rPr lang="hu-HU" dirty="0" smtClean="0"/>
              <a:t>Mert akkor nem is lenne kékfrankos.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7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41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Tehát mindketten a szamorodnit termelik, ebben versenyeznek.</a:t>
            </a:r>
          </a:p>
          <a:p>
            <a:pPr lvl="1"/>
            <a:r>
              <a:rPr lang="hu-HU" dirty="0" smtClean="0"/>
              <a:t>A nagyjából azonos körülményekre gondolva megállapíthatjuk, hogy a tokaji gazda tönkre fog menni, mert csak 600-at tud termelni a villányi 800-ával szemben. (Az egy literre eső költségei magasabbak.)</a:t>
            </a:r>
          </a:p>
          <a:p>
            <a:pPr lvl="1"/>
            <a:r>
              <a:rPr lang="hu-HU" dirty="0" smtClean="0"/>
              <a:t>Ez lehetetlen</a:t>
            </a:r>
            <a:r>
              <a:rPr lang="hu-HU" dirty="0"/>
              <a:t>!</a:t>
            </a:r>
          </a:p>
          <a:p>
            <a:pPr lvl="1"/>
            <a:r>
              <a:rPr lang="hu-HU" dirty="0"/>
              <a:t>Nézzük a tokaji költségeit: </a:t>
            </a:r>
            <a:endParaRPr lang="hu-HU" dirty="0" smtClean="0"/>
          </a:p>
          <a:p>
            <a:pPr lvl="2"/>
            <a:r>
              <a:rPr lang="hu-HU" dirty="0" smtClean="0"/>
              <a:t>Földterület költsége</a:t>
            </a:r>
          </a:p>
          <a:p>
            <a:pPr lvl="2"/>
            <a:r>
              <a:rPr lang="hu-HU" dirty="0" smtClean="0"/>
              <a:t>Munkaerő költsége</a:t>
            </a:r>
          </a:p>
          <a:p>
            <a:pPr lvl="2"/>
            <a:r>
              <a:rPr lang="hu-HU" dirty="0" smtClean="0"/>
              <a:t>Borászati </a:t>
            </a:r>
            <a:r>
              <a:rPr lang="hu-HU" dirty="0"/>
              <a:t>berendezések </a:t>
            </a:r>
            <a:r>
              <a:rPr lang="hu-HU" dirty="0" smtClean="0"/>
              <a:t>költsége</a:t>
            </a:r>
          </a:p>
          <a:p>
            <a:pPr lvl="2"/>
            <a:r>
              <a:rPr lang="hu-HU" dirty="0" smtClean="0"/>
              <a:t>Borász-vállalkozó </a:t>
            </a:r>
            <a:r>
              <a:rPr lang="hu-HU" dirty="0"/>
              <a:t>költsége (profitja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8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86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400" y="237049"/>
            <a:ext cx="8819408" cy="5124734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hu-HU" dirty="0" smtClean="0"/>
              <a:t>Tehát </a:t>
            </a:r>
          </a:p>
          <a:p>
            <a:pPr lvl="1">
              <a:spcBef>
                <a:spcPts val="300"/>
              </a:spcBef>
            </a:pPr>
            <a:r>
              <a:rPr lang="hu-HU" dirty="0" smtClean="0"/>
              <a:t>vagy alacsonyabbak kell legyenek </a:t>
            </a:r>
            <a:r>
              <a:rPr lang="hu-HU" dirty="0"/>
              <a:t>a tokaji borász költségei (a föld használatának ára, a munkaerő </a:t>
            </a:r>
            <a:r>
              <a:rPr lang="hu-HU" dirty="0" smtClean="0"/>
              <a:t>bére stb.);</a:t>
            </a:r>
          </a:p>
          <a:p>
            <a:pPr lvl="1">
              <a:spcBef>
                <a:spcPts val="300"/>
              </a:spcBef>
            </a:pPr>
            <a:r>
              <a:rPr lang="hu-HU" dirty="0" smtClean="0"/>
              <a:t>vagy rosszul használják ott fel ott az erőforrásokat, tehetségtelen vállalkozóról van szó. </a:t>
            </a:r>
          </a:p>
          <a:p>
            <a:pPr>
              <a:spcBef>
                <a:spcPts val="300"/>
              </a:spcBef>
            </a:pPr>
            <a:r>
              <a:rPr lang="hu-HU" dirty="0" smtClean="0"/>
              <a:t>A költség, az ár az </a:t>
            </a:r>
            <a:r>
              <a:rPr lang="hu-HU" dirty="0"/>
              <a:t>emberek értékítélete szerinti legjobb (illetve második legjobb) felhasználási lehetőségükhöz igazodik. </a:t>
            </a:r>
            <a:endParaRPr lang="hu-HU" dirty="0" smtClean="0"/>
          </a:p>
          <a:p>
            <a:pPr lvl="1">
              <a:spcBef>
                <a:spcPts val="300"/>
              </a:spcBef>
            </a:pPr>
            <a:r>
              <a:rPr lang="hu-HU" dirty="0" smtClean="0"/>
              <a:t>Ha </a:t>
            </a:r>
            <a:r>
              <a:rPr lang="hu-HU" dirty="0"/>
              <a:t>valakinek a legjobb felhasználási lehetősége a „szőlőmetsző”, akkor ő olyan szegény vagy gazdag ember lesz, amennyire az emberek értékesnek tartják a szőlőmetszést (a szőlőt, a bort</a:t>
            </a:r>
            <a:r>
              <a:rPr lang="hu-HU" dirty="0" smtClean="0"/>
              <a:t>), </a:t>
            </a:r>
            <a:r>
              <a:rPr lang="hu-HU" dirty="0"/>
              <a:t>és amennyire ő ügyes ebben.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t>Menedzsment és vállalkozásgazdaságtan</a:t>
            </a:r>
            <a:endParaRPr lang="hu-HU" dirty="0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C1BBB0-96F0-4077-A278-0F3FB5C104D3}" type="slidenum">
              <a:rPr lang="hu-HU" smtClean="0">
                <a:solidFill>
                  <a:srgbClr val="465562">
                    <a:lumMod val="60000"/>
                    <a:lumOff val="40000"/>
                  </a:srgbClr>
                </a:solidFill>
              </a:rPr>
              <a:pPr/>
              <a:t>9</a:t>
            </a:fld>
            <a:endParaRPr lang="hu-HU">
              <a:solidFill>
                <a:srgbClr val="46556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18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theme/theme1.xml><?xml version="1.0" encoding="utf-8"?>
<a:theme xmlns:a="http://schemas.openxmlformats.org/drawingml/2006/main" name="3_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1353</Words>
  <Application>Microsoft Office PowerPoint</Application>
  <PresentationFormat>Diavetítés a képernyőre (16:10 oldalarány)</PresentationFormat>
  <Paragraphs>331</Paragraphs>
  <Slides>23</Slides>
  <Notes>23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7" baseType="lpstr">
      <vt:lpstr>Arial</vt:lpstr>
      <vt:lpstr>Euphemia</vt:lpstr>
      <vt:lpstr>Times New Roman</vt:lpstr>
      <vt:lpstr>3_Math 16x9</vt:lpstr>
      <vt:lpstr>1.2 Komparatív előnyök és a szakosodás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1.3 Tranzakciós költségek és a vállalatok</vt:lpstr>
      <vt:lpstr>PowerPoint bemutató</vt:lpstr>
      <vt:lpstr>PowerPoint bemutató</vt:lpstr>
      <vt:lpstr>1.4 Termelési tényezők, költségminimalizálás alapszabálya, csökkenő hozadék elve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2017-02-16T17:10:36Z</dcterms:modified>
  <cp:version/>
</cp:coreProperties>
</file>