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59" r:id="rId4"/>
    <p:sldId id="289" r:id="rId5"/>
    <p:sldId id="280" r:id="rId6"/>
    <p:sldId id="282" r:id="rId7"/>
    <p:sldId id="283" r:id="rId8"/>
    <p:sldId id="284" r:id="rId9"/>
    <p:sldId id="285" r:id="rId10"/>
    <p:sldId id="287" r:id="rId11"/>
    <p:sldId id="312" r:id="rId12"/>
    <p:sldId id="279" r:id="rId13"/>
    <p:sldId id="260" r:id="rId14"/>
    <p:sldId id="262" r:id="rId15"/>
    <p:sldId id="263" r:id="rId16"/>
    <p:sldId id="264" r:id="rId17"/>
    <p:sldId id="265" r:id="rId18"/>
    <p:sldId id="266" r:id="rId19"/>
    <p:sldId id="267" r:id="rId20"/>
    <p:sldId id="290" r:id="rId21"/>
    <p:sldId id="291" r:id="rId22"/>
    <p:sldId id="292" r:id="rId23"/>
    <p:sldId id="293" r:id="rId24"/>
    <p:sldId id="295" r:id="rId25"/>
    <p:sldId id="296" r:id="rId26"/>
    <p:sldId id="297" r:id="rId27"/>
    <p:sldId id="299" r:id="rId28"/>
    <p:sldId id="300" r:id="rId29"/>
    <p:sldId id="309" r:id="rId30"/>
    <p:sldId id="311" r:id="rId31"/>
    <p:sldId id="268" r:id="rId32"/>
    <p:sldId id="270" r:id="rId33"/>
    <p:sldId id="271" r:id="rId34"/>
    <p:sldId id="272" r:id="rId35"/>
    <p:sldId id="314" r:id="rId36"/>
    <p:sldId id="288" r:id="rId37"/>
    <p:sldId id="313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5A670A-F446-4D77-BDF1-07DE56ED5973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5B19C41-A691-4B10-A09F-F33EA341C6F0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F36F18-5A3D-4AE2-8ED5-9E216CD4ABAB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76200"/>
            <a:ext cx="77724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156325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5CCEB62-1C60-4FC0-9D02-6962B5CDAE4D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CAF927-52EA-46D5-8820-46C345A32049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7A267A-AE21-4B85-AE86-734B5E7417C4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7DEA4E-1A60-43C9-830C-296EA69FBE46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49592D-A517-4C2C-B47D-BDB2FEC18B18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527A7DA-CD90-4CDE-996D-56763C8A4A25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F9EE85-0D74-4EA7-8DF9-467BAEC94A31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D79829-401A-44CA-914C-0EE667A26230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8BE15F-2F62-44E5-92E2-F59CFA300EA9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49971FD6-668E-4B6C-92FD-CAD7309C9FC1}" type="slidenum">
              <a:rPr lang="hu-HU"/>
              <a:pPr/>
              <a:t>‹#›</a:t>
            </a:fld>
            <a:endParaRPr lang="hu-HU">
              <a:latin typeface="Times New Roman" pitchFamily="18" charset="0"/>
            </a:endParaRPr>
          </a:p>
        </p:txBody>
      </p:sp>
      <p:pic>
        <p:nvPicPr>
          <p:cNvPr id="19461" name="Picture 5" descr="v1cimer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08963" y="6230938"/>
            <a:ext cx="935037" cy="627062"/>
          </a:xfrm>
          <a:prstGeom prst="rect">
            <a:avLst/>
          </a:prstGeom>
          <a:noFill/>
        </p:spPr>
      </p:pic>
      <p:pic>
        <p:nvPicPr>
          <p:cNvPr id="19462" name="Picture 6" descr="muegyred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35713"/>
            <a:ext cx="1755775" cy="5222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›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4.ea\sketch\KAPTOLT2.BM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Microsoft_Word_97-2003_dokumentum1.doc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10.ea\SAR.BMP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Microsoft_Word_97-2003_dokumentum2.doc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EMBMOD.TI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REFLEXI.TI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10.ea\BEHAT.BMP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9.ea\spectrum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popc.gi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EPSZVIZ.TI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2003I\11.ea\EPSZIZO.TI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Word_97-2003_dokumentum3.doc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4.ea\sketch\KAPTOLT.BM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4.ea\sketch\VILLTER.BM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4.ea\sketch\TESTAR.BM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D:\Users\Tamus\Villk&#246;rny\4.ea\sketch\TESTAR2.BM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97200"/>
            <a:ext cx="9144000" cy="2286000"/>
          </a:xfrm>
        </p:spPr>
        <p:txBody>
          <a:bodyPr/>
          <a:lstStyle/>
          <a:p>
            <a:r>
              <a:rPr lang="hu-HU" dirty="0"/>
              <a:t>Villamosság élettani hatásai</a:t>
            </a:r>
            <a:r>
              <a:rPr lang="hu-HU" sz="4000" dirty="0"/>
              <a:t/>
            </a:r>
            <a:br>
              <a:rPr lang="hu-HU" sz="4000" dirty="0"/>
            </a:br>
            <a:r>
              <a:rPr lang="hu-HU" sz="4000" dirty="0"/>
              <a:t/>
            </a:r>
            <a:br>
              <a:rPr lang="hu-HU" sz="4000" dirty="0"/>
            </a:br>
            <a:r>
              <a:rPr lang="hu-HU" sz="3200" dirty="0"/>
              <a:t>Erőterek </a:t>
            </a:r>
            <a:r>
              <a:rPr lang="hu-HU" sz="3200" dirty="0" smtClean="0"/>
              <a:t>és biológiai </a:t>
            </a:r>
            <a:r>
              <a:rPr lang="hu-HU" sz="3200" dirty="0" smtClean="0"/>
              <a:t>anyagok</a:t>
            </a:r>
            <a:r>
              <a:rPr lang="hu-HU" sz="3200" dirty="0" smtClean="0"/>
              <a:t> </a:t>
            </a:r>
            <a:r>
              <a:rPr lang="hu-HU" sz="3200" dirty="0" smtClean="0"/>
              <a:t>kölcsönhatása</a:t>
            </a:r>
            <a:r>
              <a:rPr lang="hu-HU" sz="2400" dirty="0"/>
              <a:t/>
            </a:r>
            <a:br>
              <a:rPr lang="hu-HU" sz="2400" dirty="0"/>
            </a:br>
            <a:endParaRPr lang="hu-HU" sz="2400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5876925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Tamus Zoltán Ádám </a:t>
            </a:r>
            <a:endParaRPr lang="hu-HU" sz="2400" b="1" baseline="30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  <a:p>
            <a:pPr algn="ctr" eaLnBrk="0" hangingPunct="0"/>
            <a:r>
              <a:rPr lang="hu-HU">
                <a:latin typeface="Tahoma" pitchFamily="34" charset="0"/>
              </a:rPr>
              <a:t>tamus.adam@vet.bme.hu</a:t>
            </a:r>
            <a:endParaRPr lang="hu-HU" sz="2400">
              <a:latin typeface="Times New Roman" pitchFamily="18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hu-H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Budapesti Műszaki és Gazdaságtudományi Egyetem</a:t>
            </a:r>
          </a:p>
          <a:p>
            <a:pPr algn="ctr" eaLnBrk="0" hangingPunct="0"/>
            <a:r>
              <a:rPr lang="hu-H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Villamos Energetika Tanszék</a:t>
            </a:r>
          </a:p>
          <a:p>
            <a:pPr algn="ctr" eaLnBrk="0" hangingPunct="0"/>
            <a:r>
              <a:rPr lang="hu-H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Nagyfeszültségű Technika és Berendezések Csoport </a:t>
            </a:r>
            <a:endParaRPr lang="en-US" sz="2400">
              <a:latin typeface="Times New Roman" pitchFamily="18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>
            <a:lum bright="52000" contrast="94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1331913" y="0"/>
            <a:ext cx="6553200" cy="139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8382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Élettani hatások</a:t>
            </a:r>
          </a:p>
        </p:txBody>
      </p:sp>
      <p:pic>
        <p:nvPicPr>
          <p:cNvPr id="51203" name="Picture 3" descr="D:\Users\Tamus\Villkörny\4.ea\sketch\KAPTOLT2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81200" y="2590800"/>
            <a:ext cx="5334000" cy="3746500"/>
          </a:xfrm>
          <a:prstGeom prst="rect">
            <a:avLst/>
          </a:prstGeom>
          <a:noFill/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57200" y="16002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Villamos erőtér által létrehozott testáramok</a:t>
            </a:r>
            <a:endParaRPr lang="hu-HU" sz="3200" b="1" baseline="-25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hu-HU"/>
              <a:t>Ember mágneses erőtérben</a:t>
            </a:r>
          </a:p>
        </p:txBody>
      </p:sp>
      <p:pic>
        <p:nvPicPr>
          <p:cNvPr id="78851" name="Picture 3" descr="erot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067550" cy="5300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8382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Élettani hatások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57200" y="12192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Mágneses erőtér által létrehozott testáramok [mA/m</a:t>
            </a:r>
            <a:r>
              <a:rPr lang="hu-HU" sz="32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2</a:t>
            </a:r>
            <a:r>
              <a:rPr lang="hu-H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]</a:t>
            </a:r>
            <a:endParaRPr lang="hu-HU" sz="3200" b="1" baseline="-25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762000" y="2743200"/>
          <a:ext cx="7707313" cy="227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Dokumentum" r:id="rId4" imgW="7795800" imgH="2300400" progId="Word.Document.8">
                  <p:embed/>
                </p:oleObj>
              </mc:Choice>
              <mc:Fallback>
                <p:oleObj name="Dokumentum" r:id="rId4" imgW="7795800" imgH="230040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743200"/>
                        <a:ext cx="7707313" cy="2271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RF expozíció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Természetes RF háttérintenzitás:&lt;1,4*10</a:t>
            </a:r>
            <a:r>
              <a:rPr lang="hu-HU" baseline="30000"/>
              <a:t>-9</a:t>
            </a:r>
            <a:r>
              <a:rPr lang="hu-HU"/>
              <a:t> </a:t>
            </a:r>
            <a:r>
              <a:rPr lang="hu-HU">
                <a:sym typeface="Symbol" pitchFamily="18" charset="2"/>
              </a:rPr>
              <a:t></a:t>
            </a:r>
            <a:r>
              <a:rPr lang="hu-HU"/>
              <a:t>W/m</a:t>
            </a:r>
            <a:r>
              <a:rPr lang="hu-HU" baseline="30000"/>
              <a:t>2</a:t>
            </a:r>
            <a:endParaRPr lang="hu-HU"/>
          </a:p>
          <a:p>
            <a:r>
              <a:rPr lang="hu-HU"/>
              <a:t>70-es években (USA): 50 </a:t>
            </a:r>
            <a:r>
              <a:rPr lang="hu-HU">
                <a:sym typeface="Symbol" pitchFamily="18" charset="2"/>
              </a:rPr>
              <a:t></a:t>
            </a:r>
            <a:r>
              <a:rPr lang="hu-HU"/>
              <a:t> W/m</a:t>
            </a:r>
            <a:r>
              <a:rPr lang="hu-HU" baseline="30000"/>
              <a:t>2</a:t>
            </a:r>
          </a:p>
          <a:p>
            <a:r>
              <a:rPr lang="hu-HU"/>
              <a:t>nagyvárosban (svéd): 20 </a:t>
            </a:r>
            <a:r>
              <a:rPr lang="hu-HU">
                <a:sym typeface="Symbol" pitchFamily="18" charset="2"/>
              </a:rPr>
              <a:t></a:t>
            </a:r>
            <a:r>
              <a:rPr lang="hu-HU"/>
              <a:t> W/m</a:t>
            </a:r>
            <a:r>
              <a:rPr lang="hu-HU" baseline="30000"/>
              <a:t>2</a:t>
            </a:r>
            <a:endParaRPr lang="hu-HU"/>
          </a:p>
          <a:p>
            <a:r>
              <a:rPr lang="hu-HU"/>
              <a:t>100 W-os rádióadótól 30-40 m távolságban: 1 </a:t>
            </a:r>
            <a:r>
              <a:rPr lang="hu-HU">
                <a:sym typeface="Symbol" pitchFamily="18" charset="2"/>
              </a:rPr>
              <a:t></a:t>
            </a:r>
            <a:r>
              <a:rPr lang="hu-HU"/>
              <a:t> W/m</a:t>
            </a:r>
            <a:r>
              <a:rPr lang="hu-HU" baseline="30000"/>
              <a:t>2</a:t>
            </a:r>
          </a:p>
          <a:p>
            <a:endParaRPr lang="hu-HU" baseline="30000"/>
          </a:p>
          <a:p>
            <a:endParaRPr lang="hu-HU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hu-HU"/>
              <a:t>Dozimetriai egységek</a:t>
            </a:r>
          </a:p>
        </p:txBody>
      </p:sp>
      <p:pic>
        <p:nvPicPr>
          <p:cNvPr id="25603" name="Picture 3" descr="D:\Users\Tamus\Villkörny\10.ea\SAR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371600" y="1676400"/>
            <a:ext cx="6400800" cy="415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Dozimetriai egységek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2286000"/>
          </a:xfrm>
        </p:spPr>
        <p:txBody>
          <a:bodyPr/>
          <a:lstStyle/>
          <a:p>
            <a:r>
              <a:rPr lang="hu-HU"/>
              <a:t>SAR (Specific Absorption Rate) W/kg, mW/g</a:t>
            </a:r>
          </a:p>
          <a:p>
            <a:r>
              <a:rPr lang="hu-HU"/>
              <a:t>SA (Specific Absorption) J/kg, mJ/g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Elnyelőképesség frekvenciafüggése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447800" y="1603375"/>
          <a:ext cx="6237288" cy="438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9" name="Dokumentum" r:id="rId4" imgW="6231240" imgH="4383360" progId="Word.Document.8">
                  <p:embed/>
                </p:oleObj>
              </mc:Choice>
              <mc:Fallback>
                <p:oleObj name="Dokumentum" r:id="rId4" imgW="6231240" imgH="438336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603375"/>
                        <a:ext cx="6237288" cy="438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Élő szervezet modellje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4419600" cy="838200"/>
          </a:xfrm>
        </p:spPr>
        <p:txBody>
          <a:bodyPr/>
          <a:lstStyle/>
          <a:p>
            <a:r>
              <a:rPr lang="hu-HU"/>
              <a:t>Stolwijk modell</a:t>
            </a:r>
          </a:p>
        </p:txBody>
      </p:sp>
      <p:pic>
        <p:nvPicPr>
          <p:cNvPr id="28676" name="Picture 4" descr="D:\Users\Tamus\Villkörny\2003I\11.ea\EMBMOD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981200" y="2141538"/>
            <a:ext cx="5257800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Reflexió különböző rétegeken</a:t>
            </a:r>
          </a:p>
        </p:txBody>
      </p:sp>
      <p:pic>
        <p:nvPicPr>
          <p:cNvPr id="29699" name="Picture 3" descr="D:\Users\Tamus\Villkörny\2003I\11.ea\REFLEXI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762000" y="1828800"/>
            <a:ext cx="7696200" cy="4240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Behatolási mélység</a:t>
            </a:r>
          </a:p>
        </p:txBody>
      </p:sp>
      <p:pic>
        <p:nvPicPr>
          <p:cNvPr id="30723" name="Picture 3" descr="D:\Users\Tamus\Villkörny\10.ea\BEHAT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47800" y="1524000"/>
            <a:ext cx="6096000" cy="4770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Users\Tamus\Villkörny\9.ea\spectrum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714375" y="338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polarizáció</a:t>
            </a:r>
          </a:p>
        </p:txBody>
      </p:sp>
      <p:pic>
        <p:nvPicPr>
          <p:cNvPr id="55299" name="Picture 3" descr="15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8" y="2254250"/>
            <a:ext cx="7772400" cy="3906838"/>
          </a:xfrm>
          <a:noFill/>
          <a:ln/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212850" y="1519238"/>
            <a:ext cx="64658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A polarizáció makro-jellemzői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400" b="1">
              <a:effectLst>
                <a:outerShdw blurRad="38100" dist="38100" dir="2700000" algn="tl">
                  <a:srgbClr val="FFFFFF"/>
                </a:outerShdw>
              </a:effectLst>
              <a:latin typeface="H-Serif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14375" y="338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polarizáció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212850" y="1519238"/>
            <a:ext cx="64658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A polarizáció makro-jellemzői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400" b="1">
              <a:effectLst>
                <a:outerShdw blurRad="38100" dist="38100" dir="2700000" algn="tl">
                  <a:srgbClr val="FFFFFF"/>
                </a:outerShdw>
              </a:effectLst>
              <a:latin typeface="H-Serifa"/>
            </a:endParaRPr>
          </a:p>
        </p:txBody>
      </p:sp>
      <p:pic>
        <p:nvPicPr>
          <p:cNvPr id="56324" name="Picture 4" descr="15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5038" y="1997075"/>
            <a:ext cx="7410450" cy="4119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714375" y="338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polarizáció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84213" y="1316038"/>
            <a:ext cx="77755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A polarizáció fajtái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Elektroneltolódási polarizáció (</a:t>
            </a:r>
            <a:r>
              <a:rPr lang="el-G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τ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=10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-16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…10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-14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 s)</a:t>
            </a:r>
            <a:endParaRPr lang="el-GR" sz="2400" b="1">
              <a:effectLst>
                <a:outerShdw blurRad="38100" dist="38100" dir="2700000" algn="tl">
                  <a:srgbClr val="FFFFFF"/>
                </a:outerShdw>
              </a:effectLst>
              <a:latin typeface="H-Serifa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400" b="1">
              <a:effectLst>
                <a:outerShdw blurRad="38100" dist="38100" dir="2700000" algn="tl">
                  <a:srgbClr val="FFFFFF"/>
                </a:outerShdw>
              </a:effectLst>
              <a:latin typeface="H-Serifa"/>
            </a:endParaRPr>
          </a:p>
        </p:txBody>
      </p:sp>
      <p:pic>
        <p:nvPicPr>
          <p:cNvPr id="57348" name="Picture 4" descr="22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349500"/>
            <a:ext cx="6489700" cy="38576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714375" y="338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polarizáció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836613" y="1316038"/>
            <a:ext cx="72644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A polarizáció fajtái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Ioneltolódási polarizáció (</a:t>
            </a:r>
            <a:r>
              <a:rPr lang="el-G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τ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=10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-13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…10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-12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 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400" b="1">
              <a:effectLst>
                <a:outerShdw blurRad="38100" dist="38100" dir="2700000" algn="tl">
                  <a:srgbClr val="FFFFFF"/>
                </a:outerShdw>
              </a:effectLst>
              <a:latin typeface="H-Serifa"/>
            </a:endParaRPr>
          </a:p>
        </p:txBody>
      </p:sp>
      <p:pic>
        <p:nvPicPr>
          <p:cNvPr id="58372" name="Picture 4" descr="221_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0088" y="2384425"/>
            <a:ext cx="7772400" cy="37036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714375" y="338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polarizáció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836613" y="1316038"/>
            <a:ext cx="733583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A polarizáció fajtái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Hőmérsékleti ionpolarizáció (</a:t>
            </a:r>
            <a:r>
              <a:rPr lang="el-G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τ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=10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-4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…10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-2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 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400" b="1">
              <a:effectLst>
                <a:outerShdw blurRad="38100" dist="38100" dir="2700000" algn="tl">
                  <a:srgbClr val="FFFFFF"/>
                </a:outerShdw>
              </a:effectLst>
              <a:latin typeface="H-Serifa"/>
            </a:endParaRPr>
          </a:p>
        </p:txBody>
      </p:sp>
      <p:pic>
        <p:nvPicPr>
          <p:cNvPr id="60420" name="Picture 4" descr="22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5275" y="2406650"/>
            <a:ext cx="8596313" cy="3181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714375" y="338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polarizáció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71463" y="1954213"/>
            <a:ext cx="64658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A polarizáció fajtái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Állandó dipólusok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400" b="1">
              <a:effectLst>
                <a:outerShdw blurRad="38100" dist="38100" dir="2700000" algn="tl">
                  <a:srgbClr val="FFFFFF"/>
                </a:outerShdw>
              </a:effectLst>
              <a:latin typeface="H-Serifa"/>
            </a:endParaRPr>
          </a:p>
        </p:txBody>
      </p:sp>
      <p:pic>
        <p:nvPicPr>
          <p:cNvPr id="61444" name="Picture 4" descr="22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51300" y="1354138"/>
            <a:ext cx="4681538" cy="47117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714375" y="338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polarizáció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95288" y="1984375"/>
            <a:ext cx="85693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A polarizáció egyéb fajtái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Hőmérsékleti orientációs polarizáció (</a:t>
            </a:r>
            <a:r>
              <a:rPr lang="el-G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τ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=10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-10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…10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-6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 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Rugalmas orientációs polarizáció (</a:t>
            </a:r>
            <a:r>
              <a:rPr lang="el-G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τ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=10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-13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…10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-12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 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400" b="1">
              <a:effectLst>
                <a:outerShdw blurRad="38100" dist="38100" dir="2700000" algn="tl">
                  <a:srgbClr val="FFFFFF"/>
                </a:outerShdw>
              </a:effectLst>
              <a:latin typeface="H-Serif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714375" y="338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polarizáció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893763" y="1319213"/>
            <a:ext cx="64658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A polarizáció egyéb fajtái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Határréteg polarizáció (</a:t>
            </a:r>
            <a:r>
              <a:rPr lang="el-G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τ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=10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-3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…10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3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 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400" b="1">
              <a:effectLst>
                <a:outerShdw blurRad="38100" dist="38100" dir="2700000" algn="tl">
                  <a:srgbClr val="FFFFFF"/>
                </a:outerShdw>
              </a:effectLst>
              <a:latin typeface="H-Serifa"/>
            </a:endParaRPr>
          </a:p>
        </p:txBody>
      </p:sp>
      <p:pic>
        <p:nvPicPr>
          <p:cNvPr id="64516" name="Picture 4" descr="226_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420938"/>
            <a:ext cx="5516563" cy="4184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893763" y="1319213"/>
            <a:ext cx="646588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A polarizáció egyéb fajtái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Téröltéses polarizáció (</a:t>
            </a:r>
            <a:r>
              <a:rPr lang="el-GR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τ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=10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-3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…10</a:t>
            </a:r>
            <a:r>
              <a:rPr lang="hu-HU" sz="2400" b="1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3</a:t>
            </a:r>
            <a:r>
              <a:rPr lang="hu-H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 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400" b="1">
              <a:effectLst>
                <a:outerShdw blurRad="38100" dist="38100" dir="2700000" algn="tl">
                  <a:srgbClr val="FFFFFF"/>
                </a:outerShdw>
              </a:effectLst>
              <a:latin typeface="H-Serifa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714375" y="338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polarizáció</a:t>
            </a:r>
          </a:p>
        </p:txBody>
      </p:sp>
      <p:pic>
        <p:nvPicPr>
          <p:cNvPr id="65540" name="Picture 4" descr="226_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2636838"/>
            <a:ext cx="5645150" cy="39195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714375" y="338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polarizáció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514350" y="1333500"/>
            <a:ext cx="86296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A permittivitás változása a frekvencia függvényében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400" b="1">
              <a:effectLst>
                <a:outerShdw blurRad="38100" dist="38100" dir="2700000" algn="tl">
                  <a:srgbClr val="FFFFFF"/>
                </a:outerShdw>
              </a:effectLst>
              <a:latin typeface="H-Serifa"/>
            </a:endParaRPr>
          </a:p>
        </p:txBody>
      </p:sp>
      <p:pic>
        <p:nvPicPr>
          <p:cNvPr id="74756" name="Picture 4" descr="241_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3375" y="2630488"/>
            <a:ext cx="8515350" cy="30892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hu-HU"/>
              <a:t>Az elektromágneses spektrum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3600450" cy="4751387"/>
          </a:xfrm>
        </p:spPr>
        <p:txBody>
          <a:bodyPr/>
          <a:lstStyle/>
          <a:p>
            <a:r>
              <a:rPr lang="hu-HU"/>
              <a:t>Nem ionizáló sugárzások</a:t>
            </a:r>
          </a:p>
          <a:p>
            <a:r>
              <a:rPr lang="hu-HU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Ionizáló sugárzások</a:t>
            </a:r>
          </a:p>
          <a:p>
            <a:endParaRPr lang="hu-HU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hu-HU"/>
              <a:t>Határ: </a:t>
            </a:r>
            <a:r>
              <a:rPr lang="hu-HU">
                <a:solidFill>
                  <a:srgbClr val="FF7C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 nm 12,4 eV</a:t>
            </a:r>
          </a:p>
          <a:p>
            <a:endParaRPr lang="hu-HU">
              <a:solidFill>
                <a:srgbClr val="FF7C8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2" name="Picture 4" descr="radiati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628775"/>
            <a:ext cx="4483100" cy="448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714375" y="3381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 polarizáció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587375" y="1377950"/>
            <a:ext cx="77152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H-Serifa"/>
              </a:rPr>
              <a:t>A polarizációs spektrum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hu-HU" sz="2400" b="1">
              <a:effectLst>
                <a:outerShdw blurRad="38100" dist="38100" dir="2700000" algn="tl">
                  <a:srgbClr val="FFFFFF"/>
                </a:outerShdw>
              </a:effectLst>
              <a:latin typeface="H-Serifa"/>
            </a:endParaRPr>
          </a:p>
        </p:txBody>
      </p:sp>
      <p:pic>
        <p:nvPicPr>
          <p:cNvPr id="76804" name="Picture 4" descr="243_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163" y="2733675"/>
            <a:ext cx="8428037" cy="279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relaxáció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09800"/>
            <a:ext cx="4876800" cy="3200400"/>
          </a:xfrm>
        </p:spPr>
        <p:txBody>
          <a:bodyPr/>
          <a:lstStyle/>
          <a:p>
            <a:r>
              <a:rPr lang="hu-HU"/>
              <a:t>Saját tehetetlenség</a:t>
            </a:r>
          </a:p>
          <a:p>
            <a:r>
              <a:rPr lang="hu-HU"/>
              <a:t>Viszkozitásból származó erők</a:t>
            </a:r>
          </a:p>
          <a:p>
            <a:r>
              <a:rPr lang="hu-HU"/>
              <a:t>Határfelületek</a:t>
            </a:r>
          </a:p>
          <a:p>
            <a:endParaRPr lang="hu-HU"/>
          </a:p>
          <a:p>
            <a:r>
              <a:rPr lang="hu-HU"/>
              <a:t>Vezetés</a:t>
            </a:r>
          </a:p>
        </p:txBody>
      </p:sp>
      <p:pic>
        <p:nvPicPr>
          <p:cNvPr id="31748" name="Picture 4" descr="D:\Users\Tamus\Villkörny\2003I\11.ea\popc.g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984750" y="1981200"/>
            <a:ext cx="388302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Users\Tamus\Villkörny\2003I\11.ea\EPSZVIZ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0" y="1600200"/>
            <a:ext cx="9144000" cy="4797425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l-GR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ε</a:t>
            </a:r>
            <a:r>
              <a:rPr lang="hu-HU" sz="4400" b="1" baseline="30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’’</a:t>
            </a:r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értéke víz esetén</a:t>
            </a:r>
            <a:endParaRPr lang="el-GR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Izomszövet permittivitása</a:t>
            </a:r>
          </a:p>
        </p:txBody>
      </p:sp>
      <p:pic>
        <p:nvPicPr>
          <p:cNvPr id="34819" name="Picture 3" descr="D:\Users\Tamus\Villkörny\2003I\11.ea\EPSZIZO.TIF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38200" y="1600200"/>
            <a:ext cx="777240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Hőatások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4427538" cy="3679825"/>
          </a:xfrm>
        </p:spPr>
        <p:txBody>
          <a:bodyPr/>
          <a:lstStyle/>
          <a:p>
            <a:r>
              <a:rPr lang="hu-HU"/>
              <a:t>Termikus (2-8 mW/g felett)</a:t>
            </a:r>
          </a:p>
          <a:p>
            <a:r>
              <a:rPr lang="hu-HU"/>
              <a:t>Atermikus (0,5-2 mW/g)</a:t>
            </a:r>
          </a:p>
          <a:p>
            <a:r>
              <a:rPr lang="hu-HU"/>
              <a:t>Nem termikus (0,5 mW/g alatt)</a:t>
            </a:r>
          </a:p>
        </p:txBody>
      </p:sp>
      <p:pic>
        <p:nvPicPr>
          <p:cNvPr id="35844" name="Picture 4" descr="inf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773238"/>
            <a:ext cx="4427537" cy="4187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Biológiai szövetek villamos tulajdonságai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Nem mágneses anyagok </a:t>
            </a:r>
            <a:r>
              <a:rPr lang="hu-HU" dirty="0" err="1" smtClean="0"/>
              <a:t>µ</a:t>
            </a:r>
            <a:r>
              <a:rPr lang="hu-HU" baseline="-25000" dirty="0" err="1" smtClean="0"/>
              <a:t>r</a:t>
            </a:r>
            <a:r>
              <a:rPr lang="hu-HU" dirty="0" smtClean="0"/>
              <a:t>~1</a:t>
            </a:r>
          </a:p>
          <a:p>
            <a:r>
              <a:rPr lang="hu-HU" dirty="0" smtClean="0"/>
              <a:t>Dielektromos tulajdonságok</a:t>
            </a:r>
          </a:p>
          <a:p>
            <a:pPr lvl="1"/>
            <a:r>
              <a:rPr lang="hu-HU" dirty="0" smtClean="0"/>
              <a:t>Relatív dielektromos állandójuk (</a:t>
            </a:r>
            <a:r>
              <a:rPr lang="el-GR" dirty="0" smtClean="0"/>
              <a:t>ε</a:t>
            </a:r>
            <a:r>
              <a:rPr lang="hu-HU" dirty="0" smtClean="0"/>
              <a:t>) nagy, erősen frekvenciafüggő</a:t>
            </a:r>
          </a:p>
          <a:p>
            <a:pPr lvl="2"/>
            <a:r>
              <a:rPr lang="hu-HU" dirty="0" smtClean="0"/>
              <a:t>Nagy időállandójú polarizációs folyamatok</a:t>
            </a:r>
          </a:p>
          <a:p>
            <a:pPr lvl="1"/>
            <a:r>
              <a:rPr lang="hu-HU" dirty="0" smtClean="0"/>
              <a:t>Vezetőképességük (</a:t>
            </a:r>
            <a:r>
              <a:rPr lang="el-GR" dirty="0" smtClean="0"/>
              <a:t>σ</a:t>
            </a:r>
            <a:r>
              <a:rPr lang="hu-HU" dirty="0" smtClean="0"/>
              <a:t>) is erősen frekvenciafüggő</a:t>
            </a:r>
          </a:p>
          <a:p>
            <a:r>
              <a:rPr lang="hu-HU" dirty="0" smtClean="0"/>
              <a:t>Dielektromos tulajdonságaik erősen hőmérsékletfüggőek 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59526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8382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Kölcsönhatás a szervezettel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371600" y="1752600"/>
          <a:ext cx="60928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9" name="Dokumentum" r:id="rId4" imgW="6135399" imgH="3498807" progId="Word.Document.8">
                  <p:embed/>
                </p:oleObj>
              </mc:Choice>
              <mc:Fallback>
                <p:oleObj name="Dokumentum" r:id="rId4" imgW="6135399" imgH="3498807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2600"/>
                        <a:ext cx="6092825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Irodalom</a:t>
            </a: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400"/>
              <a:t>Horváth T. – Csernátony Hoffer A. : Nagyfeszültségű technika, Tankönyvkiadó, 1984., 217.-244.</a:t>
            </a:r>
          </a:p>
          <a:p>
            <a:r>
              <a:rPr lang="hu-HU" sz="2400"/>
              <a:t>Mátay G. – Zombory L.: A rádiófrekvenciás sugárzás élettani hatásai és orvosbiológiai hatásai, Műegyetemi Kiadó, 2000., 31.-52.</a:t>
            </a:r>
            <a:endParaRPr lang="en-U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/>
          <p:cNvGrpSpPr>
            <a:grpSpLocks/>
          </p:cNvGrpSpPr>
          <p:nvPr/>
        </p:nvGrpSpPr>
        <p:grpSpPr bwMode="auto">
          <a:xfrm>
            <a:off x="323850" y="260350"/>
            <a:ext cx="8424863" cy="5905500"/>
            <a:chOff x="1584" y="7200"/>
            <a:chExt cx="8784" cy="6192"/>
          </a:xfrm>
        </p:grpSpPr>
        <p:sp>
          <p:nvSpPr>
            <p:cNvPr id="54275" name="Line 3"/>
            <p:cNvSpPr>
              <a:spLocks noChangeShapeType="1"/>
            </p:cNvSpPr>
            <p:nvPr/>
          </p:nvSpPr>
          <p:spPr bwMode="auto">
            <a:xfrm>
              <a:off x="2736" y="9216"/>
              <a:ext cx="43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1584" y="7200"/>
              <a:ext cx="2304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Elektromágneses tartomány</a:t>
              </a:r>
              <a:endParaRPr lang="en-GB" sz="3400" b="1">
                <a:latin typeface="Times New Roman" pitchFamily="18" charset="0"/>
              </a:endParaRPr>
            </a:p>
          </p:txBody>
        </p:sp>
        <p:sp>
          <p:nvSpPr>
            <p:cNvPr id="54277" name="Text Box 5"/>
            <p:cNvSpPr txBox="1">
              <a:spLocks noChangeArrowheads="1"/>
            </p:cNvSpPr>
            <p:nvPr/>
          </p:nvSpPr>
          <p:spPr bwMode="auto">
            <a:xfrm>
              <a:off x="3168" y="8928"/>
              <a:ext cx="2304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1400" b="1">
                  <a:latin typeface="Times New Roman" pitchFamily="18" charset="0"/>
                </a:rPr>
                <a:t>Nem ionozó sugárzások</a:t>
              </a:r>
            </a:p>
            <a:p>
              <a:pPr algn="ctr" eaLnBrk="0" hangingPunct="0"/>
              <a:r>
                <a:rPr lang="hu-HU" sz="1400" b="1">
                  <a:latin typeface="Times New Roman" pitchFamily="18" charset="0"/>
                </a:rPr>
                <a:t>E</a:t>
              </a:r>
              <a:r>
                <a:rPr lang="hu-HU" sz="1400" b="1" baseline="-25000">
                  <a:latin typeface="Times New Roman" pitchFamily="18" charset="0"/>
                </a:rPr>
                <a:t>f</a:t>
              </a:r>
              <a:r>
                <a:rPr lang="hu-HU" sz="1400" b="1">
                  <a:latin typeface="Times New Roman" pitchFamily="18" charset="0"/>
                </a:rPr>
                <a:t>&lt;12,4 eV</a:t>
              </a:r>
              <a:endParaRPr lang="en-GB" sz="3000" b="1">
                <a:latin typeface="Times New Roman" pitchFamily="18" charset="0"/>
              </a:endParaRPr>
            </a:p>
          </p:txBody>
        </p:sp>
        <p:sp>
          <p:nvSpPr>
            <p:cNvPr id="54278" name="Text Box 6"/>
            <p:cNvSpPr txBox="1">
              <a:spLocks noChangeArrowheads="1"/>
            </p:cNvSpPr>
            <p:nvPr/>
          </p:nvSpPr>
          <p:spPr bwMode="auto">
            <a:xfrm>
              <a:off x="3168" y="8208"/>
              <a:ext cx="2304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Ionozó sugárzások</a:t>
              </a:r>
            </a:p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E</a:t>
              </a:r>
              <a:r>
                <a:rPr lang="hu-HU" sz="1600" b="1" baseline="-25000">
                  <a:latin typeface="Times New Roman" pitchFamily="18" charset="0"/>
                </a:rPr>
                <a:t>f</a:t>
              </a:r>
              <a:r>
                <a:rPr lang="hu-HU" sz="1600" b="1">
                  <a:latin typeface="Times New Roman" pitchFamily="18" charset="0"/>
                </a:rPr>
                <a:t>&gt;12,4 eV</a:t>
              </a:r>
              <a:endParaRPr lang="en-GB" sz="3400" b="1">
                <a:latin typeface="Times New Roman" pitchFamily="18" charset="0"/>
              </a:endParaRPr>
            </a:p>
          </p:txBody>
        </p:sp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4752" y="10656"/>
              <a:ext cx="244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Mikrohullámú sugárzás</a:t>
              </a:r>
            </a:p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300 MHz&lt;f&lt;300 GHz</a:t>
              </a:r>
              <a:endParaRPr lang="en-GB" sz="3400" b="1">
                <a:latin typeface="Times New Roman" pitchFamily="18" charset="0"/>
              </a:endParaRPr>
            </a:p>
          </p:txBody>
        </p:sp>
        <p:sp>
          <p:nvSpPr>
            <p:cNvPr id="54280" name="Text Box 8"/>
            <p:cNvSpPr txBox="1">
              <a:spLocks noChangeArrowheads="1"/>
            </p:cNvSpPr>
            <p:nvPr/>
          </p:nvSpPr>
          <p:spPr bwMode="auto">
            <a:xfrm>
              <a:off x="4752" y="9936"/>
              <a:ext cx="244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Optikai sugárzás</a:t>
              </a:r>
            </a:p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300 GHz&lt;f&lt;3 PHz</a:t>
              </a:r>
              <a:endParaRPr lang="en-GB" sz="3400" b="1">
                <a:latin typeface="Times New Roman" pitchFamily="18" charset="0"/>
              </a:endParaRPr>
            </a:p>
          </p:txBody>
        </p:sp>
        <p:sp>
          <p:nvSpPr>
            <p:cNvPr id="54281" name="Line 9"/>
            <p:cNvSpPr>
              <a:spLocks noChangeShapeType="1"/>
            </p:cNvSpPr>
            <p:nvPr/>
          </p:nvSpPr>
          <p:spPr bwMode="auto">
            <a:xfrm>
              <a:off x="4320" y="9504"/>
              <a:ext cx="0" cy="288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282" name="Line 10"/>
            <p:cNvSpPr>
              <a:spLocks noChangeShapeType="1"/>
            </p:cNvSpPr>
            <p:nvPr/>
          </p:nvSpPr>
          <p:spPr bwMode="auto">
            <a:xfrm>
              <a:off x="4320" y="1022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>
              <a:off x="4320" y="1094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4752" y="11376"/>
              <a:ext cx="244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1400" b="1">
                  <a:latin typeface="Times New Roman" pitchFamily="18" charset="0"/>
                </a:rPr>
                <a:t>Rádiófrekvenciás sugárzás</a:t>
              </a:r>
            </a:p>
            <a:p>
              <a:pPr algn="ctr" eaLnBrk="0" hangingPunct="0"/>
              <a:r>
                <a:rPr lang="hu-HU" sz="1400" b="1">
                  <a:latin typeface="Times New Roman" pitchFamily="18" charset="0"/>
                </a:rPr>
                <a:t>300 kHz&lt;f&lt;300 MHz</a:t>
              </a:r>
              <a:endParaRPr lang="en-GB" sz="3000" b="1">
                <a:latin typeface="Times New Roman" pitchFamily="18" charset="0"/>
              </a:endParaRP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4752" y="12096"/>
              <a:ext cx="244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Kisfrekvenciás erőterek</a:t>
              </a:r>
            </a:p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0&lt;f&lt;300 kHz</a:t>
              </a:r>
              <a:endParaRPr lang="en-GB" sz="3400" b="1">
                <a:latin typeface="Times New Roman" pitchFamily="18" charset="0"/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4752" y="12816"/>
              <a:ext cx="244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Statikus erőterek</a:t>
              </a:r>
            </a:p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0 Hz</a:t>
              </a:r>
              <a:endParaRPr lang="en-GB" sz="3400" b="1">
                <a:latin typeface="Times New Roman" pitchFamily="18" charset="0"/>
              </a:endParaRPr>
            </a:p>
          </p:txBody>
        </p:sp>
        <p:sp>
          <p:nvSpPr>
            <p:cNvPr id="54287" name="Line 15"/>
            <p:cNvSpPr>
              <a:spLocks noChangeShapeType="1"/>
            </p:cNvSpPr>
            <p:nvPr/>
          </p:nvSpPr>
          <p:spPr bwMode="auto">
            <a:xfrm>
              <a:off x="4320" y="1166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288" name="Line 16"/>
            <p:cNvSpPr>
              <a:spLocks noChangeShapeType="1"/>
            </p:cNvSpPr>
            <p:nvPr/>
          </p:nvSpPr>
          <p:spPr bwMode="auto">
            <a:xfrm>
              <a:off x="4320" y="12384"/>
              <a:ext cx="43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289" name="Line 17"/>
            <p:cNvSpPr>
              <a:spLocks noChangeShapeType="1"/>
            </p:cNvSpPr>
            <p:nvPr/>
          </p:nvSpPr>
          <p:spPr bwMode="auto">
            <a:xfrm>
              <a:off x="4320" y="1310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290" name="Text Box 18"/>
            <p:cNvSpPr txBox="1">
              <a:spLocks noChangeArrowheads="1"/>
            </p:cNvSpPr>
            <p:nvPr/>
          </p:nvSpPr>
          <p:spPr bwMode="auto">
            <a:xfrm>
              <a:off x="7920" y="11376"/>
              <a:ext cx="244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LF</a:t>
              </a:r>
            </a:p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30 kHz&lt;f&lt;300 kHz</a:t>
              </a:r>
              <a:endParaRPr lang="en-GB" sz="3400" b="1">
                <a:latin typeface="Times New Roman" pitchFamily="18" charset="0"/>
              </a:endParaRPr>
            </a:p>
          </p:txBody>
        </p:sp>
        <p:sp>
          <p:nvSpPr>
            <p:cNvPr id="54291" name="Text Box 19"/>
            <p:cNvSpPr txBox="1">
              <a:spLocks noChangeArrowheads="1"/>
            </p:cNvSpPr>
            <p:nvPr/>
          </p:nvSpPr>
          <p:spPr bwMode="auto">
            <a:xfrm>
              <a:off x="7920" y="12096"/>
              <a:ext cx="244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VLF</a:t>
              </a:r>
            </a:p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300 Hz&lt;f&lt;30 kHz</a:t>
              </a:r>
              <a:endParaRPr lang="en-GB" sz="3400" b="1">
                <a:latin typeface="Times New Roman" pitchFamily="18" charset="0"/>
              </a:endParaRPr>
            </a:p>
          </p:txBody>
        </p:sp>
        <p:sp>
          <p:nvSpPr>
            <p:cNvPr id="54292" name="Text Box 20"/>
            <p:cNvSpPr txBox="1">
              <a:spLocks noChangeArrowheads="1"/>
            </p:cNvSpPr>
            <p:nvPr/>
          </p:nvSpPr>
          <p:spPr bwMode="auto">
            <a:xfrm>
              <a:off x="7920" y="12816"/>
              <a:ext cx="2448" cy="576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ELF</a:t>
              </a:r>
            </a:p>
            <a:p>
              <a:pPr algn="ctr" eaLnBrk="0" hangingPunct="0"/>
              <a:r>
                <a:rPr lang="hu-HU" sz="1600" b="1">
                  <a:latin typeface="Times New Roman" pitchFamily="18" charset="0"/>
                </a:rPr>
                <a:t>0&lt;f&lt;300 Hz</a:t>
              </a:r>
              <a:endParaRPr lang="en-GB" sz="3400" b="1">
                <a:latin typeface="Times New Roman" pitchFamily="18" charset="0"/>
              </a:endParaRPr>
            </a:p>
          </p:txBody>
        </p:sp>
        <p:sp>
          <p:nvSpPr>
            <p:cNvPr id="54293" name="Line 21"/>
            <p:cNvSpPr>
              <a:spLocks noChangeShapeType="1"/>
            </p:cNvSpPr>
            <p:nvPr/>
          </p:nvSpPr>
          <p:spPr bwMode="auto">
            <a:xfrm>
              <a:off x="7488" y="1166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294" name="Line 22"/>
            <p:cNvSpPr>
              <a:spLocks noChangeShapeType="1"/>
            </p:cNvSpPr>
            <p:nvPr/>
          </p:nvSpPr>
          <p:spPr bwMode="auto">
            <a:xfrm>
              <a:off x="7200" y="12384"/>
              <a:ext cx="28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295" name="Line 23"/>
            <p:cNvSpPr>
              <a:spLocks noChangeShapeType="1"/>
            </p:cNvSpPr>
            <p:nvPr/>
          </p:nvSpPr>
          <p:spPr bwMode="auto">
            <a:xfrm>
              <a:off x="7488" y="1166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296" name="Line 24"/>
            <p:cNvSpPr>
              <a:spLocks noChangeShapeType="1"/>
            </p:cNvSpPr>
            <p:nvPr/>
          </p:nvSpPr>
          <p:spPr bwMode="auto">
            <a:xfrm>
              <a:off x="7488" y="1238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297" name="Line 25"/>
            <p:cNvSpPr>
              <a:spLocks noChangeShapeType="1"/>
            </p:cNvSpPr>
            <p:nvPr/>
          </p:nvSpPr>
          <p:spPr bwMode="auto">
            <a:xfrm>
              <a:off x="7488" y="13104"/>
              <a:ext cx="432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298" name="Line 26"/>
            <p:cNvSpPr>
              <a:spLocks noChangeShapeType="1"/>
            </p:cNvSpPr>
            <p:nvPr/>
          </p:nvSpPr>
          <p:spPr bwMode="auto">
            <a:xfrm>
              <a:off x="7488" y="12384"/>
              <a:ext cx="0" cy="72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299" name="Line 27"/>
            <p:cNvSpPr>
              <a:spLocks noChangeShapeType="1"/>
            </p:cNvSpPr>
            <p:nvPr/>
          </p:nvSpPr>
          <p:spPr bwMode="auto">
            <a:xfrm>
              <a:off x="4320" y="12384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300" name="Line 28"/>
            <p:cNvSpPr>
              <a:spLocks noChangeShapeType="1"/>
            </p:cNvSpPr>
            <p:nvPr/>
          </p:nvSpPr>
          <p:spPr bwMode="auto">
            <a:xfrm flipV="1">
              <a:off x="2736" y="7776"/>
              <a:ext cx="0" cy="14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54301" name="Line 29"/>
            <p:cNvSpPr>
              <a:spLocks noChangeShapeType="1"/>
            </p:cNvSpPr>
            <p:nvPr/>
          </p:nvSpPr>
          <p:spPr bwMode="auto">
            <a:xfrm>
              <a:off x="2736" y="84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hu-HU"/>
              <a:t>Ember villamos erőtérben</a:t>
            </a:r>
          </a:p>
        </p:txBody>
      </p:sp>
      <p:pic>
        <p:nvPicPr>
          <p:cNvPr id="44035" name="Picture 3" descr="erote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0668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8382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Élettani hatások</a:t>
            </a:r>
          </a:p>
        </p:txBody>
      </p:sp>
      <p:pic>
        <p:nvPicPr>
          <p:cNvPr id="46083" name="Picture 3" descr="D:\Users\Tamus\Villkörny\4.ea\sketch\KAPTOLT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752600" y="2743200"/>
            <a:ext cx="5715000" cy="3016250"/>
          </a:xfrm>
          <a:prstGeom prst="rect">
            <a:avLst/>
          </a:prstGeom>
          <a:noFill/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457200" y="16002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Villamos erőtér által létrehozott testáramok</a:t>
            </a:r>
            <a:endParaRPr lang="hu-HU" sz="3200" b="1" baseline="-25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8382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Élettani hatások</a:t>
            </a:r>
          </a:p>
        </p:txBody>
      </p:sp>
      <p:pic>
        <p:nvPicPr>
          <p:cNvPr id="47107" name="Picture 3" descr="D:\Users\Tamus\Villkörny\4.ea\sketch\VILLTER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3505200" y="2362200"/>
            <a:ext cx="3633788" cy="4152900"/>
          </a:xfrm>
          <a:prstGeom prst="rect">
            <a:avLst/>
          </a:prstGeom>
          <a:noFill/>
        </p:spPr>
      </p:pic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457200" y="13716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Villamos erőtér által létrehozott testáramok</a:t>
            </a:r>
            <a:endParaRPr lang="hu-HU" sz="3200" b="1" baseline="-25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8382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Élettani hatások</a:t>
            </a:r>
          </a:p>
        </p:txBody>
      </p:sp>
      <p:pic>
        <p:nvPicPr>
          <p:cNvPr id="48131" name="Picture 3" descr="D:\Users\Tamus\Villkörny\4.ea\sketch\TESTAR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85800" y="2590800"/>
            <a:ext cx="7696200" cy="3221038"/>
          </a:xfrm>
          <a:prstGeom prst="rect">
            <a:avLst/>
          </a:prstGeom>
          <a:noFill/>
        </p:spPr>
      </p:pic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7200" y="13716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Villamos erőtér által létrehozott testáramok</a:t>
            </a:r>
            <a:endParaRPr lang="hu-HU" sz="3200" b="1" baseline="-25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8382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hu-HU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Élettani hatások</a:t>
            </a:r>
          </a:p>
        </p:txBody>
      </p:sp>
      <p:pic>
        <p:nvPicPr>
          <p:cNvPr id="49155" name="Picture 3" descr="D:\Users\Tamus\Villkörny\4.ea\sketch\TESTAR2.BMP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33600" y="2819400"/>
            <a:ext cx="5181600" cy="2622550"/>
          </a:xfrm>
          <a:prstGeom prst="rect">
            <a:avLst/>
          </a:prstGeom>
          <a:noFill/>
        </p:spPr>
      </p:pic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457200" y="1600200"/>
            <a:ext cx="838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hu-HU" sz="32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Villamos erőtér által létrehozott testáramok</a:t>
            </a:r>
            <a:endParaRPr lang="hu-HU" sz="3200" b="1" baseline="-25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808080"/>
      </a:lt2>
      <a:accent1>
        <a:srgbClr val="FFCC99"/>
      </a:accent1>
      <a:accent2>
        <a:srgbClr val="33CC33"/>
      </a:accent2>
      <a:accent3>
        <a:srgbClr val="FFFFFF"/>
      </a:accent3>
      <a:accent4>
        <a:srgbClr val="000000"/>
      </a:accent4>
      <a:accent5>
        <a:srgbClr val="FFE2CA"/>
      </a:accent5>
      <a:accent6>
        <a:srgbClr val="2DB92D"/>
      </a:accent6>
      <a:hlink>
        <a:srgbClr val="66FFFF"/>
      </a:hlink>
      <a:folHlink>
        <a:srgbClr val="FF00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430</Words>
  <Application>Microsoft Office PowerPoint</Application>
  <PresentationFormat>Diavetítés a képernyőre (4:3 oldalarány)</PresentationFormat>
  <Paragraphs>114</Paragraphs>
  <Slides>37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9" baseType="lpstr">
      <vt:lpstr>Default Design</vt:lpstr>
      <vt:lpstr>Dokumentum</vt:lpstr>
      <vt:lpstr>Villamosság élettani hatásai  Erőterek és biológiai anyagok kölcsönhatása </vt:lpstr>
      <vt:lpstr>PowerPoint bemutató</vt:lpstr>
      <vt:lpstr>Az elektromágneses spektrum</vt:lpstr>
      <vt:lpstr>PowerPoint bemutató</vt:lpstr>
      <vt:lpstr>Ember villamos erőtérben</vt:lpstr>
      <vt:lpstr>PowerPoint bemutató</vt:lpstr>
      <vt:lpstr>PowerPoint bemutató</vt:lpstr>
      <vt:lpstr>PowerPoint bemutató</vt:lpstr>
      <vt:lpstr>PowerPoint bemutató</vt:lpstr>
      <vt:lpstr>PowerPoint bemutató</vt:lpstr>
      <vt:lpstr>Ember mágneses erőtérben</vt:lpstr>
      <vt:lpstr>PowerPoint bemutató</vt:lpstr>
      <vt:lpstr>RF expozíció</vt:lpstr>
      <vt:lpstr>Dozimetriai egységek</vt:lpstr>
      <vt:lpstr>Dozimetriai egységek</vt:lpstr>
      <vt:lpstr>Elnyelőképesség frekvenciafüggése</vt:lpstr>
      <vt:lpstr>Élő szervezet modellje</vt:lpstr>
      <vt:lpstr>Reflexió különböző rétegeken</vt:lpstr>
      <vt:lpstr>Behatolási mélység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relaxáció</vt:lpstr>
      <vt:lpstr>PowerPoint bemutató</vt:lpstr>
      <vt:lpstr>PowerPoint bemutató</vt:lpstr>
      <vt:lpstr>Hőatások</vt:lpstr>
      <vt:lpstr>Biológiai szövetek villamos tulajdonságai</vt:lpstr>
      <vt:lpstr>PowerPoint bemutató</vt:lpstr>
      <vt:lpstr>Irodalom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Villamosság élettani hatásai  Erőterek és az élő szervezet kölcsönhatása</dc:title>
  <dc:creator>Tamus Zoltán Ádám</dc:creator>
  <cp:lastModifiedBy>Adam</cp:lastModifiedBy>
  <cp:revision>13</cp:revision>
  <dcterms:created xsi:type="dcterms:W3CDTF">2008-09-30T08:14:32Z</dcterms:created>
  <dcterms:modified xsi:type="dcterms:W3CDTF">2011-02-15T14:53:53Z</dcterms:modified>
</cp:coreProperties>
</file>