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7"/>
  </p:notesMasterIdLst>
  <p:sldIdLst>
    <p:sldId id="260" r:id="rId2"/>
    <p:sldId id="261" r:id="rId3"/>
    <p:sldId id="262" r:id="rId4"/>
    <p:sldId id="263" r:id="rId5"/>
    <p:sldId id="264" r:id="rId6"/>
    <p:sldId id="319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  <p:sldId id="275" r:id="rId18"/>
    <p:sldId id="276" r:id="rId19"/>
    <p:sldId id="310" r:id="rId20"/>
    <p:sldId id="311" r:id="rId21"/>
    <p:sldId id="312" r:id="rId22"/>
    <p:sldId id="313" r:id="rId23"/>
    <p:sldId id="314" r:id="rId24"/>
    <p:sldId id="315" r:id="rId25"/>
    <p:sldId id="281" r:id="rId26"/>
    <p:sldId id="282" r:id="rId27"/>
    <p:sldId id="316" r:id="rId28"/>
    <p:sldId id="317" r:id="rId29"/>
    <p:sldId id="280" r:id="rId30"/>
    <p:sldId id="277" r:id="rId31"/>
    <p:sldId id="308" r:id="rId32"/>
    <p:sldId id="279" r:id="rId33"/>
    <p:sldId id="278" r:id="rId34"/>
    <p:sldId id="283" r:id="rId35"/>
    <p:sldId id="299" r:id="rId36"/>
    <p:sldId id="300" r:id="rId37"/>
    <p:sldId id="301" r:id="rId38"/>
    <p:sldId id="295" r:id="rId39"/>
    <p:sldId id="284" r:id="rId40"/>
    <p:sldId id="285" r:id="rId41"/>
    <p:sldId id="286" r:id="rId42"/>
    <p:sldId id="287" r:id="rId43"/>
    <p:sldId id="288" r:id="rId44"/>
    <p:sldId id="293" r:id="rId45"/>
    <p:sldId id="296" r:id="rId46"/>
    <p:sldId id="291" r:id="rId47"/>
    <p:sldId id="292" r:id="rId48"/>
    <p:sldId id="297" r:id="rId49"/>
    <p:sldId id="294" r:id="rId50"/>
    <p:sldId id="298" r:id="rId51"/>
    <p:sldId id="289" r:id="rId52"/>
    <p:sldId id="290" r:id="rId53"/>
    <p:sldId id="302" r:id="rId54"/>
    <p:sldId id="303" r:id="rId55"/>
    <p:sldId id="320" r:id="rId56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00"/>
    <a:srgbClr val="656565"/>
    <a:srgbClr val="CCCC0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1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260" y="-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F0B0B2-AEF1-430C-83AE-D764D588B93E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53396-CD6F-48BC-9996-18997DA4C3B6}" type="slidenum">
              <a:rPr lang="hu-HU"/>
              <a:pPr/>
              <a:t>1</a:t>
            </a:fld>
            <a:endParaRPr lang="hu-HU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Irodalom: Geszti P. Ottó: Villanmosenergia-rendszerek I. Tankönyvkiadó, Budapest, 1986. 13.-47. oldal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6BC13-7F65-4A03-8351-5A1FFA8800BA}" type="slidenum">
              <a:rPr lang="hu-HU"/>
              <a:pPr/>
              <a:t>11</a:t>
            </a:fld>
            <a:endParaRPr lang="hu-HU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3988E-FE26-4F8D-9F38-F580964E9913}" type="slidenum">
              <a:rPr lang="hu-HU"/>
              <a:pPr/>
              <a:t>12</a:t>
            </a:fld>
            <a:endParaRPr lang="hu-HU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EED32-C029-4372-8297-683A3C1CA0D5}" type="slidenum">
              <a:rPr lang="hu-HU"/>
              <a:pPr/>
              <a:t>13</a:t>
            </a:fld>
            <a:endParaRPr lang="hu-HU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C09A5-6D7A-4726-A8A2-2381C4F15BBF}" type="slidenum">
              <a:rPr lang="hu-HU"/>
              <a:pPr/>
              <a:t>14</a:t>
            </a:fld>
            <a:endParaRPr lang="hu-HU"/>
          </a:p>
        </p:txBody>
      </p:sp>
      <p:sp>
        <p:nvSpPr>
          <p:cNvPr id="16384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07CDF-E89F-4E39-9588-8BCE7B3ADB07}" type="slidenum">
              <a:rPr lang="hu-HU"/>
              <a:pPr/>
              <a:t>15</a:t>
            </a:fld>
            <a:endParaRPr lang="hu-HU"/>
          </a:p>
        </p:txBody>
      </p:sp>
      <p:sp>
        <p:nvSpPr>
          <p:cNvPr id="16486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CD8FE-3198-4D6D-AB19-494FBBABD10F}" type="slidenum">
              <a:rPr lang="hu-HU"/>
              <a:pPr/>
              <a:t>16</a:t>
            </a:fld>
            <a:endParaRPr lang="hu-HU"/>
          </a:p>
        </p:txBody>
      </p:sp>
      <p:sp>
        <p:nvSpPr>
          <p:cNvPr id="165890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91E46-50E6-40FE-9653-0EBAD4ADA1C6}" type="slidenum">
              <a:rPr lang="hu-HU"/>
              <a:pPr/>
              <a:t>17</a:t>
            </a:fld>
            <a:endParaRPr lang="hu-HU"/>
          </a:p>
        </p:txBody>
      </p:sp>
      <p:sp>
        <p:nvSpPr>
          <p:cNvPr id="107522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1888 Kétfázuisú aszinkron motor és szinkronmotor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59FBC-14E0-47C4-901C-2A85C90E77CC}" type="slidenum">
              <a:rPr lang="hu-HU"/>
              <a:pPr/>
              <a:t>18</a:t>
            </a:fld>
            <a:endParaRPr lang="hu-HU"/>
          </a:p>
        </p:txBody>
      </p:sp>
      <p:sp>
        <p:nvSpPr>
          <p:cNvPr id="108546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CB823-D684-437A-B55F-6FDBA2EBDBBF}" type="slidenum">
              <a:rPr lang="hu-HU"/>
              <a:pPr/>
              <a:t>22</a:t>
            </a:fld>
            <a:endParaRPr lang="hu-HU"/>
          </a:p>
        </p:txBody>
      </p:sp>
      <p:sp>
        <p:nvSpPr>
          <p:cNvPr id="206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1DE84-7B98-41BB-A075-9651449209AF}" type="slidenum">
              <a:rPr lang="hu-HU"/>
              <a:pPr/>
              <a:t>23</a:t>
            </a:fld>
            <a:endParaRPr lang="hu-HU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AC294-2073-471D-9BAC-D5BA1AAACAC0}" type="slidenum">
              <a:rPr lang="hu-HU"/>
              <a:pPr/>
              <a:t>2</a:t>
            </a:fld>
            <a:endParaRPr lang="hu-HU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5B7C3-925A-4A92-AB06-426C97F46C99}" type="slidenum">
              <a:rPr lang="hu-HU"/>
              <a:pPr/>
              <a:t>25</a:t>
            </a:fld>
            <a:endParaRPr lang="hu-HU"/>
          </a:p>
        </p:txBody>
      </p:sp>
      <p:sp>
        <p:nvSpPr>
          <p:cNvPr id="166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7A9B8-A61C-4F59-A4FB-1F9774F63348}" type="slidenum">
              <a:rPr lang="hu-HU"/>
              <a:pPr/>
              <a:t>26</a:t>
            </a:fld>
            <a:endParaRPr lang="hu-HU"/>
          </a:p>
        </p:txBody>
      </p:sp>
      <p:sp>
        <p:nvSpPr>
          <p:cNvPr id="139266" name="Rectangle 3074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D0D99-CD64-4896-9C69-E044FA4E4E71}" type="slidenum">
              <a:rPr lang="hu-HU"/>
              <a:pPr/>
              <a:t>29</a:t>
            </a:fld>
            <a:endParaRPr lang="hu-HU"/>
          </a:p>
        </p:txBody>
      </p:sp>
      <p:sp>
        <p:nvSpPr>
          <p:cNvPr id="167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8C247-C82D-417F-83C3-C7429B5930B6}" type="slidenum">
              <a:rPr lang="hu-HU"/>
              <a:pPr/>
              <a:t>30</a:t>
            </a:fld>
            <a:endParaRPr lang="hu-HU"/>
          </a:p>
        </p:txBody>
      </p:sp>
      <p:sp>
        <p:nvSpPr>
          <p:cNvPr id="168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D8EFC-1A95-46D0-A222-BDDD22A5122D}" type="slidenum">
              <a:rPr lang="hu-HU"/>
              <a:pPr/>
              <a:t>32</a:t>
            </a:fld>
            <a:endParaRPr lang="hu-HU"/>
          </a:p>
        </p:txBody>
      </p:sp>
      <p:sp>
        <p:nvSpPr>
          <p:cNvPr id="169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475CB-C250-4129-8A0A-36E876DAC437}" type="slidenum">
              <a:rPr lang="hu-HU"/>
              <a:pPr/>
              <a:t>33</a:t>
            </a:fld>
            <a:endParaRPr lang="hu-HU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1BF34-4952-4FEC-9D27-395B76E9BCE4}" type="slidenum">
              <a:rPr lang="hu-HU"/>
              <a:pPr/>
              <a:t>34</a:t>
            </a:fld>
            <a:endParaRPr lang="hu-HU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6AF94-FBC6-4169-90CF-FE426B9E828E}" type="slidenum">
              <a:rPr lang="hu-HU"/>
              <a:pPr/>
              <a:t>35</a:t>
            </a:fld>
            <a:endParaRPr lang="hu-HU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B3F00-907E-44A2-89C2-6CE32EF63149}" type="slidenum">
              <a:rPr lang="hu-HU"/>
              <a:pPr/>
              <a:t>36</a:t>
            </a:fld>
            <a:endParaRPr lang="hu-HU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393760-32EE-4EB4-BA42-EB12EADF979E}" type="slidenum">
              <a:rPr lang="hu-HU"/>
              <a:pPr/>
              <a:t>37</a:t>
            </a:fld>
            <a:endParaRPr lang="hu-HU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B208B-613B-4171-A23A-01A230BED2AD}" type="slidenum">
              <a:rPr lang="hu-HU"/>
              <a:pPr/>
              <a:t>3</a:t>
            </a:fld>
            <a:endParaRPr lang="hu-HU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9E16E7-FD0D-4CEC-B724-F4934C7A74BE}" type="slidenum">
              <a:rPr lang="hu-HU"/>
              <a:pPr/>
              <a:t>38</a:t>
            </a:fld>
            <a:endParaRPr lang="hu-HU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4AE05-934A-4B84-9233-B35CA4B1F6A6}" type="slidenum">
              <a:rPr lang="hu-HU"/>
              <a:pPr/>
              <a:t>39</a:t>
            </a:fld>
            <a:endParaRPr lang="hu-HU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1B7CB-E04E-4271-A84A-8839380ED6E5}" type="slidenum">
              <a:rPr lang="hu-HU"/>
              <a:pPr/>
              <a:t>40</a:t>
            </a:fld>
            <a:endParaRPr lang="hu-HU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1984E-CACE-40C4-B550-6C0B8E0FCDDC}" type="slidenum">
              <a:rPr lang="hu-HU"/>
              <a:pPr/>
              <a:t>41</a:t>
            </a:fld>
            <a:endParaRPr lang="hu-HU"/>
          </a:p>
        </p:txBody>
      </p:sp>
      <p:sp>
        <p:nvSpPr>
          <p:cNvPr id="179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AFD1D-8D5A-456E-B38C-032EDA90AADC}" type="slidenum">
              <a:rPr lang="hu-HU"/>
              <a:pPr/>
              <a:t>42</a:t>
            </a:fld>
            <a:endParaRPr lang="hu-HU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3E93F1-6163-47AB-90E7-10C7D444D502}" type="slidenum">
              <a:rPr lang="hu-HU"/>
              <a:pPr/>
              <a:t>43</a:t>
            </a:fld>
            <a:endParaRPr lang="hu-HU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66352-9CB3-4991-9E62-EF908DFBB07B}" type="slidenum">
              <a:rPr lang="hu-HU"/>
              <a:pPr/>
              <a:t>44</a:t>
            </a:fld>
            <a:endParaRPr lang="hu-HU"/>
          </a:p>
        </p:txBody>
      </p:sp>
      <p:sp>
        <p:nvSpPr>
          <p:cNvPr id="182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29859E-75C7-4E37-BFD7-AE4B2355989C}" type="slidenum">
              <a:rPr lang="hu-HU"/>
              <a:pPr/>
              <a:t>45</a:t>
            </a:fld>
            <a:endParaRPr lang="hu-HU"/>
          </a:p>
        </p:txBody>
      </p:sp>
      <p:sp>
        <p:nvSpPr>
          <p:cNvPr id="183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F3D29-1F81-43DF-AFF5-8A5BD301C360}" type="slidenum">
              <a:rPr lang="hu-HU"/>
              <a:pPr/>
              <a:t>46</a:t>
            </a:fld>
            <a:endParaRPr lang="hu-HU"/>
          </a:p>
        </p:txBody>
      </p:sp>
      <p:sp>
        <p:nvSpPr>
          <p:cNvPr id="184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FD29E-F93F-4FA8-AA23-FBD47CC5BE9E}" type="slidenum">
              <a:rPr lang="hu-HU"/>
              <a:pPr/>
              <a:t>47</a:t>
            </a:fld>
            <a:endParaRPr lang="hu-HU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10883-FDC7-427E-95C0-A28628D8938E}" type="slidenum">
              <a:rPr lang="hu-HU"/>
              <a:pPr/>
              <a:t>4</a:t>
            </a:fld>
            <a:endParaRPr lang="hu-HU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27B5B-EB5E-458E-A985-910D3A96B50A}" type="slidenum">
              <a:rPr lang="hu-HU"/>
              <a:pPr/>
              <a:t>48</a:t>
            </a:fld>
            <a:endParaRPr lang="hu-HU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94BF9E-F8BB-4CDB-BEA9-BB60F7C43A85}" type="slidenum">
              <a:rPr lang="hu-HU"/>
              <a:pPr/>
              <a:t>49</a:t>
            </a:fld>
            <a:endParaRPr lang="hu-HU"/>
          </a:p>
        </p:txBody>
      </p:sp>
      <p:sp>
        <p:nvSpPr>
          <p:cNvPr id="187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66835-F9FE-4AF7-934E-BA274281541E}" type="slidenum">
              <a:rPr lang="hu-HU"/>
              <a:pPr/>
              <a:t>50</a:t>
            </a:fld>
            <a:endParaRPr lang="hu-HU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C9F83-B099-4875-A9A7-8E7E964B4819}" type="slidenum">
              <a:rPr lang="hu-HU"/>
              <a:pPr/>
              <a:t>51</a:t>
            </a:fld>
            <a:endParaRPr lang="hu-HU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B29D6-FDE2-4384-9659-5CE37ECAD6F8}" type="slidenum">
              <a:rPr lang="hu-HU"/>
              <a:pPr/>
              <a:t>52</a:t>
            </a:fld>
            <a:endParaRPr lang="hu-HU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805B2-E195-4141-B689-7A0768FF490A}" type="slidenum">
              <a:rPr lang="hu-HU"/>
              <a:pPr/>
              <a:t>53</a:t>
            </a:fld>
            <a:endParaRPr lang="hu-HU"/>
          </a:p>
        </p:txBody>
      </p:sp>
      <p:sp>
        <p:nvSpPr>
          <p:cNvPr id="191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B7069B-B86E-43AF-92BE-4497CB892D9C}" type="slidenum">
              <a:rPr lang="hu-HU"/>
              <a:pPr/>
              <a:t>54</a:t>
            </a:fld>
            <a:endParaRPr lang="hu-HU"/>
          </a:p>
        </p:txBody>
      </p:sp>
      <p:sp>
        <p:nvSpPr>
          <p:cNvPr id="192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C51AE-6DEC-404D-AC45-18182231F68A}" type="slidenum">
              <a:rPr lang="hu-HU"/>
              <a:pPr/>
              <a:t>55</a:t>
            </a:fld>
            <a:endParaRPr lang="hu-HU"/>
          </a:p>
        </p:txBody>
      </p:sp>
      <p:sp>
        <p:nvSpPr>
          <p:cNvPr id="234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66073-1206-4B22-8A38-32C5F1105021}" type="slidenum">
              <a:rPr lang="hu-HU"/>
              <a:pPr/>
              <a:t>5</a:t>
            </a:fld>
            <a:endParaRPr lang="hu-HU"/>
          </a:p>
        </p:txBody>
      </p:sp>
      <p:sp>
        <p:nvSpPr>
          <p:cNvPr id="155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10526-873F-488C-A505-E6D70E6A3EE0}" type="slidenum">
              <a:rPr lang="hu-HU"/>
              <a:pPr/>
              <a:t>7</a:t>
            </a:fld>
            <a:endParaRPr lang="hu-HU"/>
          </a:p>
        </p:txBody>
      </p:sp>
      <p:sp>
        <p:nvSpPr>
          <p:cNvPr id="156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0BAE5-F141-4BD0-B9C4-B57EAC696EF1}" type="slidenum">
              <a:rPr lang="hu-HU"/>
              <a:pPr/>
              <a:t>8</a:t>
            </a:fld>
            <a:endParaRPr lang="hu-HU"/>
          </a:p>
        </p:txBody>
      </p:sp>
      <p:sp>
        <p:nvSpPr>
          <p:cNvPr id="157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7E47B-6568-4BB0-9527-3F6BEA68EE8B}" type="slidenum">
              <a:rPr lang="hu-HU"/>
              <a:pPr/>
              <a:t>9</a:t>
            </a:fld>
            <a:endParaRPr lang="hu-HU"/>
          </a:p>
        </p:txBody>
      </p:sp>
      <p:sp>
        <p:nvSpPr>
          <p:cNvPr id="158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F4F1-CF38-41F3-8A77-556A5A472679}" type="slidenum">
              <a:rPr lang="hu-HU"/>
              <a:pPr/>
              <a:t>10</a:t>
            </a:fld>
            <a:endParaRPr lang="hu-HU"/>
          </a:p>
        </p:txBody>
      </p:sp>
      <p:sp>
        <p:nvSpPr>
          <p:cNvPr id="159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444465-AEDD-470E-BEAF-0BA44BED513A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2CC5D-277D-4A53-BE4F-E288DC054CBC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6AD16E-09FD-4044-BA07-6108B6AC0FBB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8D69CC-BAA4-4C76-88C6-5719723C8730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FF510-CE74-47E3-94D3-5BF1F5DC165C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F6063A-7870-44E7-A6BA-DFFF1CD0B154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EBF700-4D96-414B-B5EC-145E2C3C345B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3B893-5B31-485E-9767-0F0C97920F15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019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044C452-A232-4653-86C5-4F668C23DAB5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EFCB52-29BC-445F-B272-00B75BFA2A26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1F0258-9BA0-435D-98AA-E818CD28EE0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56E7BE-0458-4B0F-9776-796C52E958C7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C3EFE7-ED9D-40E9-B63C-831F57826FE1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ACB3CA-2EB3-4D28-8727-8E87D45F4D79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B4907-BBF0-4E57-8CCD-1D0389D60BEE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9DF38F-78E4-42EA-A3BE-3C168206C332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9452F7-7D0F-4DBC-9C72-FCDB4E27BA9B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A6518-4F9B-4C2A-9E4B-D9FE82C796A4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64C34-87F4-4858-AF60-853DC12FC8F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570C58-B24B-4F8C-9FA6-CA973C76F15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1C739-C649-474C-9D2A-DD1DFF8F426A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DB0843-5EF7-4C8B-9149-CEB21A026A7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4E2D-E9B7-4803-B890-CB7D4185E81C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6F6CFE-8E2D-4584-A2C3-40E6117F4FAF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5BAAB-9115-4AB2-80F1-6BDDA3F927B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2F1334-1826-4247-A961-112B8ABCEBA6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F6AF25-69AC-4560-9310-CE2352AA856C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8B4CB8-B96E-4518-8B38-C8A834F7B66A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0CE72228-E242-4AFA-8BCB-14C6FAAB9659}" type="datetime1">
              <a:rPr lang="hu-HU"/>
              <a:pPr/>
              <a:t>2011.12.14.</a:t>
            </a:fld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FAA9730E-DF98-45C5-9ADD-52C09D2ABDBE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›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Users\Tamus\Villk&#246;rny\steamengine.jpg" TargetMode="External"/><Relationship Id="rId5" Type="http://schemas.openxmlformats.org/officeDocument/2006/relationships/image" Target="../media/image14.jpeg"/><Relationship Id="rId4" Type="http://schemas.openxmlformats.org/officeDocument/2006/relationships/image" Target="file:///D:\Users\Tamus\Villk&#246;rny\Watt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Users\Tamus\Villk&#246;rny\2.ea\1.avi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me26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D:\Users\Tamus\Villk&#246;rny\boeing.bmp" TargetMode="External"/><Relationship Id="rId5" Type="http://schemas.openxmlformats.org/officeDocument/2006/relationships/image" Target="../media/image18.png"/><Relationship Id="rId4" Type="http://schemas.openxmlformats.org/officeDocument/2006/relationships/image" Target="file:///D:\Users\Tamus\Villk&#246;rny\gasturbine2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gasturbin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ludvika.gi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szantas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vir.h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vm.hu/" TargetMode="External"/><Relationship Id="rId4" Type="http://schemas.openxmlformats.org/officeDocument/2006/relationships/image" Target="file:///D:\Users\Tamus\Villk&#246;rny\villterelo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h&#225;lfesz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Piramis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sugh&#225;l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hurkolth&#225;l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-2003_dokumentum1.doc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400kv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rajzok\ALALL1GY.BMP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rajzok\ALALL2GY.BM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rajzok\ALAL15GY.BMP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rajzok\NFAL.BMP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alallgyo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vizikerek2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alallgyor2tr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alallgyor3tr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12020.jp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papa12020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kfvezetek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rajzok\KFAL1.BM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kftrahaz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kfhaztr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rajzok\KFFH.BMP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kfsf6tok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hooverdam.usbr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Users\Tamus\Villk&#246;rny\hoover01.jpg" TargetMode="External"/><Relationship Id="rId5" Type="http://schemas.openxmlformats.org/officeDocument/2006/relationships/image" Target="../media/image7.jpeg"/><Relationship Id="rId4" Type="http://schemas.openxmlformats.org/officeDocument/2006/relationships/image" Target="file:///D:\Users\Tamus\Villk&#246;rny\Fourneyronturbina2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rajzok\OTR.BMP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D:\Users\Tamus\Villk&#246;rny\oszloptransz2.jpg" TargetMode="External"/><Relationship Id="rId5" Type="http://schemas.openxmlformats.org/officeDocument/2006/relationships/image" Target="../media/image54.jpeg"/><Relationship Id="rId4" Type="http://schemas.openxmlformats.org/officeDocument/2006/relationships/image" Target="file:///D:\Users\Tamus\Villk&#246;rny\oszloptransz1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oszloptransz3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D:\Users\Tamus\Villk&#246;rny\2.ea\kisfeszgolya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D:\Users\Tamus\Villk&#246;rny\2.ea\rajzok\1FKB.BMP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szelmalo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Users\Tamus\Villk&#246;rny\hajok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D:\Users\Tamus\Villk&#246;rny\szeler.jpg" TargetMode="External"/><Relationship Id="rId5" Type="http://schemas.openxmlformats.org/officeDocument/2006/relationships/image" Target="../media/image12.jpeg"/><Relationship Id="rId4" Type="http://schemas.openxmlformats.org/officeDocument/2006/relationships/image" Target="file:///D:\Users\Tamus\Villk&#246;rny\szelkere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438400"/>
            <a:ext cx="8839200" cy="2286000"/>
          </a:xfrm>
        </p:spPr>
        <p:txBody>
          <a:bodyPr/>
          <a:lstStyle/>
          <a:p>
            <a:r>
              <a:rPr lang="hu-HU"/>
              <a:t>Villamosság élettani hatásai</a:t>
            </a:r>
            <a:br>
              <a:rPr lang="hu-HU"/>
            </a:br>
            <a:r>
              <a:rPr lang="hu-HU" sz="2000"/>
              <a:t>9. előadás</a:t>
            </a:r>
            <a:r>
              <a:rPr lang="hu-HU" sz="2800"/>
              <a:t> </a:t>
            </a:r>
            <a:br>
              <a:rPr lang="hu-HU" sz="2800"/>
            </a:br>
            <a:endParaRPr lang="hu-HU" sz="28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5334000"/>
            <a:ext cx="86106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Tamus Zoltán Ádám </a:t>
            </a:r>
            <a:endParaRPr lang="hu-HU" b="1" baseline="30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r>
              <a:rPr lang="hu-HU" sz="1800">
                <a:latin typeface="Tahoma" pitchFamily="34" charset="0"/>
              </a:rPr>
              <a:t>tamus@ntb.bme.hu</a:t>
            </a:r>
          </a:p>
          <a:p>
            <a:pPr algn="ctr"/>
            <a:endParaRPr lang="hu-HU" sz="1800" b="1" baseline="30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algn="ctr"/>
            <a:endParaRPr lang="hu-HU" sz="1800" b="1" baseline="300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r>
              <a:rPr lang="hu-HU" sz="1800" baseline="30000">
                <a:latin typeface="Tahoma" pitchFamily="34" charset="0"/>
              </a:rPr>
              <a:t> </a:t>
            </a:r>
            <a:endParaRPr lang="hu-HU" sz="1800">
              <a:latin typeface="Tahoma" pitchFamily="34" charset="0"/>
            </a:endParaRPr>
          </a:p>
          <a:p>
            <a:endParaRPr lang="hu-HU"/>
          </a:p>
        </p:txBody>
      </p:sp>
      <p:graphicFrame>
        <p:nvGraphicFramePr>
          <p:cNvPr id="7174" name="Object 6"/>
          <p:cNvGraphicFramePr>
            <a:graphicFrameLocks/>
          </p:cNvGraphicFramePr>
          <p:nvPr/>
        </p:nvGraphicFramePr>
        <p:xfrm>
          <a:off x="2209800" y="290513"/>
          <a:ext cx="4800600" cy="928687"/>
        </p:xfrm>
        <a:graphic>
          <a:graphicData uri="http://schemas.openxmlformats.org/presentationml/2006/ole">
            <p:oleObj spid="_x0000_s7174" name="Dokumentum" r:id="rId4" imgW="6305354" imgH="1390273" progId="Word.Document.8">
              <p:embed/>
            </p:oleObj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3400" y="1371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Tanszék Villamos Energetika Tanszék</a:t>
            </a:r>
          </a:p>
          <a:p>
            <a:pPr algn="ctr"/>
            <a:r>
              <a:rPr lang="hu-H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Nagyfeszültségű Technika és Berendezések Csoport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E55A-3134-4DF8-9751-08062FB789E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A9235-ED17-42D3-BD98-C513847E6982}" type="slidenum">
              <a:rPr lang="hu-HU"/>
              <a:pPr/>
              <a:t>10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715000"/>
            <a:ext cx="7772400" cy="838200"/>
          </a:xfrm>
        </p:spPr>
        <p:txBody>
          <a:bodyPr/>
          <a:lstStyle/>
          <a:p>
            <a:endParaRPr lang="en-GB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89093" name="Picture 5" descr="D:\Users\Tamus\Villkörny\Watt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066800" y="1828800"/>
            <a:ext cx="2673350" cy="3657600"/>
          </a:xfrm>
          <a:prstGeom prst="rect">
            <a:avLst/>
          </a:prstGeom>
          <a:noFill/>
        </p:spPr>
      </p:pic>
      <p:pic>
        <p:nvPicPr>
          <p:cNvPr id="89094" name="Picture 6" descr="D:\Users\Tamus\Villkörny\steamengine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495800" y="1828800"/>
            <a:ext cx="3733800" cy="365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E67C-2C5A-4D57-BA8C-8AD5E7FB002F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1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66222B-316D-44D8-92AE-AE610C9B5879}" type="slidenum">
              <a:rPr lang="hu-HU"/>
              <a:pPr/>
              <a:t>11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3886200" cy="609600"/>
          </a:xfrm>
        </p:spPr>
        <p:txBody>
          <a:bodyPr/>
          <a:lstStyle/>
          <a:p>
            <a:r>
              <a:rPr lang="hu-HU"/>
              <a:t>Rövid számítás: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295400" y="26670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 ember 1 nap alatt: 0,8 kWh=2880 kJ</a:t>
            </a:r>
            <a:endParaRPr lang="hu-HU" sz="32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295400" y="4038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10 kg szén</a:t>
            </a:r>
            <a:endParaRPr lang="hu-HU" sz="32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295400" y="464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1 %-hatásfokú gőzgépet használva:</a:t>
            </a:r>
            <a:endParaRPr lang="hu-HU" sz="32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905000" y="5486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10*30000*0,01=3000 kJ</a:t>
            </a:r>
            <a:endParaRPr lang="hu-HU" sz="32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324600" y="4876800"/>
            <a:ext cx="76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9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!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295400" y="3200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10 dkg szén (30000 kJ/kg)</a:t>
            </a:r>
            <a:endParaRPr lang="hu-HU" sz="32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2C52-DD19-48C2-BAAB-690EE8961D62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046DB0-031D-4A8E-9C86-E231AC6D2F53}" type="slidenum">
              <a:rPr lang="hu-HU"/>
              <a:pPr/>
              <a:t>12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4724400" cy="3505200"/>
          </a:xfrm>
        </p:spPr>
        <p:txBody>
          <a:bodyPr/>
          <a:lstStyle/>
          <a:p>
            <a:r>
              <a:rPr lang="hu-HU"/>
              <a:t>Gőzturbina</a:t>
            </a:r>
          </a:p>
          <a:p>
            <a:pPr lvl="1"/>
            <a:r>
              <a:rPr lang="hu-HU"/>
              <a:t>1884 Charles Parson</a:t>
            </a:r>
          </a:p>
          <a:p>
            <a:pPr lvl="1"/>
            <a:r>
              <a:rPr lang="hu-HU"/>
              <a:t>1888 75 kW</a:t>
            </a:r>
          </a:p>
          <a:p>
            <a:pPr lvl="1"/>
            <a:r>
              <a:rPr lang="hu-HU"/>
              <a:t>1900 1 MW</a:t>
            </a:r>
          </a:p>
          <a:p>
            <a:pPr lvl="1"/>
            <a:r>
              <a:rPr lang="hu-HU"/>
              <a:t>70-es évek 1-1,5 GW</a:t>
            </a:r>
          </a:p>
          <a:p>
            <a:r>
              <a:rPr lang="hu-HU"/>
              <a:t>40-43 % hatásfok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93190" name="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828800"/>
            <a:ext cx="3511550" cy="392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19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31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9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3A22-E816-4803-B3FA-2C4A49E44D9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31237-435E-4BF0-8F2F-8E676D3F1225}" type="slidenum">
              <a:rPr lang="hu-HU"/>
              <a:pPr/>
              <a:t>13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95236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sp>
        <p:nvSpPr>
          <p:cNvPr id="95238" name="Rectangle 1030"/>
          <p:cNvSpPr>
            <a:spLocks noChangeArrowheads="1"/>
          </p:cNvSpPr>
          <p:nvPr/>
        </p:nvSpPr>
        <p:spPr bwMode="auto">
          <a:xfrm>
            <a:off x="152400" y="27432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Gázturbinák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1930-as évek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1944 Me 262</a:t>
            </a:r>
          </a:p>
        </p:txBody>
      </p:sp>
      <p:pic>
        <p:nvPicPr>
          <p:cNvPr id="95240" name="Picture 1032" descr="D:\Users\Tamus\Villkörny\me26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657600" y="2286000"/>
            <a:ext cx="5246688" cy="312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3137-7791-4F7E-A1DA-565EF604FF9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F53756-CE24-4E63-8158-5BE2100A13F7}" type="slidenum">
              <a:rPr lang="hu-HU"/>
              <a:pPr/>
              <a:t>14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villamosenergia-rendszerek kialakulása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648200" y="175260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1958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vadászbombázók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utasszállítók</a:t>
            </a:r>
          </a:p>
        </p:txBody>
      </p:sp>
      <p:pic>
        <p:nvPicPr>
          <p:cNvPr id="98310" name="Picture 6" descr="D:\Users\Tamus\Villkörny\gasturbine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1524000"/>
            <a:ext cx="4038600" cy="2141538"/>
          </a:xfrm>
          <a:prstGeom prst="rect">
            <a:avLst/>
          </a:prstGeom>
          <a:noFill/>
        </p:spPr>
      </p:pic>
      <p:pic>
        <p:nvPicPr>
          <p:cNvPr id="98311" name="Picture 7" descr="D:\Users\Tamus\Villkörny\boeing.bmp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572000" y="3733800"/>
            <a:ext cx="4038600" cy="2663825"/>
          </a:xfrm>
          <a:prstGeom prst="rect">
            <a:avLst/>
          </a:prstGeom>
          <a:noFill/>
        </p:spPr>
      </p:pic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304800" y="4343400"/>
            <a:ext cx="411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1969 Boeing 747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 kN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60 MW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0D1F-449A-491C-AD9B-DE71B3641142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3B7FB2-BADA-4020-9D8E-2AC7B89A3E8E}" type="slidenum">
              <a:rPr lang="hu-HU"/>
              <a:pPr/>
              <a:t>15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3810000" cy="990600"/>
          </a:xfrm>
        </p:spPr>
        <p:txBody>
          <a:bodyPr/>
          <a:lstStyle/>
          <a:p>
            <a:r>
              <a:rPr lang="hu-HU"/>
              <a:t>1940-es évektől</a:t>
            </a:r>
          </a:p>
          <a:p>
            <a:pPr lvl="1"/>
            <a:endParaRPr lang="hu-H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96261" name="Picture 5" descr="D:\Users\Tamus\Villkörny\gasturbin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343400" y="1981200"/>
            <a:ext cx="4495800" cy="2247900"/>
          </a:xfrm>
          <a:prstGeom prst="rect">
            <a:avLst/>
          </a:prstGeom>
          <a:noFill/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33400" y="42672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Olaj és gázvezetékek hajtása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Szükségáramforrások 15 MW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Csúcsidejű generátorok 15-150 MW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25-35 % hatásfok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C3A74-AF7A-42AF-BBF3-A8F3E3EC497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188324-4A6E-416F-9A8A-47C89ED04A8C}" type="slidenum">
              <a:rPr lang="hu-HU"/>
              <a:pPr/>
              <a:t>16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972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876800" cy="2971800"/>
          </a:xfrm>
        </p:spPr>
        <p:txBody>
          <a:bodyPr/>
          <a:lstStyle/>
          <a:p>
            <a:pPr>
              <a:buFontTx/>
              <a:buNone/>
            </a:pPr>
            <a:r>
              <a:rPr lang="hu-HU"/>
              <a:t>Munkagép és hajtógép</a:t>
            </a:r>
          </a:p>
          <a:p>
            <a:pPr lvl="1"/>
            <a:r>
              <a:rPr lang="hu-HU"/>
              <a:t>távolság</a:t>
            </a:r>
          </a:p>
          <a:p>
            <a:pPr lvl="1"/>
            <a:r>
              <a:rPr lang="hu-HU"/>
              <a:t>hatásfok</a:t>
            </a:r>
          </a:p>
        </p:txBody>
      </p:sp>
      <p:sp>
        <p:nvSpPr>
          <p:cNvPr id="97284" name="Rectangle 205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97285" name="Picture 2053" descr="D:\Users\Tamus\Villkörny\ludvik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352800" y="2133600"/>
            <a:ext cx="5510213" cy="3581400"/>
          </a:xfrm>
          <a:prstGeom prst="rect">
            <a:avLst/>
          </a:prstGeom>
          <a:noFill/>
        </p:spPr>
      </p:pic>
      <p:sp>
        <p:nvSpPr>
          <p:cNvPr id="97286" name="Rectangle 2054"/>
          <p:cNvSpPr>
            <a:spLocks noChangeArrowheads="1"/>
          </p:cNvSpPr>
          <p:nvPr/>
        </p:nvSpPr>
        <p:spPr bwMode="auto">
          <a:xfrm>
            <a:off x="228600" y="57150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XVIII. sz. mechanikus „távvezetékek”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4427-C563-4731-A9DD-C45B96905F6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198434-76F9-4686-A3DE-1DA2B5626468}" type="slidenum">
              <a:rPr lang="hu-HU"/>
              <a:pPr/>
              <a:t>17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800600"/>
          </a:xfrm>
        </p:spPr>
        <p:txBody>
          <a:bodyPr/>
          <a:lstStyle/>
          <a:p>
            <a:pPr>
              <a:buFontTx/>
              <a:buNone/>
            </a:pPr>
            <a:r>
              <a:rPr lang="hu-HU" sz="1800">
                <a:effectLst/>
              </a:rPr>
              <a:t>1861 </a:t>
            </a:r>
            <a:r>
              <a:rPr lang="hu-HU" sz="1800" b="0">
                <a:effectLst/>
              </a:rPr>
              <a:t>Dinamo feltalálása (Jedlik)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1879 </a:t>
            </a:r>
            <a:r>
              <a:rPr lang="hu-HU" sz="1800" b="0">
                <a:effectLst/>
              </a:rPr>
              <a:t>Szénszálas izzólámpa (Edison)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1882 </a:t>
            </a:r>
            <a:r>
              <a:rPr lang="hu-HU" sz="1800" b="0">
                <a:effectLst/>
              </a:rPr>
              <a:t>Első erőmű Londonban a Hobon Viaduct világításához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1883 </a:t>
            </a:r>
            <a:r>
              <a:rPr lang="hu-HU" sz="1800" b="0">
                <a:effectLst/>
              </a:rPr>
              <a:t>Transzformátor (Bláthy, Déri, Zipernowsky)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1883 </a:t>
            </a:r>
            <a:r>
              <a:rPr lang="hu-HU" sz="1800" b="0">
                <a:effectLst/>
              </a:rPr>
              <a:t>Többfázisú áram (Nikola Tesla)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1884</a:t>
            </a:r>
            <a:r>
              <a:rPr lang="hu-HU" sz="1800" b="0">
                <a:effectLst/>
              </a:rPr>
              <a:t> Váltakozóáramú 2 és 3 fázisú generátor (Ben Eschenbog)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1885-1886</a:t>
            </a:r>
            <a:r>
              <a:rPr lang="hu-HU" sz="1800" b="0">
                <a:effectLst/>
              </a:rPr>
              <a:t> Transzformátoros váltakozó áramú rendszer (W.Stanley Massachusetts-ben)	</a:t>
            </a:r>
          </a:p>
          <a:p>
            <a:pPr algn="just">
              <a:spcBef>
                <a:spcPts val="600"/>
              </a:spcBef>
              <a:buFontTx/>
              <a:buNone/>
            </a:pPr>
            <a:r>
              <a:rPr lang="hu-HU" sz="1800">
                <a:effectLst/>
              </a:rPr>
              <a:t>1893 </a:t>
            </a:r>
            <a:r>
              <a:rPr lang="hu-HU" sz="1800" b="0">
                <a:effectLst/>
              </a:rPr>
              <a:t>Háromfázisú vezeték (Niagara-Buffalo) 43 km, 11 kV, 7,5 MVA, 25 Hz (Forles) 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1900-1970</a:t>
            </a:r>
            <a:r>
              <a:rPr lang="hu-HU" sz="1800" b="0">
                <a:effectLst/>
              </a:rPr>
              <a:t> Különböző feszültségszintek kialakulása 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1954</a:t>
            </a:r>
            <a:r>
              <a:rPr lang="hu-HU" sz="1800" b="0">
                <a:effectLst/>
              </a:rPr>
              <a:t> Az első nagyfeszültségű egyenáramú energiaátvitel (Svéd Gotland kábel, 100 kV, 20 MW, 96 km)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1984-1987</a:t>
            </a:r>
            <a:r>
              <a:rPr lang="hu-HU" sz="1800" b="0">
                <a:effectLst/>
              </a:rPr>
              <a:t> Itaipu - Sao Paulo egyenáramú átvitel (± 600 kV,  6300 MW,  800 km)	</a:t>
            </a:r>
          </a:p>
          <a:p>
            <a:pPr>
              <a:buFontTx/>
              <a:buNone/>
            </a:pPr>
            <a:endParaRPr lang="hu-HU" sz="1800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3801-67EA-4F88-BBD8-82DC7DEFF9B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6A08A2-089A-45E1-9DF3-E152DC49B27F}" type="slidenum">
              <a:rPr lang="hu-HU"/>
              <a:pPr/>
              <a:t>18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800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hu-HU" sz="1800">
                <a:effectLst/>
              </a:rPr>
              <a:t>1878 </a:t>
            </a:r>
            <a:r>
              <a:rPr lang="hu-HU" sz="1800" b="0">
                <a:effectLst/>
              </a:rPr>
              <a:t>Ganz Gyár szerelőcsarnokában ívlámpák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1884</a:t>
            </a:r>
            <a:r>
              <a:rPr lang="hu-HU" sz="1800" b="0">
                <a:effectLst/>
              </a:rPr>
              <a:t> közcélú villamosenergia szolgáltatás Temesváron 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1879 </a:t>
            </a:r>
            <a:r>
              <a:rPr lang="hu-HU" sz="1800" b="0">
                <a:effectLst/>
              </a:rPr>
              <a:t>Szénszálas izzólámpa (Edison)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1914 </a:t>
            </a:r>
            <a:r>
              <a:rPr lang="hu-HU" sz="1800" b="0">
                <a:effectLst/>
              </a:rPr>
              <a:t>Kelenföldi erőmű	</a:t>
            </a:r>
          </a:p>
          <a:p>
            <a:pPr>
              <a:buFontTx/>
              <a:buNone/>
            </a:pPr>
            <a:endParaRPr lang="hu-HU" sz="1800">
              <a:effectLst/>
            </a:endParaRPr>
          </a:p>
          <a:p>
            <a:pPr>
              <a:buFontTx/>
              <a:buNone/>
            </a:pPr>
            <a:r>
              <a:rPr lang="hu-HU" sz="1800">
                <a:effectLst/>
              </a:rPr>
              <a:t>Nagyfeszültségű hálózat:</a:t>
            </a:r>
            <a:r>
              <a:rPr lang="hu-HU" sz="1800" b="0">
                <a:effectLst/>
              </a:rPr>
              <a:t>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1930</a:t>
            </a:r>
            <a:r>
              <a:rPr lang="hu-HU" sz="1800" b="0">
                <a:effectLst/>
              </a:rPr>
              <a:t> Bánhidai Erőmű - Budapest (Kőtér) 100 kV-os vezeték</a:t>
            </a:r>
            <a:r>
              <a:rPr lang="hu-HU" sz="1800" b="0">
                <a:effectLst/>
                <a:latin typeface="Times New Roman" pitchFamily="18" charset="0"/>
              </a:rPr>
              <a:t>	</a:t>
            </a:r>
            <a:endParaRPr lang="hu-HU" sz="1800" b="0">
              <a:effectLst/>
            </a:endParaRPr>
          </a:p>
          <a:p>
            <a:pPr>
              <a:buFontTx/>
              <a:buNone/>
            </a:pPr>
            <a:r>
              <a:rPr lang="hu-HU" sz="1800">
                <a:effectLst/>
              </a:rPr>
              <a:t>1949</a:t>
            </a:r>
            <a:r>
              <a:rPr lang="hu-HU" sz="1800" b="0">
                <a:effectLst/>
              </a:rPr>
              <a:t> Országos Villamos Teherelosztó létrehozása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1952-1962</a:t>
            </a:r>
            <a:r>
              <a:rPr lang="hu-HU" sz="1800" b="0">
                <a:effectLst/>
              </a:rPr>
              <a:t> A 100 kV-os főelosztó hálózat feszültségének 100 kV-ról 120 kV-ra emelése</a:t>
            </a:r>
            <a:r>
              <a:rPr lang="hu-HU" sz="1800" b="0">
                <a:effectLst/>
                <a:latin typeface="Times New Roman" pitchFamily="18" charset="0"/>
              </a:rPr>
              <a:t>	</a:t>
            </a:r>
            <a:endParaRPr lang="hu-HU" sz="1800" b="0">
              <a:effectLst/>
            </a:endParaRPr>
          </a:p>
          <a:p>
            <a:pPr>
              <a:buFontTx/>
              <a:buNone/>
            </a:pPr>
            <a:r>
              <a:rPr lang="hu-HU" sz="1800">
                <a:effectLst/>
              </a:rPr>
              <a:t>1960</a:t>
            </a:r>
            <a:r>
              <a:rPr lang="hu-HU" sz="1800" b="0">
                <a:effectLst/>
              </a:rPr>
              <a:t> A 220 kV-os feszültségszint bevezetése (Zugló-Bisztricsány)	</a:t>
            </a:r>
          </a:p>
          <a:p>
            <a:pPr>
              <a:buFontTx/>
              <a:buNone/>
            </a:pPr>
            <a:r>
              <a:rPr lang="hu-HU" sz="1800">
                <a:effectLst/>
              </a:rPr>
              <a:t>1968</a:t>
            </a:r>
            <a:r>
              <a:rPr lang="hu-HU" sz="1800" b="0">
                <a:effectLst/>
              </a:rPr>
              <a:t> A 400 kV-os feszültségszint bevezetése (Munkács-Göd)	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hu-HU" sz="1800">
                <a:effectLst/>
              </a:rPr>
              <a:t>1978</a:t>
            </a:r>
            <a:r>
              <a:rPr lang="hu-HU" sz="1800" b="0">
                <a:effectLst/>
              </a:rPr>
              <a:t> A 750 kV-os Vinyica-Albertirsa távvezeték üzembehelyezése</a:t>
            </a:r>
            <a:r>
              <a:rPr lang="hu-HU" sz="2400" b="0">
                <a:effectLst/>
              </a:rPr>
              <a:t>	</a:t>
            </a:r>
          </a:p>
          <a:p>
            <a:pPr>
              <a:buFontTx/>
              <a:buNone/>
            </a:pPr>
            <a:endParaRPr lang="hu-HU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92379-A5B1-4B81-ABE9-C88E5F42140B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9A1BE-94EE-4604-9641-60B92B203B0E}" type="slidenum">
              <a:rPr lang="hu-HU"/>
              <a:pPr/>
              <a:t>19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02754" name="Picture 2" descr="Frstbulb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6813" y="0"/>
            <a:ext cx="5238750" cy="6858000"/>
          </a:xfrm>
          <a:noFill/>
          <a:ln/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    </a:t>
            </a:r>
            <a:r>
              <a:rPr lang="en-GB" sz="4000" b="1">
                <a:latin typeface="Arial" charset="0"/>
              </a:rPr>
              <a:t>18</a:t>
            </a:r>
            <a:r>
              <a:rPr lang="hu-HU" sz="4000" b="1">
                <a:latin typeface="Arial" charset="0"/>
              </a:rPr>
              <a:t>79</a:t>
            </a:r>
            <a:r>
              <a:rPr lang="en-GB" sz="4000" b="1">
                <a:latin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584C-8F94-490F-B30D-58A8E318968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3B883B-A3B3-4C36-920C-848EB2351467}" type="slidenum">
              <a:rPr lang="hu-HU"/>
              <a:pPr/>
              <a:t>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29000" cy="3124200"/>
          </a:xfrm>
          <a:noFill/>
          <a:ln/>
        </p:spPr>
        <p:txBody>
          <a:bodyPr/>
          <a:lstStyle/>
          <a:p>
            <a:r>
              <a:rPr lang="hu-HU"/>
              <a:t>Az első mechanikai erőforrás</a:t>
            </a:r>
          </a:p>
          <a:p>
            <a:pPr lvl="1"/>
            <a:r>
              <a:rPr lang="hu-HU"/>
              <a:t>ember P</a:t>
            </a:r>
            <a:r>
              <a:rPr lang="hu-HU" sz="1400"/>
              <a:t>foly.</a:t>
            </a:r>
            <a:r>
              <a:rPr lang="hu-HU"/>
              <a:t>&lt;100W</a:t>
            </a:r>
          </a:p>
          <a:p>
            <a:pPr lvl="1"/>
            <a:r>
              <a:rPr lang="hu-HU"/>
              <a:t>ló P</a:t>
            </a:r>
            <a:r>
              <a:rPr lang="hu-HU" sz="1400"/>
              <a:t>foly.</a:t>
            </a:r>
            <a:r>
              <a:rPr lang="hu-HU"/>
              <a:t>&lt;400W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066800" y="5257800"/>
            <a:ext cx="7239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egy munkanap alatt 0,8 kWh</a:t>
            </a:r>
            <a:endParaRPr lang="hu-HU" sz="32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4761" name="Picture 9" descr="D:\Users\Tamus\Villkörny\szanta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67200" y="1828800"/>
            <a:ext cx="4419600" cy="289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35EC-8913-428C-9127-7AE19A25E7F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D47547-06FE-47FA-921E-8FBBABF059CB}" type="slidenum">
              <a:rPr lang="hu-HU"/>
              <a:pPr/>
              <a:t>20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03778" name="Picture 2" descr="dynamo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504825"/>
            <a:ext cx="8713788" cy="4876800"/>
          </a:xfrm>
          <a:noFill/>
          <a:ln/>
        </p:spPr>
      </p:pic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3924300" y="5661025"/>
            <a:ext cx="1223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1861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800" b="1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68D4-95F5-4D8B-A2C1-524D4E4D668D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72B209-914B-4AEA-8DD4-C54DA2385FA5}" type="slidenum">
              <a:rPr lang="hu-HU"/>
              <a:pPr/>
              <a:t>21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04803" name="Picture 3" descr="hydro_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363" y="0"/>
            <a:ext cx="6372225" cy="6453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601C-5E43-4DF6-AED1-D9B27983A19C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311BE7-2B97-4ECE-8E4A-42906AD732CD}" type="slidenum">
              <a:rPr lang="hu-HU"/>
              <a:pPr/>
              <a:t>22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3779838" y="615632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latin typeface="Arial" charset="0"/>
              </a:rPr>
              <a:t>188</a:t>
            </a:r>
            <a:r>
              <a:rPr lang="hu-HU" sz="4000" b="1">
                <a:latin typeface="Arial" charset="0"/>
              </a:rPr>
              <a:t>3</a:t>
            </a:r>
            <a:endParaRPr lang="en-GB" sz="4000" b="1">
              <a:latin typeface="Arial" charset="0"/>
            </a:endParaRPr>
          </a:p>
        </p:txBody>
      </p:sp>
      <p:pic>
        <p:nvPicPr>
          <p:cNvPr id="205827" name="Picture 3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8569325" cy="5911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1030-4AC9-4670-8133-60DF400C957D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AB3EA5-7EF4-4B06-B214-17EB6311B03D}" type="slidenum">
              <a:rPr lang="hu-HU"/>
              <a:pPr/>
              <a:t>23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07874" name="Picture 2" descr="te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0"/>
            <a:ext cx="4546600" cy="6858000"/>
          </a:xfrm>
          <a:prstGeom prst="rect">
            <a:avLst/>
          </a:prstGeom>
          <a:noFill/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457200" y="2971800"/>
            <a:ext cx="2590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/>
              <a:t>    </a:t>
            </a:r>
            <a:r>
              <a:rPr lang="en-GB" sz="4000" b="1">
                <a:latin typeface="Arial" charset="0"/>
              </a:rPr>
              <a:t>1884.</a:t>
            </a:r>
          </a:p>
          <a:p>
            <a:pPr>
              <a:spcBef>
                <a:spcPct val="50000"/>
              </a:spcBef>
            </a:pPr>
            <a:r>
              <a:rPr lang="en-GB" sz="4000" b="1">
                <a:latin typeface="Arial" charset="0"/>
              </a:rPr>
              <a:t>Temesv</a:t>
            </a:r>
            <a:r>
              <a:rPr lang="hu-HU" sz="4000" b="1">
                <a:latin typeface="Arial" charset="0"/>
              </a:rPr>
              <a:t>ár</a:t>
            </a:r>
            <a:endParaRPr lang="en-GB" sz="4000" b="1">
              <a:latin typeface="Arial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434C-197F-45B8-B767-51046EF4555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EB60D7-05EE-46E8-96D4-29064F7415B1}" type="slidenum">
              <a:rPr lang="hu-HU"/>
              <a:pPr/>
              <a:t>24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09922" name="Picture 2" descr="Itaipu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0638"/>
            <a:ext cx="9144000" cy="5913438"/>
          </a:xfrm>
          <a:noFill/>
          <a:ln/>
        </p:spPr>
      </p:pic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779838" y="6156325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 b="1">
                <a:latin typeface="Arial" charset="0"/>
              </a:rPr>
              <a:t>Itaipu</a:t>
            </a:r>
            <a:endParaRPr lang="en-GB" sz="4000" b="1">
              <a:latin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1DE5-B976-4853-AD9C-1147130321B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60020-46DA-4087-9A96-A904D3821B29}" type="slidenum">
              <a:rPr lang="hu-HU"/>
              <a:pPr/>
              <a:t>25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villamosenergia-rendszerek kialakulása</a:t>
            </a:r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59436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248400" y="59436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4"/>
              </a:rPr>
              <a:t>http://www.mavir.hu</a:t>
            </a:r>
            <a:endParaRPr lang="hu-H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C95-6008-44D5-B893-07353B4A7D6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526CE-EF82-46B7-809C-FBF72A17962B}" type="slidenum">
              <a:rPr lang="hu-HU"/>
              <a:pPr/>
              <a:t>26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villamosenergia-rendszerek kialakulása</a:t>
            </a:r>
          </a:p>
        </p:txBody>
      </p:sp>
      <p:pic>
        <p:nvPicPr>
          <p:cNvPr id="114691" name="Picture 3" descr="D:\Users\Tamus\Villkörny\villterelo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19200" y="1752600"/>
            <a:ext cx="6705600" cy="3567113"/>
          </a:xfrm>
          <a:prstGeom prst="rect">
            <a:avLst/>
          </a:prstGeom>
          <a:noFill/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6400800" y="57912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5"/>
              </a:rPr>
              <a:t>http://www.mvm.hu</a:t>
            </a:r>
            <a:endParaRPr lang="hu-H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60A50-14E0-4FDB-9823-ADCF8CB26FB5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D104AE-42A3-4BFA-A15F-88C0D17F1409}" type="slidenum">
              <a:rPr lang="hu-HU"/>
              <a:pPr/>
              <a:t>27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24259" name="Picture 3" descr="a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8064500" cy="4359275"/>
          </a:xfrm>
          <a:prstGeom prst="rect">
            <a:avLst/>
          </a:prstGeom>
          <a:noFill/>
        </p:spPr>
      </p:pic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1187450" y="5805488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 b="1">
                <a:latin typeface="Arial" charset="0"/>
              </a:rPr>
              <a:t>1 fázisú váltakozó feszültség</a:t>
            </a:r>
            <a:endParaRPr lang="en-GB" sz="4000" b="1">
              <a:latin typeface="Arial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A1E1-C39B-4EA5-8F05-DF1EFC6E41A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7869A-32F0-4B93-83E4-C75A69FBD3F6}" type="slidenum">
              <a:rPr lang="hu-HU"/>
              <a:pPr/>
              <a:t>28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25283" name="Picture 3" descr="a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488237" cy="4405313"/>
          </a:xfrm>
          <a:prstGeom prst="rect">
            <a:avLst/>
          </a:prstGeom>
          <a:noFill/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1187450" y="5805488"/>
            <a:ext cx="7632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4000" b="1">
                <a:latin typeface="Arial" charset="0"/>
              </a:rPr>
              <a:t>3 fázisú váltakozó feszültség</a:t>
            </a:r>
            <a:endParaRPr lang="en-GB" sz="4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D0DB-249F-4131-8E70-D3AE801ADF85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2BBEBF-01B7-45AD-8507-AF55D1498359}" type="slidenum">
              <a:rPr lang="hu-HU"/>
              <a:pPr/>
              <a:t>29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12644" name="Picture 4" descr="D:\Users\Tamus\Villkörny\hálfesz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0" y="1981200"/>
            <a:ext cx="7712075" cy="325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CBD2-6B21-4B8D-9418-58FE894539A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C7B29D-3267-423B-9099-FD4D5D3D60E9}" type="slidenum">
              <a:rPr lang="hu-HU"/>
              <a:pPr/>
              <a:t>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76807" name="Picture 7" descr="D:\Users\Tamus\Villkörny\Piramis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1524000"/>
            <a:ext cx="8534400" cy="472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D1F3-259A-41D7-B910-17F70FE8EA1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C3F221-2FF3-4DEE-BEA7-BD9AE953E66B}" type="slidenum">
              <a:rPr lang="hu-HU"/>
              <a:pPr/>
              <a:t>30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09573" name="Picture 5" descr="D:\Users\Tamus\Villkörny\sughá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447800" y="2438400"/>
            <a:ext cx="6330950" cy="2093913"/>
          </a:xfrm>
          <a:prstGeom prst="rect">
            <a:avLst/>
          </a:prstGeom>
          <a:noFill/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2743200" y="4800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Sugaras hálózat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715B-225C-4025-85B7-42FEF9AC38D2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337633-1EBB-4936-B04B-02DD0845045F}" type="slidenum">
              <a:rPr lang="hu-HU"/>
              <a:pPr/>
              <a:t>31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4471988" y="2605088"/>
            <a:ext cx="184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FF0B0B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endParaRPr lang="en-US" sz="480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99683" name="Picture 3" descr="HALOZAT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295400"/>
            <a:ext cx="4787900" cy="5029200"/>
          </a:xfrm>
          <a:noFill/>
          <a:ln/>
        </p:spPr>
      </p:pic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09600" y="28956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Hurkolt</a:t>
            </a:r>
          </a:p>
          <a:p>
            <a:pPr marL="342900" indent="-342900">
              <a:spcBef>
                <a:spcPct val="20000"/>
              </a:spcBef>
            </a:pPr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hálózat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31348-3184-4FFE-A801-CC05FC3AE7D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A964CB-7274-48D8-95AE-D419FA1F8E2C}" type="slidenum">
              <a:rPr lang="hu-HU"/>
              <a:pPr/>
              <a:t>32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11619" name="Picture 3" descr="D:\Users\Tamus\Villkörny\hurkolthál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524000" y="1371600"/>
            <a:ext cx="5988050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245B-4B6E-4582-AA75-E44D093E8512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C2A6B7-00A7-465E-9BCD-CF602537861F}" type="slidenum">
              <a:rPr lang="hu-HU"/>
              <a:pPr/>
              <a:t>33</a:t>
            </a:fld>
            <a:endParaRPr lang="hu-HU">
              <a:latin typeface="Times New Roman" pitchFamily="18" charset="0"/>
            </a:endParaRPr>
          </a:p>
        </p:txBody>
      </p:sp>
      <p:graphicFrame>
        <p:nvGraphicFramePr>
          <p:cNvPr id="236544" name="Object 0"/>
          <p:cNvGraphicFramePr>
            <a:graphicFrameLocks noChangeAspect="1"/>
          </p:cNvGraphicFramePr>
          <p:nvPr>
            <p:ph type="tbl" idx="1"/>
          </p:nvPr>
        </p:nvGraphicFramePr>
        <p:xfrm>
          <a:off x="738188" y="1955800"/>
          <a:ext cx="7635875" cy="4170363"/>
        </p:xfrm>
        <a:graphic>
          <a:graphicData uri="http://schemas.openxmlformats.org/presentationml/2006/ole">
            <p:oleObj spid="_x0000_s236544" name="Dokumentum" r:id="rId4" imgW="7637760" imgH="4172040" progId="Word.Document.8">
              <p:embed/>
            </p:oleObj>
          </a:graphicData>
        </a:graphic>
      </p:graphicFrame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3A1C-48AE-43D2-A1F2-2F219E65398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DC2755-3311-47E5-A455-9802C4EBE994}" type="slidenum">
              <a:rPr lang="hu-HU"/>
              <a:pPr/>
              <a:t>34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15715" name="Picture 3" descr="D:\Users\Tamus\Villkörny\400kv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90600" y="1524000"/>
            <a:ext cx="7162800" cy="462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4D68-0F1C-43BE-B3C9-323640AC09DE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B8243C-A21C-48CF-A66F-63A01FACAA57}" type="slidenum">
              <a:rPr lang="hu-HU"/>
              <a:pPr/>
              <a:t>35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3362" name="Rectangle 1026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43367" name="Picture 1031" descr="D:\Users\Tamus\Villkörny\2.ea\rajzok\ALALL1GY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2362200"/>
            <a:ext cx="8305800" cy="247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5064-9C48-4732-8069-C6AEF3A5AE9A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C650F-5C0C-4BC4-B5DB-F61FAC9AEEEA}" type="slidenum">
              <a:rPr lang="hu-HU"/>
              <a:pPr/>
              <a:t>36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44388" name="Picture 4" descr="D:\Users\Tamus\Villkörny\2.ea\rajzok\ALALL2GY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3400" y="2424113"/>
            <a:ext cx="7924800" cy="2509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6C9E2-DE02-44D7-B3E7-E698224A526E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FE57B-7C7B-4C69-B90D-3AC6212FFCBF}" type="slidenum">
              <a:rPr lang="hu-HU"/>
              <a:pPr/>
              <a:t>37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5410" name="Rectangle 1026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45412" name="Picture 1028" descr="D:\Users\Tamus\Villkörny\2.ea\rajzok\ALAL15GY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0" y="1828800"/>
            <a:ext cx="4505325" cy="423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B22D-045B-4DDA-B75C-47CBEAF9A211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897C95-1B8D-4A0F-BE3B-67BE144766F4}" type="slidenum">
              <a:rPr lang="hu-HU"/>
              <a:pPr/>
              <a:t>38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8242" name="Rectangle 1026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8244" name="Picture 1028" descr="D:\Users\Tamus\Villkörny\2.ea\rajzok\NFAL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133600"/>
            <a:ext cx="8077200" cy="30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8196-E04A-4023-B108-C44DD212D4EA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54E67-D56A-4233-B732-91C9026FE402}" type="slidenum">
              <a:rPr lang="hu-HU"/>
              <a:pPr/>
              <a:t>39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22882" name="Rectangle 2050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22883" name="Picture 2051" descr="D:\Users\Tamus\Villkörny\alallgyo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0" y="1600200"/>
            <a:ext cx="7391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0516-A64D-4092-A2DC-3B0D12CCF1C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05668C-D4BF-4569-9B05-59E4667C03F3}" type="slidenum">
              <a:rPr lang="hu-HU"/>
              <a:pPr/>
              <a:t>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3962400" cy="2971800"/>
          </a:xfrm>
        </p:spPr>
        <p:txBody>
          <a:bodyPr/>
          <a:lstStyle/>
          <a:p>
            <a:r>
              <a:rPr lang="hu-HU"/>
              <a:t>Vízenergia</a:t>
            </a:r>
          </a:p>
          <a:p>
            <a:pPr lvl="1"/>
            <a:r>
              <a:rPr lang="hu-HU"/>
              <a:t>az első időben malomkereket forgattak vele</a:t>
            </a:r>
          </a:p>
          <a:p>
            <a:pPr lvl="1"/>
            <a:r>
              <a:rPr lang="hu-HU"/>
              <a:t>később hámorok létesültek a vízkerekes meghajtással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78855" name="Picture 7" descr="D:\Users\Tamus\Villkörny\vizikerek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105400" y="1676400"/>
            <a:ext cx="3352800" cy="455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90C1-D052-4BA5-8920-EF9642BDC859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46561D-ED21-4057-947B-8AA2AFB2FB0B}" type="slidenum">
              <a:rPr lang="hu-HU"/>
              <a:pPr/>
              <a:t>40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23907" name="Picture 3" descr="D:\Users\Tamus\Villkörny\alallgyor2t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43000" y="1447800"/>
            <a:ext cx="6705600" cy="491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5387-F406-4EA4-B4AC-705CC97752F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D423C-CD58-4EDC-BC25-19B166829318}" type="slidenum">
              <a:rPr lang="hu-HU"/>
              <a:pPr/>
              <a:t>41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26978" name="Rectangle 1026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26979" name="Picture 1027" descr="D:\Users\Tamus\Villkörny\alallgyor3t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90600" y="1371600"/>
            <a:ext cx="6781800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16ABF-6F32-49DA-BF7D-9E59ACB46D4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9D6A93-6E43-440F-99A0-B6853ADF8543}" type="slidenum">
              <a:rPr lang="hu-HU"/>
              <a:pPr/>
              <a:t>42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29028" name="Picture 4" descr="D:\Users\Tamus\Villkörny\1202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143000" y="1568450"/>
            <a:ext cx="6781800" cy="4514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E900-A5A9-4CDE-817E-FE9A56544B85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D1DBD-877D-4751-8E24-4E33A3BD96B0}" type="slidenum">
              <a:rPr lang="hu-HU"/>
              <a:pPr/>
              <a:t>43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1074" name="Rectangle 1026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1075" name="Picture 1027" descr="D:\Users\Tamus\Villkörny\papa12020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95400" y="1600200"/>
            <a:ext cx="6477000" cy="432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11550-3B68-4D64-A9FA-15320F962136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011774-89C6-4D70-8F77-068B9DFD2A20}" type="slidenum">
              <a:rPr lang="hu-HU"/>
              <a:pPr/>
              <a:t>44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6195" name="Picture 3" descr="D:\Users\Tamus\Villkörny\kfvezetek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09800" y="1938338"/>
            <a:ext cx="4572000" cy="308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D247-AD9F-46F0-88F1-5271666DFDE1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7D5DB6-D6A0-4D55-ABE1-D2AD466CCAC1}" type="slidenum">
              <a:rPr lang="hu-HU"/>
              <a:pPr/>
              <a:t>45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0290" name="Rectangle 2050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40294" name="Picture 2054" descr="D:\Users\Tamus\Villkörny\2.ea\rajzok\KFAL1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676400" y="1371600"/>
            <a:ext cx="6067425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C70C-5E6F-4BEE-97EB-559E36D3E48D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13B2B-7548-4E61-BD2B-5A3042496CA3}" type="slidenum">
              <a:rPr lang="hu-HU"/>
              <a:pPr/>
              <a:t>46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4147" name="Picture 3" descr="D:\Users\Tamus\Villkörny\kftrahaz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524000" y="1524000"/>
            <a:ext cx="6172200" cy="462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37F8-967A-45EC-A0ED-69D774B7C52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EDE9F6-E461-44C7-9496-7B61C655A549}" type="slidenum">
              <a:rPr lang="hu-HU"/>
              <a:pPr/>
              <a:t>47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5171" name="Picture 3" descr="D:\Users\Tamus\Villkörny\kfhaztr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743200" y="1447800"/>
            <a:ext cx="38290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7933-077B-46C2-BF39-5E70D8E1974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206A6-764A-44FB-9BA1-341D1293F4EB}" type="slidenum">
              <a:rPr lang="hu-HU"/>
              <a:pPr/>
              <a:t>48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41317" name="Picture 5" descr="D:\Users\Tamus\Villkörny\2.ea\rajzok\KFFH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524000" y="1524000"/>
            <a:ext cx="6096000" cy="472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FFE9D-24E2-4E70-836B-33436F0C538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172A8A-787D-43C1-B698-276BD505A9E2}" type="slidenum">
              <a:rPr lang="hu-HU"/>
              <a:pPr/>
              <a:t>49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7219" name="Picture 3" descr="D:\Users\Tamus\Villkörny\kfsf6tok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447800" y="15240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E8520-35E5-4802-B5D2-0CA0E4E3EC3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D7F7-EF4B-4505-86B1-F57638806951}" type="slidenum">
              <a:rPr lang="hu-HU"/>
              <a:pPr/>
              <a:t>5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80903" name="Picture 7" descr="D:\Users\Tamus\Villkörny\Fourneyronturbina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2043113"/>
            <a:ext cx="5181600" cy="3763962"/>
          </a:xfrm>
          <a:prstGeom prst="rect">
            <a:avLst/>
          </a:prstGeom>
          <a:noFill/>
        </p:spPr>
      </p:pic>
      <p:pic>
        <p:nvPicPr>
          <p:cNvPr id="80904" name="Picture 8" descr="D:\Users\Tamus\Villkörny\hoover01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715000" y="2057400"/>
            <a:ext cx="3163888" cy="3733800"/>
          </a:xfrm>
          <a:prstGeom prst="rect">
            <a:avLst/>
          </a:prstGeom>
          <a:noFill/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5791200" y="5867400"/>
            <a:ext cx="281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1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hlinkClick r:id="rId7"/>
              </a:rPr>
              <a:t>http://www.hooverdam.usbr.gov</a:t>
            </a:r>
            <a:endParaRPr lang="hu-H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8569A-3265-41F9-9646-569960A2B36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7CD117-AF8D-41BF-95F4-7A1A0A82B721}" type="slidenum">
              <a:rPr lang="hu-HU"/>
              <a:pPr/>
              <a:t>50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2338" name="Rectangle 2050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42340" name="Picture 2052" descr="D:\Users\Tamus\Villkörny\2.ea\rajzok\OTR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1524000"/>
            <a:ext cx="8334375" cy="4418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F6DFC-8228-4497-8965-B3CF642F1464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707BEE-4B37-470D-914B-6B3F2F14FD64}" type="slidenum">
              <a:rPr lang="hu-HU"/>
              <a:pPr/>
              <a:t>51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2099" name="Picture 3" descr="D:\Users\Tamus\Villkörny\oszloptransz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219200" y="1447800"/>
            <a:ext cx="2860675" cy="4724400"/>
          </a:xfrm>
          <a:prstGeom prst="rect">
            <a:avLst/>
          </a:prstGeom>
          <a:noFill/>
        </p:spPr>
      </p:pic>
      <p:pic>
        <p:nvPicPr>
          <p:cNvPr id="132100" name="Picture 4" descr="D:\Users\Tamus\Villkörny\oszloptransz2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495800" y="1447800"/>
            <a:ext cx="31559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5482E-E0F3-4BAD-AF2C-A7AE8DBFD8BB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2B0887-EA38-4FE2-92FF-C504FAD122F3}" type="slidenum">
              <a:rPr lang="hu-HU"/>
              <a:pPr/>
              <a:t>52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33123" name="Picture 3" descr="D:\Users\Tamus\Villkörny\oszloptransz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19400" y="14478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00-AEAA-4297-BD20-8868B324233D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31F41-BF2C-4835-8CD2-CEDDB99957C9}" type="slidenum">
              <a:rPr lang="hu-HU"/>
              <a:pPr/>
              <a:t>53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57200" y="762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 villamos hálózat felépítése, feszültségszintjei</a:t>
            </a:r>
          </a:p>
        </p:txBody>
      </p:sp>
      <p:pic>
        <p:nvPicPr>
          <p:cNvPr id="146435" name="Picture 3" descr="D:\Users\Tamus\Villkörny\2.ea\kisfeszgolya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14600" y="1447800"/>
            <a:ext cx="3886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9E541-B854-4506-8A36-F600C80DAA9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66E1-0999-4128-96DD-E61C79CB9906}" type="slidenum">
              <a:rPr lang="hu-HU"/>
              <a:pPr/>
              <a:t>54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Nagyfeszültségű kábelek szerkezete</a:t>
            </a:r>
          </a:p>
        </p:txBody>
      </p:sp>
      <p:pic>
        <p:nvPicPr>
          <p:cNvPr id="148483" name="Picture 1027" descr="D:\Users\Tamus\Villkörny\2.ea\rajzok\1FKB.BMP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200400" y="1447800"/>
            <a:ext cx="2719388" cy="519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1A65-FC86-4CA0-87FC-BB740FCE9458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EC786F-ED6F-4B03-9F9F-CAD35A8F99A1}" type="slidenum">
              <a:rPr lang="hu-HU"/>
              <a:pPr/>
              <a:t>55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33475" name="Picture 3" descr="C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557338"/>
            <a:ext cx="3489325" cy="5013325"/>
          </a:xfrm>
          <a:prstGeom prst="rect">
            <a:avLst/>
          </a:prstGeom>
          <a:noFill/>
        </p:spPr>
      </p:pic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Nagyfeszültségű kábelek szerkezete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B214-0A6A-4842-900B-B38CF64564DF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4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87D7C2-6D11-4F20-BBB0-FECFE93B6317}" type="slidenum">
              <a:rPr lang="hu-HU"/>
              <a:pPr/>
              <a:t>6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227330" name="Picture 2" descr="hooverdam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88913"/>
            <a:ext cx="7812088" cy="609282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6F77-AD22-4D22-8B16-DC62E24BF193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542318-F4ED-4920-BB58-0CBDE4EFF55A}" type="slidenum">
              <a:rPr lang="hu-HU"/>
              <a:pPr/>
              <a:t>7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3352800" cy="2362200"/>
          </a:xfrm>
        </p:spPr>
        <p:txBody>
          <a:bodyPr/>
          <a:lstStyle/>
          <a:p>
            <a:r>
              <a:rPr lang="hu-HU"/>
              <a:t>Szélenergia</a:t>
            </a:r>
          </a:p>
          <a:p>
            <a:pPr lvl="1"/>
            <a:r>
              <a:rPr lang="hu-HU"/>
              <a:t>szélmalmok</a:t>
            </a:r>
          </a:p>
        </p:txBody>
      </p:sp>
      <p:sp>
        <p:nvSpPr>
          <p:cNvPr id="82948" name="Rectangle 10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82950" name="Picture 1030" descr="D:\Users\Tamus\Villkörny\szelmalom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876800" y="1905000"/>
            <a:ext cx="263207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CB19-ACA6-4AD8-BA8A-842A4A9D88A7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17517-3CD4-4F19-B10F-12F651DDBCAE}" type="slidenum">
              <a:rPr lang="hu-HU"/>
              <a:pPr/>
              <a:t>8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181600"/>
            <a:ext cx="3810000" cy="762000"/>
          </a:xfrm>
        </p:spPr>
        <p:txBody>
          <a:bodyPr/>
          <a:lstStyle/>
          <a:p>
            <a:pPr lvl="1"/>
            <a:r>
              <a:rPr lang="hu-HU"/>
              <a:t>Hajózás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84998" name="Picture 6" descr="D:\Users\Tamus\Villkörny\hajok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0" y="1828800"/>
            <a:ext cx="7848600" cy="275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B941-8872-4A81-8697-18DDC84A5270}" type="datetime1">
              <a:rPr lang="hu-HU"/>
              <a:pPr/>
              <a:t>2011.12.14.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9ABBC9-49CC-41E1-8583-90F062A21222}" type="slidenum">
              <a:rPr lang="hu-HU"/>
              <a:pPr/>
              <a:t>9</a:t>
            </a:fld>
            <a:endParaRPr lang="hu-HU"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5867400"/>
            <a:ext cx="2057400" cy="381000"/>
          </a:xfrm>
        </p:spPr>
        <p:txBody>
          <a:bodyPr/>
          <a:lstStyle/>
          <a:p>
            <a:pPr>
              <a:buFontTx/>
              <a:buNone/>
            </a:pPr>
            <a:r>
              <a:rPr lang="hu-HU" sz="2400"/>
              <a:t>XIX. század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A villamosenergia-rendszerek kialakulása</a:t>
            </a:r>
          </a:p>
        </p:txBody>
      </p:sp>
      <p:pic>
        <p:nvPicPr>
          <p:cNvPr id="87046" name="Picture 6" descr="D:\Users\Tamus\Villkörny\szelkerek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38200" y="1524000"/>
            <a:ext cx="2994025" cy="4343400"/>
          </a:xfrm>
          <a:prstGeom prst="rect">
            <a:avLst/>
          </a:prstGeom>
          <a:noFill/>
        </p:spPr>
      </p:pic>
      <p:pic>
        <p:nvPicPr>
          <p:cNvPr id="87047" name="Picture 7" descr="D:\Users\Tamus\Villkörny\szeler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953000" y="1524000"/>
            <a:ext cx="3287713" cy="4343400"/>
          </a:xfrm>
          <a:prstGeom prst="rect">
            <a:avLst/>
          </a:prstGeom>
          <a:noFill/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715000" y="57912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napjainkban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FCC99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B92D"/>
      </a:accent6>
      <a:hlink>
        <a:srgbClr val="66FFFF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601</Words>
  <Application>Microsoft Office PowerPoint</Application>
  <PresentationFormat>Diavetítés a képernyőre (4:3 oldalarány)</PresentationFormat>
  <Paragraphs>292</Paragraphs>
  <Slides>55</Slides>
  <Notes>47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60" baseType="lpstr">
      <vt:lpstr>Times New Roman</vt:lpstr>
      <vt:lpstr>Tahoma</vt:lpstr>
      <vt:lpstr>Arial</vt:lpstr>
      <vt:lpstr>Default Design</vt:lpstr>
      <vt:lpstr>Microsoft Word dokumentum</vt:lpstr>
      <vt:lpstr>Villamosság élettani hatásai 9. előadás  </vt:lpstr>
      <vt:lpstr>A villamosenergia-rendszerek kialakulása</vt:lpstr>
      <vt:lpstr>A villamosenergia-rendszerek kialakulása</vt:lpstr>
      <vt:lpstr>A villamosenergia-rendszerek kialakulása</vt:lpstr>
      <vt:lpstr>A villamosenergia-rendszerek kialakulása</vt:lpstr>
      <vt:lpstr>6. dia</vt:lpstr>
      <vt:lpstr>A villamosenergia-rendszerek kialakulása</vt:lpstr>
      <vt:lpstr>A villamosenergia-rendszerek kialakulása</vt:lpstr>
      <vt:lpstr>A villamosenergia-rendszerek kialakulása</vt:lpstr>
      <vt:lpstr>A villamosenergia-rendszerek kialakulása</vt:lpstr>
      <vt:lpstr>A villamosenergia-rendszerek kialakulása</vt:lpstr>
      <vt:lpstr>A villamosenergia-rendszerek kialakulása</vt:lpstr>
      <vt:lpstr>A villamosenergia-rendszerek kialakulása</vt:lpstr>
      <vt:lpstr>14. dia</vt:lpstr>
      <vt:lpstr>A villamosenergia-rendszerek kialakulása</vt:lpstr>
      <vt:lpstr>A villamosenergia-rendszerek kialakulása</vt:lpstr>
      <vt:lpstr>A villamosenergia-rendszerek kialakulása</vt:lpstr>
      <vt:lpstr>A villamosenergia-rendszerek kialakulása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Nagyfeszültségű kábelek szerkezete</vt:lpstr>
      <vt:lpstr>55.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Tamus Zoltán Ádám</dc:creator>
  <cp:lastModifiedBy>Pigen</cp:lastModifiedBy>
  <cp:revision>95</cp:revision>
  <dcterms:created xsi:type="dcterms:W3CDTF">2002-04-01T20:24:32Z</dcterms:created>
  <dcterms:modified xsi:type="dcterms:W3CDTF">2011-12-14T11:51:13Z</dcterms:modified>
</cp:coreProperties>
</file>